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487" r:id="rId2"/>
    <p:sldId id="489" r:id="rId3"/>
    <p:sldId id="488" r:id="rId4"/>
    <p:sldId id="295" r:id="rId5"/>
    <p:sldId id="465" r:id="rId6"/>
    <p:sldId id="466" r:id="rId7"/>
    <p:sldId id="449" r:id="rId8"/>
    <p:sldId id="467" r:id="rId9"/>
    <p:sldId id="468" r:id="rId10"/>
    <p:sldId id="469" r:id="rId11"/>
    <p:sldId id="478" r:id="rId12"/>
    <p:sldId id="479" r:id="rId13"/>
    <p:sldId id="480" r:id="rId14"/>
    <p:sldId id="484" r:id="rId15"/>
    <p:sldId id="485" r:id="rId16"/>
    <p:sldId id="445" r:id="rId17"/>
    <p:sldId id="450" r:id="rId18"/>
    <p:sldId id="451" r:id="rId19"/>
    <p:sldId id="481" r:id="rId20"/>
    <p:sldId id="482" r:id="rId21"/>
    <p:sldId id="483" r:id="rId22"/>
    <p:sldId id="470" r:id="rId23"/>
    <p:sldId id="471" r:id="rId24"/>
    <p:sldId id="477" r:id="rId25"/>
    <p:sldId id="476" r:id="rId26"/>
    <p:sldId id="486" r:id="rId2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B91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91087" autoAdjust="0"/>
  </p:normalViewPr>
  <p:slideViewPr>
    <p:cSldViewPr>
      <p:cViewPr varScale="1">
        <p:scale>
          <a:sx n="104" d="100"/>
          <a:sy n="104" d="100"/>
        </p:scale>
        <p:origin x="-66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FCA113-0588-4274-BF6F-5C1EF80E94D3}" type="datetimeFigureOut">
              <a:rPr lang="en-US" smtClean="0"/>
              <a:pPr/>
              <a:t>4/13/20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B5EACF0-20D3-4819-93E0-AE58D210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86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56DE-4A98-4FCD-B5B8-70D6719B503A}" type="datetime1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41EA-5B08-422A-9752-A8400EAD7A3C}" type="datetime1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13AE-0F90-4610-B9EA-FF348F15AE61}" type="datetime1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95600" y="6324600"/>
            <a:ext cx="1066800" cy="365125"/>
          </a:xfrm>
        </p:spPr>
        <p:txBody>
          <a:bodyPr/>
          <a:lstStyle/>
          <a:p>
            <a:fld id="{89C04C72-CAC8-43C9-BCC7-5B40615C4129}" type="datetime1">
              <a:rPr lang="en-US" smtClean="0"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43400" y="6324600"/>
            <a:ext cx="4343400" cy="365125"/>
          </a:xfrm>
        </p:spPr>
        <p:txBody>
          <a:bodyPr/>
          <a:lstStyle/>
          <a:p>
            <a:pPr algn="r"/>
            <a:r>
              <a:rPr lang="nb-NO" dirty="0" smtClean="0"/>
              <a:t>CSE 220 - C Programming | Dr. Fatme El-Moukaddem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2501-0FFE-45D0-B111-3A1E5B2494C0}" type="datetime1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133600" cy="365125"/>
          </a:xfrm>
        </p:spPr>
        <p:txBody>
          <a:bodyPr/>
          <a:lstStyle/>
          <a:p>
            <a:fld id="{C66ED0ED-6F43-4C69-8081-3447C474C712}" type="datetime1">
              <a:rPr lang="en-US" smtClean="0"/>
              <a:t>4/13/20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24400" y="6356350"/>
            <a:ext cx="3962400" cy="365125"/>
          </a:xfrm>
        </p:spPr>
        <p:txBody>
          <a:bodyPr/>
          <a:lstStyle/>
          <a:p>
            <a:pPr algn="r"/>
            <a:r>
              <a:rPr lang="nb-NO" dirty="0" smtClean="0"/>
              <a:t>CSE 220 - C Programming | Dr. Fatme El-Moukaddem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9900" y="6362700"/>
            <a:ext cx="9017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2AF9-7E95-45CE-89E5-3D37A7558124}" type="datetime1">
              <a:rPr lang="en-US" smtClean="0"/>
              <a:t>4/13/20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B607-9CA2-48AA-BB84-0D01C9283422}" type="datetime1">
              <a:rPr lang="en-US" smtClean="0"/>
              <a:t>4/13/20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5801-86D7-49C0-9E08-A9BBBE4626F0}" type="datetime1">
              <a:rPr lang="en-US" smtClean="0"/>
              <a:t>4/13/20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E8AF-7675-4DF8-B62E-9DB459B9B67C}" type="datetime1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3A83-114C-4623-B540-F720AC3208B7}" type="datetime1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76E1D-225C-412E-AE19-0953A2E4D984}" type="datetime1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220 – C Programming</a:t>
            </a:r>
            <a:br>
              <a:rPr lang="en-US" dirty="0" smtClean="0"/>
            </a:br>
            <a:r>
              <a:rPr lang="en-US" smtClean="0"/>
              <a:t>Lecture 25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Advanced use of pointers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613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Dynamically Allocated Strings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Write a function </a:t>
            </a:r>
            <a:r>
              <a:rPr lang="en-US" sz="2800" dirty="0" err="1" smtClean="0"/>
              <a:t>concat</a:t>
            </a:r>
            <a:r>
              <a:rPr lang="en-US" sz="2800" dirty="0" smtClean="0"/>
              <a:t> that takes two strings s1 and s2 and returns a third string obtained by concatenating s1 and s2</a:t>
            </a:r>
          </a:p>
          <a:p>
            <a:pPr marL="57150" indent="0">
              <a:buNone/>
            </a:pPr>
            <a:endParaRPr lang="en-US" sz="2800" dirty="0"/>
          </a:p>
          <a:p>
            <a:pPr marL="57150" indent="0">
              <a:buNone/>
            </a:pPr>
            <a:endParaRPr lang="en-US" sz="28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3505200"/>
            <a:ext cx="7010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99"/>
                </a:solidFill>
              </a:rPr>
              <a:t>Allocate enough memory to hold s1 and s2: </a:t>
            </a:r>
          </a:p>
          <a:p>
            <a:r>
              <a:rPr lang="en-US" sz="2800" dirty="0">
                <a:solidFill>
                  <a:srgbClr val="000099"/>
                </a:solidFill>
              </a:rPr>
              <a:t>	</a:t>
            </a:r>
            <a:r>
              <a:rPr lang="en-US" sz="2800" dirty="0" smtClean="0">
                <a:solidFill>
                  <a:srgbClr val="000099"/>
                </a:solidFill>
              </a:rPr>
              <a:t>size of s1 + size of s2 + 1 (to fit \0)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Write s1 in s3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Write s2 in s3 right after s1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Add the termination character \0</a:t>
            </a:r>
            <a:endParaRPr lang="en-US" sz="28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356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Dynamically Allocated Strings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c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har * </a:t>
            </a:r>
            <a:r>
              <a:rPr lang="en-US" sz="28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concat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(char *s1, char *s2) {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char * result;	</a:t>
            </a:r>
            <a:r>
              <a:rPr lang="en-US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//Points to nothing in particular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result = </a:t>
            </a:r>
            <a:r>
              <a:rPr lang="en-US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malloc</a:t>
            </a:r>
            <a:r>
              <a:rPr 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strlen</a:t>
            </a:r>
            <a:r>
              <a:rPr 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(s1) + </a:t>
            </a:r>
            <a:r>
              <a:rPr lang="en-US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strlen</a:t>
            </a:r>
            <a:r>
              <a:rPr 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(s2) + 1);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 </a:t>
            </a:r>
            <a:r>
              <a:rPr lang="en-US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/* If </a:t>
            </a:r>
            <a:r>
              <a:rPr lang="en-US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malloc</a:t>
            </a:r>
            <a:r>
              <a:rPr lang="en-US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 succeeds, result points to new allocated memory */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if (result == NULL)  {	</a:t>
            </a:r>
            <a:r>
              <a:rPr lang="en-US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//Check if allocation succeeded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r>
              <a:rPr lang="en-US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printf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(“Error: could not allocate memory\n”); </a:t>
            </a:r>
            <a:r>
              <a:rPr 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exit(1)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;}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strcpy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(result, s1);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strcat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(result, s2);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return </a:t>
            </a:r>
            <a:r>
              <a:rPr 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result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;</a:t>
            </a:r>
          </a:p>
          <a:p>
            <a:pPr marL="57150" indent="0">
              <a:buNone/>
            </a:pP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} </a:t>
            </a:r>
            <a:endParaRPr lang="en-US" sz="2800" dirty="0">
              <a:solidFill>
                <a:srgbClr val="0B2B9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92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 of </a:t>
            </a:r>
            <a:r>
              <a:rPr lang="en-US" dirty="0" err="1"/>
              <a:t>malloc</a:t>
            </a:r>
            <a:r>
              <a:rPr lang="en-US" dirty="0"/>
              <a:t>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allocated with </a:t>
            </a:r>
            <a:r>
              <a:rPr lang="en-US" dirty="0" err="1" smtClean="0"/>
              <a:t>malloc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lives</a:t>
            </a:r>
            <a:r>
              <a:rPr lang="en-US" dirty="0" smtClean="0"/>
              <a:t> for the lifetime of the program 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char *s1 = (char *) </a:t>
            </a:r>
            <a:r>
              <a:rPr lang="en-US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malloc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(1000);</a:t>
            </a:r>
          </a:p>
          <a:p>
            <a:pPr marL="400050" lvl="1" indent="0">
              <a:buNone/>
            </a:pPr>
            <a:r>
              <a:rPr lang="en-US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strcpy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(s1, “attempt 1: some long text”); 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s1 </a:t>
            </a:r>
            <a:r>
              <a:rPr lang="en-US" dirty="0">
                <a:solidFill>
                  <a:srgbClr val="0B2B91"/>
                </a:solidFill>
                <a:latin typeface="Arial Narrow" panose="020B0606020202030204" pitchFamily="34" charset="0"/>
              </a:rPr>
              <a:t>= (char *) </a:t>
            </a:r>
            <a:r>
              <a:rPr lang="en-US" dirty="0" err="1">
                <a:solidFill>
                  <a:srgbClr val="0B2B91"/>
                </a:solidFill>
                <a:latin typeface="Arial Narrow" panose="020B0606020202030204" pitchFamily="34" charset="0"/>
              </a:rPr>
              <a:t>malloc</a:t>
            </a:r>
            <a:r>
              <a:rPr lang="en-US" dirty="0">
                <a:solidFill>
                  <a:srgbClr val="0B2B91"/>
                </a:solidFill>
                <a:latin typeface="Arial Narrow" panose="020B0606020202030204" pitchFamily="34" charset="0"/>
              </a:rPr>
              <a:t>(1000);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0B2B91"/>
                </a:solidFill>
                <a:latin typeface="Arial Narrow" panose="020B0606020202030204" pitchFamily="34" charset="0"/>
              </a:rPr>
              <a:t>strcpy</a:t>
            </a:r>
            <a:r>
              <a:rPr lang="en-US" dirty="0">
                <a:solidFill>
                  <a:srgbClr val="0B2B91"/>
                </a:solidFill>
                <a:latin typeface="Arial Narrow" panose="020B0606020202030204" pitchFamily="34" charset="0"/>
              </a:rPr>
              <a:t>(s1, 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“attempt 2: just another string”); </a:t>
            </a:r>
            <a:endParaRPr lang="en-US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s1 </a:t>
            </a:r>
            <a:r>
              <a:rPr lang="en-US" dirty="0">
                <a:solidFill>
                  <a:srgbClr val="0B2B91"/>
                </a:solidFill>
                <a:latin typeface="Arial Narrow" panose="020B0606020202030204" pitchFamily="34" charset="0"/>
              </a:rPr>
              <a:t>= (char *) </a:t>
            </a:r>
            <a:r>
              <a:rPr lang="en-US" dirty="0" err="1">
                <a:solidFill>
                  <a:srgbClr val="0B2B91"/>
                </a:solidFill>
                <a:latin typeface="Arial Narrow" panose="020B0606020202030204" pitchFamily="34" charset="0"/>
              </a:rPr>
              <a:t>malloc</a:t>
            </a:r>
            <a:r>
              <a:rPr lang="en-US" dirty="0">
                <a:solidFill>
                  <a:srgbClr val="0B2B91"/>
                </a:solidFill>
                <a:latin typeface="Arial Narrow" panose="020B0606020202030204" pitchFamily="34" charset="0"/>
              </a:rPr>
              <a:t>(1000);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0B2B91"/>
                </a:solidFill>
                <a:latin typeface="Arial Narrow" panose="020B0606020202030204" pitchFamily="34" charset="0"/>
              </a:rPr>
              <a:t>strcpy</a:t>
            </a:r>
            <a:r>
              <a:rPr lang="en-US" dirty="0">
                <a:solidFill>
                  <a:srgbClr val="0B2B91"/>
                </a:solidFill>
                <a:latin typeface="Arial Narrow" panose="020B0606020202030204" pitchFamily="34" charset="0"/>
              </a:rPr>
              <a:t>(s1, 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“attempt 3: one last time………”); </a:t>
            </a:r>
            <a:endParaRPr lang="en-US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56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694482"/>
              </p:ext>
            </p:extLst>
          </p:nvPr>
        </p:nvGraphicFramePr>
        <p:xfrm>
          <a:off x="457200" y="1390785"/>
          <a:ext cx="838199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347249"/>
                <a:gridCol w="25146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173009"/>
              </p:ext>
            </p:extLst>
          </p:nvPr>
        </p:nvGraphicFramePr>
        <p:xfrm>
          <a:off x="457193" y="1371600"/>
          <a:ext cx="838199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347249"/>
                <a:gridCol w="25146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: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066800" y="1371600"/>
            <a:ext cx="7162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066800" y="1219200"/>
            <a:ext cx="716280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00400" y="6858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1000 bytes</a:t>
            </a:r>
            <a:endParaRPr lang="en-US" sz="2400" i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453356"/>
              </p:ext>
            </p:extLst>
          </p:nvPr>
        </p:nvGraphicFramePr>
        <p:xfrm>
          <a:off x="457182" y="2743200"/>
          <a:ext cx="822961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329179"/>
                <a:gridCol w="23837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834634"/>
              </p:ext>
            </p:extLst>
          </p:nvPr>
        </p:nvGraphicFramePr>
        <p:xfrm>
          <a:off x="478213" y="4008382"/>
          <a:ext cx="838199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347249"/>
                <a:gridCol w="25146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100581"/>
              </p:ext>
            </p:extLst>
          </p:nvPr>
        </p:nvGraphicFramePr>
        <p:xfrm>
          <a:off x="478213" y="5414665"/>
          <a:ext cx="838199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347249"/>
                <a:gridCol w="25146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706820" y="2691440"/>
            <a:ext cx="381000" cy="5097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65235" y="3126307"/>
            <a:ext cx="609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s1</a:t>
            </a:r>
            <a:endParaRPr lang="en-US" sz="2400" i="1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897320" y="1900536"/>
            <a:ext cx="321880" cy="67942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760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856475"/>
              </p:ext>
            </p:extLst>
          </p:nvPr>
        </p:nvGraphicFramePr>
        <p:xfrm>
          <a:off x="457181" y="2743200"/>
          <a:ext cx="822961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329179"/>
                <a:gridCol w="23837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694482"/>
              </p:ext>
            </p:extLst>
          </p:nvPr>
        </p:nvGraphicFramePr>
        <p:xfrm>
          <a:off x="457200" y="1390785"/>
          <a:ext cx="838199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347249"/>
                <a:gridCol w="25146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173009"/>
              </p:ext>
            </p:extLst>
          </p:nvPr>
        </p:nvGraphicFramePr>
        <p:xfrm>
          <a:off x="457193" y="1371600"/>
          <a:ext cx="838199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347249"/>
                <a:gridCol w="25146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: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066800" y="1371600"/>
            <a:ext cx="7162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066800" y="1219200"/>
            <a:ext cx="716280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00400" y="6858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1000 bytes</a:t>
            </a:r>
            <a:endParaRPr lang="en-US" sz="2400" i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412820"/>
              </p:ext>
            </p:extLst>
          </p:nvPr>
        </p:nvGraphicFramePr>
        <p:xfrm>
          <a:off x="457180" y="2752396"/>
          <a:ext cx="822961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329179"/>
                <a:gridCol w="23837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: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279622" y="2734004"/>
            <a:ext cx="632460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95393" y="2638097"/>
            <a:ext cx="6324607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40411" y="222898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1000 bytes</a:t>
            </a:r>
            <a:endParaRPr lang="en-US" sz="2400" i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723067"/>
              </p:ext>
            </p:extLst>
          </p:nvPr>
        </p:nvGraphicFramePr>
        <p:xfrm>
          <a:off x="478213" y="4008382"/>
          <a:ext cx="838199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347249"/>
                <a:gridCol w="25146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100581"/>
              </p:ext>
            </p:extLst>
          </p:nvPr>
        </p:nvGraphicFramePr>
        <p:xfrm>
          <a:off x="478213" y="5414665"/>
          <a:ext cx="838199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347249"/>
                <a:gridCol w="25146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706820" y="2691440"/>
            <a:ext cx="381000" cy="5097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65235" y="3126307"/>
            <a:ext cx="609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s1</a:t>
            </a:r>
            <a:endParaRPr lang="en-US" sz="2400" i="1" dirty="0"/>
          </a:p>
        </p:txBody>
      </p:sp>
      <p:sp>
        <p:nvSpPr>
          <p:cNvPr id="36" name="Freeform 35"/>
          <p:cNvSpPr/>
          <p:nvPr/>
        </p:nvSpPr>
        <p:spPr>
          <a:xfrm>
            <a:off x="966952" y="3268717"/>
            <a:ext cx="504496" cy="326390"/>
          </a:xfrm>
          <a:custGeom>
            <a:avLst/>
            <a:gdLst>
              <a:gd name="connsiteX0" fmla="*/ 0 w 504496"/>
              <a:gd name="connsiteY0" fmla="*/ 63062 h 326390"/>
              <a:gd name="connsiteX1" fmla="*/ 189186 w 504496"/>
              <a:gd name="connsiteY1" fmla="*/ 325821 h 326390"/>
              <a:gd name="connsiteX2" fmla="*/ 504496 w 504496"/>
              <a:gd name="connsiteY2" fmla="*/ 0 h 32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496" h="326390">
                <a:moveTo>
                  <a:pt x="0" y="63062"/>
                </a:moveTo>
                <a:cubicBezTo>
                  <a:pt x="52551" y="199696"/>
                  <a:pt x="105103" y="336331"/>
                  <a:pt x="189186" y="325821"/>
                </a:cubicBezTo>
                <a:cubicBezTo>
                  <a:pt x="273269" y="315311"/>
                  <a:pt x="388882" y="157655"/>
                  <a:pt x="504496" y="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97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19510"/>
              </p:ext>
            </p:extLst>
          </p:nvPr>
        </p:nvGraphicFramePr>
        <p:xfrm>
          <a:off x="478212" y="4027567"/>
          <a:ext cx="838199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347249"/>
                <a:gridCol w="251464"/>
              </a:tblGrid>
              <a:tr h="1221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694482"/>
              </p:ext>
            </p:extLst>
          </p:nvPr>
        </p:nvGraphicFramePr>
        <p:xfrm>
          <a:off x="457200" y="1390785"/>
          <a:ext cx="838199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347249"/>
                <a:gridCol w="25146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173009"/>
              </p:ext>
            </p:extLst>
          </p:nvPr>
        </p:nvGraphicFramePr>
        <p:xfrm>
          <a:off x="457193" y="1371600"/>
          <a:ext cx="838199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347249"/>
                <a:gridCol w="25146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: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066800" y="1371600"/>
            <a:ext cx="7162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066800" y="1219200"/>
            <a:ext cx="716280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00400" y="6858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1000 bytes</a:t>
            </a:r>
            <a:endParaRPr lang="en-US" sz="2400" i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034137"/>
              </p:ext>
            </p:extLst>
          </p:nvPr>
        </p:nvGraphicFramePr>
        <p:xfrm>
          <a:off x="457182" y="2743200"/>
          <a:ext cx="822961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283780"/>
                <a:gridCol w="329179"/>
                <a:gridCol w="23837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: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279622" y="2734004"/>
            <a:ext cx="632460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95400" y="2638097"/>
            <a:ext cx="6324607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40411" y="222898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1000 bytes</a:t>
            </a:r>
            <a:endParaRPr lang="en-US" sz="2400" i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699993"/>
              </p:ext>
            </p:extLst>
          </p:nvPr>
        </p:nvGraphicFramePr>
        <p:xfrm>
          <a:off x="478213" y="4008382"/>
          <a:ext cx="838199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347249"/>
                <a:gridCol w="25146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087820" y="4008382"/>
            <a:ext cx="7162800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087820" y="3855982"/>
            <a:ext cx="716280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21420" y="332258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1000 bytes</a:t>
            </a:r>
            <a:endParaRPr lang="en-US" sz="2400" i="1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100581"/>
              </p:ext>
            </p:extLst>
          </p:nvPr>
        </p:nvGraphicFramePr>
        <p:xfrm>
          <a:off x="478213" y="5414665"/>
          <a:ext cx="838199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299357"/>
                <a:gridCol w="347249"/>
                <a:gridCol w="25146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706820" y="2691440"/>
            <a:ext cx="381000" cy="5097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65235" y="3126307"/>
            <a:ext cx="609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s1</a:t>
            </a:r>
            <a:endParaRPr lang="en-US" sz="2400" i="1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85162" y="3312668"/>
            <a:ext cx="202658" cy="7511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853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</a:t>
            </a:r>
            <a:r>
              <a:rPr lang="en-US" dirty="0" err="1" smtClean="0"/>
              <a:t>malloc</a:t>
            </a:r>
            <a:r>
              <a:rPr lang="en-US" dirty="0" smtClean="0"/>
              <a:t>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Memory allocated with </a:t>
            </a:r>
            <a:r>
              <a:rPr lang="en-US" dirty="0" err="1" smtClean="0"/>
              <a:t>malloc</a:t>
            </a:r>
            <a:r>
              <a:rPr lang="en-US" dirty="0" smtClean="0"/>
              <a:t> lives for the lifetime of the program </a:t>
            </a:r>
          </a:p>
          <a:p>
            <a:r>
              <a:rPr lang="en-US" dirty="0" smtClean="0"/>
              <a:t>If no longer needed, make sure to </a:t>
            </a:r>
            <a:r>
              <a:rPr lang="en-US" dirty="0" smtClean="0">
                <a:solidFill>
                  <a:srgbClr val="FF0000"/>
                </a:solidFill>
              </a:rPr>
              <a:t>free</a:t>
            </a:r>
            <a:r>
              <a:rPr lang="en-US" dirty="0" smtClean="0"/>
              <a:t> the memory used otherwise program might run out of memory.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char *s1 = “Electric “, *s2 = “current “, 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char *s3 = “is measured ”, char *s4 = “in amperes (amps)”</a:t>
            </a:r>
            <a:r>
              <a:rPr lang="en-US" dirty="0">
                <a:solidFill>
                  <a:srgbClr val="0B2B91"/>
                </a:solidFill>
                <a:latin typeface="Arial Narrow" panose="020B0606020202030204" pitchFamily="34" charset="0"/>
              </a:rPr>
              <a:t>;</a:t>
            </a:r>
            <a:br>
              <a:rPr lang="en-US" dirty="0">
                <a:solidFill>
                  <a:srgbClr val="0B2B91"/>
                </a:solidFill>
                <a:latin typeface="Arial Narrow" panose="020B0606020202030204" pitchFamily="34" charset="0"/>
              </a:rPr>
            </a:br>
            <a:r>
              <a:rPr lang="en-US" dirty="0">
                <a:solidFill>
                  <a:srgbClr val="0B2B91"/>
                </a:solidFill>
                <a:latin typeface="Arial Narrow" panose="020B0606020202030204" pitchFamily="34" charset="0"/>
              </a:rPr>
              <a:t>char 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*r1 </a:t>
            </a:r>
            <a:r>
              <a:rPr lang="en-US" dirty="0">
                <a:solidFill>
                  <a:srgbClr val="0B2B91"/>
                </a:solidFill>
                <a:latin typeface="Arial Narrow" panose="020B0606020202030204" pitchFamily="34" charset="0"/>
              </a:rPr>
              <a:t>= (char *) </a:t>
            </a:r>
            <a:r>
              <a:rPr lang="en-US" dirty="0" err="1">
                <a:solidFill>
                  <a:srgbClr val="0B2B91"/>
                </a:solidFill>
                <a:latin typeface="Arial Narrow" panose="020B0606020202030204" pitchFamily="34" charset="0"/>
              </a:rPr>
              <a:t>malloc</a:t>
            </a:r>
            <a:r>
              <a:rPr lang="en-US" dirty="0">
                <a:solidFill>
                  <a:srgbClr val="0B2B91"/>
                </a:solidFill>
                <a:latin typeface="Arial Narrow" panose="020B0606020202030204" pitchFamily="34" charset="0"/>
              </a:rPr>
              <a:t>(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1000)</a:t>
            </a:r>
            <a:r>
              <a:rPr lang="en-US" dirty="0">
                <a:solidFill>
                  <a:srgbClr val="0B2B91"/>
                </a:solidFill>
                <a:latin typeface="Arial Narrow" panose="020B0606020202030204" pitchFamily="34" charset="0"/>
              </a:rPr>
              <a:t>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B2B91"/>
                </a:solidFill>
                <a:latin typeface="Arial Narrow" panose="020B0606020202030204" pitchFamily="34" charset="0"/>
              </a:rPr>
              <a:t>char *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r2 </a:t>
            </a:r>
            <a:r>
              <a:rPr lang="en-US" dirty="0">
                <a:solidFill>
                  <a:srgbClr val="0B2B91"/>
                </a:solidFill>
                <a:latin typeface="Arial Narrow" panose="020B0606020202030204" pitchFamily="34" charset="0"/>
              </a:rPr>
              <a:t>= (char *) </a:t>
            </a:r>
            <a:r>
              <a:rPr lang="en-US" dirty="0" err="1">
                <a:solidFill>
                  <a:srgbClr val="0B2B91"/>
                </a:solidFill>
                <a:latin typeface="Arial Narrow" panose="020B0606020202030204" pitchFamily="34" charset="0"/>
              </a:rPr>
              <a:t>malloc</a:t>
            </a:r>
            <a:r>
              <a:rPr lang="en-US" dirty="0">
                <a:solidFill>
                  <a:srgbClr val="0B2B91"/>
                </a:solidFill>
                <a:latin typeface="Arial Narrow" panose="020B0606020202030204" pitchFamily="34" charset="0"/>
              </a:rPr>
              <a:t>(1000);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B2B91"/>
                </a:solidFill>
                <a:latin typeface="Arial Narrow" panose="020B0606020202030204" pitchFamily="34" charset="0"/>
              </a:rPr>
              <a:t>char *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r3 </a:t>
            </a:r>
            <a:r>
              <a:rPr lang="en-US" dirty="0">
                <a:solidFill>
                  <a:srgbClr val="0B2B91"/>
                </a:solidFill>
                <a:latin typeface="Arial Narrow" panose="020B0606020202030204" pitchFamily="34" charset="0"/>
              </a:rPr>
              <a:t>= (char *) </a:t>
            </a:r>
            <a:r>
              <a:rPr lang="en-US" dirty="0" err="1">
                <a:solidFill>
                  <a:srgbClr val="0B2B91"/>
                </a:solidFill>
                <a:latin typeface="Arial Narrow" panose="020B0606020202030204" pitchFamily="34" charset="0"/>
              </a:rPr>
              <a:t>malloc</a:t>
            </a:r>
            <a:r>
              <a:rPr lang="en-US" dirty="0">
                <a:solidFill>
                  <a:srgbClr val="0B2B91"/>
                </a:solidFill>
                <a:latin typeface="Arial Narrow" panose="020B0606020202030204" pitchFamily="34" charset="0"/>
              </a:rPr>
              <a:t>(1000)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;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char *r1 = </a:t>
            </a:r>
            <a:r>
              <a:rPr lang="en-US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concat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(s1, s2);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char *r2 = </a:t>
            </a:r>
            <a:r>
              <a:rPr lang="en-US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concat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(r1, s3);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char *r3 = </a:t>
            </a:r>
            <a:r>
              <a:rPr lang="en-US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concat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(r2, s4);</a:t>
            </a:r>
            <a:endParaRPr lang="en-US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751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Make sure to free memory that is not needed: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free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(r1);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free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(r2);  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17081"/>
              </p:ext>
            </p:extLst>
          </p:nvPr>
        </p:nvGraphicFramePr>
        <p:xfrm>
          <a:off x="355600" y="2286000"/>
          <a:ext cx="83312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62000" y="2286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28800" y="2286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58210" y="2286000"/>
            <a:ext cx="1029093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96118" y="2276573"/>
            <a:ext cx="1095082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00799" y="2285216"/>
            <a:ext cx="1447801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974745"/>
              </p:ext>
            </p:extLst>
          </p:nvPr>
        </p:nvGraphicFramePr>
        <p:xfrm>
          <a:off x="355600" y="3429000"/>
          <a:ext cx="83312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761999" y="3429000"/>
            <a:ext cx="2296211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467493" y="3429000"/>
            <a:ext cx="3161907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51790" y="1752600"/>
            <a:ext cx="772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s1</a:t>
            </a:r>
            <a:endParaRPr lang="en-US" sz="3200" i="1" dirty="0">
              <a:solidFill>
                <a:srgbClr val="0B2B91"/>
              </a:solidFill>
              <a:latin typeface="Arial Narrow" panose="020B0606020202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18590" y="1777425"/>
            <a:ext cx="772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s2</a:t>
            </a:r>
            <a:endParaRPr lang="en-US" sz="3200" i="1" dirty="0">
              <a:solidFill>
                <a:srgbClr val="0B2B91"/>
              </a:solidFill>
              <a:latin typeface="Arial Narrow" panose="020B0606020202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37790" y="1752600"/>
            <a:ext cx="772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s3</a:t>
            </a:r>
            <a:endParaRPr lang="en-US" sz="3200" i="1" dirty="0">
              <a:solidFill>
                <a:srgbClr val="0B2B91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48200" y="1752600"/>
            <a:ext cx="772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s4</a:t>
            </a:r>
            <a:endParaRPr lang="en-US" sz="3200" i="1" dirty="0">
              <a:solidFill>
                <a:srgbClr val="0B2B91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90590" y="1752600"/>
            <a:ext cx="772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r1</a:t>
            </a:r>
            <a:endParaRPr lang="en-US" sz="3200" i="1" dirty="0">
              <a:solidFill>
                <a:srgbClr val="0B2B91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1790" y="2895600"/>
            <a:ext cx="772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r2</a:t>
            </a:r>
            <a:endParaRPr lang="en-US" sz="3200" i="1" dirty="0">
              <a:solidFill>
                <a:srgbClr val="0B2B91"/>
              </a:solidFill>
              <a:latin typeface="Arial Narrow" panose="020B0606020202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29000" y="2895600"/>
            <a:ext cx="772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r3</a:t>
            </a:r>
            <a:endParaRPr lang="en-US" sz="3200" i="1" dirty="0">
              <a:solidFill>
                <a:srgbClr val="0B2B9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40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strings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00050" lvl="1" indent="0">
              <a:buNone/>
            </a:pPr>
            <a:r>
              <a:rPr lang="en-US" sz="3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char </a:t>
            </a:r>
            <a:r>
              <a:rPr lang="en-US" sz="35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tmp</a:t>
            </a:r>
            <a:r>
              <a:rPr lang="en-US" sz="3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[20];</a:t>
            </a:r>
          </a:p>
          <a:p>
            <a:pPr marL="400050" lvl="1" indent="0">
              <a:buNone/>
            </a:pPr>
            <a:r>
              <a:rPr lang="en-US" sz="3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char * </a:t>
            </a:r>
            <a:r>
              <a:rPr lang="en-US" sz="35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winningCars</a:t>
            </a:r>
            <a:r>
              <a:rPr lang="en-US" sz="3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[5];  </a:t>
            </a:r>
            <a:r>
              <a:rPr lang="en-US" sz="35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//Declare array of pointers</a:t>
            </a:r>
          </a:p>
          <a:p>
            <a:pPr marL="400050" lvl="1" indent="0">
              <a:buNone/>
            </a:pPr>
            <a:r>
              <a:rPr lang="en-US" sz="35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//Each pointer still points to nothing in particular</a:t>
            </a:r>
          </a:p>
          <a:p>
            <a:pPr marL="400050" lvl="1" indent="0">
              <a:buNone/>
            </a:pPr>
            <a:r>
              <a:rPr lang="en-US" sz="3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for (</a:t>
            </a:r>
            <a:r>
              <a:rPr lang="en-US" sz="35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int</a:t>
            </a:r>
            <a:r>
              <a:rPr lang="en-US" sz="3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</a:t>
            </a:r>
            <a:r>
              <a:rPr lang="en-US" sz="35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i</a:t>
            </a:r>
            <a:r>
              <a:rPr lang="en-US" sz="3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=0; </a:t>
            </a:r>
            <a:r>
              <a:rPr lang="en-US" sz="35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i</a:t>
            </a:r>
            <a:r>
              <a:rPr lang="en-US" sz="3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&lt;5; </a:t>
            </a:r>
            <a:r>
              <a:rPr lang="en-US" sz="35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i</a:t>
            </a:r>
            <a:r>
              <a:rPr lang="en-US" sz="3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++) {</a:t>
            </a:r>
          </a:p>
          <a:p>
            <a:pPr marL="400050" lvl="1" indent="0">
              <a:buNone/>
            </a:pPr>
            <a:r>
              <a:rPr lang="en-US" sz="3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r>
              <a:rPr lang="en-US" sz="35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scanf</a:t>
            </a:r>
            <a:r>
              <a:rPr lang="en-US" sz="3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(“%s”, </a:t>
            </a:r>
            <a:r>
              <a:rPr lang="en-US" sz="35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tmp</a:t>
            </a:r>
            <a:r>
              <a:rPr lang="en-US" sz="3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);</a:t>
            </a:r>
          </a:p>
          <a:p>
            <a:pPr marL="400050" lvl="1" indent="0">
              <a:buNone/>
            </a:pPr>
            <a:r>
              <a:rPr lang="en-US" sz="3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r>
              <a:rPr lang="en-US" sz="35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//Allocate memory for each pointer</a:t>
            </a:r>
          </a:p>
          <a:p>
            <a:pPr marL="400050" lvl="1" indent="0">
              <a:buNone/>
            </a:pPr>
            <a:r>
              <a:rPr lang="en-US" sz="3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r>
              <a:rPr lang="en-US" sz="35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winningCars</a:t>
            </a:r>
            <a:r>
              <a:rPr lang="en-US" sz="3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[</a:t>
            </a:r>
            <a:r>
              <a:rPr lang="en-US" sz="35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i</a:t>
            </a:r>
            <a:r>
              <a:rPr lang="en-US" sz="3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] = </a:t>
            </a:r>
            <a:r>
              <a:rPr lang="en-US" sz="35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malloc</a:t>
            </a:r>
            <a:r>
              <a:rPr lang="en-US" sz="3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</a:t>
            </a:r>
            <a:r>
              <a:rPr lang="en-US" sz="35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strlen</a:t>
            </a:r>
            <a:r>
              <a:rPr lang="en-US" sz="3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</a:t>
            </a:r>
            <a:r>
              <a:rPr lang="en-US" sz="35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tmp</a:t>
            </a:r>
            <a:r>
              <a:rPr lang="en-US" sz="3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) + 1);</a:t>
            </a:r>
          </a:p>
          <a:p>
            <a:pPr marL="400050" lvl="1" indent="0">
              <a:buNone/>
            </a:pPr>
            <a:r>
              <a:rPr lang="en-US" sz="3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r>
              <a:rPr lang="en-US" sz="35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strcpy</a:t>
            </a:r>
            <a:r>
              <a:rPr lang="en-US" sz="3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</a:t>
            </a:r>
            <a:r>
              <a:rPr lang="en-US" sz="35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winningCars</a:t>
            </a:r>
            <a:r>
              <a:rPr lang="en-US" sz="3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[</a:t>
            </a:r>
            <a:r>
              <a:rPr lang="en-US" sz="35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i</a:t>
            </a:r>
            <a:r>
              <a:rPr lang="en-US" sz="3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], </a:t>
            </a:r>
            <a:r>
              <a:rPr lang="en-US" sz="35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tmp</a:t>
            </a:r>
            <a:r>
              <a:rPr lang="en-US" sz="3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);</a:t>
            </a:r>
          </a:p>
          <a:p>
            <a:pPr marL="400050" lvl="1" indent="0">
              <a:buNone/>
            </a:pPr>
            <a:r>
              <a:rPr lang="en-US" sz="3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}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387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strings (II)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905000"/>
            <a:ext cx="40664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char </a:t>
            </a:r>
            <a:r>
              <a:rPr lang="en-US" sz="2600" dirty="0" err="1" smtClean="0"/>
              <a:t>tmp</a:t>
            </a:r>
            <a:r>
              <a:rPr lang="en-US" sz="2600" dirty="0" smtClean="0"/>
              <a:t>[20];</a:t>
            </a:r>
          </a:p>
          <a:p>
            <a:r>
              <a:rPr lang="en-US" sz="2600" dirty="0" smtClean="0"/>
              <a:t>char * </a:t>
            </a:r>
            <a:r>
              <a:rPr lang="en-US" sz="2600" dirty="0" err="1" smtClean="0"/>
              <a:t>winningCars</a:t>
            </a:r>
            <a:r>
              <a:rPr lang="en-US" sz="2600" dirty="0" smtClean="0"/>
              <a:t>[5];</a:t>
            </a:r>
            <a:endParaRPr lang="en-US" sz="2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677073"/>
              </p:ext>
            </p:extLst>
          </p:nvPr>
        </p:nvGraphicFramePr>
        <p:xfrm>
          <a:off x="5760720" y="3535275"/>
          <a:ext cx="2822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406"/>
                <a:gridCol w="564406"/>
                <a:gridCol w="564406"/>
                <a:gridCol w="564406"/>
                <a:gridCol w="56440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894264"/>
              </p:ext>
            </p:extLst>
          </p:nvPr>
        </p:nvGraphicFramePr>
        <p:xfrm>
          <a:off x="4634537" y="2135078"/>
          <a:ext cx="40233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"/>
                <a:gridCol w="335280"/>
                <a:gridCol w="335280"/>
                <a:gridCol w="1676400"/>
                <a:gridCol w="335280"/>
                <a:gridCol w="335280"/>
                <a:gridCol w="335280"/>
                <a:gridCol w="335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        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15245" y="170940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/>
              <a:t>tmp</a:t>
            </a:r>
            <a:endParaRPr lang="en-US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4634537" y="2452327"/>
            <a:ext cx="39466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0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8292137" y="2477814"/>
            <a:ext cx="48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19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638800" y="31242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/>
              <a:t>winningCars</a:t>
            </a:r>
            <a:endParaRPr lang="en-US" sz="24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5760720" y="3837284"/>
            <a:ext cx="39466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0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8130280" y="3854263"/>
            <a:ext cx="39466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4</a:t>
            </a:r>
            <a:endParaRPr lang="en-US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388882" y="4433614"/>
            <a:ext cx="601191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/>
              <a:t>scanf</a:t>
            </a:r>
            <a:r>
              <a:rPr lang="en-US" sz="2600" dirty="0" smtClean="0"/>
              <a:t>(“%s”, </a:t>
            </a:r>
            <a:r>
              <a:rPr lang="en-US" sz="2600" dirty="0" err="1" smtClean="0"/>
              <a:t>tmp</a:t>
            </a:r>
            <a:r>
              <a:rPr lang="en-US" sz="2600" dirty="0" smtClean="0"/>
              <a:t>);</a:t>
            </a:r>
          </a:p>
          <a:p>
            <a:r>
              <a:rPr lang="en-US" sz="2600" dirty="0" err="1" smtClean="0">
                <a:latin typeface="Arial Narrow" panose="020B0606020202030204" pitchFamily="34" charset="0"/>
              </a:rPr>
              <a:t>winningCars</a:t>
            </a:r>
            <a:r>
              <a:rPr lang="en-US" sz="2600" dirty="0" smtClean="0">
                <a:latin typeface="Arial Narrow" panose="020B0606020202030204" pitchFamily="34" charset="0"/>
              </a:rPr>
              <a:t>[0] </a:t>
            </a:r>
            <a:r>
              <a:rPr lang="en-US" sz="2600" dirty="0">
                <a:latin typeface="Arial Narrow" panose="020B0606020202030204" pitchFamily="34" charset="0"/>
              </a:rPr>
              <a:t>= </a:t>
            </a:r>
            <a:r>
              <a:rPr lang="en-US" sz="2600" dirty="0" err="1">
                <a:latin typeface="Arial Narrow" panose="020B0606020202030204" pitchFamily="34" charset="0"/>
              </a:rPr>
              <a:t>malloc</a:t>
            </a:r>
            <a:r>
              <a:rPr lang="en-US" sz="2600" dirty="0">
                <a:latin typeface="Arial Narrow" panose="020B0606020202030204" pitchFamily="34" charset="0"/>
              </a:rPr>
              <a:t>(</a:t>
            </a:r>
            <a:r>
              <a:rPr lang="en-US" sz="2600" dirty="0" err="1">
                <a:latin typeface="Arial Narrow" panose="020B0606020202030204" pitchFamily="34" charset="0"/>
              </a:rPr>
              <a:t>strlen</a:t>
            </a:r>
            <a:r>
              <a:rPr lang="en-US" sz="2600" dirty="0">
                <a:latin typeface="Arial Narrow" panose="020B0606020202030204" pitchFamily="34" charset="0"/>
              </a:rPr>
              <a:t>(</a:t>
            </a:r>
            <a:r>
              <a:rPr lang="en-US" sz="2600" dirty="0" err="1">
                <a:latin typeface="Arial Narrow" panose="020B0606020202030204" pitchFamily="34" charset="0"/>
              </a:rPr>
              <a:t>tmp</a:t>
            </a:r>
            <a:r>
              <a:rPr lang="en-US" sz="2600" dirty="0">
                <a:latin typeface="Arial Narrow" panose="020B0606020202030204" pitchFamily="34" charset="0"/>
              </a:rPr>
              <a:t>) + 1</a:t>
            </a:r>
            <a:r>
              <a:rPr lang="en-US" sz="2600" dirty="0" smtClean="0">
                <a:latin typeface="Arial Narrow" panose="020B0606020202030204" pitchFamily="34" charset="0"/>
              </a:rPr>
              <a:t>);</a:t>
            </a:r>
          </a:p>
          <a:p>
            <a:r>
              <a:rPr lang="en-US" sz="2600" dirty="0" err="1" smtClean="0">
                <a:latin typeface="Arial Narrow" panose="020B0606020202030204" pitchFamily="34" charset="0"/>
              </a:rPr>
              <a:t>strcpy</a:t>
            </a:r>
            <a:r>
              <a:rPr lang="en-US" sz="2600" dirty="0" smtClean="0">
                <a:latin typeface="Arial Narrow" panose="020B0606020202030204" pitchFamily="34" charset="0"/>
              </a:rPr>
              <a:t>(</a:t>
            </a:r>
            <a:r>
              <a:rPr lang="en-US" sz="2600" dirty="0" err="1" smtClean="0">
                <a:latin typeface="Arial Narrow" panose="020B0606020202030204" pitchFamily="34" charset="0"/>
              </a:rPr>
              <a:t>winningCars</a:t>
            </a:r>
            <a:r>
              <a:rPr lang="en-US" sz="2600" dirty="0" smtClean="0">
                <a:latin typeface="Arial Narrow" panose="020B0606020202030204" pitchFamily="34" charset="0"/>
              </a:rPr>
              <a:t>[0], </a:t>
            </a:r>
            <a:r>
              <a:rPr lang="en-US" sz="2600" dirty="0" err="1">
                <a:latin typeface="Arial Narrow" panose="020B0606020202030204" pitchFamily="34" charset="0"/>
              </a:rPr>
              <a:t>tmp</a:t>
            </a:r>
            <a:r>
              <a:rPr lang="en-US" sz="2600" dirty="0">
                <a:latin typeface="Arial Narrow" panose="020B060602020203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10781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25(a)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 </a:t>
            </a:r>
            <a:r>
              <a:rPr lang="en-US" dirty="0" smtClean="0"/>
              <a:t>learned: </a:t>
            </a:r>
            <a:br>
              <a:rPr lang="en-US" dirty="0" smtClean="0"/>
            </a:br>
            <a:r>
              <a:rPr lang="en-US" dirty="0" err="1" smtClean="0"/>
              <a:t>size_t</a:t>
            </a:r>
            <a:r>
              <a:rPr lang="en-US" dirty="0" smtClean="0"/>
              <a:t> </a:t>
            </a:r>
            <a:r>
              <a:rPr lang="en-US" dirty="0" err="1"/>
              <a:t>fread</a:t>
            </a:r>
            <a:r>
              <a:rPr lang="en-US" dirty="0"/>
              <a:t> (void *</a:t>
            </a:r>
            <a:r>
              <a:rPr lang="en-US" dirty="0" err="1"/>
              <a:t>ptr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size,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nmemb</a:t>
            </a:r>
            <a:r>
              <a:rPr lang="en-US" dirty="0"/>
              <a:t>, FILE *stream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How many </a:t>
            </a:r>
            <a:r>
              <a:rPr lang="en-US" dirty="0" err="1" smtClean="0"/>
              <a:t>size_t</a:t>
            </a:r>
            <a:r>
              <a:rPr lang="en-US" dirty="0" smtClean="0"/>
              <a:t> units are read below?</a:t>
            </a:r>
            <a:br>
              <a:rPr lang="en-US" dirty="0" smtClean="0"/>
            </a:br>
            <a:r>
              <a:rPr lang="en-US" dirty="0" err="1" smtClean="0"/>
              <a:t>Fread</a:t>
            </a:r>
            <a:r>
              <a:rPr lang="en-US" dirty="0" smtClean="0"/>
              <a:t>(</a:t>
            </a:r>
            <a:r>
              <a:rPr lang="en-US" dirty="0" err="1" smtClean="0"/>
              <a:t>MyArrayPtr</a:t>
            </a:r>
            <a:r>
              <a:rPr lang="en-US" dirty="0" smtClean="0"/>
              <a:t>, 4, 640, </a:t>
            </a:r>
            <a:r>
              <a:rPr lang="en-US" dirty="0" err="1" smtClean="0"/>
              <a:t>MyFile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(a): 640</a:t>
            </a:r>
          </a:p>
          <a:p>
            <a:pPr marL="0" indent="0">
              <a:buNone/>
            </a:pPr>
            <a:r>
              <a:rPr lang="en-US" dirty="0" smtClean="0"/>
              <a:t>(b): 4</a:t>
            </a:r>
          </a:p>
          <a:p>
            <a:pPr marL="0" indent="0">
              <a:buNone/>
            </a:pPr>
            <a:r>
              <a:rPr lang="en-US" dirty="0" smtClean="0"/>
              <a:t>(c): 640*4</a:t>
            </a:r>
          </a:p>
          <a:p>
            <a:pPr marL="0" indent="0">
              <a:buNone/>
            </a:pPr>
            <a:r>
              <a:rPr lang="en-US" dirty="0" smtClean="0"/>
              <a:t>(d): none above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63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076091"/>
              </p:ext>
            </p:extLst>
          </p:nvPr>
        </p:nvGraphicFramePr>
        <p:xfrm>
          <a:off x="5791200" y="4343400"/>
          <a:ext cx="45720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337862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5292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5292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5292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strings (III)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905000"/>
            <a:ext cx="3352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char </a:t>
            </a:r>
            <a:r>
              <a:rPr lang="en-US" sz="2600" dirty="0" err="1" smtClean="0"/>
              <a:t>tmp</a:t>
            </a:r>
            <a:r>
              <a:rPr lang="en-US" sz="2600" dirty="0" smtClean="0"/>
              <a:t>[20];</a:t>
            </a:r>
          </a:p>
          <a:p>
            <a:r>
              <a:rPr lang="en-US" sz="2600" dirty="0" smtClean="0"/>
              <a:t>char * </a:t>
            </a:r>
            <a:r>
              <a:rPr lang="en-US" sz="2600" dirty="0" err="1" smtClean="0"/>
              <a:t>winningCars</a:t>
            </a:r>
            <a:r>
              <a:rPr lang="en-US" sz="2600" dirty="0" smtClean="0"/>
              <a:t>[5];</a:t>
            </a:r>
            <a:endParaRPr lang="en-US" sz="2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677073"/>
              </p:ext>
            </p:extLst>
          </p:nvPr>
        </p:nvGraphicFramePr>
        <p:xfrm>
          <a:off x="5760720" y="3535275"/>
          <a:ext cx="2822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406"/>
                <a:gridCol w="564406"/>
                <a:gridCol w="564406"/>
                <a:gridCol w="564406"/>
                <a:gridCol w="56440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780370"/>
              </p:ext>
            </p:extLst>
          </p:nvPr>
        </p:nvGraphicFramePr>
        <p:xfrm>
          <a:off x="4634537" y="2135078"/>
          <a:ext cx="40233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"/>
                <a:gridCol w="335280"/>
                <a:gridCol w="335280"/>
                <a:gridCol w="608023"/>
                <a:gridCol w="1068377"/>
                <a:gridCol w="335280"/>
                <a:gridCol w="335280"/>
                <a:gridCol w="335280"/>
                <a:gridCol w="335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\0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…       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15245" y="170940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/>
              <a:t>tmp</a:t>
            </a:r>
            <a:endParaRPr lang="en-US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4634537" y="2452327"/>
            <a:ext cx="39466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0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8292137" y="2477814"/>
            <a:ext cx="48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19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638800" y="31242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/>
              <a:t>winningCars</a:t>
            </a:r>
            <a:endParaRPr lang="en-US" sz="24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5760720" y="3837284"/>
            <a:ext cx="39466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0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8130280" y="3854263"/>
            <a:ext cx="39466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4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88882" y="4433614"/>
            <a:ext cx="56282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/>
              <a:t>scanf</a:t>
            </a:r>
            <a:r>
              <a:rPr lang="en-US" sz="2600" dirty="0" smtClean="0"/>
              <a:t>(“%s”, </a:t>
            </a:r>
            <a:r>
              <a:rPr lang="en-US" sz="2600" dirty="0" err="1" smtClean="0"/>
              <a:t>tmp</a:t>
            </a:r>
            <a:r>
              <a:rPr lang="en-US" sz="2600" dirty="0" smtClean="0"/>
              <a:t>);</a:t>
            </a:r>
          </a:p>
          <a:p>
            <a:r>
              <a:rPr lang="en-US" sz="2600" dirty="0" err="1" smtClean="0">
                <a:latin typeface="Arial Narrow" panose="020B0606020202030204" pitchFamily="34" charset="0"/>
              </a:rPr>
              <a:t>winningCars</a:t>
            </a:r>
            <a:r>
              <a:rPr lang="en-US" sz="2600" dirty="0" smtClean="0">
                <a:latin typeface="Arial Narrow" panose="020B0606020202030204" pitchFamily="34" charset="0"/>
              </a:rPr>
              <a:t>[</a:t>
            </a:r>
            <a:r>
              <a:rPr lang="en-US" sz="2600" dirty="0">
                <a:latin typeface="Arial Narrow" panose="020B0606020202030204" pitchFamily="34" charset="0"/>
              </a:rPr>
              <a:t>0</a:t>
            </a:r>
            <a:r>
              <a:rPr lang="en-US" sz="2600" dirty="0" smtClean="0">
                <a:latin typeface="Arial Narrow" panose="020B0606020202030204" pitchFamily="34" charset="0"/>
              </a:rPr>
              <a:t>] </a:t>
            </a:r>
            <a:r>
              <a:rPr lang="en-US" sz="2600" dirty="0">
                <a:latin typeface="Arial Narrow" panose="020B0606020202030204" pitchFamily="34" charset="0"/>
              </a:rPr>
              <a:t>= </a:t>
            </a:r>
            <a:r>
              <a:rPr lang="en-US" sz="2600" dirty="0" err="1">
                <a:latin typeface="Arial Narrow" panose="020B0606020202030204" pitchFamily="34" charset="0"/>
              </a:rPr>
              <a:t>malloc</a:t>
            </a:r>
            <a:r>
              <a:rPr lang="en-US" sz="2600" dirty="0">
                <a:latin typeface="Arial Narrow" panose="020B0606020202030204" pitchFamily="34" charset="0"/>
              </a:rPr>
              <a:t>(</a:t>
            </a:r>
            <a:r>
              <a:rPr lang="en-US" sz="2600" dirty="0" err="1">
                <a:latin typeface="Arial Narrow" panose="020B0606020202030204" pitchFamily="34" charset="0"/>
              </a:rPr>
              <a:t>strlen</a:t>
            </a:r>
            <a:r>
              <a:rPr lang="en-US" sz="2600" dirty="0">
                <a:latin typeface="Arial Narrow" panose="020B0606020202030204" pitchFamily="34" charset="0"/>
              </a:rPr>
              <a:t>(</a:t>
            </a:r>
            <a:r>
              <a:rPr lang="en-US" sz="2600" dirty="0" err="1">
                <a:latin typeface="Arial Narrow" panose="020B0606020202030204" pitchFamily="34" charset="0"/>
              </a:rPr>
              <a:t>tmp</a:t>
            </a:r>
            <a:r>
              <a:rPr lang="en-US" sz="2600" dirty="0">
                <a:latin typeface="Arial Narrow" panose="020B0606020202030204" pitchFamily="34" charset="0"/>
              </a:rPr>
              <a:t>) + 1</a:t>
            </a:r>
            <a:r>
              <a:rPr lang="en-US" sz="2600" dirty="0" smtClean="0">
                <a:latin typeface="Arial Narrow" panose="020B0606020202030204" pitchFamily="34" charset="0"/>
              </a:rPr>
              <a:t>);</a:t>
            </a:r>
          </a:p>
          <a:p>
            <a:r>
              <a:rPr lang="en-US" sz="2600" dirty="0" err="1" smtClean="0">
                <a:latin typeface="Arial Narrow" panose="020B0606020202030204" pitchFamily="34" charset="0"/>
              </a:rPr>
              <a:t>strcpy</a:t>
            </a:r>
            <a:r>
              <a:rPr lang="en-US" sz="2600" dirty="0" smtClean="0">
                <a:latin typeface="Arial Narrow" panose="020B0606020202030204" pitchFamily="34" charset="0"/>
              </a:rPr>
              <a:t>(</a:t>
            </a:r>
            <a:r>
              <a:rPr lang="en-US" sz="2600" dirty="0" err="1" smtClean="0">
                <a:latin typeface="Arial Narrow" panose="020B0606020202030204" pitchFamily="34" charset="0"/>
              </a:rPr>
              <a:t>winningCars</a:t>
            </a:r>
            <a:r>
              <a:rPr lang="en-US" sz="2600" dirty="0" smtClean="0">
                <a:latin typeface="Arial Narrow" panose="020B0606020202030204" pitchFamily="34" charset="0"/>
              </a:rPr>
              <a:t>[0], </a:t>
            </a:r>
            <a:r>
              <a:rPr lang="en-US" sz="2600" dirty="0" err="1">
                <a:latin typeface="Arial Narrow" panose="020B0606020202030204" pitchFamily="34" charset="0"/>
              </a:rPr>
              <a:t>tmp</a:t>
            </a:r>
            <a:r>
              <a:rPr lang="en-US" sz="2600" dirty="0">
                <a:latin typeface="Arial Narrow" panose="020B0606020202030204" pitchFamily="34" charset="0"/>
              </a:rPr>
              <a:t>);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188389"/>
              </p:ext>
            </p:extLst>
          </p:nvPr>
        </p:nvGraphicFramePr>
        <p:xfrm>
          <a:off x="5788572" y="4343400"/>
          <a:ext cx="45720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3652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52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52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52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\0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0" idx="0"/>
          </p:cNvCxnSpPr>
          <p:nvPr/>
        </p:nvCxnSpPr>
        <p:spPr>
          <a:xfrm>
            <a:off x="6017172" y="3720695"/>
            <a:ext cx="0" cy="62270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310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622081"/>
              </p:ext>
            </p:extLst>
          </p:nvPr>
        </p:nvGraphicFramePr>
        <p:xfrm>
          <a:off x="5791200" y="4343400"/>
          <a:ext cx="45720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337862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5292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5292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5292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strings (IV)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905000"/>
            <a:ext cx="3352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char </a:t>
            </a:r>
            <a:r>
              <a:rPr lang="en-US" sz="2600" dirty="0" err="1" smtClean="0"/>
              <a:t>tmp</a:t>
            </a:r>
            <a:r>
              <a:rPr lang="en-US" sz="2600" dirty="0" smtClean="0"/>
              <a:t>[20];</a:t>
            </a:r>
          </a:p>
          <a:p>
            <a:r>
              <a:rPr lang="en-US" sz="2600" dirty="0" smtClean="0"/>
              <a:t>char * </a:t>
            </a:r>
            <a:r>
              <a:rPr lang="en-US" sz="2600" dirty="0" err="1" smtClean="0"/>
              <a:t>winningCars</a:t>
            </a:r>
            <a:r>
              <a:rPr lang="en-US" sz="2600" dirty="0" smtClean="0"/>
              <a:t>[5];</a:t>
            </a:r>
            <a:endParaRPr lang="en-US" sz="2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677073"/>
              </p:ext>
            </p:extLst>
          </p:nvPr>
        </p:nvGraphicFramePr>
        <p:xfrm>
          <a:off x="5760720" y="3535275"/>
          <a:ext cx="2822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406"/>
                <a:gridCol w="564406"/>
                <a:gridCol w="564406"/>
                <a:gridCol w="564406"/>
                <a:gridCol w="56440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748057"/>
              </p:ext>
            </p:extLst>
          </p:nvPr>
        </p:nvGraphicFramePr>
        <p:xfrm>
          <a:off x="4634537" y="2135078"/>
          <a:ext cx="40233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"/>
                <a:gridCol w="335280"/>
                <a:gridCol w="335280"/>
                <a:gridCol w="379423"/>
                <a:gridCol w="432326"/>
                <a:gridCol w="432325"/>
                <a:gridCol w="1102886"/>
                <a:gridCol w="335280"/>
                <a:gridCol w="335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15245" y="170940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/>
              <a:t>tmp</a:t>
            </a:r>
            <a:endParaRPr lang="en-US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4634537" y="2452327"/>
            <a:ext cx="39466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0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8292137" y="2477814"/>
            <a:ext cx="48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19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638800" y="31242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/>
              <a:t>winningCars</a:t>
            </a:r>
            <a:endParaRPr lang="en-US" sz="24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5760720" y="3837284"/>
            <a:ext cx="39466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0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8130280" y="3854263"/>
            <a:ext cx="39466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4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88882" y="4433614"/>
            <a:ext cx="524991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/>
              <a:t>scanf</a:t>
            </a:r>
            <a:r>
              <a:rPr lang="en-US" sz="2600" dirty="0" smtClean="0"/>
              <a:t>(“%s”, </a:t>
            </a:r>
            <a:r>
              <a:rPr lang="en-US" sz="2600" dirty="0" err="1" smtClean="0"/>
              <a:t>tmp</a:t>
            </a:r>
            <a:r>
              <a:rPr lang="en-US" sz="2600" dirty="0" smtClean="0"/>
              <a:t>);</a:t>
            </a:r>
          </a:p>
          <a:p>
            <a:r>
              <a:rPr lang="en-US" sz="2600" dirty="0" err="1" smtClean="0">
                <a:latin typeface="Arial Narrow" panose="020B0606020202030204" pitchFamily="34" charset="0"/>
              </a:rPr>
              <a:t>winningCars</a:t>
            </a:r>
            <a:r>
              <a:rPr lang="en-US" sz="2600" dirty="0" smtClean="0">
                <a:latin typeface="Arial Narrow" panose="020B0606020202030204" pitchFamily="34" charset="0"/>
              </a:rPr>
              <a:t>[</a:t>
            </a:r>
            <a:r>
              <a:rPr lang="en-US" sz="26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1</a:t>
            </a:r>
            <a:r>
              <a:rPr lang="en-US" sz="2600" dirty="0" smtClean="0">
                <a:latin typeface="Arial Narrow" panose="020B0606020202030204" pitchFamily="34" charset="0"/>
              </a:rPr>
              <a:t>] </a:t>
            </a:r>
            <a:r>
              <a:rPr lang="en-US" sz="2600" dirty="0">
                <a:latin typeface="Arial Narrow" panose="020B0606020202030204" pitchFamily="34" charset="0"/>
              </a:rPr>
              <a:t>= </a:t>
            </a:r>
            <a:r>
              <a:rPr lang="en-US" sz="2600" dirty="0" err="1">
                <a:latin typeface="Arial Narrow" panose="020B0606020202030204" pitchFamily="34" charset="0"/>
              </a:rPr>
              <a:t>malloc</a:t>
            </a:r>
            <a:r>
              <a:rPr lang="en-US" sz="2600" dirty="0">
                <a:latin typeface="Arial Narrow" panose="020B0606020202030204" pitchFamily="34" charset="0"/>
              </a:rPr>
              <a:t>(</a:t>
            </a:r>
            <a:r>
              <a:rPr lang="en-US" sz="2600" dirty="0" err="1">
                <a:latin typeface="Arial Narrow" panose="020B0606020202030204" pitchFamily="34" charset="0"/>
              </a:rPr>
              <a:t>strlen</a:t>
            </a:r>
            <a:r>
              <a:rPr lang="en-US" sz="2600" dirty="0">
                <a:latin typeface="Arial Narrow" panose="020B0606020202030204" pitchFamily="34" charset="0"/>
              </a:rPr>
              <a:t>(</a:t>
            </a:r>
            <a:r>
              <a:rPr lang="en-US" sz="2600" dirty="0" err="1">
                <a:latin typeface="Arial Narrow" panose="020B0606020202030204" pitchFamily="34" charset="0"/>
              </a:rPr>
              <a:t>tmp</a:t>
            </a:r>
            <a:r>
              <a:rPr lang="en-US" sz="2600" dirty="0">
                <a:latin typeface="Arial Narrow" panose="020B0606020202030204" pitchFamily="34" charset="0"/>
              </a:rPr>
              <a:t>) + 1</a:t>
            </a:r>
            <a:r>
              <a:rPr lang="en-US" sz="2600" dirty="0" smtClean="0">
                <a:latin typeface="Arial Narrow" panose="020B0606020202030204" pitchFamily="34" charset="0"/>
              </a:rPr>
              <a:t>);</a:t>
            </a:r>
          </a:p>
          <a:p>
            <a:r>
              <a:rPr lang="en-US" sz="2600" dirty="0" err="1" smtClean="0">
                <a:latin typeface="Arial Narrow" panose="020B0606020202030204" pitchFamily="34" charset="0"/>
              </a:rPr>
              <a:t>strcpy</a:t>
            </a:r>
            <a:r>
              <a:rPr lang="en-US" sz="2600" dirty="0" smtClean="0">
                <a:latin typeface="Arial Narrow" panose="020B0606020202030204" pitchFamily="34" charset="0"/>
              </a:rPr>
              <a:t>(</a:t>
            </a:r>
            <a:r>
              <a:rPr lang="en-US" sz="2600" dirty="0" err="1" smtClean="0">
                <a:latin typeface="Arial Narrow" panose="020B0606020202030204" pitchFamily="34" charset="0"/>
              </a:rPr>
              <a:t>winningCars</a:t>
            </a:r>
            <a:r>
              <a:rPr lang="en-US" sz="2600" dirty="0" smtClean="0">
                <a:latin typeface="Arial Narrow" panose="020B0606020202030204" pitchFamily="34" charset="0"/>
              </a:rPr>
              <a:t>[</a:t>
            </a:r>
            <a:r>
              <a:rPr lang="en-US" sz="26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1</a:t>
            </a:r>
            <a:r>
              <a:rPr lang="en-US" sz="2600" dirty="0" smtClean="0">
                <a:latin typeface="Arial Narrow" panose="020B0606020202030204" pitchFamily="34" charset="0"/>
              </a:rPr>
              <a:t>], </a:t>
            </a:r>
            <a:r>
              <a:rPr lang="en-US" sz="2600" dirty="0" err="1">
                <a:latin typeface="Arial Narrow" panose="020B0606020202030204" pitchFamily="34" charset="0"/>
              </a:rPr>
              <a:t>tmp</a:t>
            </a:r>
            <a:r>
              <a:rPr lang="en-US" sz="2600" dirty="0">
                <a:latin typeface="Arial Narrow" panose="020B0606020202030204" pitchFamily="34" charset="0"/>
              </a:rPr>
              <a:t>);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804384"/>
              </p:ext>
            </p:extLst>
          </p:nvPr>
        </p:nvGraphicFramePr>
        <p:xfrm>
          <a:off x="5788572" y="4343400"/>
          <a:ext cx="45720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3652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52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52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52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\0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6017172" y="3720695"/>
            <a:ext cx="2628" cy="62270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293545"/>
              </p:ext>
            </p:extLst>
          </p:nvPr>
        </p:nvGraphicFramePr>
        <p:xfrm>
          <a:off x="6502224" y="4580405"/>
          <a:ext cx="45720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337862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5292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5292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5292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271252"/>
              </p:ext>
            </p:extLst>
          </p:nvPr>
        </p:nvGraphicFramePr>
        <p:xfrm>
          <a:off x="6499596" y="4343400"/>
          <a:ext cx="45720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3652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52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52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l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52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l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52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52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\0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H="1">
            <a:off x="6705600" y="3729100"/>
            <a:ext cx="0" cy="6143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756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Dynamically Allocated Arrays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dirty="0" err="1">
                <a:solidFill>
                  <a:srgbClr val="0B2B91"/>
                </a:solidFill>
                <a:latin typeface="Arial Narrow" panose="020B0606020202030204" pitchFamily="34" charset="0"/>
              </a:rPr>
              <a:t>i</a:t>
            </a:r>
            <a:r>
              <a:rPr lang="en-US" sz="32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nt</a:t>
            </a:r>
            <a:r>
              <a:rPr lang="en-US" sz="32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*a = </a:t>
            </a:r>
            <a:r>
              <a:rPr lang="en-US" sz="32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malloc</a:t>
            </a:r>
            <a:r>
              <a:rPr lang="en-US" sz="32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(400); 		</a:t>
            </a:r>
            <a:r>
              <a:rPr lang="en-US" sz="32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//Allocates 400 bytes</a:t>
            </a:r>
          </a:p>
          <a:p>
            <a:r>
              <a:rPr lang="en-US" dirty="0" smtClean="0"/>
              <a:t>How many elements in a? 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int</a:t>
            </a:r>
            <a:r>
              <a:rPr lang="en-US" dirty="0" smtClean="0"/>
              <a:t> consists of 4 bytes, then a has 100 elements</a:t>
            </a:r>
          </a:p>
          <a:p>
            <a:pPr marL="400050" lvl="1" indent="0">
              <a:buNone/>
            </a:pPr>
            <a:r>
              <a:rPr lang="en-US" sz="3200" dirty="0" err="1">
                <a:solidFill>
                  <a:srgbClr val="0B2B91"/>
                </a:solidFill>
                <a:latin typeface="Arial Narrow" panose="020B0606020202030204" pitchFamily="34" charset="0"/>
              </a:rPr>
              <a:t>i</a:t>
            </a:r>
            <a:r>
              <a:rPr lang="en-US" sz="32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nt</a:t>
            </a:r>
            <a:r>
              <a:rPr lang="en-US" sz="32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*a = </a:t>
            </a:r>
            <a:r>
              <a:rPr lang="en-US" sz="32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malloc</a:t>
            </a:r>
            <a:r>
              <a:rPr lang="en-US" sz="32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(N * </a:t>
            </a:r>
            <a:r>
              <a:rPr lang="en-US" sz="32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sizeof</a:t>
            </a:r>
            <a:r>
              <a:rPr lang="en-US" sz="32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</a:t>
            </a:r>
            <a:r>
              <a:rPr lang="en-US" sz="32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int</a:t>
            </a:r>
            <a:r>
              <a:rPr lang="en-US" sz="32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)); 	</a:t>
            </a:r>
            <a:r>
              <a:rPr lang="en-US" sz="32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//N elements</a:t>
            </a:r>
          </a:p>
          <a:p>
            <a:r>
              <a:rPr lang="en-US" dirty="0" smtClean="0"/>
              <a:t>Once memory is allocated, treat </a:t>
            </a:r>
            <a:r>
              <a:rPr lang="en-US" i="1" dirty="0" smtClean="0"/>
              <a:t>a</a:t>
            </a:r>
            <a:r>
              <a:rPr lang="en-US" dirty="0" smtClean="0"/>
              <a:t> as any other array: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a[1] = 5;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*(a + 2) = 7;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034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Dynamically Allocated Arrays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int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*a = </a:t>
            </a:r>
            <a:r>
              <a:rPr lang="en-US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malloc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(N * </a:t>
            </a:r>
            <a:r>
              <a:rPr lang="en-US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sizeof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</a:t>
            </a:r>
            <a:r>
              <a:rPr lang="en-US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int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)); 	</a:t>
            </a:r>
            <a:r>
              <a:rPr lang="en-US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//N elements</a:t>
            </a:r>
          </a:p>
          <a:p>
            <a:r>
              <a:rPr lang="en-US" dirty="0" err="1">
                <a:solidFill>
                  <a:srgbClr val="0B2B91"/>
                </a:solidFill>
                <a:latin typeface="Arial Narrow" panose="020B0606020202030204" pitchFamily="34" charset="0"/>
              </a:rPr>
              <a:t>i</a:t>
            </a:r>
            <a:r>
              <a:rPr lang="en-US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nt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*b </a:t>
            </a:r>
            <a:r>
              <a:rPr lang="en-US" dirty="0">
                <a:solidFill>
                  <a:srgbClr val="0B2B91"/>
                </a:solidFill>
                <a:latin typeface="Arial Narrow" panose="020B0606020202030204" pitchFamily="34" charset="0"/>
              </a:rPr>
              <a:t>= </a:t>
            </a:r>
            <a:r>
              <a:rPr lang="en-US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calloc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(N</a:t>
            </a:r>
            <a:r>
              <a:rPr lang="en-US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,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sizeof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</a:t>
            </a:r>
            <a:r>
              <a:rPr lang="en-US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int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)); 	</a:t>
            </a:r>
            <a:r>
              <a:rPr lang="en-US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//</a:t>
            </a:r>
            <a:r>
              <a:rPr lang="en-US" dirty="0">
                <a:solidFill>
                  <a:srgbClr val="00B050"/>
                </a:solidFill>
                <a:latin typeface="Arial Narrow" panose="020B0606020202030204" pitchFamily="34" charset="0"/>
              </a:rPr>
              <a:t>N elements</a:t>
            </a:r>
          </a:p>
          <a:p>
            <a:r>
              <a:rPr lang="en-US" dirty="0" smtClean="0"/>
              <a:t>A has enough memory for n integers</a:t>
            </a:r>
          </a:p>
          <a:p>
            <a:r>
              <a:rPr lang="en-US" dirty="0" smtClean="0"/>
              <a:t>B has enough memory for n integers. </a:t>
            </a:r>
          </a:p>
          <a:p>
            <a:r>
              <a:rPr lang="en-US" dirty="0" smtClean="0"/>
              <a:t>All elements of B are initialized to zeros.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316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Lose track of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free(</a:t>
            </a:r>
            <a:r>
              <a:rPr lang="en-US" dirty="0" err="1" smtClean="0">
                <a:solidFill>
                  <a:srgbClr val="C00000"/>
                </a:solidFill>
              </a:rPr>
              <a:t>ptr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dirty="0" smtClean="0"/>
              <a:t>: </a:t>
            </a:r>
            <a:r>
              <a:rPr lang="en-US" dirty="0" err="1" smtClean="0"/>
              <a:t>deallocates</a:t>
            </a:r>
            <a:r>
              <a:rPr lang="en-US" dirty="0"/>
              <a:t> </a:t>
            </a:r>
            <a:r>
              <a:rPr lang="en-US" dirty="0" smtClean="0"/>
              <a:t>the block of memory pointed to by </a:t>
            </a:r>
            <a:r>
              <a:rPr lang="en-US" dirty="0" err="1" smtClean="0"/>
              <a:t>ptr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May </a:t>
            </a:r>
            <a:r>
              <a:rPr lang="en-US" dirty="0"/>
              <a:t>lose track of </a:t>
            </a:r>
            <a:r>
              <a:rPr lang="en-US" dirty="0" smtClean="0"/>
              <a:t>memory blocks: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B2B91"/>
                </a:solidFill>
              </a:rPr>
              <a:t>p</a:t>
            </a:r>
            <a:r>
              <a:rPr lang="en-US" sz="32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= </a:t>
            </a:r>
            <a:r>
              <a:rPr lang="en-US" sz="32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malloc</a:t>
            </a:r>
            <a:r>
              <a:rPr lang="en-US" sz="32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(…);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q = </a:t>
            </a:r>
            <a:r>
              <a:rPr lang="en-US" sz="32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malloc</a:t>
            </a:r>
            <a:r>
              <a:rPr lang="en-US" sz="32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(…);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q = p;</a:t>
            </a:r>
          </a:p>
          <a:p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972003"/>
              </p:ext>
            </p:extLst>
          </p:nvPr>
        </p:nvGraphicFramePr>
        <p:xfrm>
          <a:off x="1163320" y="2880562"/>
          <a:ext cx="645668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407920" y="2880562"/>
            <a:ext cx="838200" cy="38100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9427" y="2392811"/>
            <a:ext cx="489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p</a:t>
            </a:r>
            <a:endParaRPr lang="en-US" sz="3200" i="1" dirty="0">
              <a:solidFill>
                <a:srgbClr val="0B2B9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59974" y="2880562"/>
            <a:ext cx="228599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417320" y="3369192"/>
            <a:ext cx="1162247" cy="136008"/>
          </a:xfrm>
          <a:custGeom>
            <a:avLst/>
            <a:gdLst>
              <a:gd name="connsiteX0" fmla="*/ 0 w 1348033"/>
              <a:gd name="connsiteY0" fmla="*/ 0 h 216982"/>
              <a:gd name="connsiteX1" fmla="*/ 546755 w 1348033"/>
              <a:gd name="connsiteY1" fmla="*/ 216817 h 216982"/>
              <a:gd name="connsiteX2" fmla="*/ 1348033 w 1348033"/>
              <a:gd name="connsiteY2" fmla="*/ 28281 h 2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033" h="216982">
                <a:moveTo>
                  <a:pt x="0" y="0"/>
                </a:moveTo>
                <a:cubicBezTo>
                  <a:pt x="161041" y="106052"/>
                  <a:pt x="322083" y="212104"/>
                  <a:pt x="546755" y="216817"/>
                </a:cubicBezTo>
                <a:cubicBezTo>
                  <a:pt x="771427" y="221530"/>
                  <a:pt x="1059730" y="124905"/>
                  <a:pt x="1348033" y="28281"/>
                </a:cubicBezTo>
              </a:path>
            </a:pathLst>
          </a:custGeom>
          <a:noFill/>
          <a:ln>
            <a:prstDash val="dash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038600" y="4495800"/>
            <a:ext cx="381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05400" y="4495800"/>
            <a:ext cx="6096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19600" y="4685908"/>
            <a:ext cx="685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62400" y="4060481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p</a:t>
            </a:r>
            <a:endParaRPr lang="en-US" sz="2800" i="1" dirty="0"/>
          </a:p>
        </p:txBody>
      </p:sp>
      <p:sp>
        <p:nvSpPr>
          <p:cNvPr id="19" name="Rectangle 18"/>
          <p:cNvSpPr/>
          <p:nvPr/>
        </p:nvSpPr>
        <p:spPr>
          <a:xfrm>
            <a:off x="4038600" y="5410200"/>
            <a:ext cx="381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05400" y="5410200"/>
            <a:ext cx="6096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419600" y="5600308"/>
            <a:ext cx="685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62400" y="4974881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q</a:t>
            </a:r>
            <a:endParaRPr lang="en-US" sz="2800" i="1" dirty="0"/>
          </a:p>
        </p:txBody>
      </p:sp>
      <p:sp>
        <p:nvSpPr>
          <p:cNvPr id="23" name="Rectangle 22"/>
          <p:cNvSpPr/>
          <p:nvPr/>
        </p:nvSpPr>
        <p:spPr>
          <a:xfrm>
            <a:off x="6629400" y="4495800"/>
            <a:ext cx="381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696200" y="4495800"/>
            <a:ext cx="6096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010400" y="4685908"/>
            <a:ext cx="685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53200" y="4060481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p</a:t>
            </a:r>
            <a:endParaRPr lang="en-US" sz="2800" i="1" dirty="0"/>
          </a:p>
        </p:txBody>
      </p:sp>
      <p:sp>
        <p:nvSpPr>
          <p:cNvPr id="27" name="Rectangle 26"/>
          <p:cNvSpPr/>
          <p:nvPr/>
        </p:nvSpPr>
        <p:spPr>
          <a:xfrm>
            <a:off x="6629400" y="5410200"/>
            <a:ext cx="381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696200" y="5410200"/>
            <a:ext cx="6096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endCxn id="24" idx="1"/>
          </p:cNvCxnSpPr>
          <p:nvPr/>
        </p:nvCxnSpPr>
        <p:spPr>
          <a:xfrm flipV="1">
            <a:off x="7010400" y="4686300"/>
            <a:ext cx="685800" cy="9140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553200" y="4974881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q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57444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Memory </a:t>
            </a:r>
            <a:r>
              <a:rPr lang="en-US" dirty="0"/>
              <a:t>without a pointer to it is called </a:t>
            </a:r>
            <a:r>
              <a:rPr lang="en-US" dirty="0" smtClean="0">
                <a:solidFill>
                  <a:srgbClr val="C00000"/>
                </a:solidFill>
              </a:rPr>
              <a:t>garbage</a:t>
            </a:r>
          </a:p>
          <a:p>
            <a:r>
              <a:rPr lang="en-US" dirty="0" smtClean="0"/>
              <a:t>A </a:t>
            </a:r>
            <a:r>
              <a:rPr lang="en-US" dirty="0"/>
              <a:t>program that leaves garbage </a:t>
            </a:r>
            <a:r>
              <a:rPr lang="en-US" dirty="0" smtClean="0"/>
              <a:t>not freed </a:t>
            </a:r>
            <a:r>
              <a:rPr lang="en-US" dirty="0"/>
              <a:t>has a </a:t>
            </a:r>
            <a:r>
              <a:rPr lang="en-US" dirty="0">
                <a:solidFill>
                  <a:srgbClr val="C00000"/>
                </a:solidFill>
              </a:rPr>
              <a:t>memory </a:t>
            </a:r>
            <a:r>
              <a:rPr lang="en-US" dirty="0" smtClean="0">
                <a:solidFill>
                  <a:srgbClr val="C00000"/>
                </a:solidFill>
              </a:rPr>
              <a:t>leak</a:t>
            </a:r>
          </a:p>
          <a:p>
            <a:r>
              <a:rPr lang="en-US" dirty="0" smtClean="0"/>
              <a:t>C </a:t>
            </a:r>
            <a:r>
              <a:rPr lang="en-US" dirty="0"/>
              <a:t>does not have automatic garbage collection. It is the programmer’s </a:t>
            </a:r>
            <a:r>
              <a:rPr lang="en-US" dirty="0" smtClean="0"/>
              <a:t>job</a:t>
            </a:r>
          </a:p>
          <a:p>
            <a:r>
              <a:rPr lang="en-US" dirty="0" smtClean="0"/>
              <a:t>Pointer </a:t>
            </a:r>
            <a:r>
              <a:rPr lang="en-US" dirty="0"/>
              <a:t>freed becomes a </a:t>
            </a:r>
            <a:r>
              <a:rPr lang="en-US" dirty="0">
                <a:solidFill>
                  <a:srgbClr val="C00000"/>
                </a:solidFill>
              </a:rPr>
              <a:t>dangling pointer</a:t>
            </a:r>
            <a:r>
              <a:rPr lang="en-US" dirty="0"/>
              <a:t>: does not have memory associated with it. </a:t>
            </a:r>
            <a:r>
              <a:rPr lang="en-US" dirty="0" smtClean="0"/>
              <a:t>It cannot be reused without being allocated some memory.</a:t>
            </a:r>
          </a:p>
          <a:p>
            <a:r>
              <a:rPr lang="en-US" dirty="0" smtClean="0"/>
              <a:t>If </a:t>
            </a:r>
            <a:r>
              <a:rPr lang="en-US" dirty="0"/>
              <a:t>several pointers point to one location and one pointer is freed, all the pointers become </a:t>
            </a:r>
            <a:r>
              <a:rPr lang="en-US" dirty="0">
                <a:solidFill>
                  <a:srgbClr val="FF0000"/>
                </a:solidFill>
              </a:rPr>
              <a:t>dangling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97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Quiz </a:t>
            </a:r>
            <a:r>
              <a:rPr lang="en-US" dirty="0" smtClean="0"/>
              <a:t>25(b): </a:t>
            </a:r>
            <a:r>
              <a:rPr lang="en-US" dirty="0" smtClean="0"/>
              <a:t>Memory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/>
              <a:t>W</a:t>
            </a:r>
            <a:r>
              <a:rPr lang="nl-NL" dirty="0" err="1" smtClean="0"/>
              <a:t>hat</a:t>
            </a:r>
            <a:r>
              <a:rPr lang="nl-NL" dirty="0" smtClean="0"/>
              <a:t> is wrong below?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85800" y="2362200"/>
            <a:ext cx="7696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arenBoth"/>
            </a:pPr>
            <a:r>
              <a:rPr lang="en-US" sz="3000" dirty="0" smtClean="0">
                <a:latin typeface="Arial Narrow" pitchFamily="34" charset="0"/>
              </a:rPr>
              <a:t>Garbage here means memory not used</a:t>
            </a:r>
          </a:p>
          <a:p>
            <a:pPr marL="514350" indent="-514350">
              <a:buAutoNum type="alphaLcParenBoth"/>
            </a:pPr>
            <a:r>
              <a:rPr lang="en-US" sz="3000" dirty="0" smtClean="0">
                <a:latin typeface="Arial Narrow" pitchFamily="34" charset="0"/>
              </a:rPr>
              <a:t>Memory leaks mean garbage not freed</a:t>
            </a:r>
          </a:p>
          <a:p>
            <a:pPr marL="514350" indent="-514350">
              <a:buAutoNum type="alphaLcParenBoth"/>
            </a:pPr>
            <a:r>
              <a:rPr lang="en-US" sz="3000" dirty="0" smtClean="0">
                <a:latin typeface="Arial Narrow" pitchFamily="34" charset="0"/>
              </a:rPr>
              <a:t>Dangling pointers mean pointers that do not have memory associated with them.</a:t>
            </a:r>
          </a:p>
          <a:p>
            <a:pPr marL="514350" indent="-514350">
              <a:buFontTx/>
              <a:buAutoNum type="alphaLcParenBoth"/>
            </a:pPr>
            <a:r>
              <a:rPr lang="en-US" sz="3000" dirty="0">
                <a:latin typeface="Arial Narrow" pitchFamily="34" charset="0"/>
              </a:rPr>
              <a:t>C automatically </a:t>
            </a:r>
            <a:r>
              <a:rPr lang="en-US" sz="3000" dirty="0" smtClean="0">
                <a:latin typeface="Arial Narrow" pitchFamily="34" charset="0"/>
              </a:rPr>
              <a:t>collects garbage</a:t>
            </a:r>
            <a:endParaRPr lang="en-US" sz="30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33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 and Pointers: We have done</a:t>
            </a:r>
          </a:p>
          <a:p>
            <a:r>
              <a:rPr lang="en-US" dirty="0" smtClean="0"/>
              <a:t>Memory allocation</a:t>
            </a:r>
          </a:p>
          <a:p>
            <a:r>
              <a:rPr lang="en-US" dirty="0" smtClean="0"/>
              <a:t>Memory </a:t>
            </a:r>
            <a:r>
              <a:rPr lang="en-US" dirty="0" err="1" smtClean="0"/>
              <a:t>deallocation</a:t>
            </a:r>
            <a:endParaRPr lang="en-US" dirty="0" smtClean="0"/>
          </a:p>
          <a:p>
            <a:r>
              <a:rPr lang="en-US" dirty="0" smtClean="0"/>
              <a:t>Dynamic arrays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50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pointers to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Can traverse array by incrementing a pointer to it </a:t>
            </a:r>
          </a:p>
          <a:p>
            <a:pPr marL="400050" lvl="1" indent="0">
              <a:buNone/>
            </a:pPr>
            <a:r>
              <a:rPr lang="en-US" sz="30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int</a:t>
            </a:r>
            <a:r>
              <a:rPr lang="en-US" sz="30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a[N], *p, </a:t>
            </a:r>
            <a:r>
              <a:rPr lang="en-US" sz="30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sumAll</a:t>
            </a:r>
            <a:r>
              <a:rPr lang="en-US" sz="30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= 0, </a:t>
            </a:r>
            <a:r>
              <a:rPr lang="en-US" sz="30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sumPartial</a:t>
            </a:r>
            <a:r>
              <a:rPr lang="en-US" sz="30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= 0;</a:t>
            </a:r>
          </a:p>
          <a:p>
            <a:pPr marL="400050" lvl="1" indent="0">
              <a:buNone/>
            </a:pPr>
            <a:r>
              <a:rPr lang="en-US" sz="30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for (</a:t>
            </a:r>
            <a:r>
              <a:rPr lang="en-US" sz="30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p=&amp;a[0]</a:t>
            </a:r>
            <a:r>
              <a:rPr lang="en-US" sz="30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; </a:t>
            </a:r>
            <a:r>
              <a:rPr lang="en-US" sz="30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p&lt;&amp;a[N]</a:t>
            </a:r>
            <a:r>
              <a:rPr lang="en-US" sz="30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; p++)  </a:t>
            </a:r>
            <a:r>
              <a:rPr lang="en-US" sz="30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//add every element</a:t>
            </a:r>
          </a:p>
          <a:p>
            <a:pPr marL="857250" lvl="2" indent="0">
              <a:buNone/>
            </a:pPr>
            <a:r>
              <a:rPr lang="en-US" sz="30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SumAll</a:t>
            </a:r>
            <a:r>
              <a:rPr lang="en-US" sz="30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+= *p; </a:t>
            </a:r>
          </a:p>
          <a:p>
            <a:pPr marL="400050" lvl="1" indent="0">
              <a:buNone/>
            </a:pPr>
            <a:r>
              <a:rPr lang="en-US" sz="30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for </a:t>
            </a:r>
            <a:r>
              <a:rPr lang="en-US" sz="3000" dirty="0">
                <a:solidFill>
                  <a:srgbClr val="0B2B91"/>
                </a:solidFill>
                <a:latin typeface="Arial Narrow" panose="020B0606020202030204" pitchFamily="34" charset="0"/>
              </a:rPr>
              <a:t>(p=&amp;a[0]; p&lt;&amp;a[N]; </a:t>
            </a:r>
            <a:r>
              <a:rPr lang="en-US" sz="30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p=p+2</a:t>
            </a:r>
            <a:r>
              <a:rPr lang="en-US" sz="30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)  </a:t>
            </a:r>
            <a:r>
              <a:rPr lang="en-US" sz="30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//add every other element</a:t>
            </a:r>
            <a:endParaRPr lang="en-US" sz="3000" dirty="0">
              <a:solidFill>
                <a:srgbClr val="00B050"/>
              </a:solidFill>
              <a:latin typeface="Arial Narrow" panose="020B0606020202030204" pitchFamily="34" charset="0"/>
            </a:endParaRPr>
          </a:p>
          <a:p>
            <a:pPr marL="857250" lvl="2" indent="0">
              <a:buNone/>
            </a:pPr>
            <a:r>
              <a:rPr lang="en-US" sz="30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SumPartial</a:t>
            </a:r>
            <a:r>
              <a:rPr lang="en-US" sz="30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</a:t>
            </a:r>
            <a:r>
              <a:rPr lang="en-US" sz="3000" dirty="0">
                <a:solidFill>
                  <a:srgbClr val="0B2B91"/>
                </a:solidFill>
                <a:latin typeface="Arial Narrow" panose="020B0606020202030204" pitchFamily="34" charset="0"/>
              </a:rPr>
              <a:t>+= *p;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 name as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name of an array is a pointer to the first element of the array</a:t>
            </a:r>
          </a:p>
          <a:p>
            <a:pPr marL="400050" lvl="1" indent="0">
              <a:buNone/>
            </a:pPr>
            <a:r>
              <a:rPr lang="en-US" sz="30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int</a:t>
            </a:r>
            <a:r>
              <a:rPr lang="en-US" sz="30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a[N];</a:t>
            </a:r>
          </a:p>
          <a:p>
            <a:pPr marL="400050" lvl="1" indent="0">
              <a:buNone/>
            </a:pPr>
            <a:r>
              <a:rPr lang="en-US" sz="30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*a = 8;		</a:t>
            </a:r>
            <a:r>
              <a:rPr lang="en-US" sz="30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//Puts 8 in a[0]</a:t>
            </a:r>
          </a:p>
          <a:p>
            <a:pPr marL="400050" lvl="1" indent="0">
              <a:buNone/>
            </a:pPr>
            <a:r>
              <a:rPr lang="en-US" sz="30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*(a+1) = 9;	</a:t>
            </a:r>
            <a:r>
              <a:rPr lang="en-US" sz="30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//Puts 9 in a[1]</a:t>
            </a:r>
            <a:endParaRPr lang="en-US" sz="3000" dirty="0">
              <a:solidFill>
                <a:srgbClr val="00B050"/>
              </a:solidFill>
              <a:latin typeface="Arial Narrow" panose="020B0606020202030204" pitchFamily="34" charset="0"/>
            </a:endParaRPr>
          </a:p>
          <a:p>
            <a:pPr marL="400050" lvl="1" indent="0">
              <a:buNone/>
            </a:pPr>
            <a:r>
              <a:rPr lang="en-US" sz="3000" dirty="0">
                <a:solidFill>
                  <a:srgbClr val="0B2B91"/>
                </a:solidFill>
                <a:latin typeface="Arial Narrow" panose="020B0606020202030204" pitchFamily="34" charset="0"/>
              </a:rPr>
              <a:t>For (</a:t>
            </a:r>
            <a:r>
              <a:rPr lang="en-US" sz="30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p=a</a:t>
            </a:r>
            <a:r>
              <a:rPr lang="en-US" sz="30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; </a:t>
            </a:r>
            <a:r>
              <a:rPr lang="en-US" sz="30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p&lt;</a:t>
            </a:r>
            <a:r>
              <a:rPr lang="en-US" sz="30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a+N</a:t>
            </a:r>
            <a:r>
              <a:rPr lang="en-US" sz="30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; </a:t>
            </a:r>
            <a:r>
              <a:rPr lang="en-US" sz="3000" dirty="0">
                <a:solidFill>
                  <a:srgbClr val="0B2B91"/>
                </a:solidFill>
                <a:latin typeface="Arial Narrow" panose="020B0606020202030204" pitchFamily="34" charset="0"/>
              </a:rPr>
              <a:t>p++)</a:t>
            </a:r>
          </a:p>
          <a:p>
            <a:pPr marL="857250" lvl="2" indent="0">
              <a:buNone/>
            </a:pPr>
            <a:r>
              <a:rPr lang="en-US" sz="30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sumAll</a:t>
            </a:r>
            <a:r>
              <a:rPr lang="en-US" sz="30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</a:t>
            </a:r>
            <a:r>
              <a:rPr lang="en-US" sz="3000" dirty="0">
                <a:solidFill>
                  <a:srgbClr val="0B2B91"/>
                </a:solidFill>
                <a:latin typeface="Arial Narrow" panose="020B0606020202030204" pitchFamily="34" charset="0"/>
              </a:rPr>
              <a:t>+= *p;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410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 name as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800" dirty="0" smtClean="0"/>
              <a:t>It is not possible to assign a new value to the array name</a:t>
            </a:r>
          </a:p>
          <a:p>
            <a:pPr marL="400050" lvl="1" indent="0">
              <a:buNone/>
            </a:pPr>
            <a:r>
              <a:rPr lang="en-US" sz="35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int</a:t>
            </a:r>
            <a:r>
              <a:rPr lang="en-US" sz="3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a[N];</a:t>
            </a:r>
          </a:p>
          <a:p>
            <a:pPr marL="400050" lvl="1" indent="0">
              <a:buNone/>
            </a:pPr>
            <a:r>
              <a:rPr lang="en-US" sz="3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while (*a != 0) </a:t>
            </a:r>
            <a:endParaRPr lang="en-US" sz="3500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857250" lvl="2" indent="0">
              <a:buNone/>
            </a:pPr>
            <a:r>
              <a:rPr lang="en-US" sz="3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a++; 	</a:t>
            </a:r>
            <a:r>
              <a:rPr lang="en-US" sz="35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//WRONG!</a:t>
            </a:r>
          </a:p>
          <a:p>
            <a:pPr marL="457200" indent="-457200"/>
            <a:r>
              <a:rPr lang="en-US" sz="3800" dirty="0" smtClean="0"/>
              <a:t>Instead, use a temp pointer that moves through the array</a:t>
            </a:r>
          </a:p>
          <a:p>
            <a:pPr marL="400050" lvl="1" indent="0">
              <a:buNone/>
            </a:pPr>
            <a:r>
              <a:rPr lang="en-US" sz="35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int</a:t>
            </a:r>
            <a:r>
              <a:rPr lang="en-US" sz="3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*p = a;</a:t>
            </a:r>
          </a:p>
          <a:p>
            <a:pPr marL="400050" lvl="1" indent="0">
              <a:buNone/>
            </a:pPr>
            <a:r>
              <a:rPr lang="en-US" sz="3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while (*p != 0)</a:t>
            </a:r>
          </a:p>
          <a:p>
            <a:pPr marL="857250" lvl="2" indent="0">
              <a:buNone/>
            </a:pPr>
            <a:r>
              <a:rPr lang="en-US" sz="3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p++;</a:t>
            </a:r>
            <a:endParaRPr lang="en-US" sz="3500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11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Storage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Fixed</a:t>
            </a:r>
            <a:r>
              <a:rPr lang="en-US" sz="3000" dirty="0" smtClean="0"/>
              <a:t> size data structures have the same number of elements from compilation time for the whole structure lifetime:</a:t>
            </a:r>
          </a:p>
          <a:p>
            <a:pPr marL="457200" lvl="1" indent="0">
              <a:buNone/>
            </a:pPr>
            <a:r>
              <a:rPr lang="en-US" sz="30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r>
              <a:rPr lang="en-US" sz="30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int</a:t>
            </a:r>
            <a:r>
              <a:rPr lang="en-US" sz="30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a[100];	</a:t>
            </a:r>
            <a:r>
              <a:rPr lang="en-US" sz="30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//Will always have 100 elements</a:t>
            </a:r>
          </a:p>
          <a:p>
            <a:r>
              <a:rPr lang="en-US" sz="3000" dirty="0" smtClean="0">
                <a:solidFill>
                  <a:srgbClr val="FF0000"/>
                </a:solidFill>
              </a:rPr>
              <a:t>Dynamic storage allocation</a:t>
            </a:r>
            <a:r>
              <a:rPr lang="en-US" sz="3000" dirty="0" smtClean="0"/>
              <a:t>: the ability to allocate storage during program execution</a:t>
            </a:r>
            <a:endParaRPr lang="en-US" sz="3000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lvl="1"/>
            <a:r>
              <a:rPr lang="en-US" sz="3000" dirty="0" smtClean="0"/>
              <a:t>Design data that grows and shrinks as needed</a:t>
            </a:r>
          </a:p>
          <a:p>
            <a:pPr lvl="1"/>
            <a:r>
              <a:rPr lang="en-US" sz="3000" dirty="0" smtClean="0"/>
              <a:t>Normally used for strings and arrays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734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allocation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>
                <a:solidFill>
                  <a:srgbClr val="C00000"/>
                </a:solidFill>
              </a:rPr>
              <a:t>malloc</a:t>
            </a:r>
            <a:r>
              <a:rPr lang="en-US" sz="2800" dirty="0" smtClean="0"/>
              <a:t>: allocates a block of memory without initializing</a:t>
            </a:r>
          </a:p>
          <a:p>
            <a:r>
              <a:rPr lang="en-US" sz="2800" dirty="0" err="1" smtClean="0">
                <a:solidFill>
                  <a:srgbClr val="C00000"/>
                </a:solidFill>
              </a:rPr>
              <a:t>calloc</a:t>
            </a:r>
            <a:r>
              <a:rPr lang="en-US" sz="2800" dirty="0" smtClean="0"/>
              <a:t>: allocates a block of memory and clears</a:t>
            </a:r>
          </a:p>
          <a:p>
            <a:r>
              <a:rPr lang="en-US" sz="2800" dirty="0" err="1" smtClean="0">
                <a:solidFill>
                  <a:srgbClr val="C00000"/>
                </a:solidFill>
              </a:rPr>
              <a:t>realloc</a:t>
            </a:r>
            <a:r>
              <a:rPr lang="en-US" sz="2800" dirty="0" smtClean="0"/>
              <a:t>: resizes a previously allocated block of memory</a:t>
            </a:r>
          </a:p>
          <a:p>
            <a:r>
              <a:rPr lang="en-US" sz="2800" dirty="0" smtClean="0"/>
              <a:t>These functions are declared in the </a:t>
            </a:r>
            <a:r>
              <a:rPr lang="en-US" sz="2800" dirty="0" smtClean="0">
                <a:solidFill>
                  <a:srgbClr val="0B2B91"/>
                </a:solidFill>
              </a:rPr>
              <a:t>&lt;</a:t>
            </a:r>
            <a:r>
              <a:rPr lang="en-US" sz="2800" dirty="0" err="1" smtClean="0">
                <a:solidFill>
                  <a:srgbClr val="0B2B91"/>
                </a:solidFill>
              </a:rPr>
              <a:t>stdlib.h</a:t>
            </a:r>
            <a:r>
              <a:rPr lang="en-US" sz="2800" dirty="0" smtClean="0">
                <a:solidFill>
                  <a:srgbClr val="0B2B91"/>
                </a:solidFill>
              </a:rPr>
              <a:t>&gt;</a:t>
            </a:r>
          </a:p>
          <a:p>
            <a:r>
              <a:rPr lang="en-US" sz="2800" dirty="0" smtClean="0"/>
              <a:t>Take as input the number of bytes to allocate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97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allocation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Autofit/>
          </a:bodyPr>
          <a:lstStyle/>
          <a:p>
            <a:pPr marL="800100" lvl="2" indent="0">
              <a:buNone/>
            </a:pPr>
            <a:r>
              <a:rPr lang="en-US" sz="3000" dirty="0">
                <a:solidFill>
                  <a:srgbClr val="0B2B91"/>
                </a:solidFill>
                <a:latin typeface="Arial Narrow" panose="020B0606020202030204" pitchFamily="34" charset="0"/>
              </a:rPr>
              <a:t>c</a:t>
            </a:r>
            <a:r>
              <a:rPr lang="en-US" sz="30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har *pc = </a:t>
            </a:r>
            <a:r>
              <a:rPr lang="en-US" sz="30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malloc</a:t>
            </a:r>
            <a:r>
              <a:rPr lang="en-US" sz="30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(N+1);</a:t>
            </a:r>
          </a:p>
          <a:p>
            <a:pPr marL="800100" lvl="2" indent="0">
              <a:buNone/>
            </a:pPr>
            <a:r>
              <a:rPr lang="en-US" sz="30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int</a:t>
            </a:r>
            <a:r>
              <a:rPr lang="en-US" sz="30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*pi = </a:t>
            </a:r>
            <a:r>
              <a:rPr lang="en-US" sz="30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malloc</a:t>
            </a:r>
            <a:r>
              <a:rPr lang="en-US" sz="30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(400);</a:t>
            </a:r>
          </a:p>
          <a:p>
            <a:r>
              <a:rPr lang="en-US" sz="3000" dirty="0" smtClean="0"/>
              <a:t>Does </a:t>
            </a:r>
            <a:r>
              <a:rPr lang="en-US" sz="3000" dirty="0" err="1" smtClean="0"/>
              <a:t>malloc</a:t>
            </a:r>
            <a:r>
              <a:rPr lang="en-US" sz="3000" dirty="0" smtClean="0"/>
              <a:t> return </a:t>
            </a:r>
            <a:r>
              <a:rPr lang="en-US" sz="3000" dirty="0" err="1" smtClean="0"/>
              <a:t>int</a:t>
            </a:r>
            <a:r>
              <a:rPr lang="en-US" sz="3000" dirty="0" smtClean="0"/>
              <a:t> * or char *?</a:t>
            </a:r>
          </a:p>
          <a:p>
            <a:pPr lvl="1"/>
            <a:r>
              <a:rPr lang="en-US" dirty="0" err="1" smtClean="0"/>
              <a:t>malloc</a:t>
            </a:r>
            <a:r>
              <a:rPr lang="en-US" dirty="0" smtClean="0"/>
              <a:t> does not know the type of data that will be stored in the block of memory so it returns a generic pointer: void *</a:t>
            </a:r>
          </a:p>
          <a:p>
            <a:pPr marL="800100" lvl="2" indent="0">
              <a:buNone/>
            </a:pPr>
            <a:r>
              <a:rPr lang="en-US" sz="3000" dirty="0">
                <a:solidFill>
                  <a:srgbClr val="0B2B91"/>
                </a:solidFill>
              </a:rPr>
              <a:t>c</a:t>
            </a:r>
            <a:r>
              <a:rPr lang="en-US" sz="3000" dirty="0" smtClean="0">
                <a:solidFill>
                  <a:srgbClr val="0B2B91"/>
                </a:solidFill>
              </a:rPr>
              <a:t>har </a:t>
            </a:r>
            <a:r>
              <a:rPr lang="en-US" sz="3000" dirty="0">
                <a:solidFill>
                  <a:srgbClr val="0B2B91"/>
                </a:solidFill>
              </a:rPr>
              <a:t>*pc = </a:t>
            </a:r>
            <a:r>
              <a:rPr lang="en-US" sz="3000" dirty="0" smtClean="0">
                <a:solidFill>
                  <a:srgbClr val="C00000"/>
                </a:solidFill>
              </a:rPr>
              <a:t>(char *) </a:t>
            </a:r>
            <a:r>
              <a:rPr lang="en-US" sz="3000" dirty="0" err="1" smtClean="0">
                <a:solidFill>
                  <a:srgbClr val="0B2B91"/>
                </a:solidFill>
              </a:rPr>
              <a:t>malloc</a:t>
            </a:r>
            <a:r>
              <a:rPr lang="en-US" sz="3000" dirty="0" smtClean="0">
                <a:solidFill>
                  <a:srgbClr val="0B2B91"/>
                </a:solidFill>
              </a:rPr>
              <a:t>(N+1</a:t>
            </a:r>
            <a:r>
              <a:rPr lang="en-US" sz="3000" dirty="0">
                <a:solidFill>
                  <a:srgbClr val="0B2B91"/>
                </a:solidFill>
              </a:rPr>
              <a:t>);</a:t>
            </a:r>
          </a:p>
          <a:p>
            <a:pPr marL="800100" lvl="2" indent="0">
              <a:buNone/>
            </a:pPr>
            <a:r>
              <a:rPr lang="en-US" sz="3000" dirty="0" err="1" smtClean="0">
                <a:solidFill>
                  <a:srgbClr val="0B2B91"/>
                </a:solidFill>
              </a:rPr>
              <a:t>int</a:t>
            </a:r>
            <a:r>
              <a:rPr lang="en-US" sz="3000" dirty="0" smtClean="0">
                <a:solidFill>
                  <a:srgbClr val="0B2B91"/>
                </a:solidFill>
              </a:rPr>
              <a:t> </a:t>
            </a:r>
            <a:r>
              <a:rPr lang="en-US" sz="3000" dirty="0">
                <a:solidFill>
                  <a:srgbClr val="0B2B91"/>
                </a:solidFill>
              </a:rPr>
              <a:t>*pi = </a:t>
            </a:r>
            <a:r>
              <a:rPr lang="en-US" sz="3000" dirty="0" smtClean="0">
                <a:solidFill>
                  <a:srgbClr val="C00000"/>
                </a:solidFill>
              </a:rPr>
              <a:t>(</a:t>
            </a:r>
            <a:r>
              <a:rPr lang="en-US" sz="3000" dirty="0" err="1" smtClean="0">
                <a:solidFill>
                  <a:srgbClr val="C00000"/>
                </a:solidFill>
              </a:rPr>
              <a:t>int</a:t>
            </a:r>
            <a:r>
              <a:rPr lang="en-US" sz="3000" dirty="0" smtClean="0">
                <a:solidFill>
                  <a:srgbClr val="C00000"/>
                </a:solidFill>
              </a:rPr>
              <a:t> *) </a:t>
            </a:r>
            <a:r>
              <a:rPr lang="en-US" sz="3000" dirty="0" err="1" smtClean="0">
                <a:solidFill>
                  <a:srgbClr val="0B2B91"/>
                </a:solidFill>
              </a:rPr>
              <a:t>malloc</a:t>
            </a:r>
            <a:r>
              <a:rPr lang="en-US" sz="3000" dirty="0" smtClean="0">
                <a:solidFill>
                  <a:srgbClr val="0B2B91"/>
                </a:solidFill>
              </a:rPr>
              <a:t> (400);</a:t>
            </a:r>
            <a:endParaRPr lang="en-US" sz="3000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r>
              <a:rPr lang="en-US" sz="3000" dirty="0" smtClean="0"/>
              <a:t>If allocation fails, </a:t>
            </a:r>
            <a:r>
              <a:rPr lang="en-US" sz="3000" dirty="0" err="1" smtClean="0"/>
              <a:t>malloc</a:t>
            </a:r>
            <a:r>
              <a:rPr lang="en-US" sz="3000" dirty="0" smtClean="0"/>
              <a:t> returns null pointer: </a:t>
            </a:r>
            <a:r>
              <a:rPr lang="en-US" sz="3000" dirty="0" smtClean="0">
                <a:solidFill>
                  <a:srgbClr val="C00000"/>
                </a:solidFill>
              </a:rPr>
              <a:t>NULL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0" y="1905000"/>
            <a:ext cx="381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0800" y="1905000"/>
            <a:ext cx="2286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715000" y="2095108"/>
            <a:ext cx="685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57800" y="1469681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pc</a:t>
            </a:r>
            <a:endParaRPr lang="en-US" sz="28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24600" y="1470255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allocated </a:t>
            </a:r>
            <a:r>
              <a:rPr lang="en-US" sz="2800" i="1" dirty="0" err="1" smtClean="0"/>
              <a:t>mem</a:t>
            </a:r>
            <a:r>
              <a:rPr lang="en-US" sz="2800" i="1" dirty="0" smtClean="0"/>
              <a:t>.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640498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3610</TotalTime>
  <Words>1206</Words>
  <Application>Microsoft Macintosh PowerPoint</Application>
  <PresentationFormat>On-screen Show (4:3)</PresentationFormat>
  <Paragraphs>338</Paragraphs>
  <Slides>26</Slides>
  <Notes>1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CSE 220 – C Programming Lecture 25</vt:lpstr>
      <vt:lpstr>Quiz 25(a)</vt:lpstr>
      <vt:lpstr>Outline</vt:lpstr>
      <vt:lpstr>Using pointers to arrays</vt:lpstr>
      <vt:lpstr>Using array name as pointer</vt:lpstr>
      <vt:lpstr>Using array name as pointer</vt:lpstr>
      <vt:lpstr>Dynamic Storage Allocation</vt:lpstr>
      <vt:lpstr>Memory allocation functions</vt:lpstr>
      <vt:lpstr>Memory allocation functions</vt:lpstr>
      <vt:lpstr>Dynamically Allocated Strings (I)</vt:lpstr>
      <vt:lpstr>Dynamically Allocated Strings (II)</vt:lpstr>
      <vt:lpstr>Lifetime of malloc memory</vt:lpstr>
      <vt:lpstr>PowerPoint Presentation</vt:lpstr>
      <vt:lpstr>PowerPoint Presentation</vt:lpstr>
      <vt:lpstr>PowerPoint Presentation</vt:lpstr>
      <vt:lpstr>Free malloc memory</vt:lpstr>
      <vt:lpstr>Free memory</vt:lpstr>
      <vt:lpstr>Arrays of strings (I)</vt:lpstr>
      <vt:lpstr>Arrays of strings (II)</vt:lpstr>
      <vt:lpstr>Arrays of strings (III)</vt:lpstr>
      <vt:lpstr>Arrays of strings (IV)</vt:lpstr>
      <vt:lpstr>Dynamically Allocated Arrays (I)</vt:lpstr>
      <vt:lpstr>Dynamically Allocated Arrays (II)</vt:lpstr>
      <vt:lpstr>Lose track of memory</vt:lpstr>
      <vt:lpstr>Memory Leak</vt:lpstr>
      <vt:lpstr>Quiz 25(b): Memory Leaks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>Fatme Mohammad El-Moukaddem</dc:creator>
  <cp:lastModifiedBy>BMM account</cp:lastModifiedBy>
  <cp:revision>667</cp:revision>
  <dcterms:created xsi:type="dcterms:W3CDTF">2006-08-16T00:00:00Z</dcterms:created>
  <dcterms:modified xsi:type="dcterms:W3CDTF">2020-04-13T17:50:50Z</dcterms:modified>
</cp:coreProperties>
</file>