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500" r:id="rId2"/>
    <p:sldId id="517" r:id="rId3"/>
    <p:sldId id="496" r:id="rId4"/>
    <p:sldId id="497" r:id="rId5"/>
    <p:sldId id="498" r:id="rId6"/>
    <p:sldId id="499" r:id="rId7"/>
    <p:sldId id="502" r:id="rId8"/>
    <p:sldId id="515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B9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1087" autoAdjust="0"/>
  </p:normalViewPr>
  <p:slideViewPr>
    <p:cSldViewPr>
      <p:cViewPr varScale="1">
        <p:scale>
          <a:sx n="92" d="100"/>
          <a:sy n="92" d="100"/>
        </p:scale>
        <p:origin x="-6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6DE-4A98-4FCD-B5B8-70D6719B503A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41EA-5B08-422A-9752-A8400EAD7A3C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3AE-0F90-4610-B9EA-FF348F15AE61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89C04C72-CAC8-43C9-BCC7-5B40615C4129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501-0FFE-45D0-B111-3A1E5B2494C0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C66ED0ED-6F43-4C69-8081-3447C474C712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2AF9-7E95-45CE-89E5-3D37A7558124}" type="datetime1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B607-9CA2-48AA-BB84-0D01C9283422}" type="datetime1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5801-86D7-49C0-9E08-A9BBBE4626F0}" type="datetime1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8AF-7675-4DF8-B62E-9DB459B9B67C}" type="datetime1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3A83-114C-4623-B540-F720AC3208B7}" type="datetime1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6E1D-225C-412E-AE19-0953A2E4D984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SIRS Forms: Online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grade me online, due before grade reports</a:t>
            </a:r>
          </a:p>
          <a:p>
            <a:r>
              <a:rPr lang="en-US" dirty="0" smtClean="0"/>
              <a:t>You grade our TA?</a:t>
            </a:r>
          </a:p>
          <a:p>
            <a:r>
              <a:rPr lang="en-US" dirty="0" smtClean="0"/>
              <a:t>Due at the end of class</a:t>
            </a:r>
          </a:p>
          <a:p>
            <a:r>
              <a:rPr lang="en-US" dirty="0" smtClean="0"/>
              <a:t>You are encouraged to write comments, not just filling in those bubbles</a:t>
            </a:r>
          </a:p>
          <a:p>
            <a:r>
              <a:rPr lang="en-US" dirty="0" smtClean="0"/>
              <a:t>The Department Chair will read them</a:t>
            </a:r>
          </a:p>
          <a:p>
            <a:r>
              <a:rPr lang="en-US" dirty="0" smtClean="0"/>
              <a:t>The College Deans will get the statistics</a:t>
            </a:r>
          </a:p>
          <a:p>
            <a:r>
              <a:rPr lang="en-US" dirty="0" smtClean="0"/>
              <a:t>I will read every word carefully SIRS forms for me and our TA</a:t>
            </a:r>
          </a:p>
          <a:p>
            <a:r>
              <a:rPr lang="en-US" dirty="0" smtClean="0"/>
              <a:t>I will ask TAs to read them as soon as possible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83661" y="48065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Rules: Tentative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Closed </a:t>
            </a:r>
            <a:r>
              <a:rPr lang="en-US" dirty="0" smtClean="0"/>
              <a:t>book</a:t>
            </a:r>
            <a:r>
              <a:rPr lang="en-US" dirty="0" smtClean="0"/>
              <a:t>, through zoom (show face) and </a:t>
            </a:r>
            <a:r>
              <a:rPr lang="en-US" dirty="0"/>
              <a:t>G</a:t>
            </a:r>
            <a:r>
              <a:rPr lang="en-US" dirty="0" smtClean="0"/>
              <a:t>oogle </a:t>
            </a:r>
            <a:r>
              <a:rPr lang="en-US" dirty="0" smtClean="0"/>
              <a:t>classroom, </a:t>
            </a:r>
            <a:r>
              <a:rPr lang="en-US" smtClean="0"/>
              <a:t>two hours</a:t>
            </a:r>
            <a:endParaRPr lang="en-US" dirty="0" smtClean="0"/>
          </a:p>
          <a:p>
            <a:r>
              <a:rPr lang="en-US" dirty="0" smtClean="0"/>
              <a:t>No electronics, no magnifiers</a:t>
            </a:r>
          </a:p>
          <a:p>
            <a:r>
              <a:rPr lang="en-US" dirty="0" smtClean="0"/>
              <a:t>Go to rest room before staring exam</a:t>
            </a:r>
          </a:p>
          <a:p>
            <a:r>
              <a:rPr lang="en-US" dirty="0" smtClean="0"/>
              <a:t>Note sheet:</a:t>
            </a:r>
          </a:p>
          <a:p>
            <a:pPr lvl="1"/>
            <a:r>
              <a:rPr lang="en-US" dirty="0" smtClean="0"/>
              <a:t>Letter size, single sheet of paper, two sided</a:t>
            </a:r>
          </a:p>
          <a:p>
            <a:pPr lvl="1"/>
            <a:r>
              <a:rPr lang="en-US" dirty="0" smtClean="0"/>
              <a:t>Your name and ID number on the sheet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 in the sheet with picture </a:t>
            </a:r>
            <a:r>
              <a:rPr lang="en-US" dirty="0" smtClean="0"/>
              <a:t>ID via Google Classroom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Without sheet: mark “no sheet</a:t>
            </a:r>
            <a:r>
              <a:rPr lang="en-US" dirty="0" smtClean="0"/>
              <a:t>” on the exam</a:t>
            </a:r>
            <a:endParaRPr lang="en-US" dirty="0" smtClean="0"/>
          </a:p>
          <a:p>
            <a:pPr lvl="1"/>
            <a:r>
              <a:rPr lang="en-US" dirty="0" smtClean="0"/>
              <a:t>Do not copy homework problems or solutions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2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Resize Arrays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previously allocated memory is too small or too big, can resize with </a:t>
            </a:r>
            <a:r>
              <a:rPr lang="en-US" i="1" dirty="0" err="1" smtClean="0"/>
              <a:t>realloc</a:t>
            </a:r>
            <a:endParaRPr lang="en-US" i="1" dirty="0" smtClean="0"/>
          </a:p>
          <a:p>
            <a:r>
              <a:rPr lang="en-US" dirty="0" smtClean="0"/>
              <a:t>When calling </a:t>
            </a:r>
            <a:r>
              <a:rPr lang="en-US" i="1" dirty="0" err="1" smtClean="0"/>
              <a:t>realloc</a:t>
            </a:r>
            <a:r>
              <a:rPr lang="en-US" dirty="0" smtClean="0"/>
              <a:t>, the pointer given must be to memory allocated using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 err="1" smtClean="0"/>
              <a:t>calloc</a:t>
            </a:r>
            <a:r>
              <a:rPr lang="en-US" dirty="0" smtClean="0"/>
              <a:t> or </a:t>
            </a:r>
            <a:r>
              <a:rPr lang="en-US" dirty="0" err="1" smtClean="0"/>
              <a:t>realloc</a:t>
            </a:r>
            <a:endParaRPr lang="en-US" dirty="0" smtClean="0"/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*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(N + 1);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….</a:t>
            </a:r>
          </a:p>
          <a:p>
            <a:pPr marL="40005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</a:t>
            </a:r>
            <a:r>
              <a:rPr lang="en-US" sz="32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realloc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(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2*N + 1);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9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87760"/>
              </p:ext>
            </p:extLst>
          </p:nvPr>
        </p:nvGraphicFramePr>
        <p:xfrm>
          <a:off x="355600" y="2667000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600199" y="2667000"/>
            <a:ext cx="1867293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Resize Arrays (II)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2667000"/>
            <a:ext cx="838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95307" y="2667000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057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2254" y="2667000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50449" y="3110523"/>
            <a:ext cx="1025951" cy="89878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69946"/>
              </p:ext>
            </p:extLst>
          </p:nvPr>
        </p:nvGraphicFramePr>
        <p:xfrm>
          <a:off x="361362" y="4059645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605962" y="4059645"/>
            <a:ext cx="838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66535" y="4059645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2962" y="34538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8016" y="4059645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5961" y="4059645"/>
            <a:ext cx="1867293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93900"/>
              </p:ext>
            </p:extLst>
          </p:nvPr>
        </p:nvGraphicFramePr>
        <p:xfrm>
          <a:off x="365027" y="5474783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1609627" y="5474783"/>
            <a:ext cx="838200" cy="381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70200" y="5474783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627" y="4901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681" y="5474783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04907" y="5474783"/>
            <a:ext cx="1867293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59876" y="5922555"/>
            <a:ext cx="3759724" cy="226411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777425"/>
            <a:ext cx="7467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realloc</a:t>
            </a:r>
            <a:r>
              <a:rPr lang="en-US" sz="3000" dirty="0"/>
              <a:t> tries to expand memory in place: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9100" y="4627602"/>
            <a:ext cx="6210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 is </a:t>
            </a:r>
            <a:r>
              <a:rPr lang="en-US" sz="3000" dirty="0"/>
              <a:t>moved </a:t>
            </a:r>
            <a:r>
              <a:rPr lang="en-US" sz="3000" dirty="0" smtClean="0"/>
              <a:t>then expanded:</a:t>
            </a:r>
            <a:endParaRPr lang="en-US" sz="30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" y="3200400"/>
            <a:ext cx="662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Sometimes, this is not possible:</a:t>
            </a:r>
            <a:endParaRPr lang="en-US" sz="3000" dirty="0"/>
          </a:p>
        </p:txBody>
      </p:sp>
      <p:sp>
        <p:nvSpPr>
          <p:cNvPr id="49" name="Freeform 48"/>
          <p:cNvSpPr/>
          <p:nvPr/>
        </p:nvSpPr>
        <p:spPr>
          <a:xfrm>
            <a:off x="659876" y="4519830"/>
            <a:ext cx="1025951" cy="89878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Resize Arrays (III)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11796"/>
              </p:ext>
            </p:extLst>
          </p:nvPr>
        </p:nvGraphicFramePr>
        <p:xfrm>
          <a:off x="365027" y="3979766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1609627" y="3979766"/>
            <a:ext cx="838200" cy="381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70200" y="3979766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627" y="3406608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681" y="3979766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04907" y="3979766"/>
            <a:ext cx="1867293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59876" y="4427538"/>
            <a:ext cx="3759724" cy="226411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777425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There could be other pointers pointing to the old location. Make sure to update all the pointers since the block could have moved elsewhere.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507085" y="4970007"/>
            <a:ext cx="810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//Update q to point to the same location as p</a:t>
            </a:r>
          </a:p>
          <a:p>
            <a:r>
              <a:rPr lang="en-US" sz="3000" dirty="0">
                <a:solidFill>
                  <a:srgbClr val="0B2B91"/>
                </a:solidFill>
              </a:rPr>
              <a:t>q = p;	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33528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q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40105" y="3963102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V="1">
            <a:off x="1609628" y="3674603"/>
            <a:ext cx="5894894" cy="262971"/>
          </a:xfrm>
          <a:custGeom>
            <a:avLst/>
            <a:gdLst>
              <a:gd name="connsiteX0" fmla="*/ 5712643 w 5712643"/>
              <a:gd name="connsiteY0" fmla="*/ 0 h 405361"/>
              <a:gd name="connsiteX1" fmla="*/ 3026004 w 5712643"/>
              <a:gd name="connsiteY1" fmla="*/ 405352 h 405361"/>
              <a:gd name="connsiteX2" fmla="*/ 0 w 5712643"/>
              <a:gd name="connsiteY2" fmla="*/ 9427 h 40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2643" h="405361">
                <a:moveTo>
                  <a:pt x="5712643" y="0"/>
                </a:moveTo>
                <a:cubicBezTo>
                  <a:pt x="4845377" y="201890"/>
                  <a:pt x="3978111" y="403781"/>
                  <a:pt x="3026004" y="405352"/>
                </a:cubicBezTo>
                <a:cubicBezTo>
                  <a:pt x="2073897" y="406923"/>
                  <a:pt x="1036948" y="208175"/>
                  <a:pt x="0" y="942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26(a): </a:t>
            </a:r>
            <a:r>
              <a:rPr lang="en-US" dirty="0" err="1" smtClean="0"/>
              <a:t>Realloc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Consider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smtClean="0"/>
              <a:t>     </a:t>
            </a:r>
            <a:r>
              <a:rPr lang="en-US" sz="3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</a:t>
            </a:r>
            <a:r>
              <a:rPr lang="en-US" sz="3600" dirty="0">
                <a:solidFill>
                  <a:srgbClr val="0B2B91"/>
                </a:solidFill>
                <a:latin typeface="Arial Narrow" panose="020B0606020202030204" pitchFamily="34" charset="0"/>
              </a:rPr>
              <a:t>*</a:t>
            </a:r>
            <a:r>
              <a:rPr lang="en-US" sz="3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sz="3600" dirty="0">
                <a:solidFill>
                  <a:srgbClr val="0B2B91"/>
                </a:solidFill>
                <a:latin typeface="Arial Narrow" panose="020B0606020202030204" pitchFamily="34" charset="0"/>
              </a:rPr>
              <a:t> =  </a:t>
            </a:r>
            <a:r>
              <a:rPr lang="en-US" sz="3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sz="3600" dirty="0">
                <a:solidFill>
                  <a:srgbClr val="0B2B91"/>
                </a:solidFill>
                <a:latin typeface="Arial Narrow" panose="020B0606020202030204" pitchFamily="34" charset="0"/>
              </a:rPr>
              <a:t>(N + 1)</a:t>
            </a:r>
            <a:r>
              <a:rPr lang="en-US" sz="3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 *str2=</a:t>
            </a:r>
            <a:r>
              <a:rPr lang="en-US" sz="3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str+N</a:t>
            </a:r>
            <a:r>
              <a:rPr lang="en-US" sz="3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  <a:endParaRPr lang="en-US" sz="36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….</a:t>
            </a:r>
          </a:p>
          <a:p>
            <a:pPr marL="400050" lvl="1" indent="0">
              <a:buNone/>
            </a:pPr>
            <a:r>
              <a:rPr lang="en-US" sz="32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 = </a:t>
            </a:r>
            <a:r>
              <a:rPr lang="en-US" sz="3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realloc</a:t>
            </a:r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 (</a:t>
            </a:r>
            <a:r>
              <a:rPr lang="en-US" sz="32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, 2*N + 1);</a:t>
            </a:r>
          </a:p>
          <a:p>
            <a:pPr marL="0" indent="0">
              <a:buNone/>
            </a:pPr>
            <a:r>
              <a:rPr lang="nl-NL" dirty="0" err="1" smtClean="0"/>
              <a:t>What</a:t>
            </a:r>
            <a:r>
              <a:rPr lang="nl-NL" dirty="0" smtClean="0"/>
              <a:t> is wrong below?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800" y="39624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3000" dirty="0" err="1" smtClean="0">
                <a:latin typeface="Arial Narrow" pitchFamily="34" charset="0"/>
              </a:rPr>
              <a:t>Realloc</a:t>
            </a:r>
            <a:r>
              <a:rPr lang="en-US" sz="3000" dirty="0" smtClean="0">
                <a:latin typeface="Arial Narrow" pitchFamily="34" charset="0"/>
              </a:rPr>
              <a:t> always re-allocates a block of continuous memory if possible, otherwise returns NULL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It is impossible for </a:t>
            </a:r>
            <a:r>
              <a:rPr lang="en-US" sz="3000" dirty="0" err="1" smtClean="0">
                <a:latin typeface="Arial Narrow" pitchFamily="34" charset="0"/>
              </a:rPr>
              <a:t>realloc</a:t>
            </a:r>
            <a:r>
              <a:rPr lang="en-US" sz="3000" dirty="0" smtClean="0">
                <a:latin typeface="Arial Narrow" pitchFamily="34" charset="0"/>
              </a:rPr>
              <a:t> to change the pointer </a:t>
            </a:r>
            <a:r>
              <a:rPr lang="en-US" sz="3000" dirty="0" err="1" smtClean="0">
                <a:latin typeface="Arial Narrow" pitchFamily="34" charset="0"/>
              </a:rPr>
              <a:t>str</a:t>
            </a:r>
            <a:endParaRPr lang="en-US" sz="3000" dirty="0" smtClean="0">
              <a:latin typeface="Arial Narrow" pitchFamily="34" charset="0"/>
            </a:endParaRPr>
          </a:p>
          <a:p>
            <a:pPr marL="514350" indent="-514350">
              <a:buFontTx/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After </a:t>
            </a:r>
            <a:r>
              <a:rPr lang="en-US" sz="3000" dirty="0" err="1" smtClean="0">
                <a:latin typeface="Arial Narrow" pitchFamily="34" charset="0"/>
              </a:rPr>
              <a:t>realloc</a:t>
            </a:r>
            <a:r>
              <a:rPr lang="en-US" sz="3000" dirty="0" smtClean="0">
                <a:latin typeface="Arial Narrow" pitchFamily="34" charset="0"/>
              </a:rPr>
              <a:t> is called, str2 might become dangling</a:t>
            </a:r>
            <a:endParaRPr lang="en-US" sz="3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3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26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Not in the final exam: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Debugging, Software Engineering, and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Auto-Programming for General Purposes (APFGP)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3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Automated theorem proving</a:t>
            </a:r>
            <a:r>
              <a:rPr lang="en-US" dirty="0" smtClean="0"/>
              <a:t>:  instantiate </a:t>
            </a:r>
            <a:r>
              <a:rPr lang="en-US" dirty="0"/>
              <a:t>f</a:t>
            </a:r>
            <a:r>
              <a:rPr lang="en-US" dirty="0" smtClean="0"/>
              <a:t>irst order logic</a:t>
            </a:r>
          </a:p>
          <a:p>
            <a:r>
              <a:rPr lang="en-US" b="1" dirty="0"/>
              <a:t>Software engineering</a:t>
            </a:r>
            <a:r>
              <a:rPr lang="en-US" dirty="0"/>
              <a:t>:  “The application of a systematic, disciplined, quantifiable approach to the development, operation, and </a:t>
            </a:r>
            <a:r>
              <a:rPr lang="en-US" dirty="0" smtClean="0"/>
              <a:t>maintenance </a:t>
            </a:r>
            <a:r>
              <a:rPr lang="en-US" dirty="0"/>
              <a:t>of </a:t>
            </a:r>
            <a:r>
              <a:rPr lang="en-US" dirty="0" smtClean="0"/>
              <a:t>software”</a:t>
            </a:r>
          </a:p>
          <a:p>
            <a:r>
              <a:rPr lang="en-US" b="1" dirty="0"/>
              <a:t>Delta d</a:t>
            </a:r>
            <a:r>
              <a:rPr lang="en-US" b="1" dirty="0" smtClean="0"/>
              <a:t>ebugging</a:t>
            </a:r>
            <a:r>
              <a:rPr lang="en-US" dirty="0" smtClean="0"/>
              <a:t>: an algorithm for narrowing down to </a:t>
            </a:r>
            <a:r>
              <a:rPr lang="en-US" dirty="0"/>
              <a:t>a minimal </a:t>
            </a:r>
            <a:r>
              <a:rPr lang="en-US" dirty="0" smtClean="0"/>
              <a:t>set given a test case that produces the bug.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E.g., you supply </a:t>
            </a:r>
            <a:r>
              <a:rPr lang="en-US" dirty="0"/>
              <a:t>a test case that will produce the bug you are looking </a:t>
            </a:r>
            <a:r>
              <a:rPr lang="en-US" dirty="0" smtClean="0"/>
              <a:t>for. 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feed that to the Delta Debugging algorithm, which will then simply try to trim useless functions and lines of code that are not needed to reproduce the bug, until a 1-minimal program is found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Debugging needs</a:t>
            </a:r>
            <a:r>
              <a:rPr lang="en-US" dirty="0" smtClean="0"/>
              <a:t>: </a:t>
            </a:r>
            <a:r>
              <a:rPr lang="en-US" dirty="0"/>
              <a:t>understand both program and </a:t>
            </a:r>
            <a:r>
              <a:rPr lang="en-US" dirty="0" smtClean="0"/>
              <a:t>algorithm</a:t>
            </a:r>
          </a:p>
          <a:p>
            <a:r>
              <a:rPr lang="en-US" b="1" dirty="0" smtClean="0"/>
              <a:t>Human-like debugging</a:t>
            </a:r>
            <a:r>
              <a:rPr lang="en-US" dirty="0" smtClean="0"/>
              <a:t>:  not available from AI yet  </a:t>
            </a:r>
            <a:r>
              <a:rPr lang="is-IS" dirty="0" smtClean="0"/>
              <a:t>…</a:t>
            </a:r>
            <a:r>
              <a:rPr lang="en-US" dirty="0" smtClean="0"/>
              <a:t>  but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399</Words>
  <Application>Microsoft Macintosh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SIRS Forms: Online</vt:lpstr>
      <vt:lpstr>Final Exam Rules: Tentative</vt:lpstr>
      <vt:lpstr>Dynamically Resize Arrays (I)</vt:lpstr>
      <vt:lpstr>Dynamically Resize Arrays (II)</vt:lpstr>
      <vt:lpstr>Dynamically Resize Arrays (III)</vt:lpstr>
      <vt:lpstr>Quiz 26(a): Realloc</vt:lpstr>
      <vt:lpstr>CSE 220 – C Programming Lecture 26</vt:lpstr>
      <vt:lpstr>Program Comprehension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696</cp:revision>
  <dcterms:created xsi:type="dcterms:W3CDTF">2006-08-16T00:00:00Z</dcterms:created>
  <dcterms:modified xsi:type="dcterms:W3CDTF">2020-04-20T14:33:50Z</dcterms:modified>
</cp:coreProperties>
</file>