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506" r:id="rId2"/>
    <p:sldId id="502" r:id="rId3"/>
    <p:sldId id="501" r:id="rId4"/>
    <p:sldId id="486" r:id="rId5"/>
    <p:sldId id="487" r:id="rId6"/>
    <p:sldId id="488" r:id="rId7"/>
    <p:sldId id="489" r:id="rId8"/>
    <p:sldId id="490" r:id="rId9"/>
    <p:sldId id="491" r:id="rId10"/>
    <p:sldId id="492" r:id="rId11"/>
    <p:sldId id="507" r:id="rId12"/>
    <p:sldId id="503" r:id="rId13"/>
    <p:sldId id="494" r:id="rId14"/>
    <p:sldId id="493" r:id="rId15"/>
    <p:sldId id="504" r:id="rId16"/>
    <p:sldId id="495" r:id="rId17"/>
    <p:sldId id="505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B91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91087" autoAdjust="0"/>
  </p:normalViewPr>
  <p:slideViewPr>
    <p:cSldViewPr>
      <p:cViewPr varScale="1">
        <p:scale>
          <a:sx n="87" d="100"/>
          <a:sy n="87" d="100"/>
        </p:scale>
        <p:origin x="-2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4/27/20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25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86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56DE-4A98-4FCD-B5B8-70D6719B503A}" type="datetime1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41EA-5B08-422A-9752-A8400EAD7A3C}" type="datetime1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13AE-0F90-4610-B9EA-FF348F15AE61}" type="datetime1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95600" y="6324600"/>
            <a:ext cx="1066800" cy="365125"/>
          </a:xfrm>
        </p:spPr>
        <p:txBody>
          <a:bodyPr/>
          <a:lstStyle/>
          <a:p>
            <a:fld id="{89C04C72-CAC8-43C9-BCC7-5B40615C4129}" type="datetime1">
              <a:rPr lang="en-US" smtClean="0"/>
              <a:t>4/27/20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3400" y="6324600"/>
            <a:ext cx="4343400" cy="365125"/>
          </a:xfr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2501-0FFE-45D0-B111-3A1E5B2494C0}" type="datetime1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133600" cy="365125"/>
          </a:xfrm>
        </p:spPr>
        <p:txBody>
          <a:bodyPr/>
          <a:lstStyle/>
          <a:p>
            <a:fld id="{C66ED0ED-6F43-4C69-8081-3447C474C712}" type="datetime1">
              <a:rPr lang="en-US" smtClean="0"/>
              <a:t>4/27/20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24400" y="6356350"/>
            <a:ext cx="3962400" cy="365125"/>
          </a:xfr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9900" y="6362700"/>
            <a:ext cx="9017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2AF9-7E95-45CE-89E5-3D37A7558124}" type="datetime1">
              <a:rPr lang="en-US" smtClean="0"/>
              <a:t>4/27/20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B607-9CA2-48AA-BB84-0D01C9283422}" type="datetime1">
              <a:rPr lang="en-US" smtClean="0"/>
              <a:t>4/27/20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5801-86D7-49C0-9E08-A9BBBE4626F0}" type="datetime1">
              <a:rPr lang="en-US" smtClean="0"/>
              <a:t>4/27/20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E8AF-7675-4DF8-B62E-9DB459B9B67C}" type="datetime1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3A83-114C-4623-B540-F720AC3208B7}" type="datetime1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76E1D-225C-412E-AE19-0953A2E4D984}" type="datetime1">
              <a:rPr lang="en-US" smtClean="0"/>
              <a:t>4/27/20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dirty="0" smtClean="0"/>
              <a:t>CSE 220 - C Programming | Dr. </a:t>
            </a:r>
            <a:r>
              <a:rPr lang="nb-NO" dirty="0" err="1" smtClean="0"/>
              <a:t>Fatme</a:t>
            </a:r>
            <a:r>
              <a:rPr lang="nb-NO" dirty="0" smtClean="0"/>
              <a:t> El-</a:t>
            </a:r>
            <a:r>
              <a:rPr lang="nb-NO" dirty="0" err="1" smtClean="0"/>
              <a:t>Moukaddem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Rules for the Final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32500" lnSpcReduction="20000"/>
          </a:bodyPr>
          <a:lstStyle/>
          <a:p>
            <a:r>
              <a:rPr lang="en-US" sz="6000" dirty="0" smtClean="0"/>
              <a:t>Closed book, through </a:t>
            </a:r>
            <a:r>
              <a:rPr lang="en-US" sz="6000" dirty="0"/>
              <a:t>Zoom and Google </a:t>
            </a:r>
            <a:r>
              <a:rPr lang="en-US" sz="6000" dirty="0" smtClean="0"/>
              <a:t>classroom</a:t>
            </a:r>
          </a:p>
          <a:p>
            <a:pPr lvl="1"/>
            <a:r>
              <a:rPr lang="en-US" sz="4500" dirty="0"/>
              <a:t>No </a:t>
            </a:r>
            <a:r>
              <a:rPr lang="en-US" sz="4500" dirty="0" smtClean="0"/>
              <a:t>electronics (other than Google Classroom), </a:t>
            </a:r>
            <a:r>
              <a:rPr lang="en-US" sz="4500" dirty="0"/>
              <a:t>no magnifiers, multiple </a:t>
            </a:r>
            <a:r>
              <a:rPr lang="en-US" sz="4500" dirty="0" smtClean="0"/>
              <a:t>versions</a:t>
            </a:r>
          </a:p>
          <a:p>
            <a:r>
              <a:rPr lang="en-US" sz="6000" dirty="0" smtClean="0"/>
              <a:t>Time: </a:t>
            </a:r>
            <a:r>
              <a:rPr lang="en-US" sz="6000" dirty="0"/>
              <a:t>two hours and </a:t>
            </a:r>
            <a:r>
              <a:rPr lang="en-US" sz="6000" dirty="0" smtClean="0"/>
              <a:t>the same </a:t>
            </a:r>
            <a:r>
              <a:rPr lang="en-US" sz="6000" dirty="0"/>
              <a:t>time as stated on the syllabus</a:t>
            </a:r>
          </a:p>
          <a:p>
            <a:r>
              <a:rPr lang="en-US" sz="6000" dirty="0" smtClean="0"/>
              <a:t>Webcam through Zoom:</a:t>
            </a:r>
          </a:p>
          <a:p>
            <a:pPr lvl="1"/>
            <a:r>
              <a:rPr lang="en-US" sz="4500" dirty="0"/>
              <a:t>R</a:t>
            </a:r>
            <a:r>
              <a:rPr lang="en-US" sz="4500" dirty="0" smtClean="0"/>
              <a:t>equest a webcam to show your face from start to end</a:t>
            </a:r>
          </a:p>
          <a:p>
            <a:pPr lvl="1"/>
            <a:r>
              <a:rPr lang="en-US" sz="4500" dirty="0"/>
              <a:t>Go to restroom before the exam starts</a:t>
            </a:r>
            <a:endParaRPr lang="en-US" sz="6000" dirty="0"/>
          </a:p>
          <a:p>
            <a:pPr lvl="1"/>
            <a:r>
              <a:rPr lang="en-US" sz="4500" dirty="0" smtClean="0"/>
              <a:t>No conversation and connection with any other people till exam ends</a:t>
            </a:r>
          </a:p>
          <a:p>
            <a:r>
              <a:rPr lang="en-US" sz="6000" dirty="0" smtClean="0"/>
              <a:t>Note sheet allowed:</a:t>
            </a:r>
          </a:p>
          <a:p>
            <a:pPr lvl="1"/>
            <a:r>
              <a:rPr lang="en-US" sz="4500" dirty="0" smtClean="0"/>
              <a:t>Letter size, single sheet of paper, two sided</a:t>
            </a:r>
          </a:p>
          <a:p>
            <a:pPr lvl="1"/>
            <a:r>
              <a:rPr lang="en-US" sz="4500" dirty="0" smtClean="0"/>
              <a:t>Write your name and ID number on the sheet</a:t>
            </a:r>
          </a:p>
          <a:p>
            <a:pPr lvl="1"/>
            <a:r>
              <a:rPr lang="en-US" sz="4500" dirty="0" smtClean="0"/>
              <a:t>Do not copy homework problems or solutions on the sheet</a:t>
            </a:r>
          </a:p>
          <a:p>
            <a:r>
              <a:rPr lang="en-US" sz="6000" dirty="0" smtClean="0"/>
              <a:t>Hand in at Google Classroom</a:t>
            </a:r>
          </a:p>
          <a:p>
            <a:pPr marL="457200" lvl="1" indent="0">
              <a:buNone/>
            </a:pPr>
            <a:r>
              <a:rPr lang="en-US" sz="4500" dirty="0" smtClean="0"/>
              <a:t>1. exam </a:t>
            </a:r>
            <a:r>
              <a:rPr lang="en-US" sz="4500" dirty="0"/>
              <a:t>sheet </a:t>
            </a:r>
            <a:r>
              <a:rPr lang="en-US" sz="4500" dirty="0" smtClean="0"/>
              <a:t>(original </a:t>
            </a:r>
            <a:r>
              <a:rPr lang="en-US" sz="4500" dirty="0" smtClean="0"/>
              <a:t>exam doc file or/and photo of printed file or </a:t>
            </a:r>
            <a:r>
              <a:rPr lang="en-US" sz="4500" dirty="0" smtClean="0"/>
              <a:t>your </a:t>
            </a:r>
            <a:r>
              <a:rPr lang="en-US" sz="4500" dirty="0" smtClean="0"/>
              <a:t>own answer sheet</a:t>
            </a:r>
            <a:r>
              <a:rPr lang="en-US" sz="4500" dirty="0" smtClean="0"/>
              <a:t>)</a:t>
            </a:r>
          </a:p>
          <a:p>
            <a:pPr marL="457200" lvl="1" indent="0">
              <a:buNone/>
            </a:pPr>
            <a:r>
              <a:rPr lang="en-US" sz="4500" dirty="0" smtClean="0"/>
              <a:t>2. a picture of your MSU ID</a:t>
            </a:r>
          </a:p>
          <a:p>
            <a:pPr marL="457200" lvl="1" indent="0">
              <a:buNone/>
            </a:pPr>
            <a:r>
              <a:rPr lang="en-US" sz="4500" dirty="0" smtClean="0"/>
              <a:t>3. Note sheet (mark </a:t>
            </a:r>
            <a:r>
              <a:rPr lang="en-US" sz="4500" dirty="0"/>
              <a:t>“no sheet” on the </a:t>
            </a:r>
            <a:r>
              <a:rPr lang="en-US" sz="4500" dirty="0" smtClean="0"/>
              <a:t>exam or answer sheet if you do not use a note sheet)</a:t>
            </a:r>
            <a:endParaRPr lang="en-US" sz="45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36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types</a:t>
            </a:r>
          </a:p>
          <a:p>
            <a:pPr lvl="1"/>
            <a:r>
              <a:rPr lang="en-US" dirty="0" smtClean="0"/>
              <a:t>One dimensional</a:t>
            </a:r>
          </a:p>
          <a:p>
            <a:pPr lvl="1"/>
            <a:r>
              <a:rPr lang="en-US" dirty="0" smtClean="0"/>
              <a:t>Multi-dimensional</a:t>
            </a:r>
          </a:p>
          <a:p>
            <a:r>
              <a:rPr lang="en-US" dirty="0" smtClean="0"/>
              <a:t>Initialization</a:t>
            </a:r>
          </a:p>
          <a:p>
            <a:r>
              <a:rPr lang="en-US" dirty="0" smtClean="0"/>
              <a:t>Access and Bounds</a:t>
            </a:r>
          </a:p>
          <a:p>
            <a:r>
              <a:rPr lang="en-US" dirty="0" smtClean="0"/>
              <a:t>Copying an array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6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Declaration vs. Definition</a:t>
            </a:r>
          </a:p>
          <a:p>
            <a:r>
              <a:rPr lang="en-US" dirty="0" smtClean="0"/>
              <a:t>Parameter in definition vs. argument in call</a:t>
            </a:r>
          </a:p>
          <a:p>
            <a:r>
              <a:rPr lang="en-US" dirty="0" smtClean="0"/>
              <a:t>Passing by value vs. passing by reference</a:t>
            </a:r>
          </a:p>
          <a:p>
            <a:r>
              <a:rPr lang="en-US" dirty="0" smtClean="0"/>
              <a:t>Recursion</a:t>
            </a:r>
          </a:p>
          <a:p>
            <a:pPr lvl="1"/>
            <a:r>
              <a:rPr lang="en-US" dirty="0" smtClean="0"/>
              <a:t>must call the same function by itself</a:t>
            </a:r>
          </a:p>
          <a:p>
            <a:pPr lvl="1"/>
            <a:r>
              <a:rPr lang="en-US" dirty="0"/>
              <a:t>m</a:t>
            </a:r>
            <a:r>
              <a:rPr lang="en-US" smtClean="0"/>
              <a:t>ust </a:t>
            </a:r>
            <a:r>
              <a:rPr lang="en-US" dirty="0" smtClean="0"/>
              <a:t>have a termination condition </a:t>
            </a:r>
          </a:p>
          <a:p>
            <a:r>
              <a:rPr lang="en-US" dirty="0" smtClean="0"/>
              <a:t>Function must provide a return status</a:t>
            </a:r>
          </a:p>
          <a:p>
            <a:r>
              <a:rPr lang="en-US" dirty="0" smtClean="0"/>
              <a:t>Must check for the status of each function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0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 </a:t>
            </a:r>
            <a:r>
              <a:rPr lang="en-US" dirty="0" err="1" smtClean="0"/>
              <a:t>vs</a:t>
            </a:r>
            <a:r>
              <a:rPr lang="en-US" dirty="0" smtClean="0"/>
              <a:t> variables</a:t>
            </a:r>
          </a:p>
          <a:p>
            <a:r>
              <a:rPr lang="en-US" dirty="0" smtClean="0"/>
              <a:t>&amp; operator: address of</a:t>
            </a:r>
          </a:p>
          <a:p>
            <a:r>
              <a:rPr lang="en-US" dirty="0" smtClean="0"/>
              <a:t>* (downstream) vs. &amp; (upstream)</a:t>
            </a:r>
          </a:p>
          <a:p>
            <a:r>
              <a:rPr lang="en-US" dirty="0" smtClean="0"/>
              <a:t>Initialization of both pointer and variable</a:t>
            </a:r>
          </a:p>
          <a:p>
            <a:r>
              <a:rPr lang="en-US" dirty="0" smtClean="0"/>
              <a:t>Pass by value and pass by reference</a:t>
            </a:r>
          </a:p>
          <a:p>
            <a:r>
              <a:rPr lang="en-US" dirty="0" smtClean="0"/>
              <a:t>Pointer arithmetic: arrays as pointers</a:t>
            </a:r>
          </a:p>
          <a:p>
            <a:r>
              <a:rPr lang="en-US" dirty="0" smtClean="0"/>
              <a:t>Array as arguments for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94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String literals</a:t>
            </a:r>
          </a:p>
          <a:p>
            <a:r>
              <a:rPr lang="en-US" sz="2800" dirty="0" smtClean="0"/>
              <a:t>String variables</a:t>
            </a:r>
            <a:endParaRPr lang="en-US" sz="2600" dirty="0" smtClean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800" dirty="0" smtClean="0"/>
              <a:t>Reading and writing strings</a:t>
            </a:r>
          </a:p>
          <a:p>
            <a:r>
              <a:rPr lang="en-US" sz="2800" dirty="0" smtClean="0"/>
              <a:t>String library</a:t>
            </a:r>
          </a:p>
          <a:p>
            <a:r>
              <a:rPr lang="en-US" sz="2800" dirty="0" smtClean="0"/>
              <a:t>Arrays of strings</a:t>
            </a:r>
          </a:p>
          <a:p>
            <a:r>
              <a:rPr lang="en-US" sz="2800" dirty="0" smtClean="0"/>
              <a:t>Command line arguments</a:t>
            </a:r>
          </a:p>
          <a:p>
            <a:endParaRPr lang="en-US" sz="28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00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Preprocessing directives: #include, #define</a:t>
            </a:r>
          </a:p>
          <a:p>
            <a:r>
              <a:rPr lang="en-US" dirty="0" smtClean="0"/>
              <a:t>Type definitions: </a:t>
            </a:r>
            <a:r>
              <a:rPr lang="en-US" dirty="0" err="1" smtClean="0"/>
              <a:t>typedef</a:t>
            </a:r>
            <a:endParaRPr lang="en-US" dirty="0" smtClean="0"/>
          </a:p>
          <a:p>
            <a:r>
              <a:rPr lang="en-US" dirty="0" smtClean="0"/>
              <a:t>Declaration of external variables</a:t>
            </a:r>
          </a:p>
          <a:p>
            <a:r>
              <a:rPr lang="en-US" dirty="0"/>
              <a:t>Definition of </a:t>
            </a:r>
            <a:r>
              <a:rPr lang="en-US" dirty="0" smtClean="0"/>
              <a:t>main</a:t>
            </a:r>
          </a:p>
          <a:p>
            <a:r>
              <a:rPr lang="en-US" dirty="0" smtClean="0"/>
              <a:t>Declaration of </a:t>
            </a:r>
            <a:r>
              <a:rPr lang="en-US" dirty="0"/>
              <a:t>function (</a:t>
            </a:r>
            <a:r>
              <a:rPr lang="en-US" dirty="0" smtClean="0"/>
              <a:t>prototype only)</a:t>
            </a:r>
          </a:p>
          <a:p>
            <a:r>
              <a:rPr lang="en-US" dirty="0" smtClean="0"/>
              <a:t>Definition of function (with function body)</a:t>
            </a:r>
          </a:p>
          <a:p>
            <a:r>
              <a:rPr lang="en-US" dirty="0" smtClean="0"/>
              <a:t>Multiple source files: </a:t>
            </a:r>
            <a:br>
              <a:rPr lang="en-US" dirty="0" smtClean="0"/>
            </a:br>
            <a:r>
              <a:rPr lang="en-US" dirty="0" smtClean="0"/>
              <a:t>sharing function and variable definitions</a:t>
            </a:r>
          </a:p>
          <a:p>
            <a:r>
              <a:rPr lang="en-US" dirty="0" smtClean="0"/>
              <a:t>Multiple header files: sharing macro definitions</a:t>
            </a:r>
          </a:p>
          <a:p>
            <a:r>
              <a:rPr lang="en-US" dirty="0" err="1" smtClean="0"/>
              <a:t>Makefiles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75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, Unions and </a:t>
            </a:r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Important concept of structure: Encapsulation</a:t>
            </a:r>
          </a:p>
          <a:p>
            <a:r>
              <a:rPr lang="en-US" dirty="0" smtClean="0"/>
              <a:t>Tag vs. </a:t>
            </a:r>
            <a:r>
              <a:rPr lang="en-US" dirty="0" err="1" smtClean="0"/>
              <a:t>Typedef</a:t>
            </a:r>
            <a:endParaRPr lang="en-US" dirty="0" smtClean="0"/>
          </a:p>
          <a:p>
            <a:r>
              <a:rPr lang="en-US" dirty="0" smtClean="0"/>
              <a:t>Pointers to </a:t>
            </a:r>
            <a:r>
              <a:rPr lang="en-US" dirty="0" err="1" smtClean="0"/>
              <a:t>structs</a:t>
            </a:r>
            <a:endParaRPr lang="en-US" dirty="0" smtClean="0"/>
          </a:p>
          <a:p>
            <a:r>
              <a:rPr lang="en-US" dirty="0" smtClean="0"/>
              <a:t>Nested structures</a:t>
            </a:r>
          </a:p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endParaRPr lang="en-US" dirty="0" smtClean="0"/>
          </a:p>
          <a:p>
            <a:r>
              <a:rPr lang="en-US" dirty="0" smtClean="0"/>
              <a:t>Unions (like exclusive OR)</a:t>
            </a:r>
          </a:p>
          <a:p>
            <a:pPr lvl="1"/>
            <a:r>
              <a:rPr lang="en-US" dirty="0" smtClean="0"/>
              <a:t>related to template (mainly type-template)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trongly typed languages C, C++, Java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err="1" smtClean="0"/>
              <a:t>php</a:t>
            </a:r>
            <a:r>
              <a:rPr lang="en-US" dirty="0" smtClean="0"/>
              <a:t>: a weakly typed language, but strict types allowed from PhP7</a:t>
            </a:r>
          </a:p>
          <a:p>
            <a:pPr lvl="1"/>
            <a:r>
              <a:rPr lang="en-US" dirty="0" smtClean="0"/>
              <a:t>Artificial Intelligence: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Symbolic AI: static types and handcrafted types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Brains and DN: Dynamic types and autonomous</a:t>
            </a:r>
            <a:r>
              <a:rPr lang="en-US" dirty="0"/>
              <a:t> </a:t>
            </a:r>
            <a:r>
              <a:rPr lang="en-US" dirty="0" smtClean="0"/>
              <a:t>types!</a:t>
            </a:r>
          </a:p>
          <a:p>
            <a:r>
              <a:rPr lang="en-US" dirty="0" err="1" smtClean="0"/>
              <a:t>Enum</a:t>
            </a:r>
            <a:r>
              <a:rPr lang="en-US" dirty="0" smtClean="0"/>
              <a:t>: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20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and Pointers</a:t>
            </a:r>
          </a:p>
          <a:p>
            <a:r>
              <a:rPr lang="en-US" dirty="0" smtClean="0"/>
              <a:t>Memory allocation</a:t>
            </a:r>
          </a:p>
          <a:p>
            <a:r>
              <a:rPr lang="en-US" dirty="0" smtClean="0"/>
              <a:t>Memory </a:t>
            </a:r>
            <a:r>
              <a:rPr lang="en-US" dirty="0" err="1" smtClean="0"/>
              <a:t>deallocation</a:t>
            </a:r>
            <a:endParaRPr lang="en-US" dirty="0" smtClean="0"/>
          </a:p>
          <a:p>
            <a:r>
              <a:rPr lang="en-US" dirty="0" smtClean="0"/>
              <a:t>Dynamic arrays</a:t>
            </a:r>
          </a:p>
          <a:p>
            <a:r>
              <a:rPr lang="en-US" dirty="0" smtClean="0"/>
              <a:t>Memory leaks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 and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457200"/>
            <a:r>
              <a:rPr lang="en-US" dirty="0" smtClean="0"/>
              <a:t>Streams: </a:t>
            </a:r>
            <a:r>
              <a:rPr lang="en-US" dirty="0" err="1" smtClean="0">
                <a:solidFill>
                  <a:srgbClr val="0B2B91"/>
                </a:solidFill>
              </a:rPr>
              <a:t>stdin</a:t>
            </a:r>
            <a:r>
              <a:rPr lang="en-US" dirty="0" smtClean="0">
                <a:solidFill>
                  <a:srgbClr val="0B2B91"/>
                </a:solidFill>
              </a:rPr>
              <a:t>, </a:t>
            </a:r>
            <a:r>
              <a:rPr lang="en-US" dirty="0" err="1" smtClean="0">
                <a:solidFill>
                  <a:srgbClr val="0B2B91"/>
                </a:solidFill>
              </a:rPr>
              <a:t>stdout</a:t>
            </a:r>
            <a:r>
              <a:rPr lang="en-US" dirty="0" smtClean="0">
                <a:solidFill>
                  <a:srgbClr val="0B2B91"/>
                </a:solidFill>
              </a:rPr>
              <a:t>, </a:t>
            </a:r>
            <a:r>
              <a:rPr lang="en-US" dirty="0" err="1" smtClean="0">
                <a:solidFill>
                  <a:srgbClr val="0B2B91"/>
                </a:solidFill>
              </a:rPr>
              <a:t>stderr</a:t>
            </a:r>
            <a:r>
              <a:rPr lang="en-US" dirty="0" smtClean="0">
                <a:solidFill>
                  <a:srgbClr val="0B2B91"/>
                </a:solidFill>
              </a:rPr>
              <a:t>, FILE *</a:t>
            </a:r>
          </a:p>
          <a:p>
            <a:pPr marL="514350" indent="-457200"/>
            <a:r>
              <a:rPr lang="en-US" dirty="0" smtClean="0"/>
              <a:t>Opening and Closing streams: </a:t>
            </a:r>
            <a:r>
              <a:rPr lang="en-US" dirty="0" err="1" smtClean="0">
                <a:solidFill>
                  <a:srgbClr val="0B2B91"/>
                </a:solidFill>
              </a:rPr>
              <a:t>fopen</a:t>
            </a:r>
            <a:r>
              <a:rPr lang="en-US" dirty="0" smtClean="0">
                <a:solidFill>
                  <a:srgbClr val="0B2B91"/>
                </a:solidFill>
              </a:rPr>
              <a:t>, </a:t>
            </a:r>
            <a:r>
              <a:rPr lang="en-US" dirty="0" err="1" smtClean="0">
                <a:solidFill>
                  <a:srgbClr val="0B2B91"/>
                </a:solidFill>
              </a:rPr>
              <a:t>fclose</a:t>
            </a:r>
            <a:endParaRPr lang="en-US" dirty="0" smtClean="0">
              <a:solidFill>
                <a:srgbClr val="0B2B91"/>
              </a:solidFill>
            </a:endParaRPr>
          </a:p>
          <a:p>
            <a:pPr marL="514350" indent="-457200"/>
            <a:r>
              <a:rPr lang="en-US" dirty="0" smtClean="0"/>
              <a:t>Formatted I/O: </a:t>
            </a:r>
            <a:r>
              <a:rPr lang="en-US" dirty="0" err="1" smtClean="0">
                <a:solidFill>
                  <a:srgbClr val="0B2B91"/>
                </a:solidFill>
              </a:rPr>
              <a:t>fscanf</a:t>
            </a:r>
            <a:r>
              <a:rPr lang="en-US" dirty="0" smtClean="0">
                <a:solidFill>
                  <a:srgbClr val="0B2B91"/>
                </a:solidFill>
              </a:rPr>
              <a:t>, </a:t>
            </a:r>
            <a:r>
              <a:rPr lang="en-US" dirty="0" err="1" smtClean="0">
                <a:solidFill>
                  <a:srgbClr val="0B2B91"/>
                </a:solidFill>
              </a:rPr>
              <a:t>fprintf</a:t>
            </a:r>
            <a:endParaRPr lang="en-US" dirty="0" smtClean="0">
              <a:solidFill>
                <a:srgbClr val="0B2B91"/>
              </a:solidFill>
            </a:endParaRPr>
          </a:p>
          <a:p>
            <a:pPr marL="914400" lvl="1" indent="-457200"/>
            <a:r>
              <a:rPr lang="en-US" dirty="0" smtClean="0"/>
              <a:t>Character I/O: </a:t>
            </a:r>
            <a:r>
              <a:rPr lang="en-US" dirty="0" err="1" smtClean="0">
                <a:solidFill>
                  <a:srgbClr val="0B2B91"/>
                </a:solidFill>
              </a:rPr>
              <a:t>fputc</a:t>
            </a:r>
            <a:r>
              <a:rPr lang="en-US" dirty="0" smtClean="0">
                <a:solidFill>
                  <a:srgbClr val="0B2B91"/>
                </a:solidFill>
              </a:rPr>
              <a:t>, </a:t>
            </a:r>
            <a:r>
              <a:rPr lang="en-US" dirty="0" err="1" smtClean="0">
                <a:solidFill>
                  <a:srgbClr val="0B2B91"/>
                </a:solidFill>
              </a:rPr>
              <a:t>fgetc</a:t>
            </a:r>
            <a:endParaRPr lang="en-US" dirty="0" smtClean="0">
              <a:solidFill>
                <a:srgbClr val="0B2B91"/>
              </a:solidFill>
            </a:endParaRPr>
          </a:p>
          <a:p>
            <a:pPr marL="914400" lvl="1" indent="-457200"/>
            <a:r>
              <a:rPr lang="en-US" dirty="0" smtClean="0"/>
              <a:t>Line I/O: </a:t>
            </a:r>
            <a:r>
              <a:rPr lang="en-US" dirty="0" err="1" smtClean="0">
                <a:solidFill>
                  <a:srgbClr val="0B2B91"/>
                </a:solidFill>
              </a:rPr>
              <a:t>fputs</a:t>
            </a:r>
            <a:r>
              <a:rPr lang="en-US" dirty="0" smtClean="0">
                <a:solidFill>
                  <a:srgbClr val="0B2B91"/>
                </a:solidFill>
              </a:rPr>
              <a:t>, </a:t>
            </a:r>
            <a:r>
              <a:rPr lang="en-US" dirty="0" err="1" smtClean="0">
                <a:solidFill>
                  <a:srgbClr val="0B2B91"/>
                </a:solidFill>
              </a:rPr>
              <a:t>fgets</a:t>
            </a:r>
            <a:endParaRPr lang="en-US" dirty="0" smtClean="0">
              <a:solidFill>
                <a:srgbClr val="0B2B91"/>
              </a:solidFill>
            </a:endParaRPr>
          </a:p>
          <a:p>
            <a:pPr marL="514350" indent="-457200"/>
            <a:r>
              <a:rPr lang="en-US" dirty="0" smtClean="0"/>
              <a:t>Unformatted (Block) I/O: </a:t>
            </a:r>
            <a:r>
              <a:rPr lang="en-US" dirty="0" err="1" smtClean="0">
                <a:solidFill>
                  <a:srgbClr val="0B2B91"/>
                </a:solidFill>
              </a:rPr>
              <a:t>fread</a:t>
            </a:r>
            <a:r>
              <a:rPr lang="en-US" dirty="0" smtClean="0">
                <a:solidFill>
                  <a:srgbClr val="0B2B91"/>
                </a:solidFill>
              </a:rPr>
              <a:t>, </a:t>
            </a:r>
            <a:r>
              <a:rPr lang="en-US" dirty="0" err="1" smtClean="0">
                <a:solidFill>
                  <a:srgbClr val="0B2B91"/>
                </a:solidFill>
              </a:rPr>
              <a:t>fwrite</a:t>
            </a:r>
            <a:endParaRPr lang="en-US" dirty="0" smtClean="0">
              <a:solidFill>
                <a:srgbClr val="0B2B91"/>
              </a:solidFill>
            </a:endParaRPr>
          </a:p>
          <a:p>
            <a:pPr marL="514350" indent="-457200"/>
            <a:r>
              <a:rPr lang="en-US" dirty="0" smtClean="0"/>
              <a:t>Must do error checking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 27: </a:t>
            </a:r>
            <a:r>
              <a:rPr lang="en-US" dirty="0" smtClean="0"/>
              <a:t>Final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Which item below is incorrect?</a:t>
            </a:r>
            <a:br>
              <a:rPr lang="nl-NL" dirty="0" smtClean="0"/>
            </a:br>
            <a:endParaRPr lang="nl-NL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9600" y="2209800"/>
            <a:ext cx="8001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(a) No electronics allowed</a:t>
            </a:r>
            <a:endParaRPr lang="en-US" sz="3200" dirty="0"/>
          </a:p>
          <a:p>
            <a:r>
              <a:rPr lang="en-US" sz="3200" dirty="0" smtClean="0"/>
              <a:t>(b) Request to run Zoom with a webcam</a:t>
            </a:r>
          </a:p>
          <a:p>
            <a:r>
              <a:rPr lang="de-DE" sz="3200" dirty="0" smtClean="0"/>
              <a:t>(c) </a:t>
            </a:r>
            <a:r>
              <a:rPr lang="en-US" sz="3200" dirty="0" smtClean="0"/>
              <a:t>Go to restroom before finishing the exam</a:t>
            </a:r>
          </a:p>
          <a:p>
            <a:r>
              <a:rPr lang="en-US" sz="3200" dirty="0" smtClean="0"/>
              <a:t>(d) Single sheet of notes</a:t>
            </a:r>
          </a:p>
          <a:p>
            <a:r>
              <a:rPr lang="en-US" sz="3200" dirty="0" smtClean="0"/>
              <a:t>(e</a:t>
            </a:r>
            <a:r>
              <a:rPr lang="en-US" sz="3200" dirty="0"/>
              <a:t>) Your name and ID number on the </a:t>
            </a:r>
            <a:r>
              <a:rPr lang="en-US" sz="3200" dirty="0" smtClean="0"/>
              <a:t>sheet</a:t>
            </a:r>
            <a:br>
              <a:rPr lang="en-US" sz="3200" dirty="0" smtClean="0"/>
            </a:br>
            <a:r>
              <a:rPr lang="en-US" sz="3200" dirty="0" smtClean="0"/>
              <a:t>(f) Submit your exam and sheet with </a:t>
            </a:r>
            <a:r>
              <a:rPr lang="en-US" sz="3200" dirty="0"/>
              <a:t>picture ID</a:t>
            </a:r>
            <a:br>
              <a:rPr lang="en-US" sz="3200" dirty="0"/>
            </a:br>
            <a:endParaRPr lang="en-US" sz="3200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65815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br>
              <a:rPr lang="en-US" dirty="0" smtClean="0"/>
            </a:br>
            <a:r>
              <a:rPr lang="en-US" dirty="0" smtClean="0"/>
              <a:t>Lecture 27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Review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8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task, the goal is to write a program</a:t>
            </a:r>
          </a:p>
          <a:p>
            <a:pPr lvl="1"/>
            <a:r>
              <a:rPr lang="en-US" dirty="0"/>
              <a:t>That has no compilation errors</a:t>
            </a:r>
          </a:p>
          <a:p>
            <a:pPr lvl="1"/>
            <a:r>
              <a:rPr lang="en-US" dirty="0" smtClean="0"/>
              <a:t>Does </a:t>
            </a:r>
            <a:r>
              <a:rPr lang="en-US" dirty="0"/>
              <a:t>what it is supposed to </a:t>
            </a:r>
            <a:r>
              <a:rPr lang="en-US" dirty="0" smtClean="0"/>
              <a:t>do (</a:t>
            </a:r>
            <a:r>
              <a:rPr lang="en-US" i="1" dirty="0" smtClean="0"/>
              <a:t>no logical errors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Does well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What are the steps to accomplish the goal?</a:t>
            </a:r>
          </a:p>
          <a:p>
            <a:r>
              <a:rPr lang="en-US" dirty="0" smtClean="0"/>
              <a:t>How should the steps be written?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8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Formatted 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printf</a:t>
            </a:r>
            <a:r>
              <a:rPr lang="en-US" dirty="0" smtClean="0"/>
              <a:t> general syntax</a:t>
            </a:r>
          </a:p>
          <a:p>
            <a:r>
              <a:rPr lang="en-US" dirty="0" err="1" smtClean="0"/>
              <a:t>scanf</a:t>
            </a:r>
            <a:r>
              <a:rPr lang="en-US" dirty="0" smtClean="0"/>
              <a:t> general syntax</a:t>
            </a:r>
          </a:p>
          <a:p>
            <a:r>
              <a:rPr lang="en-US" dirty="0" smtClean="0"/>
              <a:t>Conversion </a:t>
            </a:r>
            <a:r>
              <a:rPr lang="en-US" dirty="0" err="1" smtClean="0"/>
              <a:t>specifiers</a:t>
            </a:r>
            <a:endParaRPr lang="en-US" dirty="0" smtClean="0"/>
          </a:p>
          <a:p>
            <a:r>
              <a:rPr lang="en-US" dirty="0" smtClean="0"/>
              <a:t>Pattern matching</a:t>
            </a:r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0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Expressions</a:t>
            </a:r>
          </a:p>
          <a:p>
            <a:r>
              <a:rPr lang="en-US" dirty="0" smtClean="0"/>
              <a:t>Operators</a:t>
            </a:r>
          </a:p>
          <a:p>
            <a:r>
              <a:rPr lang="en-US" dirty="0" smtClean="0"/>
              <a:t>Operator precedence and expression evaluation</a:t>
            </a:r>
          </a:p>
          <a:p>
            <a:r>
              <a:rPr lang="en-US" dirty="0" smtClean="0"/>
              <a:t>Basic types and type conversion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5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Expressions</a:t>
            </a:r>
          </a:p>
          <a:p>
            <a:r>
              <a:rPr lang="en-US" dirty="0" smtClean="0"/>
              <a:t>If statement</a:t>
            </a:r>
          </a:p>
          <a:p>
            <a:r>
              <a:rPr lang="en-US" dirty="0" smtClean="0"/>
              <a:t>Conditional statement</a:t>
            </a:r>
          </a:p>
          <a:p>
            <a:r>
              <a:rPr lang="en-US" dirty="0" smtClean="0"/>
              <a:t>Switch statement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9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 statements</a:t>
            </a:r>
          </a:p>
          <a:p>
            <a:pPr lvl="1"/>
            <a:r>
              <a:rPr lang="en-US" dirty="0" smtClean="0"/>
              <a:t>While loop</a:t>
            </a:r>
          </a:p>
          <a:p>
            <a:pPr lvl="1"/>
            <a:r>
              <a:rPr lang="en-US" dirty="0" smtClean="0"/>
              <a:t>Do loop</a:t>
            </a:r>
          </a:p>
          <a:p>
            <a:pPr lvl="1"/>
            <a:r>
              <a:rPr lang="en-US" dirty="0" smtClean="0"/>
              <a:t>For loop</a:t>
            </a:r>
          </a:p>
          <a:p>
            <a:r>
              <a:rPr lang="en-US" dirty="0" smtClean="0"/>
              <a:t>break, continue</a:t>
            </a:r>
          </a:p>
          <a:p>
            <a:r>
              <a:rPr lang="en-US" dirty="0" smtClean="0"/>
              <a:t>Comma operator</a:t>
            </a:r>
          </a:p>
          <a:p>
            <a:r>
              <a:rPr lang="en-US" dirty="0" smtClean="0"/>
              <a:t>Null statement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0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Numeric types</a:t>
            </a:r>
          </a:p>
          <a:p>
            <a:r>
              <a:rPr lang="en-US" dirty="0" smtClean="0"/>
              <a:t>Character types</a:t>
            </a:r>
          </a:p>
          <a:p>
            <a:r>
              <a:rPr lang="en-US" dirty="0" smtClean="0"/>
              <a:t>Type conversion (implicit and explicit)</a:t>
            </a:r>
          </a:p>
          <a:p>
            <a:r>
              <a:rPr lang="en-US" dirty="0" smtClean="0"/>
              <a:t>Type definition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0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5479</TotalTime>
  <Words>685</Words>
  <Application>Microsoft Macintosh PowerPoint</Application>
  <PresentationFormat>On-screen Show (4:3)</PresentationFormat>
  <Paragraphs>151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Review: Rules for the Final Exam</vt:lpstr>
      <vt:lpstr>Quiz 27: Final Exam</vt:lpstr>
      <vt:lpstr>CSE 220 – C Programming Lecture 27</vt:lpstr>
      <vt:lpstr>Program Design</vt:lpstr>
      <vt:lpstr>Formatted Input and Output</vt:lpstr>
      <vt:lpstr>Expressions</vt:lpstr>
      <vt:lpstr>Selection</vt:lpstr>
      <vt:lpstr>Loops</vt:lpstr>
      <vt:lpstr>Types</vt:lpstr>
      <vt:lpstr>Arrays</vt:lpstr>
      <vt:lpstr>Functions</vt:lpstr>
      <vt:lpstr>Pointers</vt:lpstr>
      <vt:lpstr>Strings</vt:lpstr>
      <vt:lpstr>Program Organization</vt:lpstr>
      <vt:lpstr>Struct, Unions and Enum</vt:lpstr>
      <vt:lpstr>Dynamic Memory</vt:lpstr>
      <vt:lpstr>File In and 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>Fatme Mohammad El-Moukaddem</dc:creator>
  <cp:lastModifiedBy>BMM account</cp:lastModifiedBy>
  <cp:revision>708</cp:revision>
  <dcterms:created xsi:type="dcterms:W3CDTF">2006-08-16T00:00:00Z</dcterms:created>
  <dcterms:modified xsi:type="dcterms:W3CDTF">2020-04-28T15:09:50Z</dcterms:modified>
</cp:coreProperties>
</file>