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1"/>
  </p:notesMasterIdLst>
  <p:sldIdLst>
    <p:sldId id="544" r:id="rId2"/>
    <p:sldId id="545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65" r:id="rId11"/>
    <p:sldId id="554" r:id="rId12"/>
    <p:sldId id="555" r:id="rId13"/>
    <p:sldId id="556" r:id="rId14"/>
    <p:sldId id="557" r:id="rId15"/>
    <p:sldId id="559" r:id="rId16"/>
    <p:sldId id="566" r:id="rId17"/>
    <p:sldId id="567" r:id="rId18"/>
    <p:sldId id="568" r:id="rId19"/>
    <p:sldId id="56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7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11/13/20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Organization</a:t>
            </a:r>
          </a:p>
        </p:txBody>
      </p:sp>
    </p:spTree>
    <p:extLst>
      <p:ext uri="{BB962C8B-B14F-4D97-AF65-F5344CB8AC3E}">
        <p14:creationId xmlns:p14="http://schemas.microsoft.com/office/powerpoint/2010/main" val="116879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7" y="1600200"/>
            <a:ext cx="3810000" cy="31700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#define MAXSZ 100</a:t>
            </a: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content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[MAXSZ];</a:t>
            </a:r>
          </a:p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last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last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content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[last] = x;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441" y="1596452"/>
            <a:ext cx="43434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isFull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return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last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== MAXSZ - 1; 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&amp;count);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=0,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&lt;count;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if (!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isFull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(rand()%50);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} else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  break;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 }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0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sz="2400" dirty="0"/>
              <a:t>Convenient way for functions to share variables</a:t>
            </a:r>
          </a:p>
          <a:p>
            <a:pPr marL="514350" indent="-457200"/>
            <a:r>
              <a:rPr lang="en-US" sz="2400" dirty="0"/>
              <a:t>Maintenance: If type changes, we need to check every function that uses it</a:t>
            </a:r>
          </a:p>
          <a:p>
            <a:pPr marL="514350" indent="-457200"/>
            <a:r>
              <a:rPr lang="en-US" sz="2400" dirty="0"/>
              <a:t>If assigned wrong value: may be difficult to locate where</a:t>
            </a:r>
          </a:p>
          <a:p>
            <a:pPr marL="514350" indent="-457200"/>
            <a:r>
              <a:rPr lang="en-US" sz="2400" dirty="0"/>
              <a:t>Functions that rely on externals are hard to reuse</a:t>
            </a:r>
          </a:p>
          <a:p>
            <a:pPr marL="514350" indent="-457200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6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Block: a compound statement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statements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lvl="1"/>
            <a:endParaRPr lang="en-US" dirty="0"/>
          </a:p>
          <a:p>
            <a:r>
              <a:rPr lang="en-US" dirty="0"/>
              <a:t>A block variable has automatic duration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8316" y="4457602"/>
            <a:ext cx="4124484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 j)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temp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j;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j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3657600"/>
            <a:ext cx="2286000" cy="762000"/>
          </a:xfrm>
          <a:prstGeom prst="wedgeRectCallout">
            <a:avLst>
              <a:gd name="adj1" fmla="val -59918"/>
              <a:gd name="adj2" fmla="val 13794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temp is created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28600" y="4800600"/>
            <a:ext cx="2551922" cy="797053"/>
          </a:xfrm>
          <a:prstGeom prst="wedgeRectCallout">
            <a:avLst>
              <a:gd name="adj1" fmla="val 56007"/>
              <a:gd name="adj2" fmla="val 10738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temp is destroyed</a:t>
            </a:r>
          </a:p>
        </p:txBody>
      </p:sp>
    </p:spTree>
    <p:extLst>
      <p:ext uri="{BB962C8B-B14F-4D97-AF65-F5344CB8AC3E}">
        <p14:creationId xmlns:p14="http://schemas.microsoft.com/office/powerpoint/2010/main" val="7836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Scope: the context in which a variable is defined:</a:t>
            </a:r>
          </a:p>
          <a:p>
            <a:pPr lvl="1"/>
            <a:r>
              <a:rPr lang="en-US" sz="2000" dirty="0"/>
              <a:t>Duration</a:t>
            </a:r>
          </a:p>
          <a:p>
            <a:pPr lvl="1"/>
            <a:r>
              <a:rPr lang="en-US" sz="2000" dirty="0"/>
              <a:t>Visibility</a:t>
            </a:r>
          </a:p>
          <a:p>
            <a:r>
              <a:rPr lang="en-US" sz="2400" dirty="0"/>
              <a:t>Scope rules: used for name resolution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1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1600200"/>
            <a:ext cx="5440325" cy="37856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1 */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f(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a) {  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2 */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a = 1;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g(void)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 = 2;    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3 */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if (a &gt; 0)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a;         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4 */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a = 3;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a = 4;   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3259" y="1691322"/>
            <a:ext cx="277555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h(void)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a = 5;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46404" y="2267211"/>
            <a:ext cx="729996" cy="1711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371599" y="4038600"/>
            <a:ext cx="457201" cy="107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599" y="3462711"/>
            <a:ext cx="0" cy="210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21018" y="3292257"/>
            <a:ext cx="737984" cy="1600200"/>
          </a:xfrm>
          <a:custGeom>
            <a:avLst/>
            <a:gdLst>
              <a:gd name="connsiteX0" fmla="*/ 227686 w 590941"/>
              <a:gd name="connsiteY0" fmla="*/ 1991638 h 1991638"/>
              <a:gd name="connsiteX1" fmla="*/ 14744 w 590941"/>
              <a:gd name="connsiteY1" fmla="*/ 413359 h 1991638"/>
              <a:gd name="connsiteX2" fmla="*/ 590941 w 590941"/>
              <a:gd name="connsiteY2" fmla="*/ 0 h 199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941" h="1991638">
                <a:moveTo>
                  <a:pt x="227686" y="1991638"/>
                </a:moveTo>
                <a:cubicBezTo>
                  <a:pt x="90944" y="1368468"/>
                  <a:pt x="-45798" y="745299"/>
                  <a:pt x="14744" y="413359"/>
                </a:cubicBezTo>
                <a:cubicBezTo>
                  <a:pt x="75286" y="81419"/>
                  <a:pt x="333113" y="40709"/>
                  <a:pt x="59094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946404" y="1602989"/>
            <a:ext cx="5301995" cy="664222"/>
          </a:xfrm>
          <a:custGeom>
            <a:avLst/>
            <a:gdLst>
              <a:gd name="connsiteX0" fmla="*/ 3607495 w 3607495"/>
              <a:gd name="connsiteY0" fmla="*/ 664222 h 664222"/>
              <a:gd name="connsiteX1" fmla="*/ 1866378 w 3607495"/>
              <a:gd name="connsiteY1" fmla="*/ 25395 h 664222"/>
              <a:gd name="connsiteX2" fmla="*/ 0 w 3607495"/>
              <a:gd name="connsiteY2" fmla="*/ 188233 h 66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7495" h="664222">
                <a:moveTo>
                  <a:pt x="3607495" y="664222"/>
                </a:moveTo>
                <a:cubicBezTo>
                  <a:pt x="3037561" y="384474"/>
                  <a:pt x="2467627" y="104726"/>
                  <a:pt x="1866378" y="25395"/>
                </a:cubicBezTo>
                <a:cubicBezTo>
                  <a:pt x="1265129" y="-53936"/>
                  <a:pt x="632564" y="67148"/>
                  <a:pt x="0" y="18823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94010" y="4373523"/>
            <a:ext cx="4343400" cy="22467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Parameter a (decl. 2) in f: hides external variable 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Local variable a (decl. 3) hides external variable 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Block variable a (decl. 4) hides local variable a in 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External variable a visible in h</a:t>
            </a:r>
          </a:p>
        </p:txBody>
      </p:sp>
    </p:spTree>
    <p:extLst>
      <p:ext uri="{BB962C8B-B14F-4D97-AF65-F5344CB8AC3E}">
        <p14:creationId xmlns:p14="http://schemas.microsoft.com/office/powerpoint/2010/main" val="19097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Organization (structure of a .c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054596" cy="4351337"/>
          </a:xfrm>
        </p:spPr>
        <p:txBody>
          <a:bodyPr>
            <a:normAutofit/>
          </a:bodyPr>
          <a:lstStyle/>
          <a:p>
            <a:r>
              <a:rPr lang="en-US" sz="2400" dirty="0"/>
              <a:t>Preprocessing directives: #include, #define</a:t>
            </a:r>
          </a:p>
          <a:p>
            <a:r>
              <a:rPr lang="en-US" sz="2400" dirty="0"/>
              <a:t>Type definitions: </a:t>
            </a:r>
            <a:r>
              <a:rPr lang="en-US" sz="2400" dirty="0" err="1"/>
              <a:t>typedef</a:t>
            </a:r>
            <a:r>
              <a:rPr lang="en-US" sz="2400" dirty="0"/>
              <a:t> (optional content)</a:t>
            </a:r>
          </a:p>
          <a:p>
            <a:r>
              <a:rPr lang="en-US" sz="2400" dirty="0"/>
              <a:t>Declaration of external variables</a:t>
            </a:r>
          </a:p>
          <a:p>
            <a:r>
              <a:rPr lang="en-US" sz="2400" dirty="0"/>
              <a:t>Function prototypes (declarations)</a:t>
            </a:r>
          </a:p>
          <a:p>
            <a:r>
              <a:rPr lang="en-US" sz="2400" dirty="0"/>
              <a:t>Definition of main</a:t>
            </a:r>
          </a:p>
          <a:p>
            <a:r>
              <a:rPr lang="en-US" sz="2400" dirty="0"/>
              <a:t>Definition of other functions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5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output?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1;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f(void)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2;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(“%d”, a);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f();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1548" y="3863877"/>
            <a:ext cx="32004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The </a:t>
            </a:r>
            <a:r>
              <a:rPr lang="en-US" sz="2400" dirty="0"/>
              <a:t>declaration of local variable a inside f hides the external variable a.</a:t>
            </a:r>
          </a:p>
          <a:p>
            <a:r>
              <a:rPr lang="en-US" sz="2400" dirty="0"/>
              <a:t>The local variable is printed</a:t>
            </a:r>
          </a:p>
        </p:txBody>
      </p:sp>
    </p:spTree>
    <p:extLst>
      <p:ext uri="{BB962C8B-B14F-4D97-AF65-F5344CB8AC3E}">
        <p14:creationId xmlns:p14="http://schemas.microsoft.com/office/powerpoint/2010/main" val="197854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output?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8618" y="4209610"/>
            <a:ext cx="2895600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1;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f(void)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b = a;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 = 2;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(“%d”, b);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f();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4855" y="3125213"/>
            <a:ext cx="3886200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The </a:t>
            </a:r>
            <a:r>
              <a:rPr lang="en-US" sz="2400" dirty="0"/>
              <a:t>declaration of local variable a inside f hides the external variable a, starting from the time a was declared. Before a was declared, when b was initialized, only the external a was visible</a:t>
            </a:r>
          </a:p>
        </p:txBody>
      </p:sp>
    </p:spTree>
    <p:extLst>
      <p:ext uri="{BB962C8B-B14F-4D97-AF65-F5344CB8AC3E}">
        <p14:creationId xmlns:p14="http://schemas.microsoft.com/office/powerpoint/2010/main" val="13030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output?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8618" y="4209610"/>
            <a:ext cx="2895600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 = 20;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(“%d”, x);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4855" y="3125213"/>
            <a:ext cx="38862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program will not compile. </a:t>
            </a:r>
          </a:p>
          <a:p>
            <a:r>
              <a:rPr lang="en-US" sz="2400" dirty="0"/>
              <a:t>Variable x is not accessible inside the print statement.</a:t>
            </a:r>
          </a:p>
        </p:txBody>
      </p:sp>
    </p:spTree>
    <p:extLst>
      <p:ext uri="{BB962C8B-B14F-4D97-AF65-F5344CB8AC3E}">
        <p14:creationId xmlns:p14="http://schemas.microsoft.com/office/powerpoint/2010/main" val="10437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746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10, y = 20;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(“x = %d, y = %d\n”, x, y);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{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y = 40;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x++;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y++;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(“x = %d, y = %d\n”, x, y);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(“x = %d, y = %d\n”, x, y);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810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output?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20584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= 10, y = 20</a:t>
            </a:r>
          </a:p>
        </p:txBody>
      </p:sp>
      <p:sp>
        <p:nvSpPr>
          <p:cNvPr id="10" name="Freeform 9"/>
          <p:cNvSpPr/>
          <p:nvPr/>
        </p:nvSpPr>
        <p:spPr>
          <a:xfrm>
            <a:off x="175783" y="1676401"/>
            <a:ext cx="1614917" cy="1564248"/>
          </a:xfrm>
          <a:custGeom>
            <a:avLst/>
            <a:gdLst>
              <a:gd name="connsiteX0" fmla="*/ 815368 w 815368"/>
              <a:gd name="connsiteY0" fmla="*/ 1642188 h 1642188"/>
              <a:gd name="connsiteX1" fmla="*/ 12935 w 815368"/>
              <a:gd name="connsiteY1" fmla="*/ 821094 h 1642188"/>
              <a:gd name="connsiteX2" fmla="*/ 395490 w 815368"/>
              <a:gd name="connsiteY2" fmla="*/ 0 h 16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68" h="1642188">
                <a:moveTo>
                  <a:pt x="815368" y="1642188"/>
                </a:moveTo>
                <a:cubicBezTo>
                  <a:pt x="449141" y="1368490"/>
                  <a:pt x="82915" y="1094792"/>
                  <a:pt x="12935" y="821094"/>
                </a:cubicBezTo>
                <a:cubicBezTo>
                  <a:pt x="-57045" y="547396"/>
                  <a:pt x="169222" y="273698"/>
                  <a:pt x="39549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590800" y="2990910"/>
            <a:ext cx="270716" cy="587828"/>
          </a:xfrm>
          <a:custGeom>
            <a:avLst/>
            <a:gdLst>
              <a:gd name="connsiteX0" fmla="*/ 27992 w 270716"/>
              <a:gd name="connsiteY0" fmla="*/ 587828 h 587828"/>
              <a:gd name="connsiteX1" fmla="*/ 270588 w 270716"/>
              <a:gd name="connsiteY1" fmla="*/ 289248 h 587828"/>
              <a:gd name="connsiteX2" fmla="*/ 0 w 270716"/>
              <a:gd name="connsiteY2" fmla="*/ 0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716" h="587828">
                <a:moveTo>
                  <a:pt x="27992" y="587828"/>
                </a:moveTo>
                <a:cubicBezTo>
                  <a:pt x="151622" y="487523"/>
                  <a:pt x="275253" y="387219"/>
                  <a:pt x="270588" y="289248"/>
                </a:cubicBezTo>
                <a:cubicBezTo>
                  <a:pt x="265923" y="191277"/>
                  <a:pt x="132961" y="95638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360183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= 11, y = 41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0" y="413803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= 11, y = 20</a:t>
            </a:r>
          </a:p>
        </p:txBody>
      </p:sp>
    </p:spTree>
    <p:extLst>
      <p:ext uri="{BB962C8B-B14F-4D97-AF65-F5344CB8AC3E}">
        <p14:creationId xmlns:p14="http://schemas.microsoft.com/office/powerpoint/2010/main" val="2795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Variables</a:t>
            </a:r>
          </a:p>
          <a:p>
            <a:pPr lvl="1"/>
            <a:r>
              <a:rPr lang="en-US" sz="2800" dirty="0"/>
              <a:t>Local</a:t>
            </a:r>
          </a:p>
          <a:p>
            <a:pPr lvl="1"/>
            <a:r>
              <a:rPr lang="en-US" sz="2800" dirty="0"/>
              <a:t>External</a:t>
            </a:r>
          </a:p>
          <a:p>
            <a:pPr lvl="1"/>
            <a:r>
              <a:rPr lang="en-US" sz="2800" dirty="0"/>
              <a:t>In blocks</a:t>
            </a:r>
          </a:p>
          <a:p>
            <a:r>
              <a:rPr lang="en-US" sz="3200" dirty="0"/>
              <a:t>Scope rules: </a:t>
            </a:r>
          </a:p>
          <a:p>
            <a:pPr lvl="1"/>
            <a:r>
              <a:rPr lang="en-US" sz="2800" dirty="0"/>
              <a:t>Where is a variable visible</a:t>
            </a:r>
          </a:p>
          <a:p>
            <a:pPr lvl="1"/>
            <a:r>
              <a:rPr lang="en-US" sz="2800" dirty="0"/>
              <a:t>Lifetime: period for which the variable exists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variable declared in the body of a function: </a:t>
            </a:r>
            <a:r>
              <a:rPr lang="en-US" sz="3200" u="sng" dirty="0"/>
              <a:t>local</a:t>
            </a:r>
            <a:r>
              <a:rPr lang="en-US" sz="3200" dirty="0"/>
              <a:t> to the function:</a:t>
            </a:r>
          </a:p>
          <a:p>
            <a:pPr lvl="1"/>
            <a:r>
              <a:rPr lang="en-US" sz="2800" dirty="0"/>
              <a:t>Automatic storage duration</a:t>
            </a:r>
          </a:p>
          <a:p>
            <a:pPr lvl="2"/>
            <a:r>
              <a:rPr lang="en-US" sz="2400" dirty="0"/>
              <a:t>Allocated when function is called</a:t>
            </a:r>
          </a:p>
          <a:p>
            <a:pPr lvl="2"/>
            <a:r>
              <a:rPr lang="en-US" sz="2800" dirty="0" err="1"/>
              <a:t>Deallocated</a:t>
            </a:r>
            <a:r>
              <a:rPr lang="en-US" sz="2800" dirty="0"/>
              <a:t> when function returns</a:t>
            </a:r>
          </a:p>
          <a:p>
            <a:pPr lvl="1"/>
            <a:r>
              <a:rPr lang="en-US" sz="2800" dirty="0"/>
              <a:t>Scope: Visible inside the enclosing block only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" y="-519427"/>
            <a:ext cx="7269480" cy="1325562"/>
          </a:xfrm>
        </p:spPr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509" y="1524000"/>
            <a:ext cx="3888493" cy="48320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triple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coeff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coeff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*x;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 = 1, b=2;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triple(5);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 = triple(2);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179000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95800" y="2857233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81600" y="24080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0838" y="2424819"/>
            <a:ext cx="10668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coeff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95800" y="395661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23318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23318" y="24076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7875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495800" y="509961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81600" y="4650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7875" y="4650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58898" y="4667204"/>
            <a:ext cx="10668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coeff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525347" y="6041333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211147" y="55921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7422" y="55921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52400" y="5082827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70750" y="589094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3861940" y="3468542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3812955" y="5586032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107724" y="3125221"/>
            <a:ext cx="345855" cy="38270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83639" y="3834302"/>
            <a:ext cx="384538" cy="3321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58155" y="5924594"/>
            <a:ext cx="384538" cy="3321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72501" y="5236969"/>
            <a:ext cx="345855" cy="38270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43535" y="4572446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3836126" y="1842234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5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local variables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510" y="2240597"/>
            <a:ext cx="3429000" cy="40318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triple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45720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coeff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3;</a:t>
            </a:r>
          </a:p>
          <a:p>
            <a:pPr defTabSz="45720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coeff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*x;</a:t>
            </a:r>
          </a:p>
          <a:p>
            <a:pPr defTabSz="45720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defTabSz="457200"/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 = 1, b=2;</a:t>
            </a:r>
          </a:p>
          <a:p>
            <a:pPr defTabSz="457200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triple(5);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2506605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205740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95800" y="3573830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1600" y="3124625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5098" y="3124625"/>
            <a:ext cx="10668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coeff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95800" y="4673215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81600" y="422401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3318" y="205740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23318" y="312420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7875" y="4224010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52400" y="5799424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3861940" y="4185139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107724" y="3841818"/>
            <a:ext cx="345855" cy="38270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83639" y="4550899"/>
            <a:ext cx="384538" cy="3321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3535" y="5289043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836126" y="2558831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6600" y="31242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Local variables declared with the </a:t>
            </a:r>
            <a:r>
              <a:rPr lang="en-US" sz="2800" u="sng" dirty="0"/>
              <a:t>static</a:t>
            </a:r>
            <a:r>
              <a:rPr lang="en-US" sz="2800" dirty="0"/>
              <a:t> keyword:</a:t>
            </a:r>
          </a:p>
          <a:p>
            <a:pPr lvl="1"/>
            <a:r>
              <a:rPr lang="en-US" sz="2400" dirty="0"/>
              <a:t>Permanent storage duration: does not lose value</a:t>
            </a:r>
          </a:p>
          <a:p>
            <a:pPr lvl="1"/>
            <a:r>
              <a:rPr lang="en-US" sz="2400" dirty="0"/>
              <a:t>Occupies same memory location throughout</a:t>
            </a:r>
          </a:p>
          <a:p>
            <a:pPr lvl="1"/>
            <a:r>
              <a:rPr lang="en-US" sz="2400" dirty="0"/>
              <a:t>Only visible inside function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0377"/>
            <a:ext cx="7269480" cy="1325562"/>
          </a:xfrm>
        </p:spPr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680" y="1307166"/>
            <a:ext cx="3952813" cy="44627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nextNumber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()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current = 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current++;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return current;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defTabSz="457200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 = 0, b=0;</a:t>
            </a:r>
          </a:p>
          <a:p>
            <a:pPr defTabSz="45720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nextNumber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defTabSz="45720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defTabSz="457200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nextNumber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defTabSz="457200"/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179000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95800" y="2857233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81600" y="2408028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7410" y="1333084"/>
            <a:ext cx="172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95800" y="3956618"/>
          <a:ext cx="4267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23318" y="13408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23318" y="240760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7875" y="3507413"/>
            <a:ext cx="533400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59595" y="4968240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171181" y="571283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3995405" y="2919033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3983138" y="400233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150730" y="4249926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/>
          <p:cNvSpPr/>
          <p:nvPr/>
        </p:nvSpPr>
        <p:spPr>
          <a:xfrm>
            <a:off x="3995835" y="1835728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20014" y="2407603"/>
            <a:ext cx="172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0774" y="3495076"/>
            <a:ext cx="172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268" y="5740598"/>
            <a:ext cx="344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(“%d”, current);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4107940" y="5791200"/>
            <a:ext cx="1019871" cy="20896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33958" y="5407317"/>
            <a:ext cx="2562242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Compilation Error</a:t>
            </a:r>
          </a:p>
        </p:txBody>
      </p:sp>
      <p:sp>
        <p:nvSpPr>
          <p:cNvPr id="2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12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Variables declared outside the body of a function</a:t>
            </a:r>
          </a:p>
          <a:p>
            <a:pPr lvl="1"/>
            <a:r>
              <a:rPr lang="en-US" sz="2400" dirty="0"/>
              <a:t>External/Global variables</a:t>
            </a:r>
          </a:p>
          <a:p>
            <a:pPr lvl="1"/>
            <a:r>
              <a:rPr lang="en-US" sz="2400" dirty="0"/>
              <a:t>Static storage duration</a:t>
            </a:r>
          </a:p>
          <a:p>
            <a:pPr lvl="1"/>
            <a:r>
              <a:rPr lang="en-US" sz="2400" b="1" dirty="0"/>
              <a:t>File scope</a:t>
            </a:r>
            <a:r>
              <a:rPr lang="en-US" sz="2400" dirty="0"/>
              <a:t>: visible from declaration until end of enclosing file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8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7" y="1600200"/>
            <a:ext cx="3810000" cy="31700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#define MAXSZ 100</a:t>
            </a: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content[MAXSZ];</a:t>
            </a:r>
          </a:p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last = 0;</a:t>
            </a:r>
          </a:p>
          <a:p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last++;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content[last] = x;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441" y="1596452"/>
            <a:ext cx="43434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isFull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return last == MAXSZ - 1; 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&amp;count);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for 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=0,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&lt;count;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if (!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isFull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(rand()%50);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} else {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   break;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 }</a:t>
            </a: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5325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9409</TotalTime>
  <Words>1202</Words>
  <Application>Microsoft Macintosh PowerPoint</Application>
  <PresentationFormat>On-screen Show (4:3)</PresentationFormat>
  <Paragraphs>323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Consolas</vt:lpstr>
      <vt:lpstr>Wingdings 2</vt:lpstr>
      <vt:lpstr>View</vt:lpstr>
      <vt:lpstr>CSE 220 – C Programming</vt:lpstr>
      <vt:lpstr>Organization</vt:lpstr>
      <vt:lpstr>Local Variables</vt:lpstr>
      <vt:lpstr>Local Variables</vt:lpstr>
      <vt:lpstr>Parameters</vt:lpstr>
      <vt:lpstr>Static Local Variables</vt:lpstr>
      <vt:lpstr>Static Variables</vt:lpstr>
      <vt:lpstr>External Variables</vt:lpstr>
      <vt:lpstr>External Variables</vt:lpstr>
      <vt:lpstr>External Variables</vt:lpstr>
      <vt:lpstr>Pros and Cons</vt:lpstr>
      <vt:lpstr>Block Variables</vt:lpstr>
      <vt:lpstr>Scope</vt:lpstr>
      <vt:lpstr>Scope Rules</vt:lpstr>
      <vt:lpstr>Program Organization (structure of a .c file)</vt:lpstr>
      <vt:lpstr>What is the output?</vt:lpstr>
      <vt:lpstr>What is the output?</vt:lpstr>
      <vt:lpstr>What is the output?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415</cp:revision>
  <dcterms:created xsi:type="dcterms:W3CDTF">2006-08-16T00:00:00Z</dcterms:created>
  <dcterms:modified xsi:type="dcterms:W3CDTF">2020-11-15T03:50:06Z</dcterms:modified>
</cp:coreProperties>
</file>