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34"/>
  </p:notesMasterIdLst>
  <p:sldIdLst>
    <p:sldId id="256" r:id="rId2"/>
    <p:sldId id="284" r:id="rId3"/>
    <p:sldId id="295" r:id="rId4"/>
    <p:sldId id="335" r:id="rId5"/>
    <p:sldId id="311" r:id="rId6"/>
    <p:sldId id="365" r:id="rId7"/>
    <p:sldId id="366" r:id="rId8"/>
    <p:sldId id="339" r:id="rId9"/>
    <p:sldId id="336" r:id="rId10"/>
    <p:sldId id="338" r:id="rId11"/>
    <p:sldId id="313" r:id="rId12"/>
    <p:sldId id="340" r:id="rId13"/>
    <p:sldId id="345" r:id="rId14"/>
    <p:sldId id="367" r:id="rId15"/>
    <p:sldId id="344" r:id="rId16"/>
    <p:sldId id="346" r:id="rId17"/>
    <p:sldId id="343" r:id="rId18"/>
    <p:sldId id="359" r:id="rId19"/>
    <p:sldId id="356" r:id="rId20"/>
    <p:sldId id="361" r:id="rId21"/>
    <p:sldId id="348" r:id="rId22"/>
    <p:sldId id="362" r:id="rId23"/>
    <p:sldId id="349" r:id="rId24"/>
    <p:sldId id="350" r:id="rId25"/>
    <p:sldId id="351" r:id="rId26"/>
    <p:sldId id="352" r:id="rId27"/>
    <p:sldId id="353" r:id="rId28"/>
    <p:sldId id="355" r:id="rId29"/>
    <p:sldId id="354" r:id="rId30"/>
    <p:sldId id="364" r:id="rId31"/>
    <p:sldId id="312" r:id="rId32"/>
    <p:sldId id="334" r:id="rId3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9" autoAdjust="0"/>
    <p:restoredTop sz="91058" autoAdjust="0"/>
  </p:normalViewPr>
  <p:slideViewPr>
    <p:cSldViewPr>
      <p:cViewPr varScale="1">
        <p:scale>
          <a:sx n="85" d="100"/>
          <a:sy n="85" d="100"/>
        </p:scale>
        <p:origin x="88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9/21/16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92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40AB42BD-A01E-42A0-A69B-461629C22D80}" type="datetime1">
              <a:rPr lang="en-US" smtClean="0"/>
              <a:t>9/21/16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13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3B59-CF28-4EE2-84D5-7D8E68B05CBC}" type="datetime1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8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47D-7CD5-4216-BA02-1372C8B7FAAD}" type="datetime1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338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262E-5908-4AB3-B605-A284C18D1A96}" type="datetime1">
              <a:rPr lang="en-US" smtClean="0"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 smtClean="0"/>
              <a:t>CSE 220 - C Programming | Dr. Fatme El-Moukaddem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BFF6-45AE-4842-BD32-25882B3FAE5A}" type="datetime1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1888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73AD-5E19-4755-960D-58A877C4F49D}" type="datetime1">
              <a:rPr lang="en-US" smtClean="0"/>
              <a:t>9/21/16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4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8EAC-A086-4F3E-A0AC-5E6EAF44C73C}" type="datetime1">
              <a:rPr lang="en-US" smtClean="0"/>
              <a:t>9/21/16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7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405C-87BA-40F3-9E38-8B43251C6338}" type="datetime1">
              <a:rPr lang="en-US" smtClean="0"/>
              <a:t>9/21/16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C50A-388D-4BFA-B485-93E123251224}" type="datetime1">
              <a:rPr lang="en-US" smtClean="0"/>
              <a:t>9/21/16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D79C-BD3E-4994-AA83-38CE7B71B098}" type="datetime1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0BE8-4844-4725-B423-494A4E4D7AC0}" type="datetime1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9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84B3089-03D4-445F-AF5E-53D45E60F22E}" type="datetime1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0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 – C Programming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Selection Statements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if ( expression ) { statements }</a:t>
            </a:r>
          </a:p>
          <a:p>
            <a:r>
              <a:rPr lang="en-US" sz="2800" dirty="0" smtClean="0"/>
              <a:t>Another coding style:</a:t>
            </a:r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675344"/>
            <a:ext cx="7162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7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answer;</a:t>
            </a:r>
          </a:p>
          <a:p>
            <a:r>
              <a:rPr lang="en-US" sz="27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7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(“Guess my lucky number:\n”);</a:t>
            </a:r>
          </a:p>
          <a:p>
            <a:r>
              <a:rPr lang="en-US" sz="27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7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&amp;answer);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(answer == 5) 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7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7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(“You are correct!\n”);</a:t>
            </a:r>
          </a:p>
          <a:p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7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7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7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(“How did you know?\n”);</a:t>
            </a:r>
          </a:p>
          <a:p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7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7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7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(“We are done”);</a:t>
            </a:r>
            <a:endParaRPr lang="en-US" sz="27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5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 expression ) { statements 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else {statements}</a:t>
            </a:r>
            <a:endParaRPr lang="en-US" sz="20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Else statements are executed if expression evaluates to 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3418344"/>
            <a:ext cx="4572000" cy="2308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answer;</a:t>
            </a:r>
          </a:p>
          <a:p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(“Guess my lucky number:\n”);</a:t>
            </a:r>
          </a:p>
          <a:p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&amp;answer);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(answer == 5) </a:t>
            </a:r>
          </a:p>
          <a:p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orrect!\n”);</a:t>
            </a:r>
          </a:p>
          <a:p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(answer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!=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5) 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rong!\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  <a:endParaRPr lang="en-US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3429000"/>
            <a:ext cx="3640455" cy="2308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answer;</a:t>
            </a:r>
          </a:p>
          <a:p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(“Guess my lucky number:\n”);</a:t>
            </a:r>
          </a:p>
          <a:p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&amp;answer);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(answer == 5) </a:t>
            </a:r>
          </a:p>
          <a:p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orrect!\n”);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else 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rong!\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  <a:endParaRPr lang="en-US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if statements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604129"/>
            <a:ext cx="4572000" cy="2031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(delta &lt; 0)</a:t>
            </a:r>
          </a:p>
          <a:p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(“No real roots\n”);</a:t>
            </a:r>
          </a:p>
          <a:p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if (delta == 0)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(“One real root\n”);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else </a:t>
            </a:r>
          </a:p>
          <a:p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(“Two roots\n”);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1604129"/>
            <a:ext cx="4267200" cy="2031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(delta &lt; 0)</a:t>
            </a:r>
          </a:p>
          <a:p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(“No real roots\n”);</a:t>
            </a:r>
          </a:p>
          <a:p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else if (delta == 0)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O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ne real root\n”);</a:t>
            </a:r>
          </a:p>
          <a:p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else </a:t>
            </a:r>
          </a:p>
          <a:p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(“Two roots\n”);</a:t>
            </a:r>
          </a:p>
          <a:p>
            <a:endParaRPr lang="en-US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725" y="4343400"/>
            <a:ext cx="7905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 when: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/>
              <a:t>series of conditions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/>
              <a:t>stop as soon as one if 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45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53440"/>
          </a:xfrm>
        </p:spPr>
        <p:txBody>
          <a:bodyPr/>
          <a:lstStyle/>
          <a:p>
            <a:r>
              <a:rPr lang="en-US" dirty="0" smtClean="0"/>
              <a:t>Cascading if statements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426488"/>
            <a:ext cx="4114800" cy="535531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if (age &lt; 40)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(“You are young\n”);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else if (age &lt; 50)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    </a:t>
            </a:r>
            <a:r>
              <a:rPr lang="en-US" sz="20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(“You are in your forties\n”);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else if (age &lt;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60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fifties\n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else if (age &lt;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70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sixties\n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else if (age &lt;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80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seventies\n”);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else if (age &lt;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90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eighties\n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else if (age &lt;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100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nineties\n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else 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(“Really?\n”);</a:t>
            </a:r>
            <a:endParaRPr lang="en-US" sz="2000" dirty="0">
              <a:solidFill>
                <a:srgbClr val="000099"/>
              </a:solidFill>
              <a:latin typeface="Arial Narrow" pitchFamily="34" charset="0"/>
            </a:endParaRPr>
          </a:p>
          <a:p>
            <a:endParaRPr lang="en-US" sz="2200" dirty="0">
              <a:solidFill>
                <a:srgbClr val="000099"/>
              </a:solidFill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1219200"/>
            <a:ext cx="3276600" cy="540147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if (age &lt; 40)</a:t>
            </a:r>
          </a:p>
          <a:p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15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(“You are young\n”);</a:t>
            </a:r>
          </a:p>
          <a:p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else</a:t>
            </a:r>
          </a:p>
          <a:p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if (age &lt; 50)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</a:t>
            </a:r>
            <a:r>
              <a:rPr lang="en-US" sz="15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(“In your 40s\n”);</a:t>
            </a:r>
          </a:p>
          <a:p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else </a:t>
            </a:r>
          </a:p>
          <a:p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  if 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(age &lt;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60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)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 </a:t>
            </a:r>
            <a:r>
              <a:rPr lang="en-US" sz="15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(“In 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your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50s\n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”);</a:t>
            </a:r>
          </a:p>
          <a:p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  else </a:t>
            </a:r>
          </a:p>
          <a:p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      if 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(age &lt;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70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)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    </a:t>
            </a:r>
            <a:r>
              <a:rPr lang="en-US" sz="15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(“In 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your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60s\n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”);</a:t>
            </a:r>
          </a:p>
          <a:p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      else </a:t>
            </a:r>
          </a:p>
          <a:p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          if 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(age &lt;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80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)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        </a:t>
            </a:r>
            <a:r>
              <a:rPr lang="en-US" sz="15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(“In 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your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70s\n”);</a:t>
            </a:r>
          </a:p>
          <a:p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          else </a:t>
            </a:r>
          </a:p>
          <a:p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             if 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(age &lt;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90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)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            </a:t>
            </a:r>
            <a:r>
              <a:rPr lang="en-US" sz="15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(“In 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your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80s\n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”);</a:t>
            </a:r>
          </a:p>
          <a:p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             else </a:t>
            </a:r>
          </a:p>
          <a:p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                 if 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(age &lt;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100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)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               </a:t>
            </a:r>
            <a:r>
              <a:rPr lang="en-US" sz="15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(“In 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your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90s\n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”);</a:t>
            </a:r>
          </a:p>
          <a:p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                 else </a:t>
            </a:r>
            <a:endParaRPr lang="en-US" sz="1500" dirty="0">
              <a:solidFill>
                <a:srgbClr val="000099"/>
              </a:solidFill>
              <a:latin typeface="Arial Narrow" pitchFamily="34" charset="0"/>
            </a:endParaRP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               </a:t>
            </a:r>
            <a:r>
              <a:rPr lang="en-US" sz="15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(“Really?\n”);</a:t>
            </a:r>
            <a:endParaRPr lang="en-US" sz="1500" dirty="0">
              <a:solidFill>
                <a:srgbClr val="000099"/>
              </a:solidFill>
              <a:latin typeface="Arial Narrow" pitchFamily="34" charset="0"/>
            </a:endParaRPr>
          </a:p>
          <a:p>
            <a:endParaRPr lang="en-US" sz="1500" dirty="0">
              <a:solidFill>
                <a:srgbClr val="0000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1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534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Best-Form Cascading </a:t>
            </a:r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426488"/>
            <a:ext cx="4114800" cy="566308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if (age &lt; 40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) {</a:t>
            </a:r>
            <a:endParaRPr lang="en-US" sz="2000" dirty="0" smtClean="0">
              <a:solidFill>
                <a:srgbClr val="000099"/>
              </a:solidFill>
              <a:latin typeface="Arial Narrow" pitchFamily="34" charset="0"/>
            </a:endParaRPr>
          </a:p>
          <a:p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(“You are young\n”);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} else { if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(age &lt; 50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) {</a:t>
            </a:r>
            <a:endParaRPr lang="en-US" sz="2000" dirty="0" smtClean="0">
              <a:solidFill>
                <a:srgbClr val="000099"/>
              </a:solidFill>
              <a:latin typeface="Arial Narrow" pitchFamily="34" charset="0"/>
            </a:endParaRP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    </a:t>
            </a:r>
            <a:r>
              <a:rPr lang="en-US" sz="20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(“You are in your forties\n”);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} else { if 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(age &lt;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60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) {</a:t>
            </a:r>
            <a:endParaRPr lang="en-US" sz="2000" dirty="0">
              <a:solidFill>
                <a:srgbClr val="000099"/>
              </a:solidFill>
              <a:latin typeface="Arial Narrow" pitchFamily="34" charset="0"/>
            </a:endParaRP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fifties\n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”);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} else { if 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(age &lt;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70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sixties\n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”);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} else { if 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(age &lt;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80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seventies\n”);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} else { if 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(age &lt;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90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eighties\n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”);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} else { if 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(age &lt;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100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nineties\n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”);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} else {</a:t>
            </a:r>
            <a:endParaRPr lang="en-US" sz="2000" dirty="0">
              <a:solidFill>
                <a:srgbClr val="000099"/>
              </a:solidFill>
              <a:latin typeface="Arial Narrow" pitchFamily="34" charset="0"/>
            </a:endParaRP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(“Really?\n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”);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}}}}}}}</a:t>
            </a:r>
            <a:endParaRPr lang="en-US" sz="2000" dirty="0">
              <a:solidFill>
                <a:srgbClr val="000099"/>
              </a:solidFill>
              <a:latin typeface="Arial Narrow" pitchFamily="34" charset="0"/>
            </a:endParaRPr>
          </a:p>
          <a:p>
            <a:endParaRPr lang="en-US" sz="2200" dirty="0">
              <a:solidFill>
                <a:srgbClr val="0000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94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269480" cy="13255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00200"/>
            <a:ext cx="47244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00300" y="1430953"/>
            <a:ext cx="5905500" cy="489364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a, b, c, z;</a:t>
            </a:r>
          </a:p>
          <a:p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(“Enter 3 integers:\n”);</a:t>
            </a:r>
          </a:p>
          <a:p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d%d%d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”, &amp;a, &amp;b, &amp;c);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if (a &lt; b)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if (b&lt;c)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z = c;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z = b;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else 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if (a &gt; c)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z = a;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else 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z = c;</a:t>
            </a:r>
          </a:p>
        </p:txBody>
      </p:sp>
    </p:spTree>
    <p:extLst>
      <p:ext uri="{BB962C8B-B14F-4D97-AF65-F5344CB8AC3E}">
        <p14:creationId xmlns:p14="http://schemas.microsoft.com/office/powerpoint/2010/main" val="219632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604129"/>
            <a:ext cx="5791200" cy="341632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a, b, c, z;</a:t>
            </a:r>
          </a:p>
          <a:p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(“Enter 3 integers:\n”);</a:t>
            </a:r>
          </a:p>
          <a:p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d%d%d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”, &amp;a, &amp;b, &amp;c);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if (a &gt; b &amp;&amp; a &gt; c)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z = a;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else if (b &gt; c)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z = b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else 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z = c;</a:t>
            </a:r>
          </a:p>
        </p:txBody>
      </p:sp>
    </p:spTree>
    <p:extLst>
      <p:ext uri="{BB962C8B-B14F-4D97-AF65-F5344CB8AC3E}">
        <p14:creationId xmlns:p14="http://schemas.microsoft.com/office/powerpoint/2010/main" val="252573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Dangling else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1"/>
            <a:ext cx="7987284" cy="43513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 salary &lt; 200000)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if (salary &gt; 50000)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lang="en-US" sz="26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6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(“You are doing alright\n”);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6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6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(“You make a lot of money”);</a:t>
            </a:r>
          </a:p>
          <a:p>
            <a:pPr marL="0" indent="0">
              <a:buNone/>
            </a:pPr>
            <a:endParaRPr lang="en-US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600" dirty="0" smtClean="0"/>
              <a:t>What is the output if salary is </a:t>
            </a:r>
          </a:p>
          <a:p>
            <a:pPr marL="0" indent="0" algn="ctr">
              <a:buNone/>
            </a:pPr>
            <a:r>
              <a:rPr lang="en-US" sz="2600" dirty="0" smtClean="0"/>
              <a:t>$100,000	    $250,000	$10,000?</a:t>
            </a:r>
            <a:endParaRPr lang="en-US" sz="2600" dirty="0"/>
          </a:p>
          <a:p>
            <a:pPr marL="0" indent="0">
              <a:buNone/>
            </a:pPr>
            <a:endParaRPr lang="en-US" sz="2600" dirty="0" smtClean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Dangling else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828801"/>
            <a:ext cx="8136255" cy="43513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 salary &lt; 200000)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if (salary &gt; 50000)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lang="en-US" sz="26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6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(“You are doing alright\n”);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else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		</a:t>
            </a:r>
            <a:r>
              <a:rPr lang="en-US" sz="26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6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(“You make a lot of money”);</a:t>
            </a:r>
          </a:p>
          <a:p>
            <a:pPr marL="0" indent="0">
              <a:buNone/>
            </a:pPr>
            <a:endParaRPr lang="en-US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200" dirty="0"/>
              <a:t>Else is matched to the nearest if</a:t>
            </a:r>
          </a:p>
          <a:p>
            <a:r>
              <a:rPr lang="en-US" sz="2200" dirty="0"/>
              <a:t>Use { } even with one statement only</a:t>
            </a:r>
          </a:p>
          <a:p>
            <a:pPr marL="0" indent="0">
              <a:buNone/>
            </a:pPr>
            <a:endParaRPr lang="en-US" dirty="0" smtClean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93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Exercise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94651" cy="435133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What is the output?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j = 30;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if (10 &lt; j &lt; 20)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(“%d is between 10 and 20\n”, j);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46404" y="4038600"/>
            <a:ext cx="7740396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Nothing</a:t>
            </a:r>
          </a:p>
          <a:p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30 is between 10 and 20</a:t>
            </a:r>
          </a:p>
          <a:p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30 is </a:t>
            </a:r>
            <a:r>
              <a:rPr lang="en-US" sz="3600" b="1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not</a:t>
            </a: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 between 10 </a:t>
            </a:r>
            <a:r>
              <a:rPr lang="en-US" sz="360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and </a:t>
            </a:r>
            <a:r>
              <a:rPr lang="en-US" sz="360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endParaRPr lang="en-US" sz="3600" dirty="0" smtClean="0">
              <a:solidFill>
                <a:srgbClr val="F5A007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Something Else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of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944061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Selection statements: </a:t>
            </a:r>
          </a:p>
          <a:p>
            <a:pPr lvl="1"/>
            <a:r>
              <a:rPr lang="en-US" sz="1800" dirty="0" smtClean="0"/>
              <a:t>Select a particular path of execution</a:t>
            </a:r>
          </a:p>
          <a:p>
            <a:r>
              <a:rPr lang="en-US" sz="2000" dirty="0" smtClean="0"/>
              <a:t>Iteration statements:</a:t>
            </a:r>
          </a:p>
          <a:p>
            <a:pPr lvl="1"/>
            <a:r>
              <a:rPr lang="en-US" sz="1800" dirty="0" smtClean="0"/>
              <a:t>Repeat a particular fragment </a:t>
            </a:r>
          </a:p>
          <a:p>
            <a:r>
              <a:rPr lang="en-US" sz="2000" dirty="0" smtClean="0"/>
              <a:t>Jump statements:</a:t>
            </a:r>
          </a:p>
          <a:p>
            <a:pPr lvl="1"/>
            <a:r>
              <a:rPr lang="en-US" sz="1800" dirty="0" smtClean="0"/>
              <a:t>Jump to another place in the code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27456" y="160149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99"/>
                </a:solidFill>
              </a:rPr>
              <a:t>Condition?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5792" y="2495552"/>
            <a:ext cx="1806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statements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9729" y="2495552"/>
            <a:ext cx="190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statements</a:t>
            </a:r>
            <a:endParaRPr lang="en-US" sz="2400" dirty="0">
              <a:solidFill>
                <a:srgbClr val="000099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5438824" y="2063157"/>
            <a:ext cx="903032" cy="4323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8" idx="0"/>
          </p:cNvCxnSpPr>
          <p:nvPr/>
        </p:nvCxnSpPr>
        <p:spPr>
          <a:xfrm>
            <a:off x="6341856" y="2063157"/>
            <a:ext cx="1148536" cy="4323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68437" y="2023707"/>
            <a:ext cx="837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true</a:t>
            </a:r>
            <a:endParaRPr lang="en-US" sz="20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077432" y="1970349"/>
            <a:ext cx="108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false</a:t>
            </a:r>
            <a:endParaRPr lang="en-US" sz="20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90365" y="3571821"/>
            <a:ext cx="1881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statements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882659" y="3326378"/>
            <a:ext cx="757788" cy="913359"/>
          </a:xfrm>
          <a:custGeom>
            <a:avLst/>
            <a:gdLst>
              <a:gd name="connsiteX0" fmla="*/ 1062024 w 1062024"/>
              <a:gd name="connsiteY0" fmla="*/ 757144 h 1099626"/>
              <a:gd name="connsiteX1" fmla="*/ 521249 w 1062024"/>
              <a:gd name="connsiteY1" fmla="*/ 1081609 h 1099626"/>
              <a:gd name="connsiteX2" fmla="*/ 140 w 1062024"/>
              <a:gd name="connsiteY2" fmla="*/ 275364 h 1099626"/>
              <a:gd name="connsiteX3" fmla="*/ 570411 w 1062024"/>
              <a:gd name="connsiteY3" fmla="*/ 60 h 1099626"/>
              <a:gd name="connsiteX4" fmla="*/ 855546 w 1062024"/>
              <a:gd name="connsiteY4" fmla="*/ 255699 h 1099626"/>
              <a:gd name="connsiteX0" fmla="*/ 1065232 w 1065232"/>
              <a:gd name="connsiteY0" fmla="*/ 757144 h 909673"/>
              <a:gd name="connsiteX1" fmla="*/ 372286 w 1065232"/>
              <a:gd name="connsiteY1" fmla="*/ 847810 h 909673"/>
              <a:gd name="connsiteX2" fmla="*/ 3348 w 1065232"/>
              <a:gd name="connsiteY2" fmla="*/ 275364 h 909673"/>
              <a:gd name="connsiteX3" fmla="*/ 573619 w 1065232"/>
              <a:gd name="connsiteY3" fmla="*/ 60 h 909673"/>
              <a:gd name="connsiteX4" fmla="*/ 858754 w 1065232"/>
              <a:gd name="connsiteY4" fmla="*/ 255699 h 909673"/>
              <a:gd name="connsiteX0" fmla="*/ 1065612 w 1065612"/>
              <a:gd name="connsiteY0" fmla="*/ 572786 h 725315"/>
              <a:gd name="connsiteX1" fmla="*/ 372666 w 1065612"/>
              <a:gd name="connsiteY1" fmla="*/ 663452 h 725315"/>
              <a:gd name="connsiteX2" fmla="*/ 3728 w 1065612"/>
              <a:gd name="connsiteY2" fmla="*/ 91006 h 725315"/>
              <a:gd name="connsiteX3" fmla="*/ 586680 w 1065612"/>
              <a:gd name="connsiteY3" fmla="*/ 30797 h 725315"/>
              <a:gd name="connsiteX4" fmla="*/ 859134 w 1065612"/>
              <a:gd name="connsiteY4" fmla="*/ 71341 h 725315"/>
              <a:gd name="connsiteX0" fmla="*/ 1065612 w 1065612"/>
              <a:gd name="connsiteY0" fmla="*/ 586287 h 738816"/>
              <a:gd name="connsiteX1" fmla="*/ 372666 w 1065612"/>
              <a:gd name="connsiteY1" fmla="*/ 676953 h 738816"/>
              <a:gd name="connsiteX2" fmla="*/ 3728 w 1065612"/>
              <a:gd name="connsiteY2" fmla="*/ 104507 h 738816"/>
              <a:gd name="connsiteX3" fmla="*/ 586680 w 1065612"/>
              <a:gd name="connsiteY3" fmla="*/ 44298 h 738816"/>
              <a:gd name="connsiteX4" fmla="*/ 859134 w 1065612"/>
              <a:gd name="connsiteY4" fmla="*/ 84842 h 738816"/>
              <a:gd name="connsiteX0" fmla="*/ 1064869 w 1064869"/>
              <a:gd name="connsiteY0" fmla="*/ 739526 h 892055"/>
              <a:gd name="connsiteX1" fmla="*/ 371923 w 1064869"/>
              <a:gd name="connsiteY1" fmla="*/ 830192 h 892055"/>
              <a:gd name="connsiteX2" fmla="*/ 2985 w 1064869"/>
              <a:gd name="connsiteY2" fmla="*/ 257746 h 892055"/>
              <a:gd name="connsiteX3" fmla="*/ 560576 w 1064869"/>
              <a:gd name="connsiteY3" fmla="*/ 19850 h 892055"/>
              <a:gd name="connsiteX4" fmla="*/ 858391 w 1064869"/>
              <a:gd name="connsiteY4" fmla="*/ 238081 h 892055"/>
              <a:gd name="connsiteX0" fmla="*/ 1064869 w 1150051"/>
              <a:gd name="connsiteY0" fmla="*/ 719761 h 872290"/>
              <a:gd name="connsiteX1" fmla="*/ 371923 w 1150051"/>
              <a:gd name="connsiteY1" fmla="*/ 810427 h 872290"/>
              <a:gd name="connsiteX2" fmla="*/ 2985 w 1150051"/>
              <a:gd name="connsiteY2" fmla="*/ 237981 h 872290"/>
              <a:gd name="connsiteX3" fmla="*/ 560576 w 1150051"/>
              <a:gd name="connsiteY3" fmla="*/ 85 h 872290"/>
              <a:gd name="connsiteX4" fmla="*/ 1150051 w 1150051"/>
              <a:gd name="connsiteY4" fmla="*/ 218316 h 872290"/>
              <a:gd name="connsiteX0" fmla="*/ 977336 w 1062518"/>
              <a:gd name="connsiteY0" fmla="*/ 720740 h 869445"/>
              <a:gd name="connsiteX1" fmla="*/ 284390 w 1062518"/>
              <a:gd name="connsiteY1" fmla="*/ 811406 h 869445"/>
              <a:gd name="connsiteX2" fmla="*/ 4218 w 1062518"/>
              <a:gd name="connsiteY2" fmla="*/ 295071 h 869445"/>
              <a:gd name="connsiteX3" fmla="*/ 473043 w 1062518"/>
              <a:gd name="connsiteY3" fmla="*/ 1064 h 869445"/>
              <a:gd name="connsiteX4" fmla="*/ 1062518 w 1062518"/>
              <a:gd name="connsiteY4" fmla="*/ 219295 h 869445"/>
              <a:gd name="connsiteX0" fmla="*/ 977336 w 977336"/>
              <a:gd name="connsiteY0" fmla="*/ 720037 h 868742"/>
              <a:gd name="connsiteX1" fmla="*/ 284390 w 977336"/>
              <a:gd name="connsiteY1" fmla="*/ 810703 h 868742"/>
              <a:gd name="connsiteX2" fmla="*/ 4218 w 977336"/>
              <a:gd name="connsiteY2" fmla="*/ 294368 h 868742"/>
              <a:gd name="connsiteX3" fmla="*/ 473043 w 977336"/>
              <a:gd name="connsiteY3" fmla="*/ 361 h 868742"/>
              <a:gd name="connsiteX4" fmla="*/ 948389 w 977336"/>
              <a:gd name="connsiteY4" fmla="*/ 246649 h 86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336" h="868742">
                <a:moveTo>
                  <a:pt x="977336" y="720037"/>
                </a:moveTo>
                <a:cubicBezTo>
                  <a:pt x="795439" y="922418"/>
                  <a:pt x="446576" y="881648"/>
                  <a:pt x="284390" y="810703"/>
                </a:cubicBezTo>
                <a:cubicBezTo>
                  <a:pt x="122204" y="739758"/>
                  <a:pt x="-27224" y="429425"/>
                  <a:pt x="4218" y="294368"/>
                </a:cubicBezTo>
                <a:cubicBezTo>
                  <a:pt x="35660" y="159311"/>
                  <a:pt x="315681" y="8314"/>
                  <a:pt x="473043" y="361"/>
                </a:cubicBezTo>
                <a:cubicBezTo>
                  <a:pt x="630405" y="-7592"/>
                  <a:pt x="877105" y="117190"/>
                  <a:pt x="948389" y="246649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93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Exercise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94651" cy="435133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What is the output?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j = 30;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if (10 &lt; j &lt; 20)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(“%d is between 10 and 20\n”, j);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4277296"/>
            <a:ext cx="464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8975"/>
            <a:r>
              <a:rPr lang="en-US" sz="2800" dirty="0" smtClean="0">
                <a:solidFill>
                  <a:schemeClr val="bg1"/>
                </a:solidFill>
              </a:rPr>
              <a:t>Evaluate 	10 &lt; j &lt; 20:</a:t>
            </a:r>
          </a:p>
          <a:p>
            <a:pPr defTabSz="688975"/>
            <a:r>
              <a:rPr lang="en-US" sz="2800" dirty="0" smtClean="0">
                <a:solidFill>
                  <a:schemeClr val="bg1"/>
                </a:solidFill>
              </a:rPr>
              <a:t>		((10 &lt; j) &lt; 20)</a:t>
            </a:r>
          </a:p>
          <a:p>
            <a:pPr defTabSz="688975"/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	((</a:t>
            </a:r>
            <a:r>
              <a:rPr lang="en-US" sz="2800" dirty="0">
                <a:solidFill>
                  <a:schemeClr val="bg1"/>
                </a:solidFill>
              </a:rPr>
              <a:t>10 &lt; </a:t>
            </a:r>
            <a:r>
              <a:rPr lang="en-US" sz="2800" dirty="0" smtClean="0">
                <a:solidFill>
                  <a:schemeClr val="bg1"/>
                </a:solidFill>
              </a:rPr>
              <a:t>30) </a:t>
            </a:r>
            <a:r>
              <a:rPr lang="en-US" sz="2800" dirty="0">
                <a:solidFill>
                  <a:schemeClr val="bg1"/>
                </a:solidFill>
              </a:rPr>
              <a:t>&lt; 20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</a:p>
          <a:p>
            <a:pPr defTabSz="688975"/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	(1 &lt; 20)</a:t>
            </a:r>
          </a:p>
          <a:p>
            <a:pPr defTabSz="688975"/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	1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82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expr1 ? expr2 : expr3</a:t>
            </a:r>
          </a:p>
          <a:p>
            <a:r>
              <a:rPr lang="en-US" sz="2800" dirty="0" smtClean="0"/>
              <a:t>Conditional operator: ? and :</a:t>
            </a:r>
          </a:p>
          <a:p>
            <a:r>
              <a:rPr lang="en-US" sz="2800" dirty="0" smtClean="0"/>
              <a:t>Ternary operator</a:t>
            </a:r>
            <a:r>
              <a:rPr lang="en-US" sz="2400" dirty="0" smtClean="0"/>
              <a:t> </a:t>
            </a:r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581995"/>
            <a:ext cx="5486400" cy="30469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k = a &gt; b ? a : b;</a:t>
            </a:r>
          </a:p>
          <a:p>
            <a:endParaRPr lang="en-US" sz="24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k;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(a &gt; b) {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k = a;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else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k = b;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53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expr1 ? expr2 : expr3</a:t>
            </a:r>
          </a:p>
          <a:p>
            <a:r>
              <a:rPr lang="en-US" sz="2800" dirty="0" smtClean="0"/>
              <a:t>Conditional operator: ? and :</a:t>
            </a:r>
          </a:p>
          <a:p>
            <a:r>
              <a:rPr lang="en-US" sz="2800" dirty="0" smtClean="0"/>
              <a:t>Ternary operator</a:t>
            </a:r>
            <a:r>
              <a:rPr lang="en-US" sz="2400" dirty="0" smtClean="0"/>
              <a:t> </a:t>
            </a:r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3581995"/>
            <a:ext cx="8304919" cy="30469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float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newValue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 op == ‘*’ ? value*2 : value/2;</a:t>
            </a:r>
          </a:p>
          <a:p>
            <a:endParaRPr lang="en-US" sz="24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float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newValue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4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(op == ‘*’) {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newValue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value*2;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else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newValue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value/2;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04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k = (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&gt; 0? 1 : -1)*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800" dirty="0" smtClean="0"/>
              <a:t>Make programs shorter but harder to read</a:t>
            </a:r>
          </a:p>
          <a:p>
            <a:r>
              <a:rPr lang="en-US" sz="2800" dirty="0" smtClean="0"/>
              <a:t>Use with simple expressions</a:t>
            </a:r>
          </a:p>
          <a:p>
            <a:endParaRPr lang="en-US" sz="2400" dirty="0" smtClean="0"/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2252" y="4070848"/>
            <a:ext cx="2362200" cy="2246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defTabSz="344488"/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k;</a:t>
            </a:r>
          </a:p>
          <a:p>
            <a:pPr defTabSz="344488"/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&gt; 0</a:t>
            </a:r>
          </a:p>
          <a:p>
            <a:pPr defTabSz="344488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k =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endParaRPr lang="en-US" sz="28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344488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lse </a:t>
            </a:r>
          </a:p>
          <a:p>
            <a:pPr defTabSz="344488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k = -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5200" y="4671012"/>
            <a:ext cx="4583409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defTabSz="344488"/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k =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&gt; 0 ?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: -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endParaRPr lang="en-US" sz="28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80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switch (</a:t>
            </a:r>
            <a:r>
              <a:rPr lang="en-US" sz="2000" i="1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expression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case </a:t>
            </a:r>
            <a:r>
              <a:rPr lang="en-US" sz="2000" i="1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constant-expr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: statements;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……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case </a:t>
            </a:r>
            <a:r>
              <a:rPr lang="en-US" sz="2000" i="1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constant-expr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: statements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default: statements;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/>
              <a:t>Use to compare an expression with a number of values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9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482874"/>
            <a:ext cx="7269480" cy="1325562"/>
          </a:xfrm>
        </p:spPr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274088"/>
            <a:ext cx="4800600" cy="563231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switch (day) {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1: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(“Monday\n”);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break;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case 2: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(“Tuesday\n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break;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case 3: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(“Wednesday\n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case 4: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(“Thursday\n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case 5: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(“Friday\n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case 6: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(“Saturday\n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7: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(“Sunday\n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default: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(“???\n”);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24267" y="1274088"/>
            <a:ext cx="3581400" cy="480131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if (day == 1) {</a:t>
            </a:r>
          </a:p>
          <a:p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(“Monday\n”);</a:t>
            </a:r>
          </a:p>
          <a:p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else if (day == 2) {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(“Tuesday\n”);</a:t>
            </a:r>
          </a:p>
          <a:p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else if (day == 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3) 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(“Wednesday\n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else if (day == 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4) 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Thursday\n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else if (day == 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5) 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(“Friday\n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else if (day == 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6) 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(“Saturday\n”);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else if (day == 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7) 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(“Sunday\n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else {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(“???\n”);</a:t>
            </a:r>
          </a:p>
          <a:p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67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71129"/>
            <a:ext cx="7269480" cy="1325562"/>
          </a:xfrm>
        </p:spPr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1600200"/>
            <a:ext cx="32004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Easier to read</a:t>
            </a:r>
          </a:p>
          <a:p>
            <a:r>
              <a:rPr lang="en-US" sz="2400" dirty="0" smtClean="0"/>
              <a:t>Faster</a:t>
            </a:r>
            <a:endParaRPr lang="en-US" sz="36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274088"/>
            <a:ext cx="4953000" cy="53553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9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switch (day) {</a:t>
            </a:r>
          </a:p>
          <a:p>
            <a:r>
              <a:rPr lang="en-US" sz="19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1: </a:t>
            </a:r>
            <a:r>
              <a:rPr lang="en-US" sz="19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9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(“Monday\n”);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break;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case 2: </a:t>
            </a:r>
            <a:r>
              <a:rPr lang="en-US" sz="19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9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(“Tuesday\n</a:t>
            </a:r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sz="19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break;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case 3: </a:t>
            </a:r>
            <a:r>
              <a:rPr lang="en-US" sz="19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9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(“Wednesday\n</a:t>
            </a:r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case 4: </a:t>
            </a:r>
            <a:r>
              <a:rPr lang="en-US" sz="19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9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(“Thursday\n</a:t>
            </a:r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case 5: </a:t>
            </a:r>
            <a:r>
              <a:rPr lang="en-US" sz="19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9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(“Friday\n</a:t>
            </a:r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case 6: </a:t>
            </a:r>
            <a:r>
              <a:rPr lang="en-US" sz="19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9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(“Saturday\n</a:t>
            </a:r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</a:t>
            </a:r>
            <a:r>
              <a:rPr lang="en-US" sz="19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9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7: </a:t>
            </a:r>
            <a:r>
              <a:rPr lang="en-US" sz="19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9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(“Sunday\n</a:t>
            </a:r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</a:t>
            </a:r>
            <a:r>
              <a:rPr lang="en-US" sz="19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default: </a:t>
            </a:r>
            <a:r>
              <a:rPr lang="en-US" sz="19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9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(“???\n</a:t>
            </a:r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</a:t>
            </a:r>
            <a:r>
              <a:rPr lang="en-US" sz="19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341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457200"/>
            <a:ext cx="7269480" cy="1325562"/>
          </a:xfrm>
        </p:spPr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493" y="1295401"/>
            <a:ext cx="379744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Switch must be followed by </a:t>
            </a:r>
            <a:r>
              <a:rPr lang="en-US" dirty="0" err="1" smtClean="0"/>
              <a:t>int</a:t>
            </a:r>
            <a:r>
              <a:rPr lang="en-US" dirty="0" smtClean="0"/>
              <a:t> (or char)</a:t>
            </a:r>
          </a:p>
          <a:p>
            <a:r>
              <a:rPr lang="en-US" dirty="0" smtClean="0"/>
              <a:t>No braces after case label</a:t>
            </a:r>
          </a:p>
          <a:p>
            <a:r>
              <a:rPr lang="en-US" dirty="0" smtClean="0"/>
              <a:t>Constant expressions:</a:t>
            </a:r>
          </a:p>
          <a:p>
            <a:pPr lvl="1"/>
            <a:r>
              <a:rPr lang="en-US" dirty="0" smtClean="0"/>
              <a:t>1, 4+3, </a:t>
            </a:r>
          </a:p>
          <a:p>
            <a:pPr lvl="1"/>
            <a:r>
              <a:rPr lang="en-US" dirty="0" smtClean="0"/>
              <a:t>x + 1: if x is defined by a constant macro: #define x 5</a:t>
            </a:r>
          </a:p>
          <a:p>
            <a:r>
              <a:rPr lang="en-US" dirty="0" smtClean="0"/>
              <a:t>Duplicate labels not allowed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break</a:t>
            </a:r>
            <a:r>
              <a:rPr lang="en-US" dirty="0" smtClean="0"/>
              <a:t>: exit the switch statement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default</a:t>
            </a:r>
            <a:r>
              <a:rPr lang="en-US" dirty="0" smtClean="0"/>
              <a:t>: executed if no match</a:t>
            </a:r>
          </a:p>
          <a:p>
            <a:r>
              <a:rPr lang="en-US" dirty="0" smtClean="0"/>
              <a:t>Can group case labels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274088"/>
            <a:ext cx="4419600" cy="50783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switch (day) {</a:t>
            </a:r>
          </a:p>
          <a:p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1: 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(“Monday\n”);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break;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case 2: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(“Tuesday\n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break;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case 3: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(“Wednesday\n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case 4: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(“Thursday\n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case 5: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(“Friday\n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case 6: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(“Saturday\n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7: 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(“Sunday\n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default: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(“???\n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16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784390"/>
            <a:ext cx="7848600" cy="37856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switch (day) {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case 1: case 2: case 3: case 4: case 5: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(“Week day\n”);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break;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case 6: case 7: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(“Weekend\n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break;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default: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(“I don’t know\n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break;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9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790" y="-22332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5000" dirty="0" smtClean="0">
                <a:solidFill>
                  <a:schemeClr val="bg1"/>
                </a:solidFill>
              </a:rPr>
              <a:t>If day is 3, output is?</a:t>
            </a:r>
          </a:p>
          <a:p>
            <a:pPr marL="0" indent="0">
              <a:buNone/>
            </a:pPr>
            <a:r>
              <a:rPr lang="en-US" sz="50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Nothing </a:t>
            </a:r>
          </a:p>
          <a:p>
            <a:pPr marL="0" indent="0">
              <a:buNone/>
            </a:pPr>
            <a:r>
              <a:rPr lang="en-US" sz="5000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Weekend</a:t>
            </a:r>
            <a:r>
              <a:rPr lang="en-US" sz="5000" dirty="0" smtClean="0"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pPr marL="0" indent="0">
              <a:buNone/>
            </a:pPr>
            <a:r>
              <a:rPr lang="en-US" sz="50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Week Day </a:t>
            </a:r>
          </a:p>
          <a:p>
            <a:pPr marL="0" indent="0">
              <a:buNone/>
            </a:pPr>
            <a:r>
              <a:rPr lang="en-US" sz="50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  <a:endParaRPr lang="en-US" sz="50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594753"/>
            <a:ext cx="7391400" cy="2246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switch (day)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case 1: case 2: case 3: case 4: case 5: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(“Week day\t”);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case 6: case 7: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(“Weekend\t”);</a:t>
            </a:r>
            <a:endParaRPr lang="en-US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default: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(“I don’t know\t”);</a:t>
            </a:r>
            <a:endParaRPr lang="en-US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3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 operators: &lt;, &lt;=, &gt;=, &gt;</a:t>
            </a:r>
          </a:p>
          <a:p>
            <a:r>
              <a:rPr lang="en-US" dirty="0" smtClean="0"/>
              <a:t>Equality operators: ==, !=</a:t>
            </a:r>
          </a:p>
          <a:p>
            <a:r>
              <a:rPr lang="en-US" dirty="0" smtClean="0"/>
              <a:t>Logical operators: !, &amp;&amp;, ||</a:t>
            </a:r>
          </a:p>
          <a:p>
            <a:r>
              <a:rPr lang="en-US" dirty="0" smtClean="0"/>
              <a:t>Produce 0 or 1</a:t>
            </a:r>
          </a:p>
          <a:p>
            <a:pPr marL="1257300" lvl="3" indent="0">
              <a:buNone/>
            </a:pP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( 1 &lt;= j) &amp;&amp; (j &lt;= 100)</a:t>
            </a:r>
          </a:p>
          <a:p>
            <a:pPr marL="1257300" lvl="3" indent="0">
              <a:buNone/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&lt; j) == (j &lt; k)</a:t>
            </a:r>
          </a:p>
          <a:p>
            <a:pPr marL="1257300" lvl="3" indent="0">
              <a:buNone/>
            </a:pP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!answer || count &gt;= 5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5000" dirty="0" smtClean="0">
                <a:solidFill>
                  <a:schemeClr val="bg1"/>
                </a:solidFill>
              </a:rPr>
              <a:t>If day is </a:t>
            </a:r>
            <a:r>
              <a:rPr lang="en-US" sz="5000" dirty="0">
                <a:solidFill>
                  <a:schemeClr val="bg1"/>
                </a:solidFill>
              </a:rPr>
              <a:t>6</a:t>
            </a:r>
            <a:r>
              <a:rPr lang="en-US" sz="5000" dirty="0" smtClean="0">
                <a:solidFill>
                  <a:schemeClr val="bg1"/>
                </a:solidFill>
              </a:rPr>
              <a:t>, output is?</a:t>
            </a:r>
          </a:p>
          <a:p>
            <a:pPr marL="0" indent="0">
              <a:buNone/>
            </a:pPr>
            <a:r>
              <a:rPr lang="en-US" sz="50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Nothing </a:t>
            </a:r>
          </a:p>
          <a:p>
            <a:pPr marL="0" indent="0">
              <a:buNone/>
            </a:pPr>
            <a:r>
              <a:rPr lang="en-US" sz="5000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Weekend</a:t>
            </a:r>
            <a:r>
              <a:rPr lang="en-US" sz="5000" dirty="0" smtClean="0"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pPr marL="0" indent="0">
              <a:buNone/>
            </a:pPr>
            <a:r>
              <a:rPr lang="en-US" sz="50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Week Day </a:t>
            </a:r>
          </a:p>
          <a:p>
            <a:pPr marL="0" indent="0">
              <a:buNone/>
            </a:pPr>
            <a:r>
              <a:rPr lang="en-US" sz="50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  <a:endParaRPr lang="en-US" sz="50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594753"/>
            <a:ext cx="7391400" cy="2246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switch (day)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case 1: case 2</a:t>
            </a:r>
            <a:r>
              <a:rPr lang="en-US" sz="200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 case 3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 case 4: case 5: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(“Week day\t”);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case 6: case 7: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(“Weekend\t”);</a:t>
            </a:r>
            <a:endParaRPr lang="en-US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default: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(“I don’t know\t”);</a:t>
            </a:r>
            <a:endParaRPr lang="en-US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9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Lazy execution: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&gt; 20 &amp;&amp; j++ &lt; 5</a:t>
            </a:r>
          </a:p>
          <a:p>
            <a:r>
              <a:rPr lang="en-US" dirty="0" smtClean="0"/>
              <a:t>Using assignment op: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 (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2) {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    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(“Are you sure?\n”);</a:t>
            </a:r>
          </a:p>
          <a:p>
            <a:pPr marL="914400" lvl="2" indent="0">
              <a:buNone/>
            </a:pP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 smtClean="0"/>
              <a:t>Dangling else</a:t>
            </a:r>
          </a:p>
          <a:p>
            <a:r>
              <a:rPr lang="en-US" dirty="0" smtClean="0"/>
              <a:t>Forgetting break in the switch statement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Expressions</a:t>
            </a:r>
          </a:p>
          <a:p>
            <a:r>
              <a:rPr lang="en-US" dirty="0" smtClean="0"/>
              <a:t>If statement</a:t>
            </a:r>
          </a:p>
          <a:p>
            <a:r>
              <a:rPr lang="en-US" dirty="0" smtClean="0"/>
              <a:t>Conditional statement</a:t>
            </a:r>
          </a:p>
          <a:p>
            <a:r>
              <a:rPr lang="en-US" dirty="0" smtClean="0"/>
              <a:t>Switch statement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5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!(a || b) == !a &amp;&amp; !b</a:t>
            </a:r>
          </a:p>
          <a:p>
            <a:r>
              <a:rPr lang="en-US" sz="2800" dirty="0" smtClean="0"/>
              <a:t>!(a &amp;&amp; b) == !a || !b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		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!answer || count &gt;= 5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!(answer &amp;&amp; count &lt; 5)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9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691322"/>
            <a:ext cx="644652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 expression ) statement</a:t>
            </a:r>
          </a:p>
          <a:p>
            <a:r>
              <a:rPr lang="en-US" sz="2800" dirty="0" smtClean="0"/>
              <a:t>() required around expression</a:t>
            </a:r>
          </a:p>
          <a:p>
            <a:r>
              <a:rPr lang="en-US" sz="2800" dirty="0" smtClean="0"/>
              <a:t>if: lowercase</a:t>
            </a:r>
          </a:p>
          <a:p>
            <a:r>
              <a:rPr lang="en-US" sz="2800" dirty="0" smtClean="0"/>
              <a:t>If expression evaluates to non zero, then statement is executed</a:t>
            </a:r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4343400"/>
            <a:ext cx="708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answer;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(“Guess my lucky number:\n”);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&amp;answer);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(answer == 5)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(“You are correct!\n”);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(“We are done”);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691322"/>
            <a:ext cx="644652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 expression ) statement</a:t>
            </a:r>
          </a:p>
          <a:p>
            <a:r>
              <a:rPr lang="en-US" sz="2800" dirty="0" smtClean="0"/>
              <a:t>() required around expression</a:t>
            </a:r>
          </a:p>
          <a:p>
            <a:r>
              <a:rPr lang="en-US" sz="2800" dirty="0" smtClean="0"/>
              <a:t>if: lowercase</a:t>
            </a:r>
          </a:p>
          <a:p>
            <a:r>
              <a:rPr lang="en-US" sz="2800" dirty="0" smtClean="0"/>
              <a:t>If expression evaluates to non zero, then statement is executed</a:t>
            </a:r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4343400"/>
            <a:ext cx="708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answer;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(“Guess my lucky number:\n”);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&amp;answer);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(answer == 5)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(“You are correct!\n”);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(“We are done”);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7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 expression ) statement</a:t>
            </a:r>
          </a:p>
          <a:p>
            <a:r>
              <a:rPr lang="en-US" sz="2800" dirty="0" smtClean="0"/>
              <a:t>() required around expression</a:t>
            </a:r>
          </a:p>
          <a:p>
            <a:r>
              <a:rPr lang="en-US" sz="2800" dirty="0" smtClean="0"/>
              <a:t>if: lowercase</a:t>
            </a:r>
          </a:p>
          <a:p>
            <a:r>
              <a:rPr lang="en-US" sz="2800" dirty="0" smtClean="0"/>
              <a:t>If expression evaluates to non zero, then statement is executed</a:t>
            </a:r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62378" y="4457602"/>
            <a:ext cx="708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answer;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(“Guess my lucky number:\n”);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&amp;answer);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(answer == 5)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(“You are correct!\n”);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(“We are done”);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5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 expression ) statement</a:t>
            </a:r>
          </a:p>
          <a:p>
            <a:r>
              <a:rPr lang="en-US" sz="2800" dirty="0" smtClean="0"/>
              <a:t>Indentation only affects readability, not code execution</a:t>
            </a:r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200400"/>
            <a:ext cx="617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answer;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(“Guess my lucky number:\n”);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&amp;answer);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(answer == 5)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(“You are correct!\n”);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(“We are done”);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199" y="4343400"/>
            <a:ext cx="5959577" cy="762000"/>
          </a:xfrm>
          <a:prstGeom prst="rect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6022062" y="2696697"/>
            <a:ext cx="2193822" cy="900763"/>
          </a:xfrm>
          <a:prstGeom prst="wedgeRectCallout">
            <a:avLst>
              <a:gd name="adj1" fmla="val -46281"/>
              <a:gd name="adj2" fmla="val 168464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B050"/>
                </a:solidFill>
              </a:rPr>
              <a:t>Executed only if answer is </a:t>
            </a:r>
            <a:r>
              <a:rPr lang="en-US" sz="2400" dirty="0" smtClean="0">
                <a:solidFill>
                  <a:srgbClr val="00B050"/>
                </a:solidFill>
              </a:rPr>
              <a:t>5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6695769" y="5175425"/>
            <a:ext cx="1457632" cy="838200"/>
          </a:xfrm>
          <a:prstGeom prst="wedgeRectCallout">
            <a:avLst>
              <a:gd name="adj1" fmla="val -91742"/>
              <a:gd name="adj2" fmla="val -35335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B050"/>
                </a:solidFill>
              </a:rPr>
              <a:t>Always executed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36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if ( expression ) { statements }</a:t>
            </a:r>
          </a:p>
          <a:p>
            <a:r>
              <a:rPr lang="en-US" sz="2800" dirty="0" smtClean="0"/>
              <a:t>Use </a:t>
            </a:r>
            <a:r>
              <a:rPr lang="en-US" sz="2800" dirty="0" smtClean="0">
                <a:solidFill>
                  <a:srgbClr val="FF0000"/>
                </a:solidFill>
              </a:rPr>
              <a:t>{ } </a:t>
            </a:r>
            <a:r>
              <a:rPr lang="en-US" sz="2800" dirty="0" smtClean="0"/>
              <a:t>to execute multiple statements</a:t>
            </a:r>
          </a:p>
          <a:p>
            <a:r>
              <a:rPr lang="en-US" sz="2800" dirty="0" smtClean="0"/>
              <a:t>Compound statement can be written on one line</a:t>
            </a:r>
            <a:r>
              <a:rPr lang="en-US" sz="2400" dirty="0" smtClean="0"/>
              <a:t> </a:t>
            </a:r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142833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7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answer;</a:t>
            </a:r>
          </a:p>
          <a:p>
            <a:r>
              <a:rPr lang="en-US" sz="27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7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(“Guess my lucky number:\n”);</a:t>
            </a:r>
          </a:p>
          <a:p>
            <a:r>
              <a:rPr lang="en-US" sz="27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7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&amp;answer);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(answer == 5) {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7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7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(“You are correct!\n”);</a:t>
            </a:r>
          </a:p>
          <a:p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7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7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7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(“How did you know?\n”);</a:t>
            </a:r>
          </a:p>
          <a:p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7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7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7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(“We are done”);</a:t>
            </a:r>
            <a:endParaRPr lang="en-US" sz="27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8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1226</TotalTime>
  <Words>2005</Words>
  <Application>Microsoft Macintosh PowerPoint</Application>
  <PresentationFormat>On-screen Show (4:3)</PresentationFormat>
  <Paragraphs>482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 Narrow</vt:lpstr>
      <vt:lpstr>Calibri</vt:lpstr>
      <vt:lpstr>Century Schoolbook</vt:lpstr>
      <vt:lpstr>Consolas</vt:lpstr>
      <vt:lpstr>Wingdings 2</vt:lpstr>
      <vt:lpstr>Arial</vt:lpstr>
      <vt:lpstr>View</vt:lpstr>
      <vt:lpstr>CSE 220 – C Programming </vt:lpstr>
      <vt:lpstr>Control of Flow</vt:lpstr>
      <vt:lpstr>Logical Expressions</vt:lpstr>
      <vt:lpstr>Logical Expressions</vt:lpstr>
      <vt:lpstr>If Statement</vt:lpstr>
      <vt:lpstr>If Statement</vt:lpstr>
      <vt:lpstr>If Statement</vt:lpstr>
      <vt:lpstr>If Statement</vt:lpstr>
      <vt:lpstr>Compound Statement</vt:lpstr>
      <vt:lpstr>Compound Statement</vt:lpstr>
      <vt:lpstr>Else Clause</vt:lpstr>
      <vt:lpstr>Cascading if statements</vt:lpstr>
      <vt:lpstr>Cascading if statements</vt:lpstr>
      <vt:lpstr>Best-Form Cascading if statements</vt:lpstr>
      <vt:lpstr>Example</vt:lpstr>
      <vt:lpstr>Example</vt:lpstr>
      <vt:lpstr>Dangling else problem</vt:lpstr>
      <vt:lpstr>Dangling else problem</vt:lpstr>
      <vt:lpstr>Exercise</vt:lpstr>
      <vt:lpstr>Exercise</vt:lpstr>
      <vt:lpstr>Conditional Expressions</vt:lpstr>
      <vt:lpstr>Conditional Expressions</vt:lpstr>
      <vt:lpstr>Conditional Expressions</vt:lpstr>
      <vt:lpstr>Switch Statement</vt:lpstr>
      <vt:lpstr>Switch Statement</vt:lpstr>
      <vt:lpstr>Switch Statement</vt:lpstr>
      <vt:lpstr>Switch Statement</vt:lpstr>
      <vt:lpstr>Switch Statement</vt:lpstr>
      <vt:lpstr>Switch Statement</vt:lpstr>
      <vt:lpstr>Switch Statement</vt:lpstr>
      <vt:lpstr>Pitfalls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Joshua Nahum</cp:lastModifiedBy>
  <cp:revision>250</cp:revision>
  <cp:lastPrinted>2016-09-21T18:27:00Z</cp:lastPrinted>
  <dcterms:created xsi:type="dcterms:W3CDTF">2006-08-16T00:00:00Z</dcterms:created>
  <dcterms:modified xsi:type="dcterms:W3CDTF">2016-09-21T18:35:00Z</dcterms:modified>
</cp:coreProperties>
</file>