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3"/>
  </p:notesMasterIdLst>
  <p:sldIdLst>
    <p:sldId id="419" r:id="rId2"/>
    <p:sldId id="420" r:id="rId3"/>
    <p:sldId id="421" r:id="rId4"/>
    <p:sldId id="436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41" r:id="rId14"/>
    <p:sldId id="440" r:id="rId15"/>
    <p:sldId id="430" r:id="rId16"/>
    <p:sldId id="437" r:id="rId17"/>
    <p:sldId id="431" r:id="rId18"/>
    <p:sldId id="432" r:id="rId19"/>
    <p:sldId id="438" r:id="rId20"/>
    <p:sldId id="434" r:id="rId21"/>
    <p:sldId id="43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91071" autoAdjust="0"/>
  </p:normalViewPr>
  <p:slideViewPr>
    <p:cSldViewPr>
      <p:cViewPr varScale="1">
        <p:scale>
          <a:sx n="69" d="100"/>
          <a:sy n="69" d="100"/>
        </p:scale>
        <p:origin x="200" y="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9/28/16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9/28/16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9/28/16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Expressions and Data Types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7" y="-548961"/>
            <a:ext cx="7269480" cy="1325562"/>
          </a:xfrm>
        </p:spPr>
        <p:txBody>
          <a:bodyPr/>
          <a:lstStyle/>
          <a:p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78" y="1032924"/>
            <a:ext cx="5821680" cy="54440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How to turn an uppercase character into lowercase</a:t>
            </a:r>
            <a:r>
              <a:rPr lang="en-US" sz="3300" dirty="0" smtClean="0"/>
              <a:t>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bigLetter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‘Q’;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smallLetter1 = </a:t>
            </a:r>
            <a:r>
              <a:rPr lang="en-US" sz="36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bigLetter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32;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smallLetter2 = </a:t>
            </a:r>
            <a:r>
              <a:rPr lang="en-US" sz="36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bigLetter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(‘q’ – ‘Q’);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smallLetter3 = </a:t>
            </a:r>
            <a:r>
              <a:rPr lang="en-US" sz="36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bigLetter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(‘a’ – ‘A’);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choice;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(“%c”, &amp;choice);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If (choice &gt;= ‘A’ &amp;&amp; choice &lt;= ‘Z’)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choice = choice + (‘a’ – ‘A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’);</a:t>
            </a:r>
            <a:endParaRPr lang="en-US" sz="33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45311"/>
              </p:ext>
            </p:extLst>
          </p:nvPr>
        </p:nvGraphicFramePr>
        <p:xfrm>
          <a:off x="6052457" y="113820"/>
          <a:ext cx="2895600" cy="329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510"/>
                <a:gridCol w="796290"/>
                <a:gridCol w="700548"/>
                <a:gridCol w="747252"/>
              </a:tblGrid>
              <a:tr h="585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</a:t>
                      </a:r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9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-19878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758684" cy="4708525"/>
          </a:xfrm>
        </p:spPr>
        <p:txBody>
          <a:bodyPr>
            <a:noAutofit/>
          </a:bodyPr>
          <a:lstStyle/>
          <a:p>
            <a:pPr marL="0" indent="0" defTabSz="511175">
              <a:buNone/>
            </a:pPr>
            <a:r>
              <a:rPr lang="en-US" sz="2200" dirty="0" smtClean="0"/>
              <a:t>Write a program that reads a character from the user and output all characters starting from that character to Z.</a:t>
            </a:r>
          </a:p>
          <a:p>
            <a:pPr marL="0" indent="0" defTabSz="511175">
              <a:buNone/>
            </a:pPr>
            <a:r>
              <a:rPr lang="en-US" sz="2200" dirty="0" smtClean="0"/>
              <a:t>Example: if user enters P, the program prints: P Q R S T U V W X Y Z</a:t>
            </a:r>
          </a:p>
          <a:p>
            <a:pPr marL="0" indent="0" defTabSz="511175">
              <a:buNone/>
            </a:pPr>
            <a:endParaRPr lang="en-US" sz="2200" dirty="0" smtClean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1" y="32766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1175"/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main(void) {</a:t>
            </a:r>
          </a:p>
          <a:p>
            <a:pPr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char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startingLetter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tmpLetter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(“%c”, &amp;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startingLetter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for (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tmpLetter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startingLetter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tmpLetter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&lt;= ‘Z’;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tmpLetter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pPr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(“%c  ”, </a:t>
            </a:r>
            <a:r>
              <a:rPr 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tmpLetter</a:t>
            </a:r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defTabSz="511175"/>
            <a:endParaRPr lang="en-US" sz="2000" dirty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return 0;</a:t>
            </a:r>
          </a:p>
          <a:p>
            <a:pPr defTabSz="511175"/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59396" cy="4351337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scanf</a:t>
            </a:r>
            <a:r>
              <a:rPr lang="en-US" sz="2600" dirty="0" smtClean="0"/>
              <a:t> </a:t>
            </a:r>
            <a:r>
              <a:rPr lang="en-US" sz="2600" dirty="0" smtClean="0"/>
              <a:t>with %c to read a single character</a:t>
            </a:r>
          </a:p>
          <a:p>
            <a:r>
              <a:rPr lang="en-US" sz="2600" dirty="0" smtClean="0"/>
              <a:t>Does not skip spaces by default</a:t>
            </a:r>
          </a:p>
          <a:p>
            <a:pPr lvl="1"/>
            <a:r>
              <a:rPr lang="en-US" sz="2400" dirty="0" err="1" smtClean="0"/>
              <a:t>scanf</a:t>
            </a:r>
            <a:r>
              <a:rPr lang="en-US" sz="2400" dirty="0" smtClean="0"/>
              <a:t>(“%c”, &amp;</a:t>
            </a:r>
            <a:r>
              <a:rPr lang="en-US" sz="2400" dirty="0" err="1" smtClean="0"/>
              <a:t>mychar</a:t>
            </a:r>
            <a:r>
              <a:rPr lang="en-US" sz="2400" dirty="0" smtClean="0"/>
              <a:t>);</a:t>
            </a:r>
          </a:p>
          <a:p>
            <a:pPr lvl="2"/>
            <a:r>
              <a:rPr lang="en-US" sz="2200" dirty="0" smtClean="0"/>
              <a:t>If the first character of input is whitespace, that is what is put in the char.</a:t>
            </a:r>
            <a:endParaRPr lang="en-US" sz="2200" dirty="0" smtClean="0"/>
          </a:p>
          <a:p>
            <a:pPr lvl="1"/>
            <a:r>
              <a:rPr lang="en-US" sz="2400" dirty="0" err="1" smtClean="0"/>
              <a:t>scanf</a:t>
            </a:r>
            <a:r>
              <a:rPr lang="en-US" sz="2400" dirty="0" smtClean="0"/>
              <a:t>(“ %c”, &amp;</a:t>
            </a:r>
            <a:r>
              <a:rPr lang="en-US" sz="2400" dirty="0" err="1" smtClean="0"/>
              <a:t>mychar</a:t>
            </a:r>
            <a:r>
              <a:rPr lang="en-US" sz="2400" dirty="0" smtClean="0"/>
              <a:t>); //</a:t>
            </a:r>
            <a:r>
              <a:rPr lang="en-US" sz="2400" dirty="0" smtClean="0"/>
              <a:t>space in </a:t>
            </a:r>
            <a:r>
              <a:rPr lang="en-US" sz="2400" dirty="0" smtClean="0"/>
              <a:t>format string</a:t>
            </a:r>
          </a:p>
          <a:p>
            <a:pPr lvl="2"/>
            <a:r>
              <a:rPr lang="en-US" sz="2200" dirty="0" smtClean="0"/>
              <a:t>This code ignores leading whitespace and stores the first letter/digit/punctuation that is sees</a:t>
            </a:r>
            <a:endParaRPr lang="en-US" sz="2200" dirty="0" smtClean="0"/>
          </a:p>
          <a:p>
            <a:r>
              <a:rPr lang="en-US" sz="2600" dirty="0" err="1" smtClean="0"/>
              <a:t>printf</a:t>
            </a:r>
            <a:r>
              <a:rPr lang="en-US" sz="2600" dirty="0" smtClean="0"/>
              <a:t>(“%c”, </a:t>
            </a:r>
            <a:r>
              <a:rPr lang="en-US" sz="2600" dirty="0" err="1" smtClean="0"/>
              <a:t>mychar</a:t>
            </a:r>
            <a:r>
              <a:rPr lang="en-US" sz="2600" dirty="0" smtClean="0"/>
              <a:t>);</a:t>
            </a:r>
          </a:p>
          <a:p>
            <a:pPr lvl="2"/>
            <a:r>
              <a:rPr lang="en-US" sz="2200" dirty="0" smtClean="0"/>
              <a:t>You print with the %c specifier.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8382000" cy="4351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main(void) {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age;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favorite_letter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("What is your age?\n");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("%d", &amp;age);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("Your age is %d.\n", age);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("What is your favorite letter?\n");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 %c", &amp;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favorite_letter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// Note the space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("Your favorite letter is '%c'.",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favorite_letter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 and </a:t>
            </a:r>
            <a:r>
              <a:rPr lang="en-US" dirty="0" err="1" smtClean="0"/>
              <a:t>putchar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ch</a:t>
            </a:r>
            <a:r>
              <a:rPr lang="en-US" sz="3200" dirty="0"/>
              <a:t> = </a:t>
            </a:r>
            <a:r>
              <a:rPr lang="en-US" sz="3200" dirty="0" err="1"/>
              <a:t>getchar</a:t>
            </a:r>
            <a:r>
              <a:rPr lang="en-US" sz="3200" dirty="0"/>
              <a:t>();</a:t>
            </a:r>
          </a:p>
          <a:p>
            <a:r>
              <a:rPr lang="en-US" sz="3200" dirty="0" err="1"/>
              <a:t>putchar</a:t>
            </a:r>
            <a:r>
              <a:rPr lang="en-US" sz="3200" dirty="0"/>
              <a:t>(</a:t>
            </a:r>
            <a:r>
              <a:rPr lang="en-US" sz="3200" dirty="0" err="1"/>
              <a:t>ch</a:t>
            </a:r>
            <a:r>
              <a:rPr lang="en-US" sz="3200" dirty="0"/>
              <a:t>);</a:t>
            </a:r>
          </a:p>
          <a:p>
            <a:r>
              <a:rPr lang="en-US" sz="3200" dirty="0"/>
              <a:t>Faster than </a:t>
            </a:r>
            <a:r>
              <a:rPr lang="en-US" sz="3200" dirty="0" err="1"/>
              <a:t>scanf</a:t>
            </a:r>
            <a:r>
              <a:rPr lang="en-US" sz="3200" dirty="0"/>
              <a:t> and </a:t>
            </a:r>
            <a:r>
              <a:rPr lang="en-US" sz="3200" dirty="0" err="1"/>
              <a:t>printf</a:t>
            </a:r>
            <a:endParaRPr lang="en-US" sz="3200" dirty="0"/>
          </a:p>
          <a:p>
            <a:r>
              <a:rPr lang="en-US" sz="3200" dirty="0" smtClean="0"/>
              <a:t>But less useful.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55" y="-9345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758684" cy="4708525"/>
          </a:xfrm>
        </p:spPr>
        <p:txBody>
          <a:bodyPr>
            <a:noAutofit/>
          </a:bodyPr>
          <a:lstStyle/>
          <a:p>
            <a:pPr marL="0" indent="0" defTabSz="511175">
              <a:buNone/>
            </a:pPr>
            <a:r>
              <a:rPr lang="en-US" sz="2200" dirty="0" smtClean="0"/>
              <a:t>What is the output of the following program if the user enters: </a:t>
            </a:r>
          </a:p>
          <a:p>
            <a:pPr marL="0" indent="0" defTabSz="511175">
              <a:buNone/>
            </a:pPr>
            <a:r>
              <a:rPr lang="en-US" sz="2200" dirty="0" smtClean="0"/>
              <a:t>a newline b newline c newline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19149"/>
            <a:ext cx="7391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1175"/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defTabSz="511175"/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=0; </a:t>
            </a:r>
            <a:r>
              <a:rPr 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&lt;3; </a:t>
            </a:r>
            <a:r>
              <a:rPr 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idx</a:t>
            </a:r>
            <a:r>
              <a:rPr 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pPr lvl="0" defTabSz="511175"/>
            <a:r>
              <a:rPr 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("Enter a single character &gt;&gt; "); </a:t>
            </a:r>
            <a:endParaRPr lang="en-US" altLang="en-US" sz="20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 defTabSz="511175"/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alt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altLang="en-US" sz="2000" dirty="0" err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getchar</a:t>
            </a:r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altLang="en-US" sz="20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 defTabSz="511175"/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putchar</a:t>
            </a:r>
            <a:r>
              <a:rPr lang="en-US" alt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20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altLang="en-US" sz="20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altLang="en-US" sz="7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en-US" sz="20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 defTabSz="511175"/>
            <a:r>
              <a:rPr lang="en-US" altLang="en-US" sz="20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719697"/>
            <a:ext cx="624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Enter a single character &gt;&gt;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  <a:p>
            <a:r>
              <a:rPr lang="en-US" sz="3200" dirty="0" err="1">
                <a:solidFill>
                  <a:srgbClr val="000099"/>
                </a:solidFill>
              </a:rPr>
              <a:t>a</a:t>
            </a:r>
            <a:r>
              <a:rPr lang="en-US" sz="3200" dirty="0" err="1">
                <a:solidFill>
                  <a:srgbClr val="00B050"/>
                </a:solidFill>
              </a:rPr>
              <a:t>Enter</a:t>
            </a:r>
            <a:r>
              <a:rPr lang="en-US" sz="3200" dirty="0">
                <a:solidFill>
                  <a:srgbClr val="00B050"/>
                </a:solidFill>
              </a:rPr>
              <a:t> a single character &gt;&gt;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Enter a single character &gt;&gt;</a:t>
            </a:r>
            <a:r>
              <a:rPr lang="en-US" sz="3200" dirty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sz="3200" dirty="0" smtClean="0">
                <a:solidFill>
                  <a:srgbClr val="000099"/>
                </a:solidFill>
              </a:rPr>
              <a:t>b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888700"/>
            <a:ext cx="520530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#Iterations: 3</a:t>
            </a:r>
          </a:p>
          <a:p>
            <a:r>
              <a:rPr lang="en-US" sz="2400" dirty="0" smtClean="0"/>
              <a:t>The 3 characters read: a newline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8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getchar</a:t>
            </a:r>
            <a:r>
              <a:rPr lang="en-US" dirty="0" smtClean="0"/>
              <a:t> and </a:t>
            </a:r>
            <a:r>
              <a:rPr lang="en-US" dirty="0" err="1" smtClean="0"/>
              <a:t>putchar</a:t>
            </a:r>
            <a:r>
              <a:rPr lang="en-US" dirty="0" smtClean="0"/>
              <a:t> are redundant to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simplicity of the class, I will not ask you to use </a:t>
            </a:r>
            <a:r>
              <a:rPr lang="en-US" dirty="0" err="1" smtClean="0"/>
              <a:t>getchar</a:t>
            </a:r>
            <a:r>
              <a:rPr lang="en-US" dirty="0" smtClean="0"/>
              <a:t> or </a:t>
            </a:r>
            <a:r>
              <a:rPr lang="en-US" dirty="0" err="1" smtClean="0"/>
              <a:t>putchar</a:t>
            </a:r>
            <a:r>
              <a:rPr lang="en-US" dirty="0" smtClean="0"/>
              <a:t> in any assignment, exam or lab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28801"/>
            <a:ext cx="8136254" cy="4351337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Implicit conversion: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When operands have different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A.k.a</a:t>
            </a:r>
            <a:r>
              <a:rPr lang="en-US" sz="2400" dirty="0" smtClean="0"/>
              <a:t>, when </a:t>
            </a:r>
            <a:r>
              <a:rPr lang="en-US" sz="2400" dirty="0" smtClean="0"/>
              <a:t>right side of assignment does not match left side</a:t>
            </a:r>
          </a:p>
          <a:p>
            <a:r>
              <a:rPr lang="en-US" sz="2800" dirty="0" smtClean="0"/>
              <a:t>Main rule: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Convert to narrowest type that fits (promotion)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</a:rPr>
              <a:t>myFloat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0099"/>
                </a:solidFill>
              </a:rPr>
              <a:t>+ </a:t>
            </a:r>
            <a:r>
              <a:rPr lang="en-US" sz="2400" dirty="0" err="1" smtClean="0">
                <a:solidFill>
                  <a:srgbClr val="000099"/>
                </a:solidFill>
              </a:rPr>
              <a:t>myInt</a:t>
            </a:r>
            <a:r>
              <a:rPr lang="en-US" sz="2400" dirty="0" smtClean="0"/>
              <a:t>: 	safer to convert </a:t>
            </a:r>
            <a:r>
              <a:rPr lang="en-US" sz="2400" dirty="0" err="1" smtClean="0"/>
              <a:t>int</a:t>
            </a:r>
            <a:r>
              <a:rPr lang="en-US" sz="2400" dirty="0" smtClean="0"/>
              <a:t> to float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float =&gt; double =&gt; long double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int</a:t>
            </a:r>
            <a:r>
              <a:rPr lang="en-US" sz="2400" dirty="0" smtClean="0"/>
              <a:t> =&gt; 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=&gt; 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=&gt; </a:t>
            </a:r>
            <a:r>
              <a:rPr lang="en-US" sz="2400" dirty="0" smtClean="0"/>
              <a:t>unsigned long </a:t>
            </a:r>
            <a:r>
              <a:rPr lang="en-US" sz="2400" dirty="0" err="1" smtClean="0"/>
              <a:t>int</a:t>
            </a:r>
            <a:endParaRPr lang="en-US" sz="2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359396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Explicit conversion: Casting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j = 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) f;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99"/>
                </a:solidFill>
              </a:rPr>
              <a:t>float fraction = </a:t>
            </a:r>
            <a:r>
              <a:rPr lang="en-US" sz="2400" dirty="0" err="1" smtClean="0">
                <a:solidFill>
                  <a:srgbClr val="000099"/>
                </a:solidFill>
              </a:rPr>
              <a:t>myFloat</a:t>
            </a:r>
            <a:r>
              <a:rPr lang="en-US" sz="2400" dirty="0" smtClean="0">
                <a:solidFill>
                  <a:srgbClr val="000099"/>
                </a:solidFill>
              </a:rPr>
              <a:t> – 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) </a:t>
            </a:r>
            <a:r>
              <a:rPr lang="en-US" sz="2400" dirty="0" err="1" smtClean="0">
                <a:solidFill>
                  <a:srgbClr val="000099"/>
                </a:solidFill>
              </a:rPr>
              <a:t>myFloat</a:t>
            </a:r>
            <a:r>
              <a:rPr lang="en-US" sz="2400" dirty="0" smtClean="0">
                <a:solidFill>
                  <a:srgbClr val="000099"/>
                </a:solidFill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99"/>
                </a:solidFill>
              </a:rPr>
              <a:t>float result = ((float) x) / y;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99"/>
                </a:solidFill>
              </a:rPr>
              <a:t>float result =  1.0f/2;</a:t>
            </a:r>
          </a:p>
          <a:p>
            <a:r>
              <a:rPr lang="en-US" sz="2800" dirty="0" smtClean="0"/>
              <a:t>Casts treated as unary operators, have high precedence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99"/>
                </a:solidFill>
              </a:rPr>
              <a:t>float result = (float) x / y;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6853"/>
            <a:ext cx="7983855" cy="5159073"/>
          </a:xfrm>
        </p:spPr>
        <p:txBody>
          <a:bodyPr>
            <a:noAutofit/>
          </a:bodyPr>
          <a:lstStyle/>
          <a:p>
            <a:r>
              <a:rPr lang="en-US" sz="2000" dirty="0" smtClean="0"/>
              <a:t>An optional type you can add to your program is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2000" dirty="0" smtClean="0"/>
              <a:t> is either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2000" dirty="0" smtClean="0"/>
              <a:t> and can be initialized with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Examples: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b = 1;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is_cool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true;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is_cool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</a:p>
          <a:p>
            <a:pPr lvl="1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 = false;</a:t>
            </a:r>
          </a:p>
          <a:p>
            <a:pPr lvl="1"/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favorite_class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class_num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== 220;</a:t>
            </a:r>
          </a:p>
          <a:p>
            <a:r>
              <a:rPr lang="en-US" sz="2000" dirty="0" smtClean="0">
                <a:ea typeface="Courier New" charset="0"/>
                <a:cs typeface="Courier New" charset="0"/>
              </a:rPr>
              <a:t>You need to include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stdbool.h</a:t>
            </a:r>
            <a:r>
              <a:rPr lang="en-US" sz="2000" dirty="0" smtClean="0">
                <a:ea typeface="Courier New" charset="0"/>
                <a:cs typeface="Courier New" charset="0"/>
              </a:rPr>
              <a:t> at the top of your file to use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2000" dirty="0" smtClean="0">
                <a:ea typeface="Courier New" charset="0"/>
                <a:cs typeface="Courier New" charset="0"/>
              </a:rPr>
              <a:t>.</a:t>
            </a:r>
          </a:p>
          <a:p>
            <a:pPr lvl="1"/>
            <a:r>
              <a:rPr lang="en-US" sz="1800" dirty="0" smtClean="0">
                <a:ea typeface="Courier New" charset="0"/>
                <a:cs typeface="Courier New" charset="0"/>
              </a:rPr>
              <a:t>See example next slide.</a:t>
            </a:r>
            <a:endParaRPr lang="en-US" sz="18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Integer types</a:t>
            </a:r>
          </a:p>
          <a:p>
            <a:r>
              <a:rPr lang="en-US" sz="4400" dirty="0" smtClean="0"/>
              <a:t>Floating types</a:t>
            </a:r>
          </a:p>
          <a:p>
            <a:r>
              <a:rPr lang="en-US" sz="4400" dirty="0" smtClean="0"/>
              <a:t>Character types</a:t>
            </a:r>
          </a:p>
          <a:p>
            <a:r>
              <a:rPr lang="en-US" sz="4400" dirty="0" smtClean="0"/>
              <a:t>Type conversion</a:t>
            </a:r>
          </a:p>
          <a:p>
            <a:r>
              <a:rPr lang="en-US" sz="4400" dirty="0" err="1" smtClean="0"/>
              <a:t>Bool</a:t>
            </a:r>
            <a:endParaRPr lang="en-US" sz="4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Type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3600" b="1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stdbool.h</a:t>
            </a: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3600" b="1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main(void) {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answer;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b="1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match</a:t>
            </a: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(“%d</a:t>
            </a: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”, &amp; answer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match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 = answer == 5;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dirty="0" err="1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("%d", </a:t>
            </a:r>
            <a:r>
              <a:rPr lang="en-US" sz="3600" b="1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match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return 0;</a:t>
            </a:r>
            <a:endParaRPr lang="en-US" sz="36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511175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3600" dirty="0" smtClean="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Integer types</a:t>
            </a:r>
          </a:p>
          <a:p>
            <a:r>
              <a:rPr lang="en-US" sz="4400" dirty="0" smtClean="0"/>
              <a:t>Floating types</a:t>
            </a:r>
          </a:p>
          <a:p>
            <a:r>
              <a:rPr lang="en-US" sz="4400" dirty="0" smtClean="0"/>
              <a:t>Character types</a:t>
            </a:r>
          </a:p>
          <a:p>
            <a:r>
              <a:rPr lang="en-US" sz="4400" dirty="0" smtClean="0"/>
              <a:t>Type conversion</a:t>
            </a:r>
          </a:p>
          <a:p>
            <a:r>
              <a:rPr lang="en-US" sz="4400" dirty="0" err="1" smtClean="0"/>
              <a:t>Bool</a:t>
            </a:r>
            <a:endParaRPr lang="en-US" sz="44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5288"/>
            <a:ext cx="7269480" cy="1325562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98" y="962931"/>
            <a:ext cx="82296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Whole numbers</a:t>
            </a:r>
          </a:p>
          <a:p>
            <a:r>
              <a:rPr lang="en-US" sz="2800" dirty="0" smtClean="0"/>
              <a:t>Signed/Unsigned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Signed: most significant bit denotes the sign: 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</a:rPr>
              <a:t>1 </a:t>
            </a:r>
            <a:r>
              <a:rPr lang="en-US" sz="2200" dirty="0" smtClean="0">
                <a:solidFill>
                  <a:srgbClr val="000099"/>
                </a:solidFill>
              </a:rPr>
              <a:t>if – 	</a:t>
            </a:r>
            <a:endParaRPr lang="en-US" sz="2200" dirty="0" smtClean="0">
              <a:solidFill>
                <a:srgbClr val="000099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</a:rPr>
              <a:t>0 </a:t>
            </a:r>
            <a:r>
              <a:rPr lang="en-US" sz="2200" dirty="0" smtClean="0">
                <a:solidFill>
                  <a:srgbClr val="000099"/>
                </a:solidFill>
              </a:rPr>
              <a:t>if 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By default, integers are signed</a:t>
            </a:r>
          </a:p>
          <a:p>
            <a:r>
              <a:rPr lang="en-US" sz="2800" dirty="0" smtClean="0"/>
              <a:t>Length (machine dependent):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int</a:t>
            </a:r>
            <a:r>
              <a:rPr lang="en-US" sz="2400" dirty="0" smtClean="0"/>
              <a:t>: 		16/32bits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long: 	32/64bits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, short: 	16bits </a:t>
            </a:r>
          </a:p>
          <a:p>
            <a:r>
              <a:rPr lang="en-US" sz="2800" dirty="0" err="1" smtClean="0">
                <a:solidFill>
                  <a:srgbClr val="000099"/>
                </a:solidFill>
              </a:rPr>
              <a:t>sizeof</a:t>
            </a:r>
            <a:r>
              <a:rPr lang="en-US" sz="2800" dirty="0" smtClean="0"/>
              <a:t> operator: number of </a:t>
            </a:r>
            <a:r>
              <a:rPr lang="en-US" sz="2800" u="sng" dirty="0" smtClean="0"/>
              <a:t>bytes</a:t>
            </a:r>
            <a:r>
              <a:rPr lang="en-US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(char): 1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): 4		</a:t>
            </a:r>
            <a:r>
              <a:rPr lang="en-US" sz="2400" dirty="0" err="1" smtClean="0">
                <a:solidFill>
                  <a:srgbClr val="000099"/>
                </a:solidFill>
              </a:rPr>
              <a:t>sizeof</a:t>
            </a:r>
            <a:r>
              <a:rPr lang="en-US" sz="2400" dirty="0" smtClean="0">
                <a:solidFill>
                  <a:srgbClr val="000099"/>
                </a:solidFill>
              </a:rPr>
              <a:t>(x): 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4419600"/>
            <a:ext cx="4296697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long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Symbol" panose="05050102010706020507" pitchFamily="18" charset="2"/>
              </a:rPr>
              <a:t>³</a:t>
            </a:r>
            <a:r>
              <a:rPr lang="en-US" sz="2800" dirty="0" smtClean="0">
                <a:solidFill>
                  <a:srgbClr val="000099"/>
                </a:solidFill>
              </a:rPr>
              <a:t> short </a:t>
            </a:r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Which of the below types is bigger (or equal) in size to </a:t>
            </a:r>
            <a:r>
              <a:rPr lang="en-US" sz="2800" b="1" i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?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9838" y="3068428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short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err="1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long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ea typeface="Consolas" charset="0"/>
                <a:cs typeface="Consolas" charset="0"/>
              </a:rPr>
              <a:t>None of the above</a:t>
            </a:r>
            <a:endParaRPr lang="en-US" sz="3600" dirty="0">
              <a:solidFill>
                <a:srgbClr val="F21AF1"/>
              </a:solidFill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11162"/>
            <a:ext cx="7269480" cy="1325562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111111111 00101000 00111000 00000110</a:t>
            </a:r>
          </a:p>
          <a:p>
            <a:pPr lvl="1"/>
            <a:r>
              <a:rPr lang="en-US" sz="2400" dirty="0" smtClean="0"/>
              <a:t>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x:  	</a:t>
            </a:r>
            <a:r>
              <a:rPr lang="en-US" sz="2400" dirty="0" smtClean="0"/>
              <a:t>- or +</a:t>
            </a:r>
            <a:r>
              <a:rPr lang="en-US" sz="2400" dirty="0" smtClean="0"/>
              <a:t> </a:t>
            </a:r>
            <a:r>
              <a:rPr lang="en-US" sz="2400" dirty="0" smtClean="0"/>
              <a:t>(2</a:t>
            </a:r>
            <a:r>
              <a:rPr lang="en-US" sz="2400" baseline="30000" dirty="0" smtClean="0"/>
              <a:t>30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29 </a:t>
            </a:r>
            <a:r>
              <a:rPr lang="en-US" sz="2400" dirty="0" smtClean="0"/>
              <a:t>+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….)</a:t>
            </a:r>
          </a:p>
          <a:p>
            <a:pPr lvl="1"/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x: 	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31</a:t>
            </a:r>
            <a:r>
              <a:rPr lang="en-US" sz="2400" dirty="0" smtClean="0"/>
              <a:t> </a:t>
            </a:r>
            <a:r>
              <a:rPr lang="en-US" sz="2400" dirty="0" smtClean="0"/>
              <a:t>+ …</a:t>
            </a:r>
          </a:p>
          <a:p>
            <a:r>
              <a:rPr lang="en-US" sz="2800" dirty="0" smtClean="0"/>
              <a:t>Integer overflow:</a:t>
            </a:r>
          </a:p>
          <a:p>
            <a:pPr lvl="1"/>
            <a:r>
              <a:rPr lang="en-US" sz="2400" dirty="0" smtClean="0"/>
              <a:t>0111111111111111 </a:t>
            </a:r>
            <a:r>
              <a:rPr lang="en-US" sz="2400" dirty="0" smtClean="0"/>
              <a:t>+ </a:t>
            </a:r>
            <a:r>
              <a:rPr lang="en-US" sz="2400" dirty="0" smtClean="0"/>
              <a:t>0000000000000001 </a:t>
            </a:r>
          </a:p>
          <a:p>
            <a:pPr lvl="2"/>
            <a:r>
              <a:rPr lang="en-US" sz="2200" dirty="0" smtClean="0"/>
              <a:t>Assume the above are signed </a:t>
            </a:r>
            <a:r>
              <a:rPr lang="en-US" sz="2200" dirty="0" err="1" smtClean="0"/>
              <a:t>ints</a:t>
            </a:r>
            <a:endParaRPr lang="en-US" sz="2200" dirty="0" smtClean="0"/>
          </a:p>
          <a:p>
            <a:pPr lvl="1"/>
            <a:r>
              <a:rPr lang="en-US" sz="2400" dirty="0" smtClean="0"/>
              <a:t>Result does not fit in 16 bits</a:t>
            </a:r>
          </a:p>
          <a:p>
            <a:pPr lvl="1"/>
            <a:r>
              <a:rPr lang="en-US" sz="2400" dirty="0" smtClean="0"/>
              <a:t>If signed: behavior undefined</a:t>
            </a:r>
          </a:p>
          <a:p>
            <a:pPr lvl="1"/>
            <a:r>
              <a:rPr lang="en-US" sz="2400" dirty="0" smtClean="0"/>
              <a:t>If unsigned: correct answer modulo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</a:p>
          <a:p>
            <a:pPr lvl="2"/>
            <a:r>
              <a:rPr lang="en-US" sz="2200" dirty="0" smtClean="0"/>
              <a:t>n is the number of bits</a:t>
            </a:r>
            <a:endParaRPr lang="en-US" sz="22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3400" y="1066800"/>
            <a:ext cx="457200" cy="457200"/>
          </a:xfrm>
          <a:prstGeom prst="wedgeRectCallout">
            <a:avLst>
              <a:gd name="adj1" fmla="val -71726"/>
              <a:gd name="adj2" fmla="val 1345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371600" y="1066800"/>
            <a:ext cx="457200" cy="457200"/>
          </a:xfrm>
          <a:prstGeom prst="wedgeRectCallout">
            <a:avLst>
              <a:gd name="adj1" fmla="val -24107"/>
              <a:gd name="adj2" fmla="val 120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30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0" y="1066800"/>
            <a:ext cx="457200" cy="457200"/>
          </a:xfrm>
          <a:prstGeom prst="wedgeRectCallout">
            <a:avLst>
              <a:gd name="adj1" fmla="val 55060"/>
              <a:gd name="adj2" fmla="val 12708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31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8666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 allows constants to be written in:</a:t>
            </a:r>
          </a:p>
          <a:p>
            <a:pPr lvl="1"/>
            <a:r>
              <a:rPr lang="en-US" sz="2400" dirty="0"/>
              <a:t>Decimal: base </a:t>
            </a:r>
            <a:r>
              <a:rPr lang="en-US" sz="2400" dirty="0" smtClean="0"/>
              <a:t>10 </a:t>
            </a:r>
          </a:p>
          <a:p>
            <a:pPr lvl="2"/>
            <a:r>
              <a:rPr lang="en-US" sz="2400" dirty="0" smtClean="0"/>
              <a:t>Digits between 0 and 9, must not begin with 0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34	   199	</a:t>
            </a:r>
            <a:endParaRPr lang="en-US" sz="2400" dirty="0">
              <a:solidFill>
                <a:srgbClr val="000099"/>
              </a:solidFill>
            </a:endParaRPr>
          </a:p>
          <a:p>
            <a:pPr lvl="1"/>
            <a:r>
              <a:rPr lang="en-US" sz="2400" dirty="0" smtClean="0"/>
              <a:t>Octal: base 8</a:t>
            </a:r>
          </a:p>
          <a:p>
            <a:pPr lvl="2"/>
            <a:r>
              <a:rPr lang="en-US" sz="2400" dirty="0" smtClean="0"/>
              <a:t>Digits between 0 and 7, must begin with 0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034	 07777</a:t>
            </a:r>
            <a:r>
              <a:rPr lang="en-US" sz="2400" dirty="0" smtClean="0"/>
              <a:t>	</a:t>
            </a:r>
          </a:p>
          <a:p>
            <a:pPr lvl="1"/>
            <a:r>
              <a:rPr lang="en-US" sz="2400" dirty="0" smtClean="0"/>
              <a:t>Hexadecimal: base 16</a:t>
            </a:r>
          </a:p>
          <a:p>
            <a:pPr lvl="2"/>
            <a:r>
              <a:rPr lang="en-US" sz="2400" dirty="0" smtClean="0"/>
              <a:t>Digits between 0 and 9, letters between a and </a:t>
            </a:r>
            <a:r>
              <a:rPr lang="en-US" sz="2400" dirty="0" smtClean="0"/>
              <a:t>f (case doesn't matter), </a:t>
            </a:r>
            <a:r>
              <a:rPr lang="en-US" sz="2400" dirty="0" smtClean="0"/>
              <a:t>must begin with 0x</a:t>
            </a:r>
          </a:p>
          <a:p>
            <a:pPr lvl="2"/>
            <a:r>
              <a:rPr lang="en-US" sz="2400" dirty="0" smtClean="0">
                <a:solidFill>
                  <a:srgbClr val="000099"/>
                </a:solidFill>
              </a:rPr>
              <a:t>0xFA 	0X2fCB	</a:t>
            </a:r>
            <a:r>
              <a:rPr lang="en-US" sz="2400" dirty="0" smtClean="0">
                <a:solidFill>
                  <a:srgbClr val="000099"/>
                </a:solidFill>
              </a:rPr>
              <a:t>0xfddd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Autofit/>
          </a:bodyPr>
          <a:lstStyle/>
          <a:p>
            <a:r>
              <a:rPr lang="en-US" sz="2800" dirty="0" smtClean="0"/>
              <a:t>float: single precision (32bits, 6 digits)</a:t>
            </a:r>
          </a:p>
          <a:p>
            <a:r>
              <a:rPr lang="en-US" sz="2800" dirty="0" smtClean="0"/>
              <a:t>double: double precision (64 bits, 15 digits)</a:t>
            </a:r>
          </a:p>
          <a:p>
            <a:r>
              <a:rPr lang="en-US" sz="2800" dirty="0" smtClean="0"/>
              <a:t>long double: extended </a:t>
            </a:r>
            <a:r>
              <a:rPr lang="en-US" sz="2800" dirty="0" smtClean="0"/>
              <a:t>precision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1   0 ----- 0    1 ------------- 1</a:t>
            </a:r>
          </a:p>
          <a:p>
            <a:r>
              <a:rPr lang="en-US" sz="2800" dirty="0" smtClean="0"/>
              <a:t>Float Bits:</a:t>
            </a:r>
          </a:p>
          <a:p>
            <a:pPr lvl="1"/>
            <a:r>
              <a:rPr lang="en-US" sz="2400" dirty="0" smtClean="0"/>
              <a:t>Sign (1) </a:t>
            </a:r>
          </a:p>
          <a:p>
            <a:pPr lvl="1"/>
            <a:r>
              <a:rPr lang="en-US" sz="2400" dirty="0" smtClean="0"/>
              <a:t>Exponent (8) </a:t>
            </a:r>
          </a:p>
          <a:p>
            <a:pPr lvl="1"/>
            <a:r>
              <a:rPr lang="en-US" sz="2400" dirty="0" smtClean="0"/>
              <a:t>Fraction (23)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4267200"/>
            <a:ext cx="237172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92645" y="426720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1847" y="42672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types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 a decimal point and/or exponent: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36.0       36.	.36e2        36E0      360e-1</a:t>
            </a:r>
          </a:p>
          <a:p>
            <a:r>
              <a:rPr lang="en-US" sz="2800" dirty="0" smtClean="0"/>
              <a:t>By default: stored as double</a:t>
            </a:r>
          </a:p>
          <a:p>
            <a:r>
              <a:rPr lang="en-US" sz="2800" dirty="0" smtClean="0"/>
              <a:t>To force as float: </a:t>
            </a:r>
          </a:p>
          <a:p>
            <a:pPr lvl="1"/>
            <a:r>
              <a:rPr lang="en-US" sz="2400" dirty="0" smtClean="0"/>
              <a:t>360.0f</a:t>
            </a:r>
          </a:p>
          <a:p>
            <a:r>
              <a:rPr lang="en-US" sz="2800" dirty="0" smtClean="0"/>
              <a:t>To force as double:</a:t>
            </a:r>
          </a:p>
          <a:p>
            <a:pPr lvl="1"/>
            <a:r>
              <a:rPr lang="en-US" sz="2400" dirty="0" smtClean="0"/>
              <a:t>360.0l</a:t>
            </a:r>
          </a:p>
          <a:p>
            <a:pPr lvl="2"/>
            <a:r>
              <a:rPr lang="en-US" sz="2200" dirty="0" smtClean="0"/>
              <a:t>Note the last letter is an l (like in lama)</a:t>
            </a:r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Constants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0864"/>
            <a:ext cx="6858000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 smtClean="0"/>
              <a:t>char: single character</a:t>
            </a:r>
          </a:p>
          <a:p>
            <a:r>
              <a:rPr lang="en-US" sz="3300" dirty="0" smtClean="0"/>
              <a:t>ASCII code: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7bit code, 128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A is 1000001 (=65)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B is 1000010 (=66</a:t>
            </a:r>
            <a:r>
              <a:rPr lang="en-US" sz="33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/>
              <a:t>See http://</a:t>
            </a:r>
            <a:r>
              <a:rPr lang="en-US" sz="3300" dirty="0" err="1"/>
              <a:t>www.asciitable.com</a:t>
            </a:r>
            <a:r>
              <a:rPr lang="en-US" sz="3300" dirty="0"/>
              <a:t>/</a:t>
            </a:r>
            <a:endParaRPr lang="en-US" sz="3300" dirty="0" smtClean="0"/>
          </a:p>
          <a:p>
            <a:r>
              <a:rPr lang="en-US" sz="3300" dirty="0" smtClean="0"/>
              <a:t>Treated like integers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char c = 65; 	char c = ‘A’;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 += 1 	=&gt; 	c becomes ‘B’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 += ‘a’ – ‘A’ 	=&gt; ‘b’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char d = 32	char d = ‘ 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300" dirty="0" smtClean="0"/>
              <a:t>‘a’*’z’/’X’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06417"/>
              </p:ext>
            </p:extLst>
          </p:nvPr>
        </p:nvGraphicFramePr>
        <p:xfrm>
          <a:off x="5029200" y="1752600"/>
          <a:ext cx="381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51"/>
                <a:gridCol w="1022100"/>
                <a:gridCol w="860323"/>
                <a:gridCol w="9832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1880</TotalTime>
  <Words>785</Words>
  <Application>Microsoft Macintosh PowerPoint</Application>
  <PresentationFormat>On-screen Show (4:3)</PresentationFormat>
  <Paragraphs>274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Century Schoolbook</vt:lpstr>
      <vt:lpstr>Consolas</vt:lpstr>
      <vt:lpstr>Courier New</vt:lpstr>
      <vt:lpstr>Symbol</vt:lpstr>
      <vt:lpstr>Wingdings</vt:lpstr>
      <vt:lpstr>Wingdings 2</vt:lpstr>
      <vt:lpstr>Arial</vt:lpstr>
      <vt:lpstr>View</vt:lpstr>
      <vt:lpstr>CSE 220 – C Programming </vt:lpstr>
      <vt:lpstr>Basic Types </vt:lpstr>
      <vt:lpstr>Integer types</vt:lpstr>
      <vt:lpstr>Exercise</vt:lpstr>
      <vt:lpstr>Integer types</vt:lpstr>
      <vt:lpstr>Integer Constants</vt:lpstr>
      <vt:lpstr>Floating types</vt:lpstr>
      <vt:lpstr>Floating Constants</vt:lpstr>
      <vt:lpstr>Character types</vt:lpstr>
      <vt:lpstr>Character types</vt:lpstr>
      <vt:lpstr>Exercise</vt:lpstr>
      <vt:lpstr>Reading and Writing</vt:lpstr>
      <vt:lpstr>Example</vt:lpstr>
      <vt:lpstr>getchar and putchar</vt:lpstr>
      <vt:lpstr>Exercise</vt:lpstr>
      <vt:lpstr>getchar and putchar are redundant to scanf</vt:lpstr>
      <vt:lpstr>Type Conversion</vt:lpstr>
      <vt:lpstr>Type Conversion</vt:lpstr>
      <vt:lpstr>bool Type</vt:lpstr>
      <vt:lpstr>Type Definition</vt:lpstr>
      <vt:lpstr>Basic Types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335</cp:revision>
  <dcterms:created xsi:type="dcterms:W3CDTF">2006-08-16T00:00:00Z</dcterms:created>
  <dcterms:modified xsi:type="dcterms:W3CDTF">2016-09-28T15:56:07Z</dcterms:modified>
</cp:coreProperties>
</file>