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9"/>
  </p:notesMasterIdLst>
  <p:sldIdLst>
    <p:sldId id="442" r:id="rId2"/>
    <p:sldId id="443" r:id="rId3"/>
    <p:sldId id="444" r:id="rId4"/>
    <p:sldId id="445" r:id="rId5"/>
    <p:sldId id="436" r:id="rId6"/>
    <p:sldId id="447" r:id="rId7"/>
    <p:sldId id="467" r:id="rId8"/>
    <p:sldId id="449" r:id="rId9"/>
    <p:sldId id="450" r:id="rId10"/>
    <p:sldId id="451" r:id="rId11"/>
    <p:sldId id="468" r:id="rId12"/>
    <p:sldId id="469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86" autoAdjust="0"/>
    <p:restoredTop sz="91058" autoAdjust="0"/>
  </p:normalViewPr>
  <p:slideViewPr>
    <p:cSldViewPr>
      <p:cViewPr varScale="1">
        <p:scale>
          <a:sx n="85" d="100"/>
          <a:sy n="85" d="100"/>
        </p:scale>
        <p:origin x="42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10/3/16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Arrays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Initialize to constant values:</a:t>
            </a:r>
            <a:endParaRPr lang="en-US" sz="3000" dirty="0"/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a[10] = {1, 2, 3, 4, 5, 6, 7, 9, 10};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myLetters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[5] = {‘a’, ‘z’, ‘x’, ‘1’, ‘w’};</a:t>
            </a:r>
          </a:p>
          <a:p>
            <a:r>
              <a:rPr lang="en-US" sz="3000" dirty="0" smtClean="0"/>
              <a:t>If initializer is shorter than array size, the remainder of the array is initialized to zero:</a:t>
            </a:r>
          </a:p>
          <a:p>
            <a:pPr marL="457200" lvl="1" indent="0">
              <a:buNone/>
            </a:pP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a[10] = {1, 2, 3, 4, 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5};</a:t>
            </a:r>
          </a:p>
          <a:p>
            <a:r>
              <a:rPr lang="en-US" sz="3000" dirty="0" smtClean="0"/>
              <a:t>If initializer is longer than array size: </a:t>
            </a:r>
            <a:r>
              <a:rPr lang="en-US" sz="3000" dirty="0" smtClean="0">
                <a:solidFill>
                  <a:srgbClr val="FF0000"/>
                </a:solidFill>
              </a:rPr>
              <a:t>error  </a:t>
            </a:r>
          </a:p>
          <a:p>
            <a:r>
              <a:rPr lang="en-US" sz="3000" dirty="0" smtClean="0"/>
              <a:t>If size omitted and </a:t>
            </a:r>
            <a:r>
              <a:rPr lang="en-US" sz="3000" dirty="0"/>
              <a:t>initializer </a:t>
            </a:r>
            <a:r>
              <a:rPr lang="en-US" sz="3000" dirty="0" smtClean="0"/>
              <a:t>present, the array will have the initializer value:</a:t>
            </a:r>
          </a:p>
          <a:p>
            <a:pPr marL="0" lvl="1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[ ] </a:t>
            </a: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{1, 2, 3, 4, 5</a:t>
            </a:r>
            <a:r>
              <a:rPr lang="en-US" sz="3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};   </a:t>
            </a:r>
          </a:p>
          <a:p>
            <a:pPr marL="0" lvl="1" indent="0">
              <a:buNone/>
            </a:pPr>
            <a:r>
              <a:rPr lang="en-US" sz="3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//Same as </a:t>
            </a:r>
            <a:r>
              <a:rPr lang="en-US" sz="3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a[5] = {1, 2, 3, 4, 5};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26299"/>
            <a:ext cx="7355967" cy="120576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Which of the following arrays accesses are out-of-bounds for the array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grades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grades[]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{7, 4, 6, 6};</a:t>
            </a: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8233" y="3417166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grades[-1]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grades[0]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grades[3]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grades[4]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26299"/>
            <a:ext cx="7355967" cy="120576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Which of the following arrays accesses are out-of-bounds for the array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grades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grades[5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 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{7, 4, 6, 6};</a:t>
            </a:r>
            <a:endParaRPr lang="en-US" sz="2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8233" y="3417166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grades[-1]</a:t>
            </a:r>
            <a:endParaRPr lang="en-US" sz="3600" dirty="0" smtClean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grades[0]</a:t>
            </a:r>
            <a:endParaRPr lang="en-US" sz="3600" dirty="0" smtClean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grades[3]</a:t>
            </a:r>
            <a:endParaRPr lang="en-US" sz="3600" dirty="0" smtClean="0">
              <a:solidFill>
                <a:srgbClr val="F5A007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grades[4]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70516"/>
            <a:ext cx="4267200" cy="31700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switch (month)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case 1: mc = 0; break;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case 2: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mc =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2;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case 3: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mc =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3;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case 4: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mc =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1;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case 5: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mc =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3;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case 6: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mc =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0;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case 7: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mc =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4;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…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1836" y="1691322"/>
            <a:ext cx="42672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mc[12] = </a:t>
            </a:r>
            <a:endParaRPr lang="en-US" sz="28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{0,2,3,1,3,0,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4,2,3,4,1,2};</a:t>
            </a:r>
          </a:p>
          <a:p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//Use in formula as: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mc[month – 1]</a:t>
            </a:r>
            <a:endParaRPr lang="en-US" sz="28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Double the values in the given array: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7432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myValues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[7] = {1, 4, 0, -1, 7, 9, 1}; 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 7;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pPr defTabSz="74771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myValues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myValues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]*2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747713"/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571999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sizeof</a:t>
            </a:r>
            <a:r>
              <a:rPr lang="en-US" sz="2200" dirty="0" smtClean="0"/>
              <a:t> operator:</a:t>
            </a: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a[10] = {1, 2, 3, 4, 5,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   6, 7, 8, 9, 10};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size_a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(a);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//10*4 (4 bytes for an </a:t>
            </a:r>
            <a:r>
              <a:rPr lang="en-US" sz="2000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size_int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(a[0]);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num_elements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(a) /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(a[0]);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//10</a:t>
            </a:r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Arrays may have any number of dimensions:</a:t>
            </a:r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temp[5][3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]; 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28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 Rows, 3 Columns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/>
              <a:t>To access row </a:t>
            </a:r>
            <a:r>
              <a:rPr lang="en-US" sz="2800" dirty="0" err="1" smtClean="0"/>
              <a:t>i</a:t>
            </a:r>
            <a:r>
              <a:rPr lang="en-US" sz="2800" dirty="0" smtClean="0"/>
              <a:t> and col j</a:t>
            </a:r>
            <a:r>
              <a:rPr lang="en-US" sz="2800" dirty="0" smtClean="0"/>
              <a:t>:  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temp[</a:t>
            </a:r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][j]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endParaRPr lang="en-US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27366"/>
              </p:ext>
            </p:extLst>
          </p:nvPr>
        </p:nvGraphicFramePr>
        <p:xfrm>
          <a:off x="2743200" y="3387725"/>
          <a:ext cx="434340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temp[1][2]</a:t>
                      </a:r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41312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temp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7655"/>
              </p:ext>
            </p:extLst>
          </p:nvPr>
        </p:nvGraphicFramePr>
        <p:xfrm>
          <a:off x="2743200" y="2971165"/>
          <a:ext cx="43434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19248"/>
              </p:ext>
            </p:extLst>
          </p:nvPr>
        </p:nvGraphicFramePr>
        <p:xfrm>
          <a:off x="2133600" y="3403600"/>
          <a:ext cx="533400" cy="1838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/>
                </a:tc>
              </a:tr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memory: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53953"/>
              </p:ext>
            </p:extLst>
          </p:nvPr>
        </p:nvGraphicFramePr>
        <p:xfrm>
          <a:off x="2895600" y="4114800"/>
          <a:ext cx="5029200" cy="22933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6400"/>
                <a:gridCol w="1676400"/>
                <a:gridCol w="1676400"/>
              </a:tblGrid>
              <a:tr h="4586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86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temp[1][2]</a:t>
                      </a:r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586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586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86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414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43000" y="2286000"/>
          <a:ext cx="609599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B2B9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26743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78973" y="2286000"/>
            <a:ext cx="5410200" cy="3708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3271699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Logical Representation: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1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Multidimensional Arrays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91651"/>
              </p:ext>
            </p:extLst>
          </p:nvPr>
        </p:nvGraphicFramePr>
        <p:xfrm>
          <a:off x="1219200" y="3421280"/>
          <a:ext cx="411480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temp[1][2]</a:t>
                      </a:r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318" y="3270954"/>
            <a:ext cx="85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temp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66800" y="1981200"/>
          <a:ext cx="609599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B2B9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3286" y="1515932"/>
            <a:ext cx="13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3145386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temp[2][1] to 45: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8690" y="3640758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temp[2][1] = 45;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4050" y="4117306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temp[7] = 45;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05200" y="2139211"/>
            <a:ext cx="595745" cy="2171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23555" y="2297668"/>
            <a:ext cx="2843645" cy="369332"/>
            <a:chOff x="1423555" y="2297668"/>
            <a:chExt cx="2843645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23555" y="22976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04555" y="22976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500" y="22976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7455" y="2297668"/>
              <a:ext cx="167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	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9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Print the content of the two dimensional array values that has N rows and M columns: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6404" y="3581400"/>
            <a:ext cx="6673596" cy="23083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(row=0; row&lt;=N-1; row++)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(col=0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col&lt;=M-1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col++)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		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”, 					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values[row][col]);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	}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Scalar Types: hold a single a value 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char, …</a:t>
            </a:r>
          </a:p>
          <a:p>
            <a:r>
              <a:rPr lang="en-US" dirty="0" smtClean="0"/>
              <a:t>Aggregate Data Types: referenced as a single entity but hold several values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array</a:t>
            </a:r>
          </a:p>
          <a:p>
            <a:pPr lvl="1"/>
            <a:r>
              <a:rPr lang="en-US" dirty="0" err="1" smtClean="0"/>
              <a:t>struct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Initialize to constant values: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a[4][3] = {	{1, 2, 3},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    	{4, 5, 6},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			{7, 9, 10},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 	{11, 12, 13} };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</a:t>
            </a:r>
            <a:r>
              <a:rPr lang="en-US" dirty="0" smtClean="0"/>
              <a:t>Initializers </a:t>
            </a:r>
            <a:r>
              <a:rPr lang="en-US" dirty="0"/>
              <a:t>- </a:t>
            </a:r>
            <a:r>
              <a:rPr lang="en-US" dirty="0" smtClean="0"/>
              <a:t>Not Needed For Class!!!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Short initializers: </a:t>
            </a:r>
          </a:p>
          <a:p>
            <a:pPr lvl="1"/>
            <a:r>
              <a:rPr lang="en-US" dirty="0" smtClean="0"/>
              <a:t>Fill first few rows as specified, remaining with 0’s: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Fill first elements of every row</a:t>
            </a:r>
            <a:r>
              <a:rPr lang="en-US" dirty="0"/>
              <a:t> as specified, remaining with 0’s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667000"/>
            <a:ext cx="5777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a[4][3]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{ {1, 2, 3},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4, 5, 6}};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1" y="4572000"/>
            <a:ext cx="76028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a[4][3] 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 { {1},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4, 5, 6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},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7, 9},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11, 12, 13} };</a:t>
            </a:r>
          </a:p>
        </p:txBody>
      </p:sp>
    </p:spTree>
    <p:extLst>
      <p:ext uri="{BB962C8B-B14F-4D97-AF65-F5344CB8AC3E}">
        <p14:creationId xmlns:p14="http://schemas.microsoft.com/office/powerpoint/2010/main" val="2622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Omitting Braces - </a:t>
            </a:r>
            <a:r>
              <a:rPr lang="en-US" dirty="0"/>
              <a:t>Not Needed For Class!!!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omit inner braces: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a[4][3] = {1, 2, 3, 4,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	 5, 6, 7, 9,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	10, 11, 12,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	13};</a:t>
            </a:r>
          </a:p>
          <a:p>
            <a:r>
              <a:rPr lang="en-US" dirty="0" smtClean="0"/>
              <a:t>Risky practice: one missed or extra value affects the rest of the initializer</a:t>
            </a:r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that computes the average of every column of a two dimensional array of N rows and M columns: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16" y="-434970"/>
            <a:ext cx="7269480" cy="1325562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728" y="1177989"/>
            <a:ext cx="5376672" cy="501675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variables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values[N][M];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float average[M];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sum;</a:t>
            </a:r>
          </a:p>
          <a:p>
            <a:endParaRPr lang="en-US" sz="20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values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endParaRPr lang="en-US" sz="2000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content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&lt;M;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sum = 0;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for (row=0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row&lt;N; row++)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    sum += values[row][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col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}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average[col] = (float) sum/N;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257800" y="1752600"/>
          <a:ext cx="2971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257800" y="3439160"/>
          <a:ext cx="2971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0876" y="1752600"/>
            <a:ext cx="10683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B2B91"/>
                </a:solidFill>
              </a:rPr>
              <a:t>values</a:t>
            </a:r>
            <a:endParaRPr lang="en-US" b="1" dirty="0">
              <a:solidFill>
                <a:srgbClr val="0B2B9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0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1447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M-1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088" y="25126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N-1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25704" y="1764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0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60876" y="3429000"/>
            <a:ext cx="137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B2B91"/>
                </a:solidFill>
              </a:rPr>
              <a:t>average</a:t>
            </a:r>
            <a:endParaRPr lang="en-US" b="1" dirty="0">
              <a:solidFill>
                <a:srgbClr val="0B2B9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3135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0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71096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M-1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186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Array (VLA</a:t>
            </a:r>
            <a:r>
              <a:rPr lang="en-US" dirty="0" smtClean="0"/>
              <a:t>) - Not Needed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50291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is also possible to use an expression that is not a constant for the array size</a:t>
            </a:r>
            <a:endParaRPr lang="en-US" dirty="0"/>
          </a:p>
          <a:p>
            <a:pPr marL="0" indent="0">
              <a:buNone/>
            </a:pPr>
            <a:r>
              <a:rPr lang="en-US" sz="17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size;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(“How many elements?\n”);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(“%d”, &amp;size);	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a[size];</a:t>
            </a:r>
          </a:p>
          <a:p>
            <a:r>
              <a:rPr lang="en-US" dirty="0" smtClean="0"/>
              <a:t>VLAs can be multidimensional</a:t>
            </a:r>
          </a:p>
          <a:p>
            <a:pPr marL="457200" lvl="1" indent="0">
              <a:buNone/>
            </a:pP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a[rows][cols];</a:t>
            </a:r>
          </a:p>
          <a:p>
            <a:r>
              <a:rPr lang="en-US" dirty="0" smtClean="0"/>
              <a:t>Advantage: use correct size instead of guessing, avoid problems with array too short or too long</a:t>
            </a:r>
          </a:p>
          <a:p>
            <a:r>
              <a:rPr lang="en-US" dirty="0" smtClean="0"/>
              <a:t>Disadvantage (we'll come back to this later in the course)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7987284" cy="5029199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 smtClean="0"/>
              <a:t>Direct assignment is not applicable</a:t>
            </a:r>
            <a:endParaRPr lang="en-US" sz="3400" dirty="0"/>
          </a:p>
          <a:p>
            <a:pPr marL="0" indent="0">
              <a:buNone/>
            </a:pPr>
            <a:r>
              <a:rPr lang="en-US" sz="21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a[5] = {10, 20, 30, 40, 50};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b[5];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 = a;  </a:t>
            </a:r>
            <a:r>
              <a:rPr lang="en-US" sz="3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//Generates a compilation error!</a:t>
            </a:r>
          </a:p>
          <a:p>
            <a:r>
              <a:rPr lang="en-US" sz="3400" dirty="0" smtClean="0"/>
              <a:t>Use a loop, copy elements one by one (Preferred Method)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3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=0;idx&lt;5;idx++) {</a:t>
            </a:r>
          </a:p>
          <a:p>
            <a:pPr marL="0" indent="0">
              <a:buNone/>
            </a:pP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       b[</a:t>
            </a:r>
            <a:r>
              <a:rPr lang="en-US" sz="3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 = a[</a:t>
            </a:r>
            <a:r>
              <a:rPr lang="en-US" sz="3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marL="0" indent="0">
              <a:buNone/>
            </a:pP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3400" dirty="0" smtClean="0"/>
              <a:t>Use </a:t>
            </a:r>
            <a:r>
              <a:rPr lang="en-US" sz="3400" dirty="0" err="1" smtClean="0"/>
              <a:t>memcpy</a:t>
            </a:r>
            <a:r>
              <a:rPr lang="en-US" sz="3400" dirty="0" smtClean="0"/>
              <a:t> (memory copy) function in &lt;</a:t>
            </a:r>
            <a:r>
              <a:rPr lang="en-US" sz="3400" dirty="0" err="1" smtClean="0"/>
              <a:t>string.h</a:t>
            </a:r>
            <a:r>
              <a:rPr lang="en-US" sz="3400" dirty="0" smtClean="0"/>
              <a:t>&gt; (Not Needed For Class, Yet):</a:t>
            </a:r>
            <a:endParaRPr lang="en-US" sz="3400" dirty="0" smtClean="0"/>
          </a:p>
          <a:p>
            <a:pPr marL="914400" lvl="2" indent="0">
              <a:buNone/>
            </a:pPr>
            <a:r>
              <a:rPr lang="en-US" sz="3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nclude &lt;</a:t>
            </a:r>
            <a:r>
              <a:rPr lang="en-US" sz="3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914400" lvl="2" indent="0">
              <a:buNone/>
            </a:pP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	…</a:t>
            </a:r>
          </a:p>
          <a:p>
            <a:pPr marL="457200" lvl="1" indent="0">
              <a:buNone/>
            </a:pP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memcpy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(a, b, </a:t>
            </a:r>
            <a:r>
              <a:rPr lang="en-US" sz="3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sz="3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(a));	</a:t>
            </a:r>
            <a:r>
              <a:rPr lang="en-US" sz="3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//faster than a loop</a:t>
            </a:r>
            <a:endParaRPr lang="en-US" sz="3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Array types</a:t>
            </a:r>
          </a:p>
          <a:p>
            <a:pPr lvl="1"/>
            <a:r>
              <a:rPr lang="en-US" sz="2800" dirty="0" smtClean="0"/>
              <a:t>One dimensional</a:t>
            </a:r>
          </a:p>
          <a:p>
            <a:pPr lvl="1"/>
            <a:r>
              <a:rPr lang="en-US" sz="2800" dirty="0" smtClean="0"/>
              <a:t>Multi dimensional</a:t>
            </a:r>
          </a:p>
          <a:p>
            <a:r>
              <a:rPr lang="en-US" sz="3200" dirty="0" smtClean="0"/>
              <a:t>Initialization</a:t>
            </a:r>
          </a:p>
          <a:p>
            <a:r>
              <a:rPr lang="en-US" sz="3200" dirty="0" smtClean="0"/>
              <a:t>Access and Bounds</a:t>
            </a:r>
          </a:p>
          <a:p>
            <a:r>
              <a:rPr lang="en-US" sz="3200" dirty="0" smtClean="0"/>
              <a:t>Copying an array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5275511"/>
            <a:ext cx="6172200" cy="448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containing a number of values of the same type</a:t>
            </a:r>
          </a:p>
          <a:p>
            <a:r>
              <a:rPr lang="en-US" dirty="0" smtClean="0"/>
              <a:t>To declare an array, specify: </a:t>
            </a:r>
          </a:p>
          <a:p>
            <a:pPr lvl="1"/>
            <a:r>
              <a:rPr lang="en-US" dirty="0" smtClean="0"/>
              <a:t>Type of variables stored</a:t>
            </a:r>
          </a:p>
          <a:p>
            <a:pPr lvl="1"/>
            <a:r>
              <a:rPr lang="en-US" dirty="0" smtClean="0"/>
              <a:t>Constant number: for the number of elements</a:t>
            </a:r>
          </a:p>
          <a:p>
            <a:pPr lvl="1"/>
            <a:r>
              <a:rPr lang="en-US" dirty="0" smtClean="0"/>
              <a:t>Name of the array</a:t>
            </a:r>
          </a:p>
          <a:p>
            <a:pPr marL="0" indent="0" defTabSz="571500"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6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6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a[8];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85146"/>
              </p:ext>
            </p:extLst>
          </p:nvPr>
        </p:nvGraphicFramePr>
        <p:xfrm>
          <a:off x="2106273" y="5279613"/>
          <a:ext cx="4648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1200" y="48006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06273" y="5275511"/>
            <a:ext cx="4648200" cy="448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Index starts at 0</a:t>
            </a:r>
          </a:p>
          <a:p>
            <a:r>
              <a:rPr lang="en-US" sz="2800" dirty="0" smtClean="0"/>
              <a:t>If size n, last index is n-1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709208"/>
            <a:ext cx="533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2785408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1935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16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70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88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74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33905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22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a[1]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6575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a[2]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38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a[3]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a[4]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a[5]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a[6]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1985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a[7]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233208"/>
            <a:ext cx="247650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//Set values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#define Z 1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a[0] = 11;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a[Z] = 20;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a[2+2] = 0;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10075" y="4233208"/>
            <a:ext cx="3209925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cell content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(“%d\n”, a[0]);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9600" y="5265003"/>
            <a:ext cx="3200400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into a cell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(“%d\n”, &amp;a[6]);</a:t>
            </a:r>
          </a:p>
        </p:txBody>
      </p:sp>
    </p:spTree>
    <p:extLst>
      <p:ext uri="{BB962C8B-B14F-4D97-AF65-F5344CB8AC3E}">
        <p14:creationId xmlns:p14="http://schemas.microsoft.com/office/powerpoint/2010/main" val="15943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Exercise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33" y="3061435"/>
            <a:ext cx="7355967" cy="120576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With the array above, what would this line output: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("Josh has %d dog(s).", dogs[1]);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Josh has %d dog(s).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Josh has 6 dog(s).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Josh has 9 dog(s).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Josh has 2 dog(s).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173756"/>
            <a:ext cx="533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8223" y="2252713"/>
            <a:ext cx="106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dogs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647950" y="217375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2800" y="217375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8600" y="217375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24400" y="217375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17375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0" y="217375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05600" y="217375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224995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224995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9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11734" y="226506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715125" y="224995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01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 10 integers from the user and print them backwards: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4113" y="2839742"/>
            <a:ext cx="4800600" cy="34778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array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values[10];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values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&lt;10;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(“%d”, &amp;values[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from last to first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=9;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&gt;=0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--)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d”,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values[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30480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What changes need to be done if we need an array of 11 elements?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6142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Read 10 integers from the user and print them backwards: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4113" y="2839742"/>
            <a:ext cx="4800600" cy="34778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//Declare array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values[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values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(“%d”, &amp;values[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from last to first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11-1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&gt;=0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--)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d”,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values[</a:t>
            </a:r>
            <a:r>
              <a:rPr lang="en-US" sz="20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30480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What changes need to be done if we need an array of 11 elements?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682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91322"/>
            <a:ext cx="7010400" cy="452431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#define  size 10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400" dirty="0" smtClean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values[size];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//Read values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=0;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&lt;size;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(“%d”, &amp;values[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from last to first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=size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– 1;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&gt;=0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--) 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d”, </a:t>
            </a:r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values[</a:t>
            </a:r>
            <a:r>
              <a:rPr lang="en-US" sz="24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idx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]);</a:t>
            </a:r>
          </a:p>
          <a:p>
            <a:r>
              <a:rPr lang="en-US" sz="24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 </a:t>
            </a:r>
            <a:r>
              <a:rPr lang="en-US" sz="2800" u="sng" dirty="0" smtClean="0"/>
              <a:t>does not check </a:t>
            </a:r>
            <a:r>
              <a:rPr lang="en-US" sz="2800" dirty="0" smtClean="0"/>
              <a:t>subscript bounds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709208"/>
            <a:ext cx="533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22479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1935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16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70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88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74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33905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22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a[1]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6575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a[2]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38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a[3]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a[4]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a[5]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120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a[6]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19850" y="33950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a[7]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9600" y="2709208"/>
            <a:ext cx="7620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658100" y="268605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9200" y="2714625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400" y="2281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Memory:</a:t>
            </a:r>
            <a:endParaRPr lang="en-US" sz="2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57500" y="4233208"/>
            <a:ext cx="48006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 = 7;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a[8]; 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a[8] = 90;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(“x is:%d\n”, x);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86600" y="27914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90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7162800" y="223837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8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2400</TotalTime>
  <Words>1203</Words>
  <Application>Microsoft Macintosh PowerPoint</Application>
  <PresentationFormat>On-screen Show (4:3)</PresentationFormat>
  <Paragraphs>419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Narrow</vt:lpstr>
      <vt:lpstr>Calibri</vt:lpstr>
      <vt:lpstr>Century Schoolbook</vt:lpstr>
      <vt:lpstr>Consolas</vt:lpstr>
      <vt:lpstr>Wingdings 2</vt:lpstr>
      <vt:lpstr>Arial</vt:lpstr>
      <vt:lpstr>View</vt:lpstr>
      <vt:lpstr>CSE 220 – C Programming</vt:lpstr>
      <vt:lpstr>Data Types</vt:lpstr>
      <vt:lpstr>One Dimensional Array</vt:lpstr>
      <vt:lpstr>Access</vt:lpstr>
      <vt:lpstr>Exercise</vt:lpstr>
      <vt:lpstr>Example</vt:lpstr>
      <vt:lpstr>Example</vt:lpstr>
      <vt:lpstr>Example</vt:lpstr>
      <vt:lpstr>Bounds</vt:lpstr>
      <vt:lpstr>Initialization</vt:lpstr>
      <vt:lpstr>Exercise</vt:lpstr>
      <vt:lpstr>Exercise</vt:lpstr>
      <vt:lpstr>Example</vt:lpstr>
      <vt:lpstr>Exercise</vt:lpstr>
      <vt:lpstr>Size of arrays</vt:lpstr>
      <vt:lpstr>Multidimensional Arrays</vt:lpstr>
      <vt:lpstr>Multidimensional Arrays</vt:lpstr>
      <vt:lpstr>Multidimensional Arrays</vt:lpstr>
      <vt:lpstr>Solution</vt:lpstr>
      <vt:lpstr>Initialization</vt:lpstr>
      <vt:lpstr>Short Initializers - Not Needed For Class!!!</vt:lpstr>
      <vt:lpstr>Omitting Braces - Not Needed For Class!!!</vt:lpstr>
      <vt:lpstr>Exercise</vt:lpstr>
      <vt:lpstr>Solution</vt:lpstr>
      <vt:lpstr>Variable Length Array (VLA) - Not Needed For Class</vt:lpstr>
      <vt:lpstr>Copy an Array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342</cp:revision>
  <dcterms:created xsi:type="dcterms:W3CDTF">2006-08-16T00:00:00Z</dcterms:created>
  <dcterms:modified xsi:type="dcterms:W3CDTF">2016-10-03T15:32:59Z</dcterms:modified>
</cp:coreProperties>
</file>