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470" r:id="rId2"/>
    <p:sldId id="471" r:id="rId3"/>
    <p:sldId id="472" r:id="rId4"/>
    <p:sldId id="473" r:id="rId5"/>
    <p:sldId id="474" r:id="rId6"/>
    <p:sldId id="475" r:id="rId7"/>
    <p:sldId id="436" r:id="rId8"/>
    <p:sldId id="476" r:id="rId9"/>
    <p:sldId id="477" r:id="rId10"/>
    <p:sldId id="478" r:id="rId11"/>
    <p:sldId id="506" r:id="rId12"/>
    <p:sldId id="480" r:id="rId13"/>
    <p:sldId id="481" r:id="rId14"/>
    <p:sldId id="482" r:id="rId15"/>
    <p:sldId id="508" r:id="rId16"/>
    <p:sldId id="484" r:id="rId17"/>
    <p:sldId id="485" r:id="rId18"/>
    <p:sldId id="486" r:id="rId19"/>
    <p:sldId id="487" r:id="rId20"/>
    <p:sldId id="488" r:id="rId21"/>
    <p:sldId id="507" r:id="rId22"/>
    <p:sldId id="509" r:id="rId23"/>
    <p:sldId id="489" r:id="rId24"/>
    <p:sldId id="51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4" autoAdjust="0"/>
    <p:restoredTop sz="91058" autoAdjust="0"/>
  </p:normalViewPr>
  <p:slideViewPr>
    <p:cSldViewPr>
      <p:cViewPr varScale="1">
        <p:scale>
          <a:sx n="85" d="100"/>
          <a:sy n="85" d="100"/>
        </p:scale>
        <p:origin x="19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dirty="0" smtClean="0"/>
              <a:t>Standard Library Functions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9285"/>
            <a:ext cx="4309281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latin typeface="Consolas" charset="0"/>
                <a:ea typeface="Consolas" charset="0"/>
                <a:cs typeface="Consolas" charset="0"/>
              </a:rPr>
              <a:t>math.h</a:t>
            </a:r>
            <a:endParaRPr lang="en-US" sz="2000" b="1" u="sng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pow(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a, double b);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ouble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ouble ceil(double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ouble floor(double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log10(double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cos(double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sin(double a);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tan(double a);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1681" y="1448812"/>
            <a:ext cx="4225119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latin typeface="Consolas" charset="0"/>
                <a:ea typeface="Consolas" charset="0"/>
                <a:cs typeface="Consolas" charset="0"/>
              </a:rPr>
              <a:t>stdlib.h</a:t>
            </a:r>
            <a:endParaRPr lang="en-US" sz="2000" b="1" u="sng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abs(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rand(void);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returns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between 0 and RAND_MAX (a very large number)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exit(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status);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abort(void);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system(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char *string);</a:t>
            </a:r>
          </a:p>
        </p:txBody>
      </p:sp>
    </p:spTree>
    <p:extLst>
      <p:ext uri="{BB962C8B-B14F-4D97-AF65-F5344CB8AC3E}">
        <p14:creationId xmlns:p14="http://schemas.microsoft.com/office/powerpoint/2010/main" val="20462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Function call, the function's name plus the arguments in parentheses.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z = average(x, y);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average(x, y);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//don’t capture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</a:p>
          <a:p>
            <a:pPr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/>
              <a:t>The parenthesis are required, even if there are no arguments to provide.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//Wrong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3" y="-464341"/>
            <a:ext cx="7269480" cy="1325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13" y="990600"/>
            <a:ext cx="77852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p;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x = 5, y = 20;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percentage(x, y)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(“%f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%f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is %f %%\n”,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x, y,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(“7 to 35 is %f %%\n”,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percentage(7, 35)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438400"/>
            <a:ext cx="3124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Variable p can't be reached from the main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4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Declare functions before calling them for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time</a:t>
            </a:r>
          </a:p>
          <a:p>
            <a:pPr lvl="1"/>
            <a:r>
              <a:rPr lang="en-US" sz="2000" dirty="0" smtClean="0"/>
              <a:t>Put </a:t>
            </a:r>
            <a:r>
              <a:rPr lang="en-US" sz="2000" u="sng" dirty="0" smtClean="0"/>
              <a:t>definition</a:t>
            </a:r>
            <a:r>
              <a:rPr lang="en-US" sz="2000" dirty="0" smtClean="0"/>
              <a:t> before first call</a:t>
            </a:r>
          </a:p>
          <a:p>
            <a:pPr lvl="1"/>
            <a:r>
              <a:rPr lang="en-US" sz="2000" dirty="0" smtClean="0"/>
              <a:t>Put </a:t>
            </a:r>
            <a:r>
              <a:rPr lang="en-US" sz="2000" u="sng" dirty="0" smtClean="0"/>
              <a:t>declaration</a:t>
            </a:r>
            <a:r>
              <a:rPr lang="en-US" sz="2000" dirty="0" smtClean="0"/>
              <a:t> before first call and </a:t>
            </a:r>
            <a:r>
              <a:rPr lang="en-US" sz="2000" u="sng" dirty="0" smtClean="0"/>
              <a:t>definition</a:t>
            </a:r>
            <a:r>
              <a:rPr lang="en-US" sz="2000" dirty="0" smtClean="0"/>
              <a:t> later</a:t>
            </a:r>
          </a:p>
          <a:p>
            <a:r>
              <a:rPr lang="en-US" sz="2400" dirty="0" smtClean="0"/>
              <a:t>Purpose: Tell the compiler the type and number of arguments to expect.</a:t>
            </a:r>
          </a:p>
          <a:p>
            <a:r>
              <a:rPr lang="en-US" sz="2400" dirty="0" smtClean="0"/>
              <a:t>If C does not know the function prototype before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call, it automatically converts char and short to </a:t>
            </a:r>
            <a:r>
              <a:rPr lang="en-US" sz="2400" dirty="0" err="1" smtClean="0"/>
              <a:t>int</a:t>
            </a:r>
            <a:r>
              <a:rPr lang="en-US" sz="2400" dirty="0" smtClean="0"/>
              <a:t> and float to double: </a:t>
            </a:r>
            <a:r>
              <a:rPr lang="en-US" sz="2400" dirty="0" smtClean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1"/>
            <a:ext cx="7269480" cy="1325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0" y="652788"/>
            <a:ext cx="7987284" cy="4351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percentage(x, y);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definition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999"/>
            <a:ext cx="7937183" cy="37219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Is this legal code?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input[] = {'A', 'B', 'C', 'D'};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letter = 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input);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("Letter = %c", letter);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char word[])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array is wrong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</a:t>
            </a:r>
            <a:r>
              <a:rPr lang="en-US" sz="3600" dirty="0" err="1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is wrong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something else is wrong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&amp;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Parameters: </a:t>
            </a:r>
          </a:p>
          <a:p>
            <a:pPr lvl="1"/>
            <a:r>
              <a:rPr lang="en-US" sz="2400" dirty="0" smtClean="0"/>
              <a:t>Appear in function definition</a:t>
            </a:r>
          </a:p>
          <a:p>
            <a:pPr lvl="1"/>
            <a:r>
              <a:rPr lang="en-US" sz="2400" dirty="0" smtClean="0"/>
              <a:t>Represent names given to the input values </a:t>
            </a:r>
          </a:p>
          <a:p>
            <a:r>
              <a:rPr lang="en-US" sz="2800" dirty="0" smtClean="0"/>
              <a:t>Arguments:</a:t>
            </a:r>
          </a:p>
          <a:p>
            <a:pPr lvl="1"/>
            <a:r>
              <a:rPr lang="en-US" sz="2400" dirty="0" smtClean="0"/>
              <a:t>Expressions that appear in function calls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Passed by value</a:t>
            </a:r>
            <a:r>
              <a:rPr lang="en-US" sz="2400" dirty="0" smtClean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25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</a:t>
            </a: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 is: %d”, 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124201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(“alpha: %d”, 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594" y="2505392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Make a copy of the argument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29254" y="365732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Increment the copy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76854" y="47055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Destroy the copy and exit the function</a:t>
            </a:r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prints 5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passing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3886200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alpha = 5;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fact1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factorial(alpha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fact2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factorial(alpha-1);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alpha, fact1);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alpha-1, fact2);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44196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factorial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result = 1;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while (x &gt; 1) </a:t>
            </a:r>
          </a:p>
          <a:p>
            <a:pPr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result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result*x--;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result;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Building blocks of C programs</a:t>
            </a:r>
          </a:p>
          <a:p>
            <a:r>
              <a:rPr lang="en-US" sz="2800" dirty="0" smtClean="0"/>
              <a:t>Divide program into smaller pieces</a:t>
            </a:r>
          </a:p>
          <a:p>
            <a:r>
              <a:rPr lang="en-US" sz="2800" dirty="0" smtClean="0"/>
              <a:t>Easier to understand</a:t>
            </a:r>
          </a:p>
          <a:p>
            <a:r>
              <a:rPr lang="en-US" sz="2800" dirty="0" smtClean="0"/>
              <a:t>Easier to maintain</a:t>
            </a:r>
          </a:p>
          <a:p>
            <a:r>
              <a:rPr lang="en-US" sz="2800" dirty="0" smtClean="0"/>
              <a:t>Reuse code and avoid repetition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</a:t>
            </a:r>
            <a:r>
              <a:rPr lang="en-US" sz="2800" u="sng" dirty="0" smtClean="0"/>
              <a:t>one dimensional</a:t>
            </a:r>
            <a:r>
              <a:rPr lang="en-US" sz="2800" dirty="0" smtClean="0"/>
              <a:t> arrays are passed as arguments, leave length unspecified</a:t>
            </a:r>
          </a:p>
          <a:p>
            <a:r>
              <a:rPr lang="en-US" sz="2800" dirty="0" smtClean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45720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indent="-114300"/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score[ ] = {1, 2, </a:t>
            </a:r>
          </a:p>
          <a:p>
            <a:pPr indent="-114300"/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3, 4, 5, 6, 7};</a:t>
            </a:r>
          </a:p>
          <a:p>
            <a:pPr indent="-114300"/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7);</a:t>
            </a:r>
          </a:p>
          <a:p>
            <a:pPr indent="-114300"/>
            <a:r>
              <a:rPr lang="en-US" sz="24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5);</a:t>
            </a:r>
            <a:endParaRPr lang="en-US" sz="24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26455" y="5630863"/>
            <a:ext cx="2514600" cy="838200"/>
          </a:xfrm>
          <a:prstGeom prst="wedgeRectCallout">
            <a:avLst>
              <a:gd name="adj1" fmla="val -17917"/>
              <a:gd name="adj2" fmla="val -1121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B2B91"/>
                </a:solidFill>
              </a:rPr>
              <a:t>No brackets in call</a:t>
            </a:r>
            <a:endParaRPr lang="en-US" sz="2400" b="1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return an array?</a:t>
            </a:r>
          </a:p>
          <a:p>
            <a:r>
              <a:rPr lang="en-US" sz="2800" dirty="0" smtClean="0"/>
              <a:t>Not yet, you need to learn how pointers work first.</a:t>
            </a:r>
          </a:p>
          <a:p>
            <a:r>
              <a:rPr lang="en-US" sz="2800" dirty="0" smtClean="0"/>
              <a:t>Until then, you will not need to return arrays from functions.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6" y="-304800"/>
            <a:ext cx="7269480" cy="1325562"/>
          </a:xfrm>
        </p:spPr>
        <p:txBody>
          <a:bodyPr/>
          <a:lstStyle/>
          <a:p>
            <a:r>
              <a:rPr lang="en-US" dirty="0" smtClean="0"/>
              <a:t>Arrays and Pass-By-Value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5" y="1020762"/>
            <a:ext cx="6446520" cy="1523999"/>
          </a:xfrm>
        </p:spPr>
        <p:txBody>
          <a:bodyPr/>
          <a:lstStyle/>
          <a:p>
            <a:r>
              <a:rPr lang="en-US" dirty="0" smtClean="0"/>
              <a:t>Arrays are different from scalar types, if you pass an array into a function, that function can modify the original array.</a:t>
            </a:r>
          </a:p>
          <a:p>
            <a:pPr lvl="1"/>
            <a:r>
              <a:rPr lang="en-US" dirty="0" smtClean="0"/>
              <a:t>This is because arrays are passed as pointers (more on that later in the 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08616"/>
            <a:ext cx="5851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LENGTH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main(void)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[LENGTH] = {2, 4, 6, 8};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halve(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LENGTH);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 {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array[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/= 2;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Array Arguments (Don't need to know for CSE 220)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3855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</a:t>
            </a:r>
            <a:r>
              <a:rPr lang="en-US" sz="2800" u="sng" dirty="0" smtClean="0"/>
              <a:t>multi dimensional</a:t>
            </a:r>
            <a:r>
              <a:rPr lang="en-US" sz="2800" dirty="0" smtClean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939745"/>
            <a:ext cx="8136254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][LEN],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x, y;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for( y=0; y&lt;LEN; y++)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indent="-114300"/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114300"/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5" y="16239"/>
            <a:ext cx="7937183" cy="57749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What does this code output?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xyz(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input[],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length)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result += input[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4};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xyz(array, 4));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5638800"/>
            <a:ext cx="7740396" cy="1219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  <a:endParaRPr lang="en-US" sz="28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2438400"/>
            <a:ext cx="690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&lt;= 1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{ 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</a:t>
            </a:r>
            <a:r>
              <a:rPr lang="en-US" sz="3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61" y="-426242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25593"/>
            <a:ext cx="744011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fact(1)));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1));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76779" y="1465380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Termination Condition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28" y="1037333"/>
            <a:ext cx="423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n) 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&lt;= 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{ 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n*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</a:t>
            </a:r>
            <a:r>
              <a:rPr lang="en-US" sz="20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639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Termination Condition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n*fact(n-1);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398461"/>
            <a:ext cx="883920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fact(1)));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(1 * (fact(0))));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(1 * (0 * (fact(-1) )))));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 * (3 * (2 * (1 * (0 * (-1 * fact(-2))))));</a:t>
            </a:r>
            <a:r>
              <a:rPr lang="en-US" sz="2400" b="1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endParaRPr lang="en-US" sz="2400" b="1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4889" y="678240"/>
            <a:ext cx="323086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remove the termination condition, the function will call itself infinite number of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2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recursive function that computes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n-2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n-3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x*x</a:t>
            </a:r>
            <a:r>
              <a:rPr lang="en-US" sz="3200" baseline="30000" dirty="0" smtClean="0">
                <a:solidFill>
                  <a:srgbClr val="0B2B91"/>
                </a:solidFill>
              </a:rPr>
              <a:t>0</a:t>
            </a:r>
            <a:endParaRPr lang="en-US" sz="3200" baseline="30000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recursive function that computes x</a:t>
            </a:r>
            <a:r>
              <a:rPr lang="en-US" baseline="30000" dirty="0" smtClean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3" y="2133600"/>
            <a:ext cx="7494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power(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== 0) {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 else {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x*</a:t>
            </a:r>
            <a:r>
              <a:rPr lang="en-US" sz="3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power(x, n-1)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" y="-533400"/>
            <a:ext cx="7269480" cy="1325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1"/>
            <a:ext cx="8212455" cy="563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(“Select one of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e following options\n:”);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(“- A: to convert from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convert from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\n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C: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convert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convert from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g\n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marL="0" indent="0" defTabSz="403225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option;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//Ask for number and apply the conversion accordingly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...}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prints numbers from 1 to </a:t>
            </a:r>
            <a:r>
              <a:rPr lang="en-US" sz="3000" dirty="0"/>
              <a:t>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733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(“%d\n”, start);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&lt; n)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computes the sum of all integers between 1 and 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04469"/>
            <a:ext cx="69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 smtClean="0">
                <a:solidFill>
                  <a:srgbClr val="000099"/>
                </a:solidFill>
              </a:rPr>
              <a:t>Pseudocode</a:t>
            </a:r>
            <a:r>
              <a:rPr lang="en-US" sz="2800" dirty="0" smtClean="0">
                <a:solidFill>
                  <a:srgbClr val="000099"/>
                </a:solidFill>
              </a:rPr>
              <a:t>: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</a:rPr>
              <a:t>Sum(from 1 to n) = n + Sum (from to n-1)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computes the sum of all integers between 1 and n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n + sum(n-1);</a:t>
            </a:r>
          </a:p>
          <a:p>
            <a:pPr defTabSz="461963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587996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non-recursive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50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 = 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0; index &lt; n; index++)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(array[index] == 5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 - 1 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5s in array between 0 and n – 1 is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number of 5s in first cell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+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204354"/>
            <a:ext cx="8362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(array[start]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count = 1;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Stopping Condition?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given an array of integers, counts the occurrences of the value 5 in it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34163"/>
            <a:ext cx="89744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(start ==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(array[start] == 5)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count = 1;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3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3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3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3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finds the minimum number in a given array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 - 1 </a:t>
            </a:r>
            <a:endParaRPr lang="en-US" sz="2400" i="1" dirty="0"/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</a:t>
            </a:r>
            <a:r>
              <a:rPr lang="en-US" sz="3000" u="sng" dirty="0" smtClean="0"/>
              <a:t>recursive</a:t>
            </a:r>
            <a:r>
              <a:rPr lang="en-US" sz="3000" dirty="0" smtClean="0"/>
              <a:t> function that finds the minimum number in a given array</a:t>
            </a:r>
            <a:endParaRPr lang="en-US" sz="3000" baseline="30000" dirty="0" smtClean="0"/>
          </a:p>
          <a:p>
            <a:endParaRPr lang="en-US" baseline="30000" dirty="0" smtClean="0"/>
          </a:p>
          <a:p>
            <a:pPr lvl="1">
              <a:buNone/>
            </a:pPr>
            <a:r>
              <a:rPr lang="en-US" baseline="30000" dirty="0" smtClean="0"/>
              <a:t>		</a:t>
            </a:r>
            <a:endParaRPr lang="en-US" sz="3600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n – 1;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0) {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array[0]; 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(array[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 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5154" y="31230"/>
            <a:ext cx="5295901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</a:t>
            </a:r>
            <a:r>
              <a:rPr lang="en-US" dirty="0" err="1" smtClean="0">
                <a:solidFill>
                  <a:srgbClr val="000099"/>
                </a:solidFill>
              </a:rPr>
              <a:t>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findMin</a:t>
            </a:r>
            <a:r>
              <a:rPr lang="en-US" dirty="0" smtClean="0">
                <a:solidFill>
                  <a:srgbClr val="000099"/>
                </a:solidFill>
              </a:rPr>
              <a:t>(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array[ ], 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</a:rPr>
              <a:t>	if (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if (array[</a:t>
            </a:r>
            <a:r>
              <a:rPr lang="en-US" dirty="0" err="1" smtClean="0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] &lt;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return </a:t>
            </a:r>
            <a:r>
              <a:rPr lang="en-US" dirty="0">
                <a:solidFill>
                  <a:srgbClr val="000099"/>
                </a:solidFill>
              </a:rPr>
              <a:t>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 smtClean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return </a:t>
            </a:r>
            <a:r>
              <a:rPr lang="en-US" dirty="0" err="1" smtClean="0">
                <a:solidFill>
                  <a:srgbClr val="000099"/>
                </a:solidFill>
              </a:rPr>
              <a:t>minFirstPart</a:t>
            </a:r>
            <a:r>
              <a:rPr lang="en-US" dirty="0" smtClean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</a:rPr>
              <a:t>}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76" y="2513365"/>
            <a:ext cx="7520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 smtClean="0"/>
              <a:t>int</a:t>
            </a:r>
            <a:r>
              <a:rPr lang="en-US" dirty="0" smtClean="0"/>
              <a:t> values[3] = {2, 1, 5};</a:t>
            </a:r>
          </a:p>
          <a:p>
            <a:pPr defTabSz="457200"/>
            <a:r>
              <a:rPr lang="en-US" dirty="0" err="1" smtClean="0"/>
              <a:t>findMin</a:t>
            </a:r>
            <a:r>
              <a:rPr lang="en-US" dirty="0" smtClean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lastIdx</a:t>
            </a:r>
            <a:r>
              <a:rPr lang="en-US" dirty="0" smtClean="0"/>
              <a:t> = 3 – 1 = 2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minFirstPart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findMin</a:t>
            </a:r>
            <a:r>
              <a:rPr lang="en-US" dirty="0" smtClean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lastIdx</a:t>
            </a:r>
            <a:r>
              <a:rPr lang="en-US" dirty="0" smtClean="0">
                <a:solidFill>
                  <a:srgbClr val="FF0000"/>
                </a:solidFill>
              </a:rPr>
              <a:t> = 2;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findMin</a:t>
            </a:r>
            <a:r>
              <a:rPr lang="en-US" dirty="0" smtClean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 smtClean="0">
                <a:solidFill>
                  <a:srgbClr val="FF0000"/>
                </a:solidFill>
              </a:rPr>
              <a:t>									</a:t>
            </a:r>
            <a:r>
              <a:rPr lang="en-US" dirty="0" err="1" smtClean="0">
                <a:solidFill>
                  <a:srgbClr val="00B050"/>
                </a:solidFill>
              </a:rPr>
              <a:t>lastIdx</a:t>
            </a:r>
            <a:r>
              <a:rPr lang="en-US" dirty="0" smtClean="0">
                <a:solidFill>
                  <a:srgbClr val="00B050"/>
                </a:solidFill>
              </a:rPr>
              <a:t> = 0</a:t>
            </a:r>
          </a:p>
          <a:p>
            <a:pPr defTabSz="457200"/>
            <a:r>
              <a:rPr lang="en-US" dirty="0" smtClean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array[</a:t>
            </a:r>
            <a:r>
              <a:rPr lang="en-US" dirty="0" err="1" smtClean="0">
                <a:solidFill>
                  <a:srgbClr val="FF0000"/>
                </a:solidFill>
              </a:rPr>
              <a:t>lastIdx</a:t>
            </a:r>
            <a:r>
              <a:rPr lang="en-US" dirty="0" smtClean="0">
                <a:solidFill>
                  <a:srgbClr val="FF0000"/>
                </a:solidFill>
              </a:rPr>
              <a:t>] = array[1] = 1 &lt; 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endParaRPr lang="en-US" dirty="0" smtClean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return </a:t>
            </a:r>
            <a:r>
              <a:rPr lang="en-US" dirty="0" err="1" smtClean="0">
                <a:solidFill>
                  <a:srgbClr val="FF0000"/>
                </a:solidFill>
              </a:rPr>
              <a:t>minFirstPart</a:t>
            </a:r>
            <a:r>
              <a:rPr lang="en-US" dirty="0" smtClean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 smtClean="0"/>
              <a:t>minFirstPart</a:t>
            </a:r>
            <a:r>
              <a:rPr lang="en-US" dirty="0" smtClean="0"/>
              <a:t> = 1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array[</a:t>
            </a:r>
            <a:r>
              <a:rPr lang="en-US" dirty="0" err="1" smtClean="0"/>
              <a:t>lastIdx</a:t>
            </a:r>
            <a:r>
              <a:rPr lang="en-US" dirty="0" smtClean="0"/>
              <a:t>] = array[2] = 5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array[</a:t>
            </a:r>
            <a:r>
              <a:rPr lang="en-US" dirty="0" err="1" smtClean="0"/>
              <a:t>lastIdx</a:t>
            </a:r>
            <a:r>
              <a:rPr lang="en-US" dirty="0"/>
              <a:t>]</a:t>
            </a:r>
            <a:r>
              <a:rPr lang="en-US" dirty="0" smtClean="0"/>
              <a:t> &gt; </a:t>
            </a:r>
            <a:r>
              <a:rPr lang="en-US" dirty="0" err="1" smtClean="0"/>
              <a:t>minFirstPart</a:t>
            </a:r>
            <a:r>
              <a:rPr lang="en-US" dirty="0" smtClean="0"/>
              <a:t>  	(5 &gt; 1)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minFirstPart</a:t>
            </a:r>
            <a:r>
              <a:rPr lang="en-US" dirty="0" smtClean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/>
              <a:t>Sample Run</a:t>
            </a:r>
            <a:endParaRPr lang="en-US" sz="2000" i="1" u="sng" dirty="0"/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7240524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displayOptions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(“%c”, &amp;option);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//Ask for number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//Apply conversion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float result;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switch(option)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case ‘A’: 	result =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convertOzToLbs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(number); 						break;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 defTabSz="403225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9718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Simplify Code</a:t>
            </a:r>
          </a:p>
          <a:p>
            <a:r>
              <a:rPr lang="en-US" sz="2400" dirty="0" smtClean="0"/>
              <a:t>- Must be defined in the code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 rot="10548128">
            <a:off x="3664108" y="2582876"/>
            <a:ext cx="1359202" cy="215764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723761">
            <a:off x="4139841" y="4448789"/>
            <a:ext cx="2271676" cy="357251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percentage(double a, double b) {</a:t>
            </a:r>
          </a:p>
          <a:p>
            <a:pPr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p;</a:t>
            </a:r>
          </a:p>
          <a:p>
            <a:pPr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/>
              <a:t>Must specify: </a:t>
            </a:r>
          </a:p>
          <a:p>
            <a:pPr lvl="1"/>
            <a:r>
              <a:rPr lang="en-US" dirty="0" smtClean="0"/>
              <a:t>Return type:	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name: percentage</a:t>
            </a:r>
          </a:p>
          <a:p>
            <a:pPr lvl="1"/>
            <a:r>
              <a:rPr lang="en-US" dirty="0" smtClean="0"/>
              <a:t>function parameters and type: double a, double b </a:t>
            </a:r>
          </a:p>
          <a:p>
            <a:pPr lvl="1"/>
            <a:r>
              <a:rPr lang="en-US" dirty="0" smtClean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57165"/>
              <a:gd name="adj2" fmla="val 90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Return 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Parameters: type and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83919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</a:t>
            </a:r>
            <a:r>
              <a:rPr lang="en-US" sz="28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double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a/b*100;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body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17" y="2020856"/>
            <a:ext cx="7355967" cy="207211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What is the return type for this function definition?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word[])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  <a:endParaRPr lang="en-US" sz="2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en-US" sz="3600" dirty="0" err="1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char[]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Functions don’t have to return anything: Return type is </a:t>
            </a:r>
            <a:r>
              <a:rPr lang="en-US" sz="3000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 smtClean="0"/>
              <a:t>Functions cannot return arrays</a:t>
            </a:r>
          </a:p>
          <a:p>
            <a:r>
              <a:rPr lang="en-US" sz="3000" dirty="0" smtClean="0"/>
              <a:t>Functions don’t have to take input parameters: use </a:t>
            </a:r>
            <a:r>
              <a:rPr lang="en-US" sz="3000" dirty="0" smtClean="0">
                <a:solidFill>
                  <a:srgbClr val="FF0000"/>
                </a:solidFill>
              </a:rPr>
              <a:t>void</a:t>
            </a:r>
            <a:r>
              <a:rPr lang="en-US" sz="3000" dirty="0" smtClean="0"/>
              <a:t> in place of parameters </a:t>
            </a:r>
          </a:p>
          <a:p>
            <a:pPr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8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3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3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r>
              <a:rPr lang="en-US" sz="3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52600"/>
            <a:ext cx="6446520" cy="43513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type must be listed for every parameter</a:t>
            </a:r>
          </a:p>
          <a:p>
            <a:pPr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25110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y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		  y,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92662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  		  y, 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963862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WRONG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4945062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CORRECT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4568</TotalTime>
  <Words>1633</Words>
  <Application>Microsoft Macintosh PowerPoint</Application>
  <PresentationFormat>On-screen Show (4:3)</PresentationFormat>
  <Paragraphs>510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Functions</vt:lpstr>
      <vt:lpstr>Example</vt:lpstr>
      <vt:lpstr>Example</vt:lpstr>
      <vt:lpstr>Defining a function</vt:lpstr>
      <vt:lpstr>Defining a function</vt:lpstr>
      <vt:lpstr>Exercise</vt:lpstr>
      <vt:lpstr>Defining a function</vt:lpstr>
      <vt:lpstr>Defining a function</vt:lpstr>
      <vt:lpstr>Standard Library Functions</vt:lpstr>
      <vt:lpstr>Calling a function</vt:lpstr>
      <vt:lpstr>Example</vt:lpstr>
      <vt:lpstr>Program Structure</vt:lpstr>
      <vt:lpstr>Example</vt:lpstr>
      <vt:lpstr>PowerPoint Presentation</vt:lpstr>
      <vt:lpstr>Parameters &amp; Arguments</vt:lpstr>
      <vt:lpstr>Passing by value example</vt:lpstr>
      <vt:lpstr>Passing by value example</vt:lpstr>
      <vt:lpstr>Advantage of passing by value</vt:lpstr>
      <vt:lpstr>Array Arguments</vt:lpstr>
      <vt:lpstr>Returning arrays?</vt:lpstr>
      <vt:lpstr>Arrays and Pass-By-Value</vt:lpstr>
      <vt:lpstr>More Array Arguments (Don't need to know for CSE 220)</vt:lpstr>
      <vt:lpstr>PowerPoint Presentation</vt:lpstr>
      <vt:lpstr>Recursion</vt:lpstr>
      <vt:lpstr>Recursion</vt:lpstr>
      <vt:lpstr>Termination Condition - Example</vt:lpstr>
      <vt:lpstr>Example</vt:lpstr>
      <vt:lpstr>Solution</vt:lpstr>
      <vt:lpstr>Exercise</vt:lpstr>
      <vt:lpstr>Exercise</vt:lpstr>
      <vt:lpstr>Solution</vt:lpstr>
      <vt:lpstr>Exercise</vt:lpstr>
      <vt:lpstr>Exercise</vt:lpstr>
      <vt:lpstr>Solution</vt:lpstr>
      <vt:lpstr>Solution</vt:lpstr>
      <vt:lpstr>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357</cp:revision>
  <dcterms:created xsi:type="dcterms:W3CDTF">2006-08-16T00:00:00Z</dcterms:created>
  <dcterms:modified xsi:type="dcterms:W3CDTF">2016-10-13T15:31:50Z</dcterms:modified>
</cp:coreProperties>
</file>