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21"/>
  </p:notesMasterIdLst>
  <p:sldIdLst>
    <p:sldId id="544" r:id="rId2"/>
    <p:sldId id="545" r:id="rId3"/>
    <p:sldId id="546" r:id="rId4"/>
    <p:sldId id="547" r:id="rId5"/>
    <p:sldId id="548" r:id="rId6"/>
    <p:sldId id="549" r:id="rId7"/>
    <p:sldId id="550" r:id="rId8"/>
    <p:sldId id="551" r:id="rId9"/>
    <p:sldId id="552" r:id="rId10"/>
    <p:sldId id="565" r:id="rId11"/>
    <p:sldId id="554" r:id="rId12"/>
    <p:sldId id="555" r:id="rId13"/>
    <p:sldId id="556" r:id="rId14"/>
    <p:sldId id="557" r:id="rId15"/>
    <p:sldId id="559" r:id="rId16"/>
    <p:sldId id="566" r:id="rId17"/>
    <p:sldId id="567" r:id="rId18"/>
    <p:sldId id="568" r:id="rId19"/>
    <p:sldId id="564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23" autoAdjust="0"/>
    <p:restoredTop sz="91058" autoAdjust="0"/>
  </p:normalViewPr>
  <p:slideViewPr>
    <p:cSldViewPr>
      <p:cViewPr varScale="1">
        <p:scale>
          <a:sx n="85" d="100"/>
          <a:sy n="85" d="100"/>
        </p:scale>
        <p:origin x="2168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11/9/16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35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33F808F0-913D-477A-9CA6-F18B965E45CF}" type="datetime1">
              <a:rPr lang="en-US" smtClean="0"/>
              <a:t>11/9/16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7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55D-377A-4D1E-B670-E39358B7E717}" type="datetime1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1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A99-918F-4F8A-B9C1-3067B0137FB2}" type="datetime1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16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4DF3-3970-42FB-90D2-A9B99EA4895D}" type="datetime1">
              <a:rPr lang="en-US" smtClean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0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A1E4-22D3-42A9-8BE0-61674E6AF57E}" type="datetime1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916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3097-9EFE-4D82-AC52-9D1E9CD75C0B}" type="datetime1">
              <a:rPr lang="en-US" smtClean="0"/>
              <a:t>11/9/16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b-NO" smtClean="0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1777-7662-4FEC-BEC3-810ADE438E61}" type="datetime1">
              <a:rPr lang="en-US" smtClean="0"/>
              <a:t>11/9/16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9C1-2605-4D7A-B7AE-B9C46F829AB4}" type="datetime1">
              <a:rPr lang="en-US" smtClean="0"/>
              <a:t>11/9/16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4FF-F681-4C4B-B5A3-2E84619FD695}" type="datetime1">
              <a:rPr lang="en-US" smtClean="0"/>
              <a:t>11/9/16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0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CD9B-598C-4B8C-9A44-38ABFA66C3CA}" type="datetime1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9455-5397-4708-A123-B7BEC8168560}" type="datetime1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7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56FC23F-F40F-4A49-BC09-A880359CAB63}" type="datetime1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220 – C Programming</a:t>
            </a:r>
            <a:br>
              <a:rPr lang="en-US" dirty="0" smtClean="0"/>
            </a:br>
            <a:r>
              <a:rPr lang="en-US" dirty="0" smtClean="0"/>
              <a:t>Fall 2013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Program Organization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79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>
              <a:solidFill>
                <a:srgbClr val="000099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0099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87" y="1600200"/>
            <a:ext cx="3810000" cy="31700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#define MAXSZ 100</a:t>
            </a:r>
          </a:p>
          <a:p>
            <a:endParaRPr lang="en-US" sz="2000" dirty="0" smtClean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content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[MAXSZ];</a:t>
            </a:r>
            <a:endParaRPr lang="en-US" sz="20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last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0;</a:t>
            </a:r>
          </a:p>
          <a:p>
            <a:endParaRPr lang="en-US" sz="2000" dirty="0" smtClean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addOne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x) {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last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content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[last] = x;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8441" y="1596452"/>
            <a:ext cx="4343400" cy="39703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isFull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return 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last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== MAXSZ - 1; </a:t>
            </a:r>
            <a:endParaRPr lang="en-US" dirty="0" smtClean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count;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(“%d”, &amp;count);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for (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=0, 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&lt;count; 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++) {</a:t>
            </a:r>
          </a:p>
          <a:p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if (!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isFull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()) {</a:t>
            </a:r>
          </a:p>
          <a:p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     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addOne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(rand()%50);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} else {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    break;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10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sz="2400" dirty="0" smtClean="0"/>
              <a:t>Convenient way for functions to share variables</a:t>
            </a:r>
          </a:p>
          <a:p>
            <a:pPr marL="514350" indent="-457200"/>
            <a:r>
              <a:rPr lang="en-US" sz="2400" dirty="0" smtClean="0"/>
              <a:t>Maintenance: If type changes, we need to check every function that uses it</a:t>
            </a:r>
          </a:p>
          <a:p>
            <a:pPr marL="514350" indent="-457200"/>
            <a:r>
              <a:rPr lang="en-US" sz="2400" dirty="0" smtClean="0"/>
              <a:t>If assigned wrong value: may be difficult to locate where</a:t>
            </a:r>
          </a:p>
          <a:p>
            <a:pPr marL="514350" indent="-457200"/>
            <a:r>
              <a:rPr lang="en-US" sz="2400" dirty="0" smtClean="0"/>
              <a:t>Functions that rely on externals are hard to reuse</a:t>
            </a:r>
          </a:p>
          <a:p>
            <a:pPr marL="514350" indent="-457200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Block: a compound statement</a:t>
            </a:r>
          </a:p>
          <a:p>
            <a:pPr marL="457200" lvl="1" indent="0">
              <a:buNone/>
            </a:pPr>
            <a:r>
              <a:rPr lang="en-US" sz="32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2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statements</a:t>
            </a:r>
          </a:p>
          <a:p>
            <a:pPr marL="457200" lvl="1" indent="0">
              <a:buNone/>
            </a:pPr>
            <a:r>
              <a:rPr lang="en-US" sz="32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block variable has automatic duration</a:t>
            </a:r>
          </a:p>
          <a:p>
            <a:pPr lvl="1"/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38316" y="4457602"/>
            <a:ext cx="4124484" cy="19389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&gt; j) {</a:t>
            </a:r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temp =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j;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j =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6629400" y="3657600"/>
            <a:ext cx="2286000" cy="762000"/>
          </a:xfrm>
          <a:prstGeom prst="wedgeRectCallout">
            <a:avLst>
              <a:gd name="adj1" fmla="val -59918"/>
              <a:gd name="adj2" fmla="val 137941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temp is created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228600" y="4800600"/>
            <a:ext cx="2551922" cy="797053"/>
          </a:xfrm>
          <a:prstGeom prst="wedgeRectCallout">
            <a:avLst>
              <a:gd name="adj1" fmla="val 56007"/>
              <a:gd name="adj2" fmla="val 10738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temp is destroyed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Scope: the context in which a variable is defined:</a:t>
            </a:r>
          </a:p>
          <a:p>
            <a:pPr lvl="1"/>
            <a:r>
              <a:rPr lang="en-US" sz="2000" dirty="0" smtClean="0"/>
              <a:t>Duration</a:t>
            </a:r>
          </a:p>
          <a:p>
            <a:pPr lvl="1"/>
            <a:r>
              <a:rPr lang="en-US" sz="2000" dirty="0" smtClean="0"/>
              <a:t>Visibility</a:t>
            </a:r>
          </a:p>
          <a:p>
            <a:r>
              <a:rPr lang="en-US" sz="2400" dirty="0" smtClean="0"/>
              <a:t>Scope rules: used for name resolution</a:t>
            </a:r>
          </a:p>
          <a:p>
            <a:pPr lvl="1"/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" y="1600200"/>
            <a:ext cx="5440325" cy="37856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a;	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/* </a:t>
            </a:r>
            <a:r>
              <a:rPr lang="en-US" sz="2000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decl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1 */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void f(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a) {    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/* </a:t>
            </a:r>
            <a:r>
              <a:rPr lang="en-US" sz="20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decl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2 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  <a:endParaRPr lang="en-US" sz="2000" dirty="0" smtClean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a = 1;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g(void) 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 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2;      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/* </a:t>
            </a:r>
            <a:r>
              <a:rPr lang="en-US" sz="20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decl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3 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  <a:endParaRPr lang="en-US" sz="2000" dirty="0" smtClean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if (a &gt; 0) {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a;         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/* </a:t>
            </a:r>
            <a:r>
              <a:rPr lang="en-US" sz="20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decl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4 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  <a:endParaRPr lang="en-US" sz="2000" dirty="0" smtClean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a = 3;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a = 4;    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83259" y="1691322"/>
            <a:ext cx="2775559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void h(void) {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a = 5;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946404" y="2267211"/>
            <a:ext cx="729996" cy="1711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371599" y="4038600"/>
            <a:ext cx="457201" cy="1075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71599" y="3462711"/>
            <a:ext cx="0" cy="2101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421018" y="3292257"/>
            <a:ext cx="737984" cy="1600200"/>
          </a:xfrm>
          <a:custGeom>
            <a:avLst/>
            <a:gdLst>
              <a:gd name="connsiteX0" fmla="*/ 227686 w 590941"/>
              <a:gd name="connsiteY0" fmla="*/ 1991638 h 1991638"/>
              <a:gd name="connsiteX1" fmla="*/ 14744 w 590941"/>
              <a:gd name="connsiteY1" fmla="*/ 413359 h 1991638"/>
              <a:gd name="connsiteX2" fmla="*/ 590941 w 590941"/>
              <a:gd name="connsiteY2" fmla="*/ 0 h 199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941" h="1991638">
                <a:moveTo>
                  <a:pt x="227686" y="1991638"/>
                </a:moveTo>
                <a:cubicBezTo>
                  <a:pt x="90944" y="1368468"/>
                  <a:pt x="-45798" y="745299"/>
                  <a:pt x="14744" y="413359"/>
                </a:cubicBezTo>
                <a:cubicBezTo>
                  <a:pt x="75286" y="81419"/>
                  <a:pt x="333113" y="40709"/>
                  <a:pt x="590941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946404" y="1602989"/>
            <a:ext cx="5301995" cy="664222"/>
          </a:xfrm>
          <a:custGeom>
            <a:avLst/>
            <a:gdLst>
              <a:gd name="connsiteX0" fmla="*/ 3607495 w 3607495"/>
              <a:gd name="connsiteY0" fmla="*/ 664222 h 664222"/>
              <a:gd name="connsiteX1" fmla="*/ 1866378 w 3607495"/>
              <a:gd name="connsiteY1" fmla="*/ 25395 h 664222"/>
              <a:gd name="connsiteX2" fmla="*/ 0 w 3607495"/>
              <a:gd name="connsiteY2" fmla="*/ 188233 h 664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7495" h="664222">
                <a:moveTo>
                  <a:pt x="3607495" y="664222"/>
                </a:moveTo>
                <a:cubicBezTo>
                  <a:pt x="3037561" y="384474"/>
                  <a:pt x="2467627" y="104726"/>
                  <a:pt x="1866378" y="25395"/>
                </a:cubicBezTo>
                <a:cubicBezTo>
                  <a:pt x="1265129" y="-53936"/>
                  <a:pt x="632564" y="67148"/>
                  <a:pt x="0" y="18823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794010" y="4373523"/>
            <a:ext cx="4343400" cy="224676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Parameter a (decl. 2) in f: hides external variable 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Local variable a (decl. 3) hides external variable 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Block variable a (decl. 4) hides local variable a in 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External variable a visible in h</a:t>
            </a:r>
          </a:p>
        </p:txBody>
      </p:sp>
    </p:spTree>
    <p:extLst>
      <p:ext uri="{BB962C8B-B14F-4D97-AF65-F5344CB8AC3E}">
        <p14:creationId xmlns:p14="http://schemas.microsoft.com/office/powerpoint/2010/main" val="190976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smtClean="0"/>
              <a:t>Organization (structure of a .c file)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054596" cy="43513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Preprocessing directives: #include, #define</a:t>
            </a:r>
          </a:p>
          <a:p>
            <a:r>
              <a:rPr lang="en-US" sz="2400" dirty="0" smtClean="0"/>
              <a:t>Type definitions: </a:t>
            </a:r>
            <a:r>
              <a:rPr lang="en-US" sz="2400" dirty="0" err="1" smtClean="0"/>
              <a:t>typedef</a:t>
            </a:r>
            <a:r>
              <a:rPr lang="en-US" sz="2400" dirty="0" smtClean="0"/>
              <a:t> (optional content)</a:t>
            </a:r>
          </a:p>
          <a:p>
            <a:r>
              <a:rPr lang="en-US" sz="2400" dirty="0" smtClean="0"/>
              <a:t>Declaration of external variables</a:t>
            </a:r>
          </a:p>
          <a:p>
            <a:r>
              <a:rPr lang="en-US" sz="2400" dirty="0" smtClean="0"/>
              <a:t>Function prototypes (declarations)</a:t>
            </a:r>
          </a:p>
          <a:p>
            <a:r>
              <a:rPr lang="en-US" sz="2400" dirty="0" smtClean="0"/>
              <a:t>Definition of main</a:t>
            </a:r>
          </a:p>
          <a:p>
            <a:r>
              <a:rPr lang="en-US" sz="2400" dirty="0" smtClean="0"/>
              <a:t>Definition of other functions</a:t>
            </a:r>
          </a:p>
          <a:p>
            <a:pPr lvl="1"/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5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791" y="133162"/>
            <a:ext cx="3583781" cy="1796421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What is the output?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946209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2418" y="103182"/>
            <a:ext cx="36918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a = 1;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void f(void) {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a = 2;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(“%d”, a);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defTabSz="457200"/>
            <a:endParaRPr lang="en-US" sz="2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57200"/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f();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31548" y="3863877"/>
            <a:ext cx="3200400" cy="23083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The </a:t>
            </a:r>
            <a:r>
              <a:rPr lang="en-US" sz="2400" dirty="0" smtClean="0"/>
              <a:t>declaration of local variable a inside f hides the external variable a.</a:t>
            </a:r>
          </a:p>
          <a:p>
            <a:r>
              <a:rPr lang="en-US" sz="2400" dirty="0" smtClean="0"/>
              <a:t>The local variable is printed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854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791" y="133162"/>
            <a:ext cx="3583781" cy="1796421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What is the output?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48618" y="4209610"/>
            <a:ext cx="2895600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2418" y="103182"/>
            <a:ext cx="36918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a = 1;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void f(void) {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b = a;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a = 2;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(“%d”, b);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defTabSz="457200"/>
            <a:endParaRPr lang="en-US" sz="2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57200"/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f();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54855" y="3125213"/>
            <a:ext cx="3886200" cy="30469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The </a:t>
            </a:r>
            <a:r>
              <a:rPr lang="en-US" sz="2400" dirty="0" smtClean="0"/>
              <a:t>declaration of local variable a inside f hides the external variable a, starting from the time a was declared. Before a was declared, when b was initialized, only the external a was visible</a:t>
            </a:r>
          </a:p>
        </p:txBody>
      </p:sp>
    </p:spTree>
    <p:extLst>
      <p:ext uri="{BB962C8B-B14F-4D97-AF65-F5344CB8AC3E}">
        <p14:creationId xmlns:p14="http://schemas.microsoft.com/office/powerpoint/2010/main" val="130307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791" y="133162"/>
            <a:ext cx="3583781" cy="1796421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What is the output?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48618" y="4209610"/>
            <a:ext cx="2895600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2418" y="103182"/>
            <a:ext cx="36918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{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x = 20;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(“%d”, x);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54855" y="3125213"/>
            <a:ext cx="3886200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 program will not compile. </a:t>
            </a:r>
          </a:p>
          <a:p>
            <a:r>
              <a:rPr lang="en-US" sz="2400" dirty="0"/>
              <a:t>Variable x is not accessible inside the print statement.</a:t>
            </a:r>
          </a:p>
        </p:txBody>
      </p:sp>
    </p:spTree>
    <p:extLst>
      <p:ext uri="{BB962C8B-B14F-4D97-AF65-F5344CB8AC3E}">
        <p14:creationId xmlns:p14="http://schemas.microsoft.com/office/powerpoint/2010/main" val="104379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143000"/>
            <a:ext cx="7467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main(void) 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endParaRPr lang="en-US" sz="2000" dirty="0" smtClean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5720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x = 10, y = 20;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endParaRPr lang="en-US" sz="2000" dirty="0" smtClean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5720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(“x = %d, y = %d\n”, x, y);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endParaRPr lang="en-US" sz="2000" dirty="0" smtClean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5720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y = 40;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++;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++;</a:t>
            </a:r>
          </a:p>
          <a:p>
            <a:pPr defTabSz="457200"/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(“x = %d, y = %d\n”, x, y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 smtClean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5720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(“x = %d, y = %d\n”, x, y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20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5720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 smtClean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5720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return 0;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3810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is the output?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477000" y="205841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 = 10, y = 20</a:t>
            </a:r>
            <a:endParaRPr lang="en-US" sz="2000" dirty="0"/>
          </a:p>
        </p:txBody>
      </p:sp>
      <p:sp>
        <p:nvSpPr>
          <p:cNvPr id="10" name="Freeform 9"/>
          <p:cNvSpPr/>
          <p:nvPr/>
        </p:nvSpPr>
        <p:spPr>
          <a:xfrm>
            <a:off x="175783" y="1676401"/>
            <a:ext cx="1614917" cy="1564248"/>
          </a:xfrm>
          <a:custGeom>
            <a:avLst/>
            <a:gdLst>
              <a:gd name="connsiteX0" fmla="*/ 815368 w 815368"/>
              <a:gd name="connsiteY0" fmla="*/ 1642188 h 1642188"/>
              <a:gd name="connsiteX1" fmla="*/ 12935 w 815368"/>
              <a:gd name="connsiteY1" fmla="*/ 821094 h 1642188"/>
              <a:gd name="connsiteX2" fmla="*/ 395490 w 815368"/>
              <a:gd name="connsiteY2" fmla="*/ 0 h 164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5368" h="1642188">
                <a:moveTo>
                  <a:pt x="815368" y="1642188"/>
                </a:moveTo>
                <a:cubicBezTo>
                  <a:pt x="449141" y="1368490"/>
                  <a:pt x="82915" y="1094792"/>
                  <a:pt x="12935" y="821094"/>
                </a:cubicBezTo>
                <a:cubicBezTo>
                  <a:pt x="-57045" y="547396"/>
                  <a:pt x="169222" y="273698"/>
                  <a:pt x="39549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590800" y="2990910"/>
            <a:ext cx="270716" cy="587828"/>
          </a:xfrm>
          <a:custGeom>
            <a:avLst/>
            <a:gdLst>
              <a:gd name="connsiteX0" fmla="*/ 27992 w 270716"/>
              <a:gd name="connsiteY0" fmla="*/ 587828 h 587828"/>
              <a:gd name="connsiteX1" fmla="*/ 270588 w 270716"/>
              <a:gd name="connsiteY1" fmla="*/ 289248 h 587828"/>
              <a:gd name="connsiteX2" fmla="*/ 0 w 270716"/>
              <a:gd name="connsiteY2" fmla="*/ 0 h 58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716" h="587828">
                <a:moveTo>
                  <a:pt x="27992" y="587828"/>
                </a:moveTo>
                <a:cubicBezTo>
                  <a:pt x="151622" y="487523"/>
                  <a:pt x="275253" y="387219"/>
                  <a:pt x="270588" y="289248"/>
                </a:cubicBezTo>
                <a:cubicBezTo>
                  <a:pt x="265923" y="191277"/>
                  <a:pt x="132961" y="95638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77000" y="3601834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 = 11, y = 41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477000" y="4138031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 = 11, y = 20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59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Variables</a:t>
            </a:r>
          </a:p>
          <a:p>
            <a:pPr lvl="1"/>
            <a:r>
              <a:rPr lang="en-US" sz="2800" dirty="0" smtClean="0"/>
              <a:t>Local</a:t>
            </a:r>
          </a:p>
          <a:p>
            <a:pPr lvl="1"/>
            <a:r>
              <a:rPr lang="en-US" sz="2800" dirty="0" smtClean="0"/>
              <a:t>External</a:t>
            </a:r>
          </a:p>
          <a:p>
            <a:pPr lvl="1"/>
            <a:r>
              <a:rPr lang="en-US" sz="2800" dirty="0" smtClean="0"/>
              <a:t>In blocks</a:t>
            </a:r>
          </a:p>
          <a:p>
            <a:r>
              <a:rPr lang="en-US" sz="3200" dirty="0" smtClean="0"/>
              <a:t>Scope rules: </a:t>
            </a:r>
          </a:p>
          <a:p>
            <a:pPr lvl="1"/>
            <a:r>
              <a:rPr lang="en-US" sz="2800" dirty="0" smtClean="0"/>
              <a:t>Where is a variable visible</a:t>
            </a:r>
          </a:p>
          <a:p>
            <a:pPr lvl="1"/>
            <a:r>
              <a:rPr lang="en-US" sz="2800" dirty="0" smtClean="0"/>
              <a:t>Lifetime: period for which the variable exists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7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variable declared in the body of a function: </a:t>
            </a:r>
            <a:r>
              <a:rPr lang="en-US" sz="3200" u="sng" dirty="0" smtClean="0"/>
              <a:t>local</a:t>
            </a:r>
            <a:r>
              <a:rPr lang="en-US" sz="3200" dirty="0" smtClean="0"/>
              <a:t> to the function:</a:t>
            </a:r>
          </a:p>
          <a:p>
            <a:pPr lvl="1"/>
            <a:r>
              <a:rPr lang="en-US" sz="2800" dirty="0"/>
              <a:t>Automatic storage duration</a:t>
            </a:r>
          </a:p>
          <a:p>
            <a:pPr lvl="2"/>
            <a:r>
              <a:rPr lang="en-US" sz="2400" dirty="0" smtClean="0"/>
              <a:t>Allocated </a:t>
            </a:r>
            <a:r>
              <a:rPr lang="en-US" sz="2400" dirty="0" smtClean="0"/>
              <a:t>when function is </a:t>
            </a:r>
            <a:r>
              <a:rPr lang="en-US" sz="2400" dirty="0" smtClean="0"/>
              <a:t>called</a:t>
            </a:r>
          </a:p>
          <a:p>
            <a:pPr lvl="2"/>
            <a:r>
              <a:rPr lang="en-US" sz="2800" dirty="0" err="1" smtClean="0"/>
              <a:t>Deallocated</a:t>
            </a:r>
            <a:r>
              <a:rPr lang="en-US" sz="2800" dirty="0" smtClean="0"/>
              <a:t> </a:t>
            </a:r>
            <a:r>
              <a:rPr lang="en-US" sz="2800" dirty="0" smtClean="0"/>
              <a:t>when function returns</a:t>
            </a:r>
          </a:p>
          <a:p>
            <a:pPr lvl="1"/>
            <a:r>
              <a:rPr lang="en-US" sz="2800" dirty="0" smtClean="0"/>
              <a:t>Scope</a:t>
            </a:r>
            <a:r>
              <a:rPr lang="en-US" sz="2800" dirty="0" smtClean="0"/>
              <a:t>: Visible inside the enclosing block only</a:t>
            </a:r>
          </a:p>
          <a:p>
            <a:pPr lvl="1"/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8" y="-519427"/>
            <a:ext cx="7269480" cy="1325562"/>
          </a:xfrm>
        </p:spPr>
        <p:txBody>
          <a:bodyPr/>
          <a:lstStyle/>
          <a:p>
            <a:r>
              <a:rPr lang="en-US" dirty="0" smtClean="0"/>
              <a:t>Local Variables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6509" y="1524000"/>
            <a:ext cx="3888493" cy="48320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triple (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x) {</a:t>
            </a:r>
          </a:p>
          <a:p>
            <a:pPr defTabSz="457200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coeff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3;</a:t>
            </a:r>
          </a:p>
          <a:p>
            <a:pPr defTabSz="457200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return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coeff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*x;</a:t>
            </a:r>
          </a:p>
          <a:p>
            <a:pPr defTabSz="457200"/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defTabSz="457200"/>
            <a:endParaRPr lang="en-US" sz="2800" dirty="0" smtClean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57200"/>
            <a:endParaRPr lang="en-US" sz="2800" dirty="0" smtClean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57200"/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 = 1, b=2;</a:t>
            </a:r>
          </a:p>
          <a:p>
            <a:pPr defTabSz="457200"/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 = triple(5);</a:t>
            </a:r>
          </a:p>
          <a:p>
            <a:pPr defTabSz="457200"/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defTabSz="457200"/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b = triple(2);</a:t>
            </a:r>
            <a:endParaRPr lang="en-US" sz="28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495800" y="1790008"/>
          <a:ext cx="4267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81600" y="1340803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495800" y="2857233"/>
          <a:ext cx="4267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181600" y="2408028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90838" y="2424819"/>
            <a:ext cx="10668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coeff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495800" y="3956618"/>
          <a:ext cx="4267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181600" y="3507413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23318" y="1340803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23318" y="2407603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17875" y="3507413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495800" y="5099618"/>
          <a:ext cx="4267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181600" y="4650413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17875" y="4650413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58898" y="4667204"/>
            <a:ext cx="10668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coeff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4525347" y="6041333"/>
          <a:ext cx="4267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211147" y="5592128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47422" y="5592128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52400" y="5082827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70750" y="5890948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861940" y="3468542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812955" y="5586032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107724" y="3125221"/>
            <a:ext cx="345855" cy="382709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083639" y="3834302"/>
            <a:ext cx="384538" cy="332114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058155" y="5924594"/>
            <a:ext cx="384538" cy="332114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072501" y="5236969"/>
            <a:ext cx="345855" cy="382709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43535" y="4572446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836126" y="1842234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local variables</a:t>
            </a:r>
          </a:p>
          <a:p>
            <a:pPr lvl="1"/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6510" y="2240597"/>
            <a:ext cx="3429000" cy="403187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triple (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defTabSz="457200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coeff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3;</a:t>
            </a:r>
          </a:p>
          <a:p>
            <a:pPr defTabSz="457200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return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coeff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*x;</a:t>
            </a:r>
          </a:p>
          <a:p>
            <a:pPr defTabSz="457200"/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defTabSz="457200"/>
            <a:endParaRPr lang="en-US" sz="2400" dirty="0" smtClean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57200"/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defTabSz="457200"/>
            <a:endParaRPr lang="en-US" sz="2800" dirty="0" smtClean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57200"/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 = 1, b=2;</a:t>
            </a:r>
          </a:p>
          <a:p>
            <a:pPr defTabSz="457200"/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 = triple(5);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495800" y="2506605"/>
          <a:ext cx="4267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81600" y="2057400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495800" y="3573830"/>
          <a:ext cx="4267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81600" y="3124625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65098" y="3124625"/>
            <a:ext cx="10668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coeff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495800" y="4673215"/>
          <a:ext cx="4267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181600" y="4224010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23318" y="2057400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23318" y="3124200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17875" y="4224010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52400" y="5799424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61940" y="4185139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107724" y="3841818"/>
            <a:ext cx="345855" cy="382709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83639" y="4550899"/>
            <a:ext cx="384538" cy="332114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43535" y="5289043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836126" y="2558831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86600" y="312420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3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Local variables declared with the </a:t>
            </a:r>
            <a:r>
              <a:rPr lang="en-US" sz="2800" u="sng" dirty="0" smtClean="0"/>
              <a:t>static</a:t>
            </a:r>
            <a:r>
              <a:rPr lang="en-US" sz="2800" dirty="0" smtClean="0"/>
              <a:t> keyword:</a:t>
            </a:r>
          </a:p>
          <a:p>
            <a:pPr lvl="1"/>
            <a:r>
              <a:rPr lang="en-US" sz="2400" dirty="0" smtClean="0"/>
              <a:t>Permanent storage duration: does not lose value</a:t>
            </a:r>
          </a:p>
          <a:p>
            <a:pPr lvl="1"/>
            <a:r>
              <a:rPr lang="en-US" sz="2400" dirty="0" smtClean="0"/>
              <a:t>Occupies same memory location throughout</a:t>
            </a:r>
          </a:p>
          <a:p>
            <a:pPr lvl="1"/>
            <a:r>
              <a:rPr lang="en-US" sz="2400" dirty="0" smtClean="0"/>
              <a:t>Only visible inside function</a:t>
            </a:r>
          </a:p>
          <a:p>
            <a:pPr lvl="1"/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60377"/>
            <a:ext cx="7269480" cy="1325562"/>
          </a:xfrm>
        </p:spPr>
        <p:txBody>
          <a:bodyPr/>
          <a:lstStyle/>
          <a:p>
            <a:r>
              <a:rPr lang="en-US" dirty="0" smtClean="0"/>
              <a:t>Static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5680" y="1307166"/>
            <a:ext cx="3952813" cy="44627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nextNumber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() {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current 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= 0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current++;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return current;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20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20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57200"/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defTabSz="457200"/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 = 0, b=0;</a:t>
            </a:r>
          </a:p>
          <a:p>
            <a:pPr defTabSz="457200"/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 =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nextNumber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defTabSz="457200"/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defTabSz="457200"/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b =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nextNumber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defTabSz="457200"/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495800" y="1790008"/>
          <a:ext cx="4267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81600" y="1340803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495800" y="2857233"/>
          <a:ext cx="4267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181600" y="2408028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17410" y="1333084"/>
            <a:ext cx="1724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current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495800" y="3956618"/>
          <a:ext cx="4267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181600" y="3507413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23318" y="1340803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23318" y="2407603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17875" y="3507413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59595" y="4968240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71181" y="5712838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995405" y="2919033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983138" y="4002338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150730" y="4249926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995835" y="1835728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20014" y="2407603"/>
            <a:ext cx="1724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current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40774" y="3495076"/>
            <a:ext cx="1724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current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6268" y="5740598"/>
            <a:ext cx="3446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(“%d”, current);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Right Arrow 4"/>
          <p:cNvSpPr/>
          <p:nvPr/>
        </p:nvSpPr>
        <p:spPr>
          <a:xfrm rot="10800000">
            <a:off x="4107940" y="5791200"/>
            <a:ext cx="1019871" cy="208961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33958" y="5407317"/>
            <a:ext cx="2562242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Compilation Error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6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</p:spPr>
        <p:txBody>
          <a:bodyPr/>
          <a:lstStyle/>
          <a:p>
            <a:r>
              <a:rPr lang="en-US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8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Variables declared outside the body of a function</a:t>
            </a:r>
          </a:p>
          <a:p>
            <a:pPr lvl="1"/>
            <a:r>
              <a:rPr lang="en-US" sz="2400" dirty="0" smtClean="0"/>
              <a:t>External/Global variables</a:t>
            </a:r>
          </a:p>
          <a:p>
            <a:pPr lvl="1"/>
            <a:r>
              <a:rPr lang="en-US" sz="2400" dirty="0" smtClean="0"/>
              <a:t>Static storage duration</a:t>
            </a:r>
          </a:p>
          <a:p>
            <a:pPr lvl="1"/>
            <a:r>
              <a:rPr lang="en-US" sz="2400" b="1" dirty="0" smtClean="0"/>
              <a:t>File scope</a:t>
            </a:r>
            <a:r>
              <a:rPr lang="en-US" sz="2400" dirty="0" smtClean="0"/>
              <a:t>: visible from declaration until end of enclosing file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0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>
              <a:solidFill>
                <a:srgbClr val="000099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0099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87" y="1600200"/>
            <a:ext cx="3810000" cy="31700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#define MAXSZ 100</a:t>
            </a:r>
          </a:p>
          <a:p>
            <a:endParaRPr lang="en-US" sz="2000" dirty="0" smtClean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content[MAXSZ];</a:t>
            </a:r>
            <a:endParaRPr lang="en-US" sz="20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last = 0;</a:t>
            </a:r>
          </a:p>
          <a:p>
            <a:endParaRPr lang="en-US" sz="2000" dirty="0" smtClean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addOne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x) {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last++;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content[last] = x;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8441" y="1596452"/>
            <a:ext cx="4343400" cy="39703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isFull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return last == MAXSZ - 1; </a:t>
            </a:r>
            <a:endParaRPr lang="en-US" dirty="0" smtClean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count;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(“%d”, &amp;count);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for (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=0, 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&lt;count; 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++) {</a:t>
            </a:r>
          </a:p>
          <a:p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if (!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isFull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()) {</a:t>
            </a:r>
          </a:p>
          <a:p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     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addOne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(rand()%50);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} else {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    break;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95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7403</TotalTime>
  <Words>823</Words>
  <Application>Microsoft Macintosh PowerPoint</Application>
  <PresentationFormat>On-screen Show (4:3)</PresentationFormat>
  <Paragraphs>323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Century Schoolbook</vt:lpstr>
      <vt:lpstr>Consolas</vt:lpstr>
      <vt:lpstr>Wingdings 2</vt:lpstr>
      <vt:lpstr>Arial</vt:lpstr>
      <vt:lpstr>View</vt:lpstr>
      <vt:lpstr>CSE 220 – C Programming Fall 2013</vt:lpstr>
      <vt:lpstr>Organization</vt:lpstr>
      <vt:lpstr>Local Variables</vt:lpstr>
      <vt:lpstr>Local Variables</vt:lpstr>
      <vt:lpstr>Parameters</vt:lpstr>
      <vt:lpstr>Static Local Variables</vt:lpstr>
      <vt:lpstr>Static Variables</vt:lpstr>
      <vt:lpstr>External Variables</vt:lpstr>
      <vt:lpstr>External Variables</vt:lpstr>
      <vt:lpstr>External Variables</vt:lpstr>
      <vt:lpstr>Pros and Cons</vt:lpstr>
      <vt:lpstr>Block Variables</vt:lpstr>
      <vt:lpstr>Scope</vt:lpstr>
      <vt:lpstr>Scope Rules</vt:lpstr>
      <vt:lpstr>Program Organization (structure of a .c file)</vt:lpstr>
      <vt:lpstr>What is the output?</vt:lpstr>
      <vt:lpstr>What is the output?</vt:lpstr>
      <vt:lpstr>What is the output?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Joshua Nahum</cp:lastModifiedBy>
  <cp:revision>414</cp:revision>
  <dcterms:created xsi:type="dcterms:W3CDTF">2006-08-16T00:00:00Z</dcterms:created>
  <dcterms:modified xsi:type="dcterms:W3CDTF">2016-11-09T19:07:39Z</dcterms:modified>
</cp:coreProperties>
</file>