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23"/>
  </p:notesMasterIdLst>
  <p:sldIdLst>
    <p:sldId id="569" r:id="rId2"/>
    <p:sldId id="566" r:id="rId3"/>
    <p:sldId id="595" r:id="rId4"/>
    <p:sldId id="596" r:id="rId5"/>
    <p:sldId id="597" r:id="rId6"/>
    <p:sldId id="570" r:id="rId7"/>
    <p:sldId id="571" r:id="rId8"/>
    <p:sldId id="572" r:id="rId9"/>
    <p:sldId id="573" r:id="rId10"/>
    <p:sldId id="574" r:id="rId11"/>
    <p:sldId id="575" r:id="rId12"/>
    <p:sldId id="577" r:id="rId13"/>
    <p:sldId id="579" r:id="rId14"/>
    <p:sldId id="580" r:id="rId15"/>
    <p:sldId id="582" r:id="rId16"/>
    <p:sldId id="594" r:id="rId17"/>
    <p:sldId id="584" r:id="rId18"/>
    <p:sldId id="585" r:id="rId19"/>
    <p:sldId id="586" r:id="rId20"/>
    <p:sldId id="587" r:id="rId21"/>
    <p:sldId id="588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2" autoAdjust="0"/>
    <p:restoredTop sz="91058" autoAdjust="0"/>
  </p:normalViewPr>
  <p:slideViewPr>
    <p:cSldViewPr>
      <p:cViewPr varScale="1">
        <p:scale>
          <a:sx n="85" d="100"/>
          <a:sy n="85" d="100"/>
        </p:scale>
        <p:origin x="204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7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33F808F0-913D-477A-9CA6-F18B965E45CF}" type="datetime1">
              <a:rPr lang="en-US" smtClean="0"/>
              <a:t>11/14/16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55D-377A-4D1E-B670-E39358B7E717}" type="datetime1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A99-918F-4F8A-B9C1-3067B0137FB2}" type="datetime1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6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4DF3-3970-42FB-90D2-A9B99EA4895D}" type="datetime1">
              <a:rPr lang="en-US" smtClean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A1E4-22D3-42A9-8BE0-61674E6AF57E}" type="datetime1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16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3097-9EFE-4D82-AC52-9D1E9CD75C0B}" type="datetime1">
              <a:rPr lang="en-US" smtClean="0"/>
              <a:t>11/14/16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777-7662-4FEC-BEC3-810ADE438E61}" type="datetime1">
              <a:rPr lang="en-US" smtClean="0"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9C1-2605-4D7A-B7AE-B9C46F829AB4}" type="datetime1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4FF-F681-4C4B-B5A3-2E84619FD695}" type="datetime1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CD9B-598C-4B8C-9A44-38ABFA66C3CA}" type="datetime1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455-5397-4708-A123-B7BEC8168560}" type="datetime1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6FC23F-F40F-4A49-BC09-A880359CAB63}" type="datetime1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Writing Large Programs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1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15200" cy="487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can a function in one file call a function in a different file? Or access an external variable?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2400" dirty="0" smtClean="0"/>
              <a:t>directive allows sharing among files</a:t>
            </a:r>
          </a:p>
          <a:p>
            <a:r>
              <a:rPr lang="en-US" sz="2400" dirty="0" smtClean="0"/>
              <a:t>Files included using the #include directive are called header files.</a:t>
            </a:r>
          </a:p>
          <a:p>
            <a:r>
              <a:rPr lang="en-US" sz="2400" dirty="0" smtClean="0"/>
              <a:t>By convention, extension is </a:t>
            </a:r>
            <a:r>
              <a:rPr lang="en-US" sz="2400" b="1" i="1" dirty="0" smtClean="0"/>
              <a:t>.h</a:t>
            </a:r>
          </a:p>
          <a:p>
            <a:pPr marL="0" indent="0"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string.h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Two forms: </a:t>
            </a:r>
          </a:p>
          <a:p>
            <a:pPr lvl="1"/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filename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lvl="1"/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filename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#include &lt;filename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lvl="1"/>
            <a:r>
              <a:rPr lang="en-US" sz="2000" dirty="0" smtClean="0"/>
              <a:t>Looks in directory where system headers reside</a:t>
            </a:r>
          </a:p>
          <a:p>
            <a:pPr lvl="1"/>
            <a:r>
              <a:rPr lang="en-US" sz="2000" dirty="0" smtClean="0"/>
              <a:t>This is for the header files provided by the compiler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“filename”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2000" dirty="0" smtClean="0"/>
              <a:t>Search current directory, then searches directory containing system files</a:t>
            </a:r>
          </a:p>
          <a:p>
            <a:pPr lvl="1"/>
            <a:r>
              <a:rPr lang="en-US" sz="2000" dirty="0" smtClean="0"/>
              <a:t>This is for the header files you write.</a:t>
            </a:r>
            <a:endParaRPr lang="en-US" sz="2000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Share function declarations</a:t>
            </a:r>
          </a:p>
          <a:p>
            <a:r>
              <a:rPr lang="en-US" sz="2800" dirty="0"/>
              <a:t>Share macro definitions </a:t>
            </a:r>
            <a:r>
              <a:rPr lang="en-US" sz="2800" dirty="0" smtClean="0"/>
              <a:t>(covered later)</a:t>
            </a:r>
          </a:p>
          <a:p>
            <a:r>
              <a:rPr lang="en-US" sz="2800" dirty="0" smtClean="0"/>
              <a:t>Share variable </a:t>
            </a:r>
            <a:r>
              <a:rPr lang="en-US" sz="2800" dirty="0"/>
              <a:t>definitions (covered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348219"/>
            <a:ext cx="7269480" cy="1325562"/>
          </a:xfrm>
        </p:spPr>
        <p:txBody>
          <a:bodyPr/>
          <a:lstStyle/>
          <a:p>
            <a:r>
              <a:rPr lang="en-US" dirty="0" smtClean="0"/>
              <a:t>Sharing function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43286" y="1674674"/>
            <a:ext cx="2972598" cy="49244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endParaRPr lang="en-US" sz="16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char *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[]) {</a:t>
            </a:r>
          </a:p>
          <a:p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grades[100];</a:t>
            </a: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insert(grades, 100, 0, 90);</a:t>
            </a:r>
            <a:endParaRPr lang="en-US" sz="16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insert(grades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100, 0, 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70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6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print(grades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100);</a:t>
            </a:r>
          </a:p>
          <a:p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16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printBelow</a:t>
            </a:r>
            <a:r>
              <a:rPr lang="en-US" sz="1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(grades, 100, 60);</a:t>
            </a: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return 0;</a:t>
            </a:r>
            <a:endParaRPr lang="en-US" sz="16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6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3493849"/>
            <a:ext cx="205740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ArrayDisplay.c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62600" y="1336564"/>
            <a:ext cx="15240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MainProg.c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3872806"/>
            <a:ext cx="4071167" cy="26161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16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printSingle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 ... }</a:t>
            </a:r>
          </a:p>
          <a:p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printMultiple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 … }</a:t>
            </a:r>
            <a:endParaRPr lang="en-US" sz="16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printAbove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,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 ... </a:t>
            </a:r>
            <a:endParaRPr lang="en-US" sz="16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6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printBelow</a:t>
            </a:r>
            <a:r>
              <a:rPr lang="en-US" sz="1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16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, </a:t>
            </a:r>
            <a:r>
              <a:rPr lang="en-US" sz="16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 ...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174949" y="2438400"/>
            <a:ext cx="914400" cy="2057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7709652">
            <a:off x="3405693" y="2979696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Include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50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24" y="-287485"/>
            <a:ext cx="7269480" cy="1325562"/>
          </a:xfrm>
        </p:spPr>
        <p:txBody>
          <a:bodyPr/>
          <a:lstStyle/>
          <a:p>
            <a:r>
              <a:rPr lang="en-US" dirty="0" smtClean="0"/>
              <a:t>Sharing function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674674"/>
            <a:ext cx="4953000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printSingle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n);</a:t>
            </a:r>
          </a:p>
          <a:p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printMultiple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6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printAbove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n, 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printBelow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n, 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6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1674674"/>
            <a:ext cx="2852928" cy="50167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#include “</a:t>
            </a:r>
            <a:r>
              <a:rPr lang="en-US" sz="16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ArrayDisplay.h</a:t>
            </a:r>
            <a:r>
              <a:rPr lang="en-US" sz="1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endParaRPr lang="en-US" sz="16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char *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[]) {</a:t>
            </a:r>
          </a:p>
          <a:p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grades[100];</a:t>
            </a: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insert(grades, 100, 0, 90);</a:t>
            </a:r>
            <a:endParaRPr lang="en-US" sz="16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insert(grades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100, 0, 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70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6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print(grades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100);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printBelow</a:t>
            </a:r>
            <a:r>
              <a:rPr lang="en-US" sz="1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(grades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, 100, 60</a:t>
            </a:r>
            <a:r>
              <a:rPr lang="en-US" sz="1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6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return 0;</a:t>
            </a:r>
            <a:endParaRPr lang="en-US" sz="16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6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172" y="1336514"/>
            <a:ext cx="2098128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ArrayDisplay.h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493849"/>
            <a:ext cx="198120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ArrayDisplay.c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62600" y="1336564"/>
            <a:ext cx="15240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MainProg.c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" y="3872806"/>
            <a:ext cx="5105400" cy="20621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#include “</a:t>
            </a:r>
            <a:r>
              <a:rPr lang="en-US" sz="16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ArrayDisplay.h</a:t>
            </a:r>
            <a:r>
              <a:rPr lang="en-US" sz="1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endParaRPr lang="en-US" sz="16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printSingle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 ... }</a:t>
            </a:r>
          </a:p>
          <a:p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printMultiple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 … }</a:t>
            </a:r>
            <a:endParaRPr lang="en-US" sz="16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printAbove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,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 ... 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printBelow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,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 ... </a:t>
            </a:r>
            <a:r>
              <a:rPr lang="en-US" sz="1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5" name="Straight Arrow Connector 14"/>
          <p:cNvCxnSpPr>
            <a:stCxn id="4" idx="2"/>
            <a:endCxn id="14" idx="0"/>
          </p:cNvCxnSpPr>
          <p:nvPr/>
        </p:nvCxnSpPr>
        <p:spPr>
          <a:xfrm flipH="1">
            <a:off x="2628900" y="3244334"/>
            <a:ext cx="76200" cy="6284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00600" y="1858296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304" y="-378450"/>
            <a:ext cx="7269480" cy="1325562"/>
          </a:xfrm>
        </p:spPr>
        <p:txBody>
          <a:bodyPr/>
          <a:lstStyle/>
          <a:p>
            <a:r>
              <a:rPr lang="en-US" dirty="0" smtClean="0"/>
              <a:t>Protecting Header Files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2293" y="1879937"/>
            <a:ext cx="2936925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 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0B2B91"/>
                </a:solidFill>
              </a:rPr>
              <a:t> </a:t>
            </a:r>
            <a:endParaRPr lang="en-US" sz="2400" dirty="0" smtClean="0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test(void);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2873347"/>
            <a:ext cx="1752600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“file1.h”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4776" y="1388308"/>
            <a:ext cx="153582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file1.h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175425" y="2911562"/>
            <a:ext cx="2029359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“file1.h”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96891" y="2057400"/>
            <a:ext cx="870109" cy="6417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8790" y="2261216"/>
            <a:ext cx="1333423" cy="6352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4720" y="2433935"/>
            <a:ext cx="121731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file2.h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467600" y="2424690"/>
            <a:ext cx="1367659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file3.h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971800" y="5505271"/>
            <a:ext cx="3234588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“file2.h”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“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file3.h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 </a:t>
            </a:r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98076" y="5043606"/>
            <a:ext cx="18288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MainProg.c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08321" y="4521512"/>
            <a:ext cx="533399" cy="6693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145894" y="4668712"/>
            <a:ext cx="533400" cy="6490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ular Callout 20"/>
          <p:cNvSpPr/>
          <p:nvPr/>
        </p:nvSpPr>
        <p:spPr>
          <a:xfrm>
            <a:off x="6739759" y="4961801"/>
            <a:ext cx="2387096" cy="1173582"/>
          </a:xfrm>
          <a:prstGeom prst="wedgeRectCallout">
            <a:avLst>
              <a:gd name="adj1" fmla="val -72464"/>
              <a:gd name="adj2" fmla="val 40423"/>
            </a:avLst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File.h</a:t>
            </a:r>
            <a:r>
              <a:rPr lang="en-US" sz="2400" dirty="0" smtClean="0">
                <a:solidFill>
                  <a:srgbClr val="C00000"/>
                </a:solidFill>
              </a:rPr>
              <a:t> is included twice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19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304" y="-378450"/>
            <a:ext cx="7269480" cy="1325562"/>
          </a:xfrm>
        </p:spPr>
        <p:txBody>
          <a:bodyPr/>
          <a:lstStyle/>
          <a:p>
            <a:r>
              <a:rPr lang="en-US" dirty="0" smtClean="0"/>
              <a:t>Protecting Header Files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2293" y="1879937"/>
            <a:ext cx="2936925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#</a:t>
            </a:r>
            <a:r>
              <a:rPr lang="en-US" sz="2400" dirty="0" err="1">
                <a:solidFill>
                  <a:srgbClr val="FF0000"/>
                </a:solidFill>
              </a:rPr>
              <a:t>ifndef</a:t>
            </a:r>
            <a:r>
              <a:rPr lang="en-US" sz="2400" dirty="0">
                <a:solidFill>
                  <a:srgbClr val="FF0000"/>
                </a:solidFill>
              </a:rPr>
              <a:t> FILE_1_H</a:t>
            </a:r>
          </a:p>
          <a:p>
            <a:r>
              <a:rPr lang="en-US" sz="2400" dirty="0">
                <a:solidFill>
                  <a:srgbClr val="FF0000"/>
                </a:solidFill>
              </a:rPr>
              <a:t>#define </a:t>
            </a:r>
            <a:r>
              <a:rPr lang="en-US" sz="2400" dirty="0" smtClean="0">
                <a:solidFill>
                  <a:srgbClr val="FF0000"/>
                </a:solidFill>
              </a:rPr>
              <a:t>FILE_1_H</a:t>
            </a:r>
            <a:endParaRPr lang="en-US" sz="24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test(void);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#</a:t>
            </a:r>
            <a:r>
              <a:rPr lang="en-US" sz="2400" dirty="0" err="1" smtClean="0">
                <a:solidFill>
                  <a:srgbClr val="FF0000"/>
                </a:solidFill>
              </a:rPr>
              <a:t>endif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2873347"/>
            <a:ext cx="1752600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“file1.h”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4776" y="1388308"/>
            <a:ext cx="153582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file1.h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175425" y="2911562"/>
            <a:ext cx="2029359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“file1.h”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96891" y="2057400"/>
            <a:ext cx="870109" cy="6417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8790" y="2261216"/>
            <a:ext cx="1333423" cy="6352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4720" y="2433935"/>
            <a:ext cx="121731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file2.h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467600" y="2424690"/>
            <a:ext cx="1367659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file3.h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971800" y="5505271"/>
            <a:ext cx="3234588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“file2.h”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“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file3.h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 </a:t>
            </a:r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98076" y="5043606"/>
            <a:ext cx="18288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MainProg.c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08321" y="4521512"/>
            <a:ext cx="533399" cy="6693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145894" y="4668712"/>
            <a:ext cx="533400" cy="6490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ular Callout 20"/>
          <p:cNvSpPr/>
          <p:nvPr/>
        </p:nvSpPr>
        <p:spPr>
          <a:xfrm>
            <a:off x="6739759" y="4961801"/>
            <a:ext cx="2387096" cy="1173582"/>
          </a:xfrm>
          <a:prstGeom prst="wedgeRectCallout">
            <a:avLst>
              <a:gd name="adj1" fmla="val -72464"/>
              <a:gd name="adj2" fmla="val 40423"/>
            </a:avLst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File.h</a:t>
            </a:r>
            <a:r>
              <a:rPr lang="en-US" sz="2400" dirty="0" smtClean="0">
                <a:solidFill>
                  <a:srgbClr val="C00000"/>
                </a:solidFill>
              </a:rPr>
              <a:t> is included twice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0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-355269"/>
            <a:ext cx="7269480" cy="1325562"/>
          </a:xfrm>
        </p:spPr>
        <p:txBody>
          <a:bodyPr/>
          <a:lstStyle/>
          <a:p>
            <a:r>
              <a:rPr lang="en-US" dirty="0" smtClean="0"/>
              <a:t>Protecting 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86250" y="1600200"/>
            <a:ext cx="388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first time file1 is included, FILE_1_H is not defined.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second time </a:t>
            </a:r>
            <a:r>
              <a:rPr lang="en-US" sz="2400" dirty="0" smtClean="0"/>
              <a:t>file1.h is included: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FILE_1_H </a:t>
            </a:r>
            <a:r>
              <a:rPr lang="en-US" sz="2400" dirty="0"/>
              <a:t>is </a:t>
            </a:r>
            <a:r>
              <a:rPr lang="en-US" sz="2400" dirty="0" smtClean="0"/>
              <a:t>defined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preprocessor  will not include the lines between #</a:t>
            </a:r>
            <a:r>
              <a:rPr lang="en-US" sz="2400" dirty="0" err="1"/>
              <a:t>ifndef</a:t>
            </a:r>
            <a:r>
              <a:rPr lang="en-US" sz="2400" dirty="0"/>
              <a:t> and #</a:t>
            </a:r>
            <a:r>
              <a:rPr lang="en-US" sz="2400" dirty="0" err="1" smtClean="0"/>
              <a:t>endif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" y="1828800"/>
            <a:ext cx="3352800" cy="19389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240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ifndef</a:t>
            </a:r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FILE_1_H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#define FILE_1_H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test(void);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2400" dirty="0" err="1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endif</a:t>
            </a:r>
            <a:endParaRPr lang="en-US" sz="2400" dirty="0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35976" y="1350495"/>
            <a:ext cx="161202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file1.h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" y="4755140"/>
            <a:ext cx="3767988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“file2.h”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“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file3.h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 </a:t>
            </a:r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35976" y="4293475"/>
            <a:ext cx="18288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MainProg.c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26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28" y="-472213"/>
            <a:ext cx="7269480" cy="1325562"/>
          </a:xfrm>
        </p:spPr>
        <p:txBody>
          <a:bodyPr/>
          <a:lstStyle/>
          <a:p>
            <a:r>
              <a:rPr lang="en-US" dirty="0" smtClean="0"/>
              <a:t>Dividing into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74674"/>
            <a:ext cx="4038600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printSingle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printMultiple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printSeparated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char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sep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printAbove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printBelow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4638478"/>
            <a:ext cx="4038600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insert(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delete(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deleteAll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findPos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12769"/>
            <a:ext cx="23622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ArrayDisplay.h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4167413"/>
            <a:ext cx="24384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ArrayControl.h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1684506"/>
            <a:ext cx="4495800" cy="24622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“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ArrayDisplay.h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printSingle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 ... }</a:t>
            </a:r>
          </a:p>
          <a:p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printMultiple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 … }</a:t>
            </a:r>
            <a:endParaRPr lang="en-US" sz="1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printSeparated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char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sep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 … }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printAbove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{... }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printBelow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{... }</a:t>
            </a:r>
            <a:endParaRPr lang="en-US" sz="1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2168" y="1222841"/>
            <a:ext cx="2524432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ArrayDisplay.c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562168" y="4646474"/>
            <a:ext cx="4343400" cy="2031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“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ArrayControl.h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  <a:endParaRPr lang="en-US" sz="14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insert(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{ ... }</a:t>
            </a:r>
            <a:endParaRPr lang="en-US" sz="14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delete(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{ ... }</a:t>
            </a:r>
          </a:p>
          <a:p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deleteAll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{ ... }</a:t>
            </a:r>
            <a:endParaRPr lang="en-US" sz="14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findPos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{ ... 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4186535"/>
            <a:ext cx="25146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ArrayControl.c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400300" y="1559727"/>
            <a:ext cx="2171700" cy="3452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</p:cNvCxnSpPr>
          <p:nvPr/>
        </p:nvCxnSpPr>
        <p:spPr>
          <a:xfrm>
            <a:off x="2819400" y="4398246"/>
            <a:ext cx="1752600" cy="4414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45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-301609"/>
            <a:ext cx="7269480" cy="1325562"/>
          </a:xfrm>
        </p:spPr>
        <p:txBody>
          <a:bodyPr/>
          <a:lstStyle/>
          <a:p>
            <a:r>
              <a:rPr lang="en-US" dirty="0" smtClean="0"/>
              <a:t>Dividing into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74674"/>
            <a:ext cx="4038600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printSingle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printMultiple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printSeparated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char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sep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printAbove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printBelow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4026932"/>
            <a:ext cx="4038600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insert(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delete(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deleteAll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findPos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334837"/>
            <a:ext cx="19050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ArrayDisplay.h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657600"/>
            <a:ext cx="19050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ArrayControl.h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962400" y="1704170"/>
            <a:ext cx="762000" cy="20083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429000" y="2133600"/>
            <a:ext cx="1295400" cy="18933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24400" y="1659926"/>
            <a:ext cx="3505200" cy="289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#include “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ArrayDisplay.h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#include “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ArrayControl.h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….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….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4400" y="1305342"/>
            <a:ext cx="15240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MainProg.c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6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791" y="133162"/>
            <a:ext cx="3583781" cy="179642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What is the output?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946209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Hi!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bye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I'm just a silly person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418" y="103182"/>
            <a:ext cx="3691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defTabSz="457200"/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say_hi</a:t>
            </a: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(void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("Hi!\n");</a:t>
            </a:r>
            <a:endParaRPr lang="en-US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defTabSz="457200"/>
            <a:endParaRPr lang="en-US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say_hi</a:t>
            </a: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54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2494002"/>
            <a:ext cx="2590800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Preprocessor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886200"/>
            <a:ext cx="1905000" cy="5539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Compiler</a:t>
            </a:r>
            <a:endParaRPr lang="en-US" sz="3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91000" y="1752600"/>
            <a:ext cx="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3124200"/>
            <a:ext cx="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91000" y="4572000"/>
            <a:ext cx="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49992" y="1828800"/>
            <a:ext cx="1799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B2B91"/>
                </a:solidFill>
              </a:rPr>
              <a:t>C program</a:t>
            </a:r>
            <a:endParaRPr lang="en-US" sz="2400" i="1" dirty="0">
              <a:solidFill>
                <a:srgbClr val="0B2B9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7200" y="3195935"/>
            <a:ext cx="354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B2B91"/>
                </a:solidFill>
              </a:rPr>
              <a:t>Modified C program</a:t>
            </a:r>
            <a:endParaRPr lang="en-US" sz="2400" i="1" dirty="0">
              <a:solidFill>
                <a:srgbClr val="0B2B9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7200" y="4648200"/>
            <a:ext cx="1799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B2B91"/>
                </a:solidFill>
              </a:rPr>
              <a:t>Object code</a:t>
            </a:r>
            <a:endParaRPr lang="en-US" sz="2400" i="1" dirty="0">
              <a:solidFill>
                <a:srgbClr val="0B2B9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4572000"/>
            <a:ext cx="1799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B2B91"/>
                </a:solidFill>
              </a:rPr>
              <a:t>Library files</a:t>
            </a:r>
            <a:endParaRPr lang="en-US" sz="2400" i="1" dirty="0">
              <a:solidFill>
                <a:srgbClr val="0B2B9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6600" y="5257800"/>
            <a:ext cx="1905000" cy="5539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Linker</a:t>
            </a:r>
            <a:endParaRPr lang="en-US" sz="3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971800" y="4800600"/>
            <a:ext cx="10668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14880" y="5304504"/>
            <a:ext cx="1799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B2B91"/>
                </a:solidFill>
              </a:rPr>
              <a:t>Executable</a:t>
            </a:r>
            <a:endParaRPr lang="en-US" sz="2400" i="1" dirty="0">
              <a:solidFill>
                <a:srgbClr val="0B2B91"/>
              </a:solidFill>
            </a:endParaRPr>
          </a:p>
        </p:txBody>
      </p:sp>
      <p:cxnSp>
        <p:nvCxnSpPr>
          <p:cNvPr id="25" name="Straight Arrow Connector 24"/>
          <p:cNvCxnSpPr>
            <a:stCxn id="18" idx="3"/>
            <a:endCxn id="22" idx="1"/>
          </p:cNvCxnSpPr>
          <p:nvPr/>
        </p:nvCxnSpPr>
        <p:spPr>
          <a:xfrm>
            <a:off x="5181600" y="5534799"/>
            <a:ext cx="833280" cy="5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56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Multi-File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94651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Compilation:</a:t>
            </a:r>
          </a:p>
          <a:p>
            <a:pPr lvl="1"/>
            <a:r>
              <a:rPr lang="en-US" sz="2000" dirty="0" smtClean="0"/>
              <a:t>Every source file must be compiled separately</a:t>
            </a:r>
          </a:p>
          <a:p>
            <a:pPr lvl="1"/>
            <a:r>
              <a:rPr lang="en-US" sz="2000" dirty="0" smtClean="0"/>
              <a:t>Header files don’t need to be compiled</a:t>
            </a:r>
          </a:p>
          <a:p>
            <a:pPr lvl="1"/>
            <a:r>
              <a:rPr lang="en-US" sz="2000" dirty="0" smtClean="0"/>
              <a:t>An object file is generated for each source</a:t>
            </a:r>
          </a:p>
          <a:p>
            <a:r>
              <a:rPr lang="en-US" sz="2400" dirty="0" smtClean="0"/>
              <a:t>Linking:</a:t>
            </a:r>
          </a:p>
          <a:p>
            <a:pPr lvl="1"/>
            <a:r>
              <a:rPr lang="en-US" sz="2000" dirty="0" smtClean="0"/>
              <a:t>Linker combines all object files and the needed library files and produces an executable</a:t>
            </a:r>
          </a:p>
          <a:p>
            <a:r>
              <a:rPr lang="en-US" sz="2400" dirty="0" smtClean="0"/>
              <a:t>Compilers allow building a program in one step:</a:t>
            </a:r>
            <a:endParaRPr lang="en-US" sz="2400" b="1" i="1" dirty="0" smtClean="0"/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myprog.c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arrayDis.c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arrayCtrl.c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–o 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myprog</a:t>
            </a:r>
            <a:endParaRPr lang="en-US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7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791" y="133162"/>
            <a:ext cx="3583781" cy="179642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What is the output?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946209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Hi!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bye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I'm just a silly person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418" y="103182"/>
            <a:ext cx="36918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defTabSz="457200"/>
            <a:endParaRPr lang="en-US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say_hi</a:t>
            </a: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 defTabSz="457200"/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defTabSz="457200"/>
            <a:endParaRPr lang="en-US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say_hi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(void) {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("Hi!\n");</a:t>
            </a:r>
          </a:p>
          <a:p>
            <a:pPr defTabSz="457200"/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46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791" y="133162"/>
            <a:ext cx="3583781" cy="179642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What is the output?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946209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Hi!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bye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I'm just a silly person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418" y="103182"/>
            <a:ext cx="36918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say_hi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(void</a:t>
            </a: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say_hi</a:t>
            </a: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 defTabSz="457200"/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defTabSz="457200"/>
            <a:endParaRPr lang="en-US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say_hi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(void) {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("Hi!\n");</a:t>
            </a:r>
          </a:p>
          <a:p>
            <a:pPr defTabSz="457200"/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48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791" y="133162"/>
            <a:ext cx="3583781" cy="179642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What is the output?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946209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Hi!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Hi! Hi!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???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418" y="103182"/>
            <a:ext cx="36918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defTabSz="45720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say_hi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(void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defTabSz="45720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say_hi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 defTabSz="457200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defTabSz="457200"/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say_hi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(void) {</a:t>
            </a:r>
          </a:p>
          <a:p>
            <a:pPr defTabSz="45720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("Hi!\n");</a:t>
            </a:r>
          </a:p>
          <a:p>
            <a:pPr defTabSz="457200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defTabSz="45720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say_hi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(void) {</a:t>
            </a:r>
          </a:p>
          <a:p>
            <a:pPr defTabSz="45720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("Hi!\n");</a:t>
            </a:r>
          </a:p>
          <a:p>
            <a:pPr defTabSz="457200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4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Large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Typical for programs to consist of multiple files </a:t>
            </a:r>
          </a:p>
          <a:p>
            <a:pPr lvl="1"/>
            <a:r>
              <a:rPr lang="en-US" sz="2800" dirty="0" smtClean="0"/>
              <a:t>Source files</a:t>
            </a:r>
          </a:p>
          <a:p>
            <a:pPr lvl="1"/>
            <a:r>
              <a:rPr lang="en-US" sz="2800" dirty="0" smtClean="0"/>
              <a:t>Header files</a:t>
            </a:r>
          </a:p>
          <a:p>
            <a:pPr lvl="1"/>
            <a:r>
              <a:rPr lang="en-US" sz="2800" dirty="0" smtClean="0"/>
              <a:t>Building (compiling and linking) a program </a:t>
            </a:r>
            <a:endParaRPr lang="en-US" sz="44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9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program may be divided among several source files</a:t>
            </a:r>
          </a:p>
          <a:p>
            <a:pPr lvl="1"/>
            <a:r>
              <a:rPr lang="en-US" sz="2000" dirty="0" smtClean="0"/>
              <a:t>Grouping related function in one file clarifies the program structure</a:t>
            </a:r>
          </a:p>
          <a:p>
            <a:pPr lvl="1"/>
            <a:r>
              <a:rPr lang="en-US" sz="2000" dirty="0" smtClean="0"/>
              <a:t>Each source file can be compiled separately</a:t>
            </a:r>
          </a:p>
          <a:p>
            <a:pPr lvl="1"/>
            <a:r>
              <a:rPr lang="en-US" sz="2000" dirty="0" smtClean="0"/>
              <a:t>Easier to reuse code</a:t>
            </a:r>
          </a:p>
          <a:p>
            <a:r>
              <a:rPr lang="en-US" sz="2400" dirty="0" smtClean="0"/>
              <a:t>By convention, the extension is </a:t>
            </a:r>
            <a:r>
              <a:rPr lang="en-US" sz="2400" b="1" i="1" dirty="0" smtClean="0"/>
              <a:t>.c</a:t>
            </a:r>
          </a:p>
          <a:p>
            <a:r>
              <a:rPr lang="en-US" sz="2400" dirty="0" smtClean="0"/>
              <a:t>One source file must contain the function </a:t>
            </a:r>
            <a:r>
              <a:rPr lang="en-US" sz="2400" u="sng" dirty="0" smtClean="0"/>
              <a:t>main</a:t>
            </a:r>
            <a:r>
              <a:rPr lang="en-US" sz="2400" dirty="0" smtClean="0"/>
              <a:t>, the starting point of the program</a:t>
            </a:r>
            <a:endParaRPr lang="en-US" sz="2400" dirty="0">
              <a:solidFill>
                <a:srgbClr val="0B2B91"/>
              </a:solidFill>
              <a:latin typeface="Arial Narrow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2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28600" y="-537272"/>
            <a:ext cx="7269480" cy="1325562"/>
          </a:xfrm>
        </p:spPr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352" y="1452604"/>
            <a:ext cx="8235703" cy="16312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printSingle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 ... }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printMultiple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 ... }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printSeparated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char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sep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 ... }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printAbove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 ...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printBelow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 ...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351" y="4556015"/>
            <a:ext cx="8235703" cy="13234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insert(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value) { … }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delete(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value) {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deleteAll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value) {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 }</a:t>
            </a:r>
          </a:p>
          <a:p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findPos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array[],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value) {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 }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914400"/>
            <a:ext cx="3048000" cy="523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ArrayDisplay.c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23041" y="4032795"/>
            <a:ext cx="3149600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ArrayControl.c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042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504420"/>
            <a:ext cx="6400800" cy="30469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char *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[]) {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grades[100];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insert(grades, 100, 0, 90);</a:t>
            </a:r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insert(grades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100, 0,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70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24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print(grades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100);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return 0;</a:t>
            </a:r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1981200"/>
            <a:ext cx="2209800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MainProg.c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85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7682</TotalTime>
  <Words>1286</Words>
  <Application>Microsoft Macintosh PowerPoint</Application>
  <PresentationFormat>On-screen Show (4:3)</PresentationFormat>
  <Paragraphs>315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Narrow</vt:lpstr>
      <vt:lpstr>Calibri</vt:lpstr>
      <vt:lpstr>Century Schoolbook</vt:lpstr>
      <vt:lpstr>Consolas</vt:lpstr>
      <vt:lpstr>Wingdings 2</vt:lpstr>
      <vt:lpstr>View</vt:lpstr>
      <vt:lpstr>CSE 220 – C Programming</vt:lpstr>
      <vt:lpstr>What is the output?</vt:lpstr>
      <vt:lpstr>What is the output?</vt:lpstr>
      <vt:lpstr>What is the output?</vt:lpstr>
      <vt:lpstr>What is the output?</vt:lpstr>
      <vt:lpstr>Writing Large Programs</vt:lpstr>
      <vt:lpstr>Source Files</vt:lpstr>
      <vt:lpstr>Example</vt:lpstr>
      <vt:lpstr>Example</vt:lpstr>
      <vt:lpstr>Header Files</vt:lpstr>
      <vt:lpstr>Include directive</vt:lpstr>
      <vt:lpstr>Code Sharing</vt:lpstr>
      <vt:lpstr>Sharing function prototypes</vt:lpstr>
      <vt:lpstr>Sharing function prototypes</vt:lpstr>
      <vt:lpstr>Protecting Header Files</vt:lpstr>
      <vt:lpstr>Protecting Header Files</vt:lpstr>
      <vt:lpstr>Protecting Header Files</vt:lpstr>
      <vt:lpstr>Dividing into Files</vt:lpstr>
      <vt:lpstr>Dividing into Files</vt:lpstr>
      <vt:lpstr>Building a Program</vt:lpstr>
      <vt:lpstr>Building Multi-File Program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Joshua Nahum</cp:lastModifiedBy>
  <cp:revision>427</cp:revision>
  <dcterms:created xsi:type="dcterms:W3CDTF">2006-08-16T00:00:00Z</dcterms:created>
  <dcterms:modified xsi:type="dcterms:W3CDTF">2016-11-14T20:47:27Z</dcterms:modified>
</cp:coreProperties>
</file>