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6"/>
  </p:notesMasterIdLst>
  <p:sldIdLst>
    <p:sldId id="436" r:id="rId2"/>
    <p:sldId id="437" r:id="rId3"/>
    <p:sldId id="438" r:id="rId4"/>
    <p:sldId id="439" r:id="rId5"/>
    <p:sldId id="435" r:id="rId6"/>
    <p:sldId id="462" r:id="rId7"/>
    <p:sldId id="463" r:id="rId8"/>
    <p:sldId id="465" r:id="rId9"/>
    <p:sldId id="440" r:id="rId10"/>
    <p:sldId id="441" r:id="rId11"/>
    <p:sldId id="464" r:id="rId12"/>
    <p:sldId id="442" r:id="rId13"/>
    <p:sldId id="443" r:id="rId14"/>
    <p:sldId id="444" r:id="rId15"/>
    <p:sldId id="445" r:id="rId16"/>
    <p:sldId id="446" r:id="rId17"/>
    <p:sldId id="466" r:id="rId18"/>
    <p:sldId id="447" r:id="rId19"/>
    <p:sldId id="448" r:id="rId20"/>
    <p:sldId id="449" r:id="rId21"/>
    <p:sldId id="450" r:id="rId22"/>
    <p:sldId id="467" r:id="rId23"/>
    <p:sldId id="468" r:id="rId24"/>
    <p:sldId id="451" r:id="rId25"/>
    <p:sldId id="452" r:id="rId26"/>
    <p:sldId id="453" r:id="rId27"/>
    <p:sldId id="454" r:id="rId28"/>
    <p:sldId id="455" r:id="rId29"/>
    <p:sldId id="456" r:id="rId30"/>
    <p:sldId id="461" r:id="rId31"/>
    <p:sldId id="457" r:id="rId32"/>
    <p:sldId id="458" r:id="rId33"/>
    <p:sldId id="459" r:id="rId34"/>
    <p:sldId id="460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 autoAdjust="0"/>
    <p:restoredTop sz="91071" autoAdjust="0"/>
  </p:normalViewPr>
  <p:slideViewPr>
    <p:cSldViewPr>
      <p:cViewPr varScale="1">
        <p:scale>
          <a:sx n="115" d="100"/>
          <a:sy n="115" d="100"/>
        </p:scale>
        <p:origin x="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2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2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8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78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1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11/28/16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Structures, Unions, Enumerations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Better to have one variable containing all pieces of information: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14400" y="3334796"/>
          <a:ext cx="701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  <a:gridCol w="2336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28800" y="3334796"/>
            <a:ext cx="4953000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2873131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Car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28800" y="3505200"/>
            <a:ext cx="2286000" cy="15016"/>
          </a:xfrm>
          <a:prstGeom prst="straightConnector1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91000" y="3505200"/>
            <a:ext cx="1676400" cy="7508"/>
          </a:xfrm>
          <a:prstGeom prst="straightConnector1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87814" y="3490184"/>
            <a:ext cx="493986" cy="7508"/>
          </a:xfrm>
          <a:prstGeom prst="straightConnector1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30614" y="3497692"/>
            <a:ext cx="493986" cy="7508"/>
          </a:xfrm>
          <a:prstGeom prst="straightConnector1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3713144"/>
            <a:ext cx="98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make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9600" y="371314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 rot="2685124">
            <a:off x="5759840" y="4084887"/>
            <a:ext cx="143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engSz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477000" y="3698128"/>
            <a:ext cx="98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hp</a:t>
            </a:r>
            <a:endParaRPr lang="en-US" sz="2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27973"/>
              </p:ext>
            </p:extLst>
          </p:nvPr>
        </p:nvGraphicFramePr>
        <p:xfrm>
          <a:off x="927538" y="4373245"/>
          <a:ext cx="318726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char</a:t>
                      </a:r>
                      <a:r>
                        <a:rPr lang="en-US" sz="2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make[30];</a:t>
                      </a:r>
                    </a:p>
                    <a:p>
                      <a:r>
                        <a:rPr lang="en-US" sz="2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char model[10];</a:t>
                      </a:r>
                    </a:p>
                    <a:p>
                      <a:r>
                        <a:rPr lang="en-US" sz="2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float </a:t>
                      </a:r>
                      <a:r>
                        <a:rPr lang="en-US" sz="2400" baseline="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engineSize</a:t>
                      </a:r>
                      <a:r>
                        <a:rPr lang="en-US" sz="2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;</a:t>
                      </a:r>
                    </a:p>
                    <a:p>
                      <a:r>
                        <a:rPr lang="en-US" sz="2400" baseline="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  <a:r>
                        <a:rPr lang="en-US" sz="2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aseline="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horsePower</a:t>
                      </a:r>
                      <a:r>
                        <a:rPr lang="en-US" sz="2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;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7" y="791383"/>
            <a:ext cx="75438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 HackerRank and the CSE machines, what is the size of a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i="1" dirty="0" err="1" smtClean="0">
                <a:solidFill>
                  <a:schemeClr val="bg1"/>
                </a:solidFill>
              </a:rPr>
              <a:t>struct</a:t>
            </a:r>
            <a:r>
              <a:rPr lang="en-US" b="1" i="1" dirty="0" smtClean="0">
                <a:solidFill>
                  <a:schemeClr val="bg1"/>
                </a:solidFill>
              </a:rPr>
              <a:t> Car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088" y="2806654"/>
            <a:ext cx="4891967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48 bytes 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56 bytes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60 bytes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87062"/>
              </p:ext>
            </p:extLst>
          </p:nvPr>
        </p:nvGraphicFramePr>
        <p:xfrm>
          <a:off x="448627" y="3048000"/>
          <a:ext cx="318726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char</a:t>
                      </a:r>
                      <a:r>
                        <a:rPr lang="en-US" sz="2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make[30];</a:t>
                      </a:r>
                    </a:p>
                    <a:p>
                      <a:r>
                        <a:rPr lang="en-US" sz="2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char model[10];</a:t>
                      </a:r>
                    </a:p>
                    <a:p>
                      <a:r>
                        <a:rPr lang="en-US" sz="2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float </a:t>
                      </a:r>
                      <a:r>
                        <a:rPr lang="en-US" sz="2400" baseline="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engineSize</a:t>
                      </a:r>
                      <a:r>
                        <a:rPr lang="en-US" sz="2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;</a:t>
                      </a:r>
                    </a:p>
                    <a:p>
                      <a:r>
                        <a:rPr lang="en-US" sz="2400" baseline="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  <a:r>
                        <a:rPr lang="en-US" sz="2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aseline="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horsePower</a:t>
                      </a:r>
                      <a:r>
                        <a:rPr lang="en-US" sz="2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;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To declare a structure variable, you need to specify the type, the elements and the variable name</a:t>
            </a:r>
          </a:p>
          <a:p>
            <a:pPr marL="0" indent="0" defTabSz="798513">
              <a:buNone/>
            </a:pP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 …. }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		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//Single variable: </a:t>
            </a:r>
            <a:r>
              <a:rPr lang="en-US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endParaRPr lang="en-US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798513">
              <a:buNone/>
            </a:pP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 …. } var1, var2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//Multiple variables: var1, var2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/>
              <a:t>Example: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419600"/>
            <a:ext cx="54864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61963"/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lvl="1" defTabSz="461963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make[30];</a:t>
            </a:r>
          </a:p>
          <a:p>
            <a:pPr marL="0" lvl="1" defTabSz="461963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00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model[10</a:t>
            </a:r>
            <a:r>
              <a:rPr lang="en-US" sz="200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defTabSz="461963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engineSize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lvl="1" defTabSz="461963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horsepower;</a:t>
            </a:r>
          </a:p>
          <a:p>
            <a:pPr marL="0" lvl="1" defTabSz="461963"/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car1, car2, car3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Declare a </a:t>
            </a:r>
            <a:r>
              <a:rPr lang="en-US" dirty="0" err="1" smtClean="0"/>
              <a:t>struct</a:t>
            </a:r>
            <a:r>
              <a:rPr lang="en-US" dirty="0" smtClean="0"/>
              <a:t> to represent the following: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59095"/>
              </p:ext>
            </p:extLst>
          </p:nvPr>
        </p:nvGraphicFramePr>
        <p:xfrm>
          <a:off x="533399" y="2286000"/>
          <a:ext cx="299237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Circle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float x</a:t>
                      </a:r>
                      <a:r>
                        <a:rPr lang="en-US" sz="2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;</a:t>
                      </a:r>
                    </a:p>
                    <a:p>
                      <a:r>
                        <a:rPr lang="en-US" sz="2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float y;</a:t>
                      </a:r>
                    </a:p>
                    <a:p>
                      <a:r>
                        <a:rPr lang="en-US" sz="2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float radius;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29209"/>
              </p:ext>
            </p:extLst>
          </p:nvPr>
        </p:nvGraphicFramePr>
        <p:xfrm>
          <a:off x="570186" y="4762342"/>
          <a:ext cx="278786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869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Student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char name[100];</a:t>
                      </a:r>
                      <a:endParaRPr lang="en-US" sz="2800" baseline="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r>
                        <a:rPr lang="en-US" sz="2800" baseline="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  <a:r>
                        <a:rPr lang="en-US" sz="2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grade;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6250" y="2207582"/>
            <a:ext cx="293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lvl="1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x;</a:t>
            </a:r>
          </a:p>
          <a:p>
            <a:pPr lvl="1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y;</a:t>
            </a:r>
          </a:p>
          <a:p>
            <a:pPr lvl="1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radius;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circle;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0114" y="4611231"/>
            <a:ext cx="3813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defTabSz="400050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name[100];</a:t>
            </a:r>
          </a:p>
          <a:p>
            <a:pPr defTabSz="400050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grade;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student;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embers are stored in memory in the order in which they are declared.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518431"/>
              </p:ext>
            </p:extLst>
          </p:nvPr>
        </p:nvGraphicFramePr>
        <p:xfrm>
          <a:off x="914400" y="3545430"/>
          <a:ext cx="71628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28799" y="3545430"/>
            <a:ext cx="2895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399" y="3545430"/>
            <a:ext cx="1905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199" y="400263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make</a:t>
            </a: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49644" y="400263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year</a:t>
            </a:r>
            <a:endParaRPr lang="en-US" sz="2400" i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38631" y="4459830"/>
            <a:ext cx="4800600" cy="0"/>
          </a:xfrm>
          <a:prstGeom prst="line">
            <a:avLst/>
          </a:prstGeom>
          <a:ln w="381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199" y="45675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</a:rPr>
              <a:t>car1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7408" y="1621844"/>
            <a:ext cx="420939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lvl="1" defTabSz="461963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make[30];</a:t>
            </a:r>
          </a:p>
          <a:p>
            <a:pPr marL="0" lvl="1" defTabSz="461963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marL="0" lvl="1" defTabSz="461963"/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car1;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make[MAX_LEN +1];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car1 = {“Volvo”, 2008},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car2 = {“BMW”, 2010};</a:t>
            </a:r>
          </a:p>
          <a:p>
            <a:r>
              <a:rPr lang="en-US" dirty="0" smtClean="0"/>
              <a:t>Variables can be initialized at the same time of declaration</a:t>
            </a:r>
          </a:p>
          <a:p>
            <a:r>
              <a:rPr lang="en-US" dirty="0" smtClean="0"/>
              <a:t>Values in initializer must appear in the same order as in the structure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To access the value of a </a:t>
            </a:r>
            <a:r>
              <a:rPr lang="en-US" dirty="0" err="1"/>
              <a:t>struct</a:t>
            </a:r>
            <a:r>
              <a:rPr lang="en-US" dirty="0"/>
              <a:t> member use: </a:t>
            </a:r>
            <a:r>
              <a:rPr lang="en-US" i="1" dirty="0" err="1">
                <a:solidFill>
                  <a:srgbClr val="C00000"/>
                </a:solidFill>
              </a:rPr>
              <a:t>struct_name.member_name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endParaRPr lang="en-US" sz="14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car1.year = 2008;	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1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(car1.make, “Ford”);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(“My new car is a %d %s\n”, car2.year, car2.make);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car2.year++;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1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&amp;car1.year);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8" y="5029200"/>
            <a:ext cx="3666173" cy="1325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does this code output?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1" y="4474975"/>
            <a:ext cx="3886200" cy="228508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The Matrix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Lord of the Rings</a:t>
            </a:r>
          </a:p>
          <a:p>
            <a:r>
              <a:rPr lang="en-US" sz="3600" dirty="0" err="1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sz="3600" dirty="0" err="1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otr.title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146" y="23588"/>
            <a:ext cx="59521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char title[101];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imdb_rating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matrix = {"The Matrix", 1999, 8.7},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lotr.title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"Lord of the Rings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");</a:t>
            </a:r>
          </a:p>
          <a:p>
            <a:pPr defTabSz="182880"/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lotr.imdb_rating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8.8;</a:t>
            </a:r>
          </a:p>
          <a:p>
            <a:pPr defTabSz="182880"/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lotr.year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2001;</a:t>
            </a:r>
          </a:p>
          <a:p>
            <a:pPr defTabSz="182880"/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lotr.imdb_rating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matrix.imdb_rating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lotr.title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matrix.title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182880"/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/>
            <a:r>
              <a:rPr lang="en-US" dirty="0" smtClean="0"/>
              <a:t>Copy a </a:t>
            </a:r>
            <a:r>
              <a:rPr lang="en-US" dirty="0" err="1" smtClean="0"/>
              <a:t>struct</a:t>
            </a:r>
            <a:r>
              <a:rPr lang="en-US" dirty="0" smtClean="0"/>
              <a:t> into another: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car1 = car2;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dirty="0" smtClean="0"/>
              <a:t>copies car2.year into car1.year and car2.make into car1.make</a:t>
            </a:r>
            <a:endParaRPr lang="en-US" dirty="0"/>
          </a:p>
          <a:p>
            <a:pPr lvl="1"/>
            <a:r>
              <a:rPr lang="en-US" dirty="0" smtClean="0"/>
              <a:t>car1 and car2 must have </a:t>
            </a:r>
            <a:r>
              <a:rPr lang="en-US" u="sng" dirty="0" smtClean="0"/>
              <a:t>compatible</a:t>
            </a:r>
            <a:r>
              <a:rPr lang="en-US" dirty="0" smtClean="0"/>
              <a:t> types (see next slide).</a:t>
            </a:r>
          </a:p>
          <a:p>
            <a:pPr lvl="1"/>
            <a:r>
              <a:rPr lang="en-US" dirty="0" smtClean="0"/>
              <a:t>Arrays cannot be copied using the = operator, but when inside a </a:t>
            </a:r>
            <a:r>
              <a:rPr lang="en-US" dirty="0" err="1" smtClean="0"/>
              <a:t>struct</a:t>
            </a:r>
            <a:r>
              <a:rPr lang="en-US" dirty="0" smtClean="0"/>
              <a:t>, they can.</a:t>
            </a:r>
          </a:p>
          <a:p>
            <a:pPr marL="231775" indent="-231775"/>
            <a:r>
              <a:rPr lang="en-US" dirty="0" smtClean="0"/>
              <a:t>Cannot use == or != to check if 2 </a:t>
            </a:r>
            <a:r>
              <a:rPr lang="en-US" dirty="0" err="1" smtClean="0"/>
              <a:t>structs</a:t>
            </a:r>
            <a:r>
              <a:rPr lang="en-US" dirty="0" smtClean="0"/>
              <a:t> are equal or not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Structures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76400"/>
            <a:ext cx="281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indent="-57150"/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char 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make[M+1];</a:t>
            </a:r>
          </a:p>
          <a:p>
            <a:pPr indent="-57150"/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year;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car1, car2; 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indent="-57150"/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indent="-57150"/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char 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make[M+1];</a:t>
            </a:r>
          </a:p>
          <a:p>
            <a:pPr indent="-57150"/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year;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car3; 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1663" y="2667000"/>
            <a:ext cx="43434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28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car1 and car2 are compatible</a:t>
            </a:r>
          </a:p>
          <a:p>
            <a:pPr indent="-57150"/>
            <a:endParaRPr lang="en-US" sz="2800" dirty="0" smtClean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car1 and car3 are not compatible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Data 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Structures</a:t>
            </a:r>
          </a:p>
          <a:p>
            <a:r>
              <a:rPr lang="en-US" sz="3600" dirty="0" smtClean="0"/>
              <a:t>Union </a:t>
            </a:r>
            <a:r>
              <a:rPr lang="en-US" sz="3600" dirty="0"/>
              <a:t>(optional content)</a:t>
            </a:r>
            <a:endParaRPr lang="en-US" sz="3600" dirty="0" smtClean="0"/>
          </a:p>
          <a:p>
            <a:r>
              <a:rPr lang="en-US" sz="3600" dirty="0"/>
              <a:t>Enumeration (optional content)</a:t>
            </a:r>
            <a:endParaRPr lang="en-US" sz="36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514088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Repeating structure information: program hard to maintain</a:t>
            </a:r>
          </a:p>
          <a:p>
            <a:r>
              <a:rPr lang="en-US" sz="2400" dirty="0" smtClean="0"/>
              <a:t>The 2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 are </a:t>
            </a:r>
            <a:r>
              <a:rPr lang="en-US" sz="2400" b="1" u="sng" dirty="0" smtClean="0"/>
              <a:t>not</a:t>
            </a:r>
            <a:r>
              <a:rPr lang="en-US" sz="2400" dirty="0" smtClean="0"/>
              <a:t> compatible with each others</a:t>
            </a:r>
          </a:p>
          <a:p>
            <a:r>
              <a:rPr lang="en-US" sz="2400" u="sng" dirty="0" smtClean="0"/>
              <a:t>Solution</a:t>
            </a:r>
            <a:r>
              <a:rPr lang="en-US" sz="2400" dirty="0" smtClean="0"/>
              <a:t>: define a </a:t>
            </a:r>
            <a:r>
              <a:rPr lang="en-US" sz="2400" dirty="0" smtClean="0">
                <a:solidFill>
                  <a:srgbClr val="C00000"/>
                </a:solidFill>
              </a:rPr>
              <a:t>type</a:t>
            </a:r>
            <a:r>
              <a:rPr lang="en-US" sz="2400" dirty="0" smtClean="0"/>
              <a:t> for the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or use </a:t>
            </a:r>
            <a:r>
              <a:rPr lang="en-US" sz="2400" dirty="0" smtClean="0">
                <a:solidFill>
                  <a:srgbClr val="C00000"/>
                </a:solidFill>
              </a:rPr>
              <a:t>tag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281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indent="-57150"/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char 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make[M+1];</a:t>
            </a:r>
          </a:p>
          <a:p>
            <a:pPr indent="-57150"/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year;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car1, car2; 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indent="-57150"/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indent="-57150"/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char 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make[M+1];</a:t>
            </a:r>
          </a:p>
          <a:p>
            <a:pPr indent="-57150"/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year;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car3; 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{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make[M+1];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//Need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 ; here</a:t>
            </a:r>
          </a:p>
          <a:p>
            <a:pPr indent="-57150"/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indent="-57150"/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car1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  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//Need the keyword </a:t>
            </a:r>
            <a:r>
              <a:rPr lang="en-US" sz="20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car2 = {“Ford”, 2009};</a:t>
            </a:r>
          </a:p>
          <a:p>
            <a:pPr indent="-57150"/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car1 = car2;	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//Valid, since types are compatible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7116" y="1511479"/>
            <a:ext cx="3948684" cy="249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Car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 is a tag, a name given to that particular structure</a:t>
            </a:r>
          </a:p>
          <a:p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You have not yet declared a variable having this structure</a:t>
            </a: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8" y="5029200"/>
            <a:ext cx="3666173" cy="1325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does this code output?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1" y="4648200"/>
            <a:ext cx="4572000" cy="2111864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Lord of the Rings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The Better Movie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85" y="0"/>
            <a:ext cx="7440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Movie {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char title[101];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float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imdb_rating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defTabSz="182880"/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Movie matrix = {"The Matrix", 1999, 8.7};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Movie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{"Lord of the Rings", 2001, 8.8};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Movie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lotr.imdb_rating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matrix.imdb_rating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matrix;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182880"/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better_movie.title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8" y="5029200"/>
            <a:ext cx="3666173" cy="1325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does this code output?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1" y="4648200"/>
            <a:ext cx="4572000" cy="2111864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Lord of the Rings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The Better Movie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85" y="0"/>
            <a:ext cx="7440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Movie {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char title[101];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float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imdb_rating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Movie matrix = {"The Matrix", 1999, 8.7};</a:t>
            </a:r>
          </a:p>
          <a:p>
            <a:pPr defTabSz="182880"/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Movie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{"Lord of the Rings", 2001, 8.8};</a:t>
            </a:r>
          </a:p>
          <a:p>
            <a:pPr defTabSz="182880"/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Movie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lotr.imdb_rating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matrix.imdb_rating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matrix;</a:t>
            </a:r>
          </a:p>
          <a:p>
            <a:pPr defTabSz="182880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182880"/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better_movie.title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Type Definition (optional content)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91322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make[M+1];</a:t>
            </a:r>
          </a:p>
          <a:p>
            <a:pPr indent="-57150"/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indent="-57150"/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//Need 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 ; here</a:t>
            </a:r>
          </a:p>
          <a:p>
            <a:pPr indent="-57150"/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indent="-57150"/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car1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  	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Don’t need the keyword </a:t>
            </a:r>
            <a:r>
              <a:rPr lang="en-US" sz="24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, since </a:t>
            </a:r>
            <a:r>
              <a:rPr lang="en-US" sz="24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defined with </a:t>
            </a:r>
            <a:r>
              <a:rPr lang="en-US" sz="24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 car2 = {“Ford”, 2009};</a:t>
            </a:r>
          </a:p>
          <a:p>
            <a:pPr indent="-57150"/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car1 = car2;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and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0">
              <a:buNone/>
            </a:pPr>
            <a:r>
              <a:rPr lang="en-US" dirty="0" err="1" smtClean="0"/>
              <a:t>Structs</a:t>
            </a:r>
            <a:r>
              <a:rPr lang="en-US" dirty="0" smtClean="0"/>
              <a:t> can be passed as parameters to a function and as return values: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printCarInfo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car) {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(“%d: %s\n”,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car.year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car.make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newerCar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car1,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car2) {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(car1.year 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car2.year) {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car1;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return car2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285750" indent="0">
              <a:buNone/>
            </a:pPr>
            <a:r>
              <a:rPr lang="en-US" dirty="0" err="1" smtClean="0"/>
              <a:t>Structs</a:t>
            </a:r>
            <a:r>
              <a:rPr lang="en-US" dirty="0" smtClean="0"/>
              <a:t> are passed </a:t>
            </a:r>
            <a:r>
              <a:rPr lang="en-US" u="sng" dirty="0" smtClean="0"/>
              <a:t>by value </a:t>
            </a:r>
            <a:r>
              <a:rPr lang="en-US" dirty="0" smtClean="0"/>
              <a:t>(a copy is made and sent to the function)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544" y="1974056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//Define </a:t>
            </a:r>
            <a:r>
              <a:rPr lang="en-US" sz="20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type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Circle { float x; float y; float radius;}; 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Circle c, *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 </a:t>
            </a:r>
          </a:p>
          <a:p>
            <a:pPr>
              <a:buNone/>
            </a:pPr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//Declare a circle, and a pointer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&amp;c;</a:t>
            </a:r>
          </a:p>
          <a:p>
            <a:pPr>
              <a:buNone/>
            </a:pP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//Access using the pointer:</a:t>
            </a:r>
          </a:p>
          <a:p>
            <a:pPr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).x = 2.0;</a:t>
            </a:r>
          </a:p>
          <a:p>
            <a:pPr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).y = 3.0;</a:t>
            </a:r>
          </a:p>
          <a:p>
            <a:pPr>
              <a:buNone/>
            </a:pPr>
            <a:endParaRPr lang="en-US" sz="20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//Alternative way to access members (optional content):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-&gt; x = 2.0;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-&gt; y = 3.0;</a:t>
            </a:r>
          </a:p>
        </p:txBody>
      </p:sp>
    </p:spTree>
    <p:extLst>
      <p:ext uri="{BB962C8B-B14F-4D97-AF65-F5344CB8AC3E}">
        <p14:creationId xmlns:p14="http://schemas.microsoft.com/office/powerpoint/2010/main" val="159283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May declare nested structures: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80686"/>
            <a:ext cx="3716655" cy="287711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sz="20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Engine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float size;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horsepower;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indent="-57150"/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{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make[M+1];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Engine engine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9664" y="3311410"/>
            <a:ext cx="4267200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car1;</a:t>
            </a:r>
          </a:p>
          <a:p>
            <a:pPr indent="-57150"/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car1.engine.size = 3.0f;</a:t>
            </a:r>
          </a:p>
          <a:p>
            <a:pPr indent="-57150"/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car1.engine.horsepower = 245;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Array whose elements are structures: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271252"/>
            <a:ext cx="7391400" cy="2862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Student {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name[M+1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grade;</a:t>
            </a:r>
          </a:p>
          <a:p>
            <a:pPr indent="-57150"/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Student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cse_students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[50];</a:t>
            </a:r>
          </a:p>
          <a:p>
            <a:pPr indent="-57150"/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Student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honors_students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 ] = 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 {“Jim”, 85}, {“Dalia”, 95}, {“Katie”,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85}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printInfo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honors_students</a:t>
            </a:r>
            <a:r>
              <a:rPr lang="en-US" sz="200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[1]);    </a:t>
            </a:r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//Pass a pointer to the </a:t>
            </a:r>
            <a:r>
              <a:rPr lang="en-US" sz="20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ith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element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Define </a:t>
            </a:r>
            <a:r>
              <a:rPr lang="en-US" dirty="0" err="1" smtClean="0"/>
              <a:t>printInfo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271252"/>
            <a:ext cx="72390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printInfo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Student *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stdPtr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indent="-5715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(“Name: %s\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tGrade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: %d\n”, </a:t>
            </a:r>
          </a:p>
          <a:p>
            <a:pPr indent="-5715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(*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stdPtr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).name,</a:t>
            </a:r>
          </a:p>
          <a:p>
            <a:pPr indent="-5715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(*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stdPtr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).grade);</a:t>
            </a:r>
          </a:p>
          <a:p>
            <a:pPr indent="-5715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2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Structure: a collection of values </a:t>
            </a:r>
          </a:p>
          <a:p>
            <a:r>
              <a:rPr lang="en-US" sz="2800" dirty="0" smtClean="0"/>
              <a:t>Members may have different types</a:t>
            </a:r>
          </a:p>
          <a:p>
            <a:r>
              <a:rPr lang="en-US" sz="2800" dirty="0" smtClean="0"/>
              <a:t>Members have names:</a:t>
            </a:r>
          </a:p>
          <a:p>
            <a:pPr lvl="1"/>
            <a:r>
              <a:rPr lang="en-US" sz="2400" dirty="0" smtClean="0"/>
              <a:t>To select a member, specify name not position</a:t>
            </a:r>
          </a:p>
          <a:p>
            <a:r>
              <a:rPr lang="en-US" sz="2800" dirty="0" smtClean="0"/>
              <a:t>Use when we need to store a collection of related data items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Data 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Structures</a:t>
            </a:r>
          </a:p>
          <a:p>
            <a:r>
              <a:rPr lang="en-US" sz="3600" dirty="0" smtClean="0"/>
              <a:t>Union </a:t>
            </a:r>
            <a:r>
              <a:rPr lang="en-US" sz="3600" dirty="0"/>
              <a:t>(optional content)</a:t>
            </a:r>
            <a:endParaRPr lang="en-US" sz="3600" dirty="0" smtClean="0"/>
          </a:p>
          <a:p>
            <a:r>
              <a:rPr lang="en-US" sz="3600" dirty="0"/>
              <a:t>Enumeration (optional content)</a:t>
            </a:r>
            <a:endParaRPr lang="en-US" sz="36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 (optional content)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 of one or more members, possibly of different types.</a:t>
            </a:r>
          </a:p>
          <a:p>
            <a:r>
              <a:rPr lang="en-US" dirty="0" smtClean="0"/>
              <a:t>All members share the same space</a:t>
            </a:r>
          </a:p>
          <a:p>
            <a:r>
              <a:rPr lang="en-US" dirty="0" smtClean="0"/>
              <a:t>Store one member at a time </a:t>
            </a:r>
          </a:p>
          <a:p>
            <a:r>
              <a:rPr lang="en-US" dirty="0" smtClean="0"/>
              <a:t>Allocates enough space to fit the largest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union {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   char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 u;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272279" y="4370694"/>
          <a:ext cx="33426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06756" y="4343400"/>
            <a:ext cx="1920240" cy="45719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61272" y="4375159"/>
            <a:ext cx="476250" cy="381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8448" y="3886200"/>
            <a:ext cx="61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>
                <a:solidFill>
                  <a:srgbClr val="00B050"/>
                </a:solidFill>
              </a:rPr>
              <a:t>ch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4444" y="4719935"/>
            <a:ext cx="41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sz="2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61272" y="5141624"/>
            <a:ext cx="1905000" cy="0"/>
          </a:xfrm>
          <a:prstGeom prst="line">
            <a:avLst/>
          </a:prstGeom>
          <a:ln w="381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0200" y="5056494"/>
            <a:ext cx="41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</a:rPr>
              <a:t>u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(</a:t>
            </a:r>
            <a:r>
              <a:rPr lang="en-US" dirty="0"/>
              <a:t>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to build mixed data structures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81515"/>
            <a:ext cx="281940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Truck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char make[30];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float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bedLength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towCap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2381515"/>
            <a:ext cx="2657284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char make[30];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seats;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3590" y="4135841"/>
            <a:ext cx="328441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Vehicle {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char type;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union {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Truck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truck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} details;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8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(optional content)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Enumerated type: type whose values are listed</a:t>
            </a:r>
          </a:p>
          <a:p>
            <a:pPr marL="400050" lvl="1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{red, yellow, green, blue, black, orange} c1, c2;</a:t>
            </a:r>
          </a:p>
          <a:p>
            <a:r>
              <a:rPr lang="en-US" dirty="0" smtClean="0"/>
              <a:t>Enumeration Tag: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Color {red</a:t>
            </a:r>
            <a:r>
              <a:rPr lang="en-US" sz="2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yellow, green, blue, black, </a:t>
            </a:r>
            <a:r>
              <a:rPr lang="en-US" sz="2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orange};</a:t>
            </a:r>
          </a:p>
          <a:p>
            <a:pPr marL="400050" lvl="1" indent="0">
              <a:buNone/>
            </a:pPr>
            <a:r>
              <a:rPr lang="en-US" sz="22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Color c1, c2;  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//Declare 2 variables of type Color</a:t>
            </a:r>
            <a:endParaRPr lang="en-US" sz="22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Enumeration </a:t>
            </a:r>
            <a:r>
              <a:rPr lang="en-US" dirty="0" err="1" smtClean="0"/>
              <a:t>typedef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{PASS, FAIL} Grade;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Grade g1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g2;</a:t>
            </a:r>
            <a:r>
              <a:rPr lang="en-US" sz="11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1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Declare 2 variables of type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Grade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as </a:t>
            </a:r>
            <a:r>
              <a:rPr lang="en-US" dirty="0"/>
              <a:t>integers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variables are stored as integers: 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{red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yellow,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green} c1;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red = 0, yellow = 1, green= 2} c2;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{car = 10, truck = 20,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suv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30, bus}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c1 = green;   	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//c1 = 2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truck;	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vt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20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+ 5;  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25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 = bus;	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//y = 31 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a program that needs to store the following information about a car:</a:t>
            </a:r>
          </a:p>
          <a:p>
            <a:pPr marL="0" indent="0">
              <a:buNone/>
            </a:pPr>
            <a:r>
              <a:rPr lang="en-US" dirty="0" smtClean="0"/>
              <a:t>	Make, model, engine size, horse power</a:t>
            </a:r>
          </a:p>
          <a:p>
            <a:pPr marL="0" indent="0">
              <a:buNone/>
            </a:pPr>
            <a:r>
              <a:rPr lang="en-US" dirty="0" smtClean="0"/>
              <a:t>What variables do you need to declare?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962400"/>
            <a:ext cx="6097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make[30];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model[10];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engineSize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horsePower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81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7" y="791383"/>
            <a:ext cx="75438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 HackerRank and the CSE machines, what is the size of a </a:t>
            </a:r>
            <a:r>
              <a:rPr lang="en-US" b="1" i="1" dirty="0" smtClean="0">
                <a:solidFill>
                  <a:schemeClr val="bg1"/>
                </a:solidFill>
              </a:rPr>
              <a:t>char 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7" y="2908328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 bytes (8 bits)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 bytes (16 bits)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bytes (32 bits)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7" y="791383"/>
            <a:ext cx="75438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 HackerRank and the CSE machines, what is the size of a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i="1" dirty="0" err="1" smtClean="0">
                <a:solidFill>
                  <a:schemeClr val="bg1"/>
                </a:solidFill>
              </a:rPr>
              <a:t>int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7" y="2908328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 bytes (8 bits)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 bytes (16 bits)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bytes (32 bits)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7" y="791383"/>
            <a:ext cx="75438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 HackerRank and the CSE machines, what is the size of a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float 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7" y="2908328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 bytes (8 bits)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 bytes (16 bits)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bytes (32 bits)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7" y="791383"/>
            <a:ext cx="75438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 HackerRank and the CSE machines, what is the size of a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char[10]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7" y="2908328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10 bytes (80 bits)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20 bytes (160 bits)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40 bytes (320 bits)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a program that needs to store the following information about a car:</a:t>
            </a:r>
          </a:p>
          <a:p>
            <a:pPr marL="0" indent="0">
              <a:buNone/>
            </a:pPr>
            <a:r>
              <a:rPr lang="en-US" dirty="0" smtClean="0"/>
              <a:t>	Make, model, engine size, horse power</a:t>
            </a:r>
          </a:p>
          <a:p>
            <a:pPr marL="0" indent="0">
              <a:buNone/>
            </a:pPr>
            <a:r>
              <a:rPr lang="en-US" dirty="0" smtClean="0"/>
              <a:t>What if you need to collect this data about 3 cars?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766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make1[30], make2[30], make3[30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model1[10], model2[10], model3[10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engineSize1, engineSize2, engineSize3;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horsepower1, horsepower2, horsepower3;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3006</TotalTime>
  <Words>1193</Words>
  <Application>Microsoft Macintosh PowerPoint</Application>
  <PresentationFormat>On-screen Show (4:3)</PresentationFormat>
  <Paragraphs>432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Narrow</vt:lpstr>
      <vt:lpstr>Calibri</vt:lpstr>
      <vt:lpstr>Century Schoolbook</vt:lpstr>
      <vt:lpstr>Consolas</vt:lpstr>
      <vt:lpstr>Wingdings 2</vt:lpstr>
      <vt:lpstr>Arial</vt:lpstr>
      <vt:lpstr>View</vt:lpstr>
      <vt:lpstr>CSE 220 – C Programming</vt:lpstr>
      <vt:lpstr>Custom Data Types:</vt:lpstr>
      <vt:lpstr>Structure Variables</vt:lpstr>
      <vt:lpstr>Examples</vt:lpstr>
      <vt:lpstr>On HackerRank and the CSE machines, what is the size of a char ?</vt:lpstr>
      <vt:lpstr>On HackerRank and the CSE machines, what is the size of a  int ?</vt:lpstr>
      <vt:lpstr>On HackerRank and the CSE machines, what is the size of a  float ?</vt:lpstr>
      <vt:lpstr>On HackerRank and the CSE machines, what is the size of a  char[10]?</vt:lpstr>
      <vt:lpstr>Examples</vt:lpstr>
      <vt:lpstr>Example</vt:lpstr>
      <vt:lpstr>On HackerRank and the CSE machines, what is the size of a  struct Car?</vt:lpstr>
      <vt:lpstr>Declaration</vt:lpstr>
      <vt:lpstr>Examples</vt:lpstr>
      <vt:lpstr>Storage</vt:lpstr>
      <vt:lpstr>Initialization</vt:lpstr>
      <vt:lpstr>Accessing members</vt:lpstr>
      <vt:lpstr>What does this code output?</vt:lpstr>
      <vt:lpstr>Copying a struct</vt:lpstr>
      <vt:lpstr>Compatible Structures</vt:lpstr>
      <vt:lpstr>Structure types</vt:lpstr>
      <vt:lpstr>Structure Tag</vt:lpstr>
      <vt:lpstr>What does this code output?</vt:lpstr>
      <vt:lpstr>What does this code output?</vt:lpstr>
      <vt:lpstr>Structure Type Definition (optional content)</vt:lpstr>
      <vt:lpstr>Arguments and Return value</vt:lpstr>
      <vt:lpstr>Pointers to Structs</vt:lpstr>
      <vt:lpstr>Nested Structures</vt:lpstr>
      <vt:lpstr>Array of Structs</vt:lpstr>
      <vt:lpstr>Array of Structs</vt:lpstr>
      <vt:lpstr>Custom Data Types:</vt:lpstr>
      <vt:lpstr>Unions (optional content)</vt:lpstr>
      <vt:lpstr>Example (optional content)</vt:lpstr>
      <vt:lpstr>Enumerations (optional content)</vt:lpstr>
      <vt:lpstr>Use as integers (optional content)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356</cp:revision>
  <dcterms:created xsi:type="dcterms:W3CDTF">2006-08-16T00:00:00Z</dcterms:created>
  <dcterms:modified xsi:type="dcterms:W3CDTF">2016-11-28T20:12:55Z</dcterms:modified>
</cp:coreProperties>
</file>