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511" r:id="rId2"/>
    <p:sldId id="512" r:id="rId3"/>
    <p:sldId id="470" r:id="rId4"/>
    <p:sldId id="471" r:id="rId5"/>
    <p:sldId id="472" r:id="rId6"/>
    <p:sldId id="473" r:id="rId7"/>
    <p:sldId id="474" r:id="rId8"/>
    <p:sldId id="475" r:id="rId9"/>
    <p:sldId id="436" r:id="rId10"/>
    <p:sldId id="476" r:id="rId11"/>
    <p:sldId id="477" r:id="rId12"/>
    <p:sldId id="478" r:id="rId13"/>
    <p:sldId id="506" r:id="rId14"/>
    <p:sldId id="480" r:id="rId15"/>
    <p:sldId id="481" r:id="rId16"/>
    <p:sldId id="482" r:id="rId17"/>
    <p:sldId id="508" r:id="rId18"/>
    <p:sldId id="484" r:id="rId19"/>
    <p:sldId id="485" r:id="rId20"/>
    <p:sldId id="486" r:id="rId21"/>
    <p:sldId id="487" r:id="rId22"/>
    <p:sldId id="488" r:id="rId23"/>
    <p:sldId id="507" r:id="rId24"/>
    <p:sldId id="509" r:id="rId25"/>
    <p:sldId id="489" r:id="rId26"/>
    <p:sldId id="51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r.msu.edu/mid-semester-evalu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C77-9BD4-A843-8443-0485E67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E561-624D-8642-8C80-421E1954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Nov 11 (Wednesday), 50 minutes</a:t>
            </a:r>
          </a:p>
          <a:p>
            <a:r>
              <a:rPr lang="en-CN" dirty="0"/>
              <a:t>Mimir, similar with an assignment, but no visible test cases</a:t>
            </a:r>
          </a:p>
          <a:p>
            <a:r>
              <a:rPr lang="en-CN" dirty="0"/>
              <a:t>Screen share and keep camera open</a:t>
            </a:r>
          </a:p>
          <a:p>
            <a:r>
              <a:rPr lang="en-CN" dirty="0"/>
              <a:t>Release the exam samples on Friday this week</a:t>
            </a:r>
            <a:r>
              <a:rPr lang="en-US" dirty="0"/>
              <a:t>, review them on the lectures before exam.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E978-F7B3-E944-AEAA-08FC455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Functions don’t have to return anything: Return type is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/>
              <a:t>Functions cannot return arrays</a:t>
            </a:r>
          </a:p>
          <a:p>
            <a:r>
              <a:rPr lang="en-US" sz="3000" dirty="0"/>
              <a:t>Functions don’t have to take input parameters: use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  <a:r>
              <a:rPr lang="en-US" sz="3000" dirty="0"/>
              <a:t> in place of parameters 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8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17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52600"/>
            <a:ext cx="644652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The type must be listed for every parameter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25110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92662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  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963862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4945062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943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dirty="0"/>
              <a:t>Standard Library Functions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9285"/>
            <a:ext cx="4309281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math.h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pow(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a, double b);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ceil(double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floor(double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log10(double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cos(double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sin(double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tan(double a);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1681" y="1448812"/>
            <a:ext cx="4225119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abs(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rand(void);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returns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between 0 and RAND_MAX (a very large number)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exit(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status);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abort(void);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system(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char *string);</a:t>
            </a:r>
          </a:p>
        </p:txBody>
      </p:sp>
    </p:spTree>
    <p:extLst>
      <p:ext uri="{BB962C8B-B14F-4D97-AF65-F5344CB8AC3E}">
        <p14:creationId xmlns:p14="http://schemas.microsoft.com/office/powerpoint/2010/main" val="204625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 call, the function's name plus the arguments in parentheses.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z = average(x, y);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average(x, y);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//don’t capture result</a:t>
            </a:r>
          </a:p>
          <a:p>
            <a:pPr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/>
              <a:t>The parenthesis are required, even if there are no arguments to provide.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3" y="-46434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13" y="990600"/>
            <a:ext cx="77852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percentage(x, y)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(“%f to %f is %f %%\n”, x, y,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(“7 to 35 is %f %%\n”,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percentage(7, 35)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438400"/>
            <a:ext cx="3124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 p can't be reached from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4774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Declare functions before calling them for 1</a:t>
            </a:r>
            <a:r>
              <a:rPr lang="en-US" sz="2400" baseline="30000" dirty="0"/>
              <a:t>st</a:t>
            </a:r>
            <a:r>
              <a:rPr lang="en-US" sz="2400" dirty="0"/>
              <a:t> time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definition</a:t>
            </a:r>
            <a:r>
              <a:rPr lang="en-US" sz="2000" dirty="0"/>
              <a:t> before first call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declaration</a:t>
            </a:r>
            <a:r>
              <a:rPr lang="en-US" sz="2000" dirty="0"/>
              <a:t> before first call and </a:t>
            </a:r>
            <a:r>
              <a:rPr lang="en-US" sz="2000" u="sng" dirty="0"/>
              <a:t>definition</a:t>
            </a:r>
            <a:r>
              <a:rPr lang="en-US" sz="2000" dirty="0"/>
              <a:t> later</a:t>
            </a:r>
          </a:p>
          <a:p>
            <a:r>
              <a:rPr lang="en-US" sz="2400" dirty="0"/>
              <a:t>Purpose: Tell the compiler the type and number of arguments to expect.</a:t>
            </a:r>
          </a:p>
          <a:p>
            <a:r>
              <a:rPr lang="en-US" sz="2400" dirty="0"/>
              <a:t>If C does not know the function prototype before the 1</a:t>
            </a:r>
            <a:r>
              <a:rPr lang="en-US" sz="2400" baseline="30000" dirty="0"/>
              <a:t>st</a:t>
            </a:r>
            <a:r>
              <a:rPr lang="en-US" sz="2400" dirty="0"/>
              <a:t> call, it automatically converts char and short to </a:t>
            </a:r>
            <a:r>
              <a:rPr lang="en-US" sz="2400" dirty="0" err="1"/>
              <a:t>int</a:t>
            </a:r>
            <a:r>
              <a:rPr lang="en-US" sz="2400" dirty="0"/>
              <a:t> and float to double: </a:t>
            </a:r>
            <a:r>
              <a:rPr lang="en-US" sz="2400" dirty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0" y="652788"/>
            <a:ext cx="7987284" cy="4351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percentage(x, y);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724C8BA7-52B8-1E4C-912C-F314EFA5AFC6}"/>
              </a:ext>
            </a:extLst>
          </p:cNvPr>
          <p:cNvSpPr/>
          <p:nvPr/>
        </p:nvSpPr>
        <p:spPr>
          <a:xfrm>
            <a:off x="3443538" y="1752600"/>
            <a:ext cx="4953918" cy="612648"/>
          </a:xfrm>
          <a:prstGeom prst="wedgeRectCallout">
            <a:avLst>
              <a:gd name="adj1" fmla="val -32988"/>
              <a:gd name="adj2" fmla="val -703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(double, double);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39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999"/>
            <a:ext cx="7937183" cy="37219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Is this legal code?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input[] = {'A', 'B', 'C', 'D'};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letter =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input);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("Letter = %c", letter);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char word[])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array is wrong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is wrong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something else is wrong</a:t>
            </a:r>
          </a:p>
        </p:txBody>
      </p:sp>
    </p:spTree>
    <p:extLst>
      <p:ext uri="{BB962C8B-B14F-4D97-AF65-F5344CB8AC3E}">
        <p14:creationId xmlns:p14="http://schemas.microsoft.com/office/powerpoint/2010/main" val="148860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Parameters: </a:t>
            </a:r>
          </a:p>
          <a:p>
            <a:pPr lvl="1"/>
            <a:r>
              <a:rPr lang="en-US" sz="2400" dirty="0"/>
              <a:t>Appear in function definition</a:t>
            </a:r>
          </a:p>
          <a:p>
            <a:pPr lvl="1"/>
            <a:r>
              <a:rPr lang="en-US" sz="2400" dirty="0"/>
              <a:t>Represent names given to the input values </a:t>
            </a:r>
          </a:p>
          <a:p>
            <a:r>
              <a:rPr lang="en-US" sz="2800" dirty="0"/>
              <a:t>Arguments:</a:t>
            </a:r>
          </a:p>
          <a:p>
            <a:pPr lvl="1"/>
            <a:r>
              <a:rPr lang="en-US" sz="2400" dirty="0"/>
              <a:t>Expressions that appear in function calls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Passed by value</a:t>
            </a:r>
            <a:r>
              <a:rPr lang="en-US" sz="2400" dirty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x++;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 is: %d”, 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1CA-9E4E-AD4B-8436-FD074650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Mid-semester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1E57-9338-454B-A710-F2C718CA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Comments and Suggestions</a:t>
            </a:r>
          </a:p>
          <a:p>
            <a:pPr lvl="1"/>
            <a:r>
              <a:rPr lang="en-US" dirty="0">
                <a:hlinkClick r:id="rId2" tooltip="https://www.egr.msu.edu/mid-semester-evaluation"/>
              </a:rPr>
              <a:t>https://www.egr.msu.edu/mid-semester-evaluation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E335-264B-9A48-997B-4098667C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0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124201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(“alpha: %d”, 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3594" y="2505392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Make a copy of the argument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9254" y="365732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Increment the copy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6854" y="47055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Destroy the copy and exit the function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prints 5</a:t>
            </a:r>
          </a:p>
        </p:txBody>
      </p:sp>
    </p:spTree>
    <p:extLst>
      <p:ext uri="{BB962C8B-B14F-4D97-AF65-F5344CB8AC3E}">
        <p14:creationId xmlns:p14="http://schemas.microsoft.com/office/powerpoint/2010/main" val="74562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passing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3886200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fact1 = 	factorial(alpha);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fact2 = 	factorial(alpha-1);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alpha, fact1);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alpha-1, fact2);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44196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factorial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result = 1;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while (x &gt; 1)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result = result*x--;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result;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one dimensional</a:t>
            </a:r>
            <a:r>
              <a:rPr lang="en-US" sz="2800" dirty="0"/>
              <a:t> arrays are passed as arguments, leave length unspecified</a:t>
            </a:r>
          </a:p>
          <a:p>
            <a:r>
              <a:rPr lang="en-US" sz="2800" dirty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45720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	…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score[ ] = {1, 2, </a:t>
            </a:r>
          </a:p>
          <a:p>
            <a:pPr indent="-114300"/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3, 4, 5, 6, 7};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7);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5);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26455" y="5630863"/>
            <a:ext cx="2514600" cy="838200"/>
          </a:xfrm>
          <a:prstGeom prst="wedgeRectCallout">
            <a:avLst>
              <a:gd name="adj1" fmla="val -17917"/>
              <a:gd name="adj2" fmla="val -1121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B2B91"/>
                </a:solidFill>
              </a:rPr>
              <a:t>No brackets in call</a:t>
            </a:r>
          </a:p>
        </p:txBody>
      </p:sp>
    </p:spTree>
    <p:extLst>
      <p:ext uri="{BB962C8B-B14F-4D97-AF65-F5344CB8AC3E}">
        <p14:creationId xmlns:p14="http://schemas.microsoft.com/office/powerpoint/2010/main" val="121943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I return an array?</a:t>
            </a:r>
          </a:p>
          <a:p>
            <a:r>
              <a:rPr lang="en-US" sz="2800" dirty="0"/>
              <a:t>Not yet, you need to learn how pointers work first.</a:t>
            </a:r>
          </a:p>
          <a:p>
            <a:r>
              <a:rPr lang="en-US" sz="2800" dirty="0"/>
              <a:t>Until then, you will not need to return arrays from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6" y="-304800"/>
            <a:ext cx="7269480" cy="1325562"/>
          </a:xfrm>
        </p:spPr>
        <p:txBody>
          <a:bodyPr/>
          <a:lstStyle/>
          <a:p>
            <a:r>
              <a:rPr lang="en-US" dirty="0"/>
              <a:t>Arrays and 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5" y="1020762"/>
            <a:ext cx="6446520" cy="1523999"/>
          </a:xfrm>
        </p:spPr>
        <p:txBody>
          <a:bodyPr/>
          <a:lstStyle/>
          <a:p>
            <a:r>
              <a:rPr lang="en-US" dirty="0"/>
              <a:t>Arrays are different from scalar types, if you pass an array into a function, that function can modify the original array.</a:t>
            </a:r>
          </a:p>
          <a:p>
            <a:pPr lvl="1"/>
            <a:r>
              <a:rPr lang="en-US" dirty="0"/>
              <a:t>This is because arrays are passed as pointers (more on that later in the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08616"/>
            <a:ext cx="5851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LENGTH 4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[LENGTH] = {2, 4, 6, 8};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LENGTH);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array[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/= 2;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Array Arguments (Don't need to know for CSE 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3855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multi dimensional</a:t>
            </a:r>
            <a:r>
              <a:rPr lang="en-US" sz="2800" dirty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939745"/>
            <a:ext cx="8136254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][LEN],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y;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for( y=0; y&lt;LEN; y++)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61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5" y="16239"/>
            <a:ext cx="7937183" cy="57749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does this code output?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xyz(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input[],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length)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result += input[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4};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xyz(array, 4));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5638800"/>
            <a:ext cx="7740396" cy="1219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6661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2438400"/>
            <a:ext cx="690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61" y="-426242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25593"/>
            <a:ext cx="744011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1));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76779" y="1465380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Termination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28" y="1037333"/>
            <a:ext cx="423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21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639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Termination Condition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n*fact(n-1);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398461"/>
            <a:ext cx="883920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(fact(0))));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(fact(-1) )))));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(-1 * fact(-2))))));</a:t>
            </a:r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89" y="678240"/>
            <a:ext cx="323086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we remove the termination condition, the function will call itself infinite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6242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21296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n-2</a:t>
            </a: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n-3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x</a:t>
            </a:r>
            <a:r>
              <a:rPr lang="en-US" baseline="30000" dirty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3" y="2133600"/>
            <a:ext cx="7494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power(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== 0)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 else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x*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power(x, 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2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prints numbers from 1 to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733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(“%d\n”, start);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&lt; n)	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04469"/>
            <a:ext cx="69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Pseudocode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Sum(from 1 to n) = n + Sum (from to n-1)</a:t>
            </a:r>
          </a:p>
        </p:txBody>
      </p:sp>
    </p:spTree>
    <p:extLst>
      <p:ext uri="{BB962C8B-B14F-4D97-AF65-F5344CB8AC3E}">
        <p14:creationId xmlns:p14="http://schemas.microsoft.com/office/powerpoint/2010/main" val="672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n + sum(n-1);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55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587996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non-recursive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50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0; index &lt; n; index++)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(array[index] == 5)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6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5s in array between 0 and n – 1 is</a:t>
            </a:r>
          </a:p>
          <a:p>
            <a:r>
              <a:rPr lang="en-US" sz="2800" dirty="0"/>
              <a:t>	number of 5s in first cell </a:t>
            </a:r>
          </a:p>
          <a:p>
            <a:r>
              <a:rPr lang="en-US" sz="2800" dirty="0"/>
              <a:t>	+</a:t>
            </a:r>
          </a:p>
          <a:p>
            <a:r>
              <a:rPr lang="en-US" sz="2800" dirty="0"/>
              <a:t>	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204354"/>
            <a:ext cx="8362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Stopping Condition?</a:t>
            </a:r>
          </a:p>
        </p:txBody>
      </p:sp>
    </p:spTree>
    <p:extLst>
      <p:ext uri="{BB962C8B-B14F-4D97-AF65-F5344CB8AC3E}">
        <p14:creationId xmlns:p14="http://schemas.microsoft.com/office/powerpoint/2010/main" val="769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34163"/>
            <a:ext cx="89744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==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55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blocks of C programs</a:t>
            </a:r>
          </a:p>
          <a:p>
            <a:r>
              <a:rPr lang="en-US" sz="2800" dirty="0"/>
              <a:t>Divide program into smaller pieces</a:t>
            </a:r>
          </a:p>
          <a:p>
            <a:r>
              <a:rPr lang="en-US" sz="2800" dirty="0"/>
              <a:t>Easier to understand</a:t>
            </a:r>
          </a:p>
          <a:p>
            <a:r>
              <a:rPr lang="en-US" sz="2800" dirty="0"/>
              <a:t>Easier to maintain</a:t>
            </a:r>
          </a:p>
          <a:p>
            <a:r>
              <a:rPr lang="en-US" sz="2800" dirty="0"/>
              <a:t>Reuse code and avoid repetition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n – 1;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0) { return array[0]; 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98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5154" y="31230"/>
            <a:ext cx="5295901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array[ ],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 &lt;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976" y="2513365"/>
            <a:ext cx="7520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/>
              <a:t>int</a:t>
            </a:r>
            <a:r>
              <a:rPr lang="en-US" dirty="0"/>
              <a:t> values[3] = {2, 1, 5};</a:t>
            </a:r>
          </a:p>
          <a:p>
            <a:pPr defTabSz="457200"/>
            <a:r>
              <a:rPr lang="en-US" dirty="0" err="1"/>
              <a:t>findMin</a:t>
            </a:r>
            <a:r>
              <a:rPr lang="en-US" dirty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lastIdx</a:t>
            </a:r>
            <a:r>
              <a:rPr lang="en-US" dirty="0"/>
              <a:t> = 3 – 1 = 2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findMin</a:t>
            </a:r>
            <a:r>
              <a:rPr lang="en-US" dirty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				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 = 2;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findMin</a:t>
            </a:r>
            <a:r>
              <a:rPr lang="en-US" dirty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				</a:t>
            </a:r>
            <a:r>
              <a:rPr lang="en-US" dirty="0" err="1">
                <a:solidFill>
                  <a:srgbClr val="00B050"/>
                </a:solidFill>
              </a:rPr>
              <a:t>lastIdx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  <a:p>
            <a:pPr defTabSz="457200"/>
            <a:r>
              <a:rPr lang="en-US" dirty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array[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] = array[1] = 1 &lt;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endParaRPr lang="en-US" dirty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return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1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= array[2] = 5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&gt; </a:t>
            </a:r>
            <a:r>
              <a:rPr lang="en-US" dirty="0" err="1"/>
              <a:t>minFirstPart</a:t>
            </a:r>
            <a:r>
              <a:rPr lang="en-US" dirty="0"/>
              <a:t>  	(5 &gt; 1)</a:t>
            </a:r>
          </a:p>
          <a:p>
            <a:pPr defTabSz="457200"/>
            <a:r>
              <a:rPr lang="en-US" dirty="0"/>
              <a:t>	return </a:t>
            </a:r>
            <a:r>
              <a:rPr lang="en-US" dirty="0" err="1"/>
              <a:t>minFirstPart</a:t>
            </a:r>
            <a:r>
              <a:rPr lang="en-US" dirty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Sample Run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" y="-53340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1"/>
            <a:ext cx="8212455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(“Select one of the following options\n:”);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A: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B: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C: to convert from g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D: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g\n”);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and apply the conversion accordingly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...}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7240524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displayOptions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//Apply conversion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float result;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switch(option)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case ‘A’: 	result =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convertOzToLbs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(number); 						break;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 marL="0" indent="0" defTabSz="403225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9718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Simplify Code</a:t>
            </a:r>
          </a:p>
          <a:p>
            <a:r>
              <a:rPr lang="en-US" sz="2400" dirty="0"/>
              <a:t>- Must be defined in the code</a:t>
            </a:r>
          </a:p>
        </p:txBody>
      </p:sp>
      <p:sp>
        <p:nvSpPr>
          <p:cNvPr id="5" name="Right Arrow 4"/>
          <p:cNvSpPr/>
          <p:nvPr/>
        </p:nvSpPr>
        <p:spPr>
          <a:xfrm rot="10548128">
            <a:off x="3664108" y="2582876"/>
            <a:ext cx="1359202" cy="215764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723761">
            <a:off x="4139841" y="4448789"/>
            <a:ext cx="2271676" cy="357251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percentage(double a, double b) {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Must specify: </a:t>
            </a:r>
          </a:p>
          <a:p>
            <a:pPr lvl="1"/>
            <a:r>
              <a:rPr lang="en-US" dirty="0"/>
              <a:t>Return type:	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name: percentage</a:t>
            </a:r>
          </a:p>
          <a:p>
            <a:pPr lvl="1"/>
            <a:r>
              <a:rPr lang="en-US" dirty="0"/>
              <a:t>function parameters and type: double a, double b 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57165"/>
              <a:gd name="adj2" fmla="val 90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Return 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name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Parameters: type and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3919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</a:t>
            </a:r>
            <a:r>
              <a:rPr lang="en-US" sz="28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double p = a/b*100;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p;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70643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17" y="2020856"/>
            <a:ext cx="7355967" cy="207211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is the return type for this function definition?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word[])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char[]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11233</TotalTime>
  <Words>3039</Words>
  <Application>Microsoft Macintosh PowerPoint</Application>
  <PresentationFormat>On-screen Show (4:3)</PresentationFormat>
  <Paragraphs>521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Exam</vt:lpstr>
      <vt:lpstr>Mid-semester Evaluation</vt:lpstr>
      <vt:lpstr>CSE 220 – C Programming</vt:lpstr>
      <vt:lpstr>Functions</vt:lpstr>
      <vt:lpstr>Example</vt:lpstr>
      <vt:lpstr>Example</vt:lpstr>
      <vt:lpstr>Defining a function</vt:lpstr>
      <vt:lpstr>Defining a function</vt:lpstr>
      <vt:lpstr>Exercise</vt:lpstr>
      <vt:lpstr>Defining a function</vt:lpstr>
      <vt:lpstr>Defining a function</vt:lpstr>
      <vt:lpstr>Standard Library Functions</vt:lpstr>
      <vt:lpstr>Calling a function</vt:lpstr>
      <vt:lpstr>Example</vt:lpstr>
      <vt:lpstr>Program Structure</vt:lpstr>
      <vt:lpstr>Example</vt:lpstr>
      <vt:lpstr>PowerPoint Presentation</vt:lpstr>
      <vt:lpstr>Parameters &amp; Arguments</vt:lpstr>
      <vt:lpstr>Passing by value example</vt:lpstr>
      <vt:lpstr>Passing by value example</vt:lpstr>
      <vt:lpstr>Advantage of passing by value</vt:lpstr>
      <vt:lpstr>Array Arguments</vt:lpstr>
      <vt:lpstr>Returning arrays?</vt:lpstr>
      <vt:lpstr>Arrays and Pass-By-Value</vt:lpstr>
      <vt:lpstr>More Array Arguments (Don't need to know for CSE 220)</vt:lpstr>
      <vt:lpstr>PowerPoint Presentation</vt:lpstr>
      <vt:lpstr>Recursion</vt:lpstr>
      <vt:lpstr>Recursion</vt:lpstr>
      <vt:lpstr>Termination Condition - Example</vt:lpstr>
      <vt:lpstr>Example</vt:lpstr>
      <vt:lpstr>Solution</vt:lpstr>
      <vt:lpstr>Exercise</vt:lpstr>
      <vt:lpstr>Exercise</vt:lpstr>
      <vt:lpstr>Solution</vt:lpstr>
      <vt:lpstr>Exercise</vt:lpstr>
      <vt:lpstr>Exercise</vt:lpstr>
      <vt:lpstr>Solution</vt:lpstr>
      <vt:lpstr>Solution</vt:lpstr>
      <vt:lpstr>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366</cp:revision>
  <dcterms:created xsi:type="dcterms:W3CDTF">2006-08-16T00:00:00Z</dcterms:created>
  <dcterms:modified xsi:type="dcterms:W3CDTF">2020-10-14T19:52:35Z</dcterms:modified>
</cp:coreProperties>
</file>