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1" r:id="rId4"/>
    <p:sldId id="272" r:id="rId5"/>
    <p:sldId id="273" r:id="rId6"/>
    <p:sldId id="257" r:id="rId7"/>
    <p:sldId id="258" r:id="rId8"/>
    <p:sldId id="262" r:id="rId9"/>
    <p:sldId id="266" r:id="rId10"/>
    <p:sldId id="267" r:id="rId11"/>
    <p:sldId id="264" r:id="rId12"/>
    <p:sldId id="265" r:id="rId13"/>
    <p:sldId id="263" r:id="rId14"/>
    <p:sldId id="259" r:id="rId15"/>
    <p:sldId id="261" r:id="rId16"/>
    <p:sldId id="268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6AEC9-5EB0-4BDF-A8C7-2C76456853E0}" v="510" dt="2023-02-24T19:21:15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14" autoAdjust="0"/>
  </p:normalViewPr>
  <p:slideViewPr>
    <p:cSldViewPr snapToGrid="0">
      <p:cViewPr varScale="1">
        <p:scale>
          <a:sx n="58" d="100"/>
          <a:sy n="58" d="100"/>
        </p:scale>
        <p:origin x="9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8CF9-FF7A-4DB5-9183-67B9FDE164B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61682-D515-4D42-9E61-BBA62F4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sma-statement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Consider, if feasible to do so, reporting the number of records identified from each database or register searched (rather than the total number across all databases/registers).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**If automation tools were used, indicate how many records were excluded by a human and how many were excluded by automation tools.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From: </a:t>
            </a:r>
            <a:r>
              <a:rPr kumimoji="0" lang="en-CA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Page MJ, McKenzie JE, </a:t>
            </a:r>
            <a:r>
              <a:rPr kumimoji="0" lang="en-CA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Bossuyt</a:t>
            </a:r>
            <a:r>
              <a:rPr kumimoji="0" lang="en-CA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PM, </a:t>
            </a:r>
            <a:r>
              <a:rPr kumimoji="0" lang="en-CA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Boutron</a:t>
            </a:r>
            <a:r>
              <a:rPr kumimoji="0" lang="en-CA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I, Hoffmann TC, Mulrow CD, et al. The PRISMA 2020 statement: an updated guideline for reporting systematic reviews. BMJ 2021;372:n71. </a:t>
            </a:r>
            <a:r>
              <a:rPr kumimoji="0" lang="en-CA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doi</a:t>
            </a:r>
            <a:r>
              <a:rPr kumimoji="0" lang="en-CA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10.1136/bmj.n71. </a:t>
            </a:r>
            <a:r>
              <a:rPr kumimoji="0" lang="en-CA" altLang="zh-CN" sz="12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more information, visit:</a:t>
            </a:r>
            <a:r>
              <a:rPr kumimoji="0" lang="en-CA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da-DK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http://www.prisma-statement.org/</a:t>
            </a:r>
            <a:endParaRPr kumimoji="0" lang="da-DK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61682-D515-4D42-9E61-BBA62F4E68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61682-D515-4D42-9E61-BBA62F4E68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4788-3B96-A4C1-97D0-2855B8C7C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EF39A-DFFB-2E95-9C74-2EBABB62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26C4A-A343-5AF7-E094-AEF4BAD8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954A-47F3-74D2-525A-45E33ED0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42F6-BBA2-945E-02EC-33EDBAB6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8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1950-0331-ABDF-98E0-5511A34E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19EDE-9B2E-45CC-26C7-525EA8BA7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21E4-B16E-FB4A-54BC-C32E0037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AAE6-AB5D-FA1D-99B4-61536904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E7E2-7FE5-A8F2-D3B1-DFCE8F07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8F1DD-FE99-E67B-EBE7-7C3995B43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5B9F2-A270-4648-644B-530D38182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8479-73AC-FD87-20D7-54DC621A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CCA9F-643D-70C3-C5E7-D8C3B27A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51B9-7B31-8E56-B310-0914BDAC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2C61-8C75-6EAE-4B9B-9F84CB69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9B74-28E0-DB40-4C4E-258CC583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6735-D5E2-601D-EC5D-6815DF9F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3644E-0D78-46C2-00D6-E6429908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C302-FA17-55C9-A456-15B5BC84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C37F-1CDE-E8C1-28E4-8B543E50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A34C1-F3D2-BF80-60F1-5B2CDCAD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8B7C-C7E5-EB7B-2506-26201740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BD6A-52F0-EA03-6724-BB7BDE88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F3EA-5F62-C341-F669-E81FAF1B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B972-679E-DB7D-5048-059FFF28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492D-CF18-F6E1-041D-88E3D2231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5B372-AAED-0DDF-376B-E974640F5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CCB8F-912F-793F-E938-697E6B3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0E6E-5406-E3C8-518C-A7E46F7F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FC9DF-B39B-1914-FFF7-B9ED53A2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1F01-E00A-18A5-3B31-E68A4C6C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25425-883B-D65B-F49F-204A93A8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84BE5-0DC9-BDD7-1AD3-10C3ABE8B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77430-608D-5C50-2436-04D041BD5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31AC1-E4D2-A390-8558-3FC3E15BD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11CF0-BBCE-A395-B4BD-681312BA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5F505-78CD-2217-9BB3-4B49654E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DDA43-F178-BCE0-B2EF-7E4A70DE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0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E85B-6ACE-FC92-8989-4F86F422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2464A-4C13-A061-FDFB-31DC29EE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B70F0-9180-BC12-B029-567E44D8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9586E-4DD9-5D3D-B0D8-FAA1D797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1E3B1-6937-ED98-95BF-A04A58CD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A31D0-90A5-C8D2-D09C-F37D5DE0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65BA7-D425-21F9-D714-EAF2455F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BEDF-74E5-6FB0-DADE-295F41FE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A128-1A63-2372-81B3-FEC9387A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02C62-B920-8792-DE88-13C8AB8E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F49F-9AD2-F001-E1AC-385DAC6F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B24EB-34EA-0F35-8F44-CA14328C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A8C1D-5F96-B23D-9E07-F3936E1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1E43-778B-FAAA-44D4-C1F81BF9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A655E-9F9F-E521-4D69-9887713E4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6471D-11D8-3D79-BD07-0C339DE30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6DD31-43C2-381A-9034-16C4582A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98542-0645-7326-A4C9-C552D9E2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D42A-23EE-18F5-74EF-DAFD730A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5D5DF-C737-210A-EE6E-6F1BAA40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72DF6-D87D-6434-2D7B-8943896D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1798-3B2A-BC4B-A738-140FDAB89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E186A-EA77-43DF-9D0A-A95793E01AF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9064-17FD-C1A9-FD47-CA59854E5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5D17-7C8A-F5D7-5BB4-492A8937E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3F40-0E8F-4187-BFB8-24C44423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CAE8-D55A-2F3C-6618-366E8EAE5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40110-E7F2-1CB7-B75F-0377850E7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Cardiomyopathy SLR</a:t>
            </a:r>
          </a:p>
        </p:txBody>
      </p:sp>
    </p:spTree>
    <p:extLst>
      <p:ext uri="{BB962C8B-B14F-4D97-AF65-F5344CB8AC3E}">
        <p14:creationId xmlns:p14="http://schemas.microsoft.com/office/powerpoint/2010/main" val="366418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5030754-BFA2-6CEC-E949-1BC98747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31" y="2328919"/>
            <a:ext cx="5464459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B6C48-E642-8F50-BC39-D4792FAF95D4}"/>
              </a:ext>
            </a:extLst>
          </p:cNvPr>
          <p:cNvSpPr txBox="1"/>
          <p:nvPr/>
        </p:nvSpPr>
        <p:spPr>
          <a:xfrm>
            <a:off x="4375074" y="5986519"/>
            <a:ext cx="3441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Supplementary Figure 10. DCM Diagnostic Yield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80263-9F16-3D43-1CF5-1084164C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63" y="395308"/>
            <a:ext cx="516558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24DAA24-37FA-310B-DD25-A6ABE0401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49" y="926565"/>
            <a:ext cx="7115175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900C3-0634-7426-9C2E-7E0BDF9E9F80}"/>
              </a:ext>
            </a:extLst>
          </p:cNvPr>
          <p:cNvSpPr txBox="1"/>
          <p:nvPr/>
        </p:nvSpPr>
        <p:spPr>
          <a:xfrm>
            <a:off x="3047082" y="5931435"/>
            <a:ext cx="6097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Supplementary Figure 7. Use of ACMG/AMP Variant Classification Criteria and Diagnostic Yield</a:t>
            </a:r>
          </a:p>
        </p:txBody>
      </p:sp>
    </p:spTree>
    <p:extLst>
      <p:ext uri="{BB962C8B-B14F-4D97-AF65-F5344CB8AC3E}">
        <p14:creationId xmlns:p14="http://schemas.microsoft.com/office/powerpoint/2010/main" val="147264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1EAE58-C452-28A1-D0F4-92981F512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72875"/>
              </p:ext>
            </p:extLst>
          </p:nvPr>
        </p:nvGraphicFramePr>
        <p:xfrm>
          <a:off x="798796" y="849446"/>
          <a:ext cx="3497781" cy="21945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01185">
                  <a:extLst>
                    <a:ext uri="{9D8B030D-6E8A-4147-A177-3AD203B41FA5}">
                      <a16:colId xmlns:a16="http://schemas.microsoft.com/office/drawing/2014/main" val="2650323956"/>
                    </a:ext>
                  </a:extLst>
                </a:gridCol>
                <a:gridCol w="1696596">
                  <a:extLst>
                    <a:ext uri="{9D8B030D-6E8A-4147-A177-3AD203B41FA5}">
                      <a16:colId xmlns:a16="http://schemas.microsoft.com/office/drawing/2014/main" val="328141739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Age_groups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N= Publications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45044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Children&amp;Adults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9253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Adults_only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77568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Children_only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49312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Unknown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43827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51898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307537-BE51-3AFD-1C5D-4B0D8AE95698}"/>
              </a:ext>
            </a:extLst>
          </p:cNvPr>
          <p:cNvSpPr txBox="1"/>
          <p:nvPr/>
        </p:nvSpPr>
        <p:spPr>
          <a:xfrm>
            <a:off x="575631" y="3290500"/>
            <a:ext cx="3643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Supplementary Table 2. Inclusion of Children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2190501-DD63-9DFA-C4A5-419EECD29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19" y="1186249"/>
            <a:ext cx="7115175" cy="476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73838A-BE45-E68E-7BAC-FE8DF17DF135}"/>
              </a:ext>
            </a:extLst>
          </p:cNvPr>
          <p:cNvSpPr txBox="1"/>
          <p:nvPr/>
        </p:nvSpPr>
        <p:spPr>
          <a:xfrm>
            <a:off x="5305540" y="6206857"/>
            <a:ext cx="6097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Supplementary Figure 8. Inclusion of Children and Diagnostic Yield</a:t>
            </a:r>
          </a:p>
        </p:txBody>
      </p:sp>
    </p:spTree>
    <p:extLst>
      <p:ext uri="{BB962C8B-B14F-4D97-AF65-F5344CB8AC3E}">
        <p14:creationId xmlns:p14="http://schemas.microsoft.com/office/powerpoint/2010/main" val="175894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C8F71D7-B44A-FBD8-B347-208B8C4FE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1047750"/>
            <a:ext cx="7115175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C59554-E718-D3A2-5D46-344475192B41}"/>
              </a:ext>
            </a:extLst>
          </p:cNvPr>
          <p:cNvSpPr txBox="1"/>
          <p:nvPr/>
        </p:nvSpPr>
        <p:spPr>
          <a:xfrm>
            <a:off x="3047081" y="6100457"/>
            <a:ext cx="6097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Supplementary Figure 6. Maximum Number of Genes in Panel and Diagnostic Yield</a:t>
            </a:r>
          </a:p>
        </p:txBody>
      </p:sp>
    </p:spTree>
    <p:extLst>
      <p:ext uri="{BB962C8B-B14F-4D97-AF65-F5344CB8AC3E}">
        <p14:creationId xmlns:p14="http://schemas.microsoft.com/office/powerpoint/2010/main" val="320646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D588BA-31CC-2EB4-10C4-3C8072A5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78173"/>
              </p:ext>
            </p:extLst>
          </p:nvPr>
        </p:nvGraphicFramePr>
        <p:xfrm>
          <a:off x="822960" y="446616"/>
          <a:ext cx="3806825" cy="18338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710715">
                  <a:extLst>
                    <a:ext uri="{9D8B030D-6E8A-4147-A177-3AD203B41FA5}">
                      <a16:colId xmlns:a16="http://schemas.microsoft.com/office/drawing/2014/main" val="3134935231"/>
                    </a:ext>
                  </a:extLst>
                </a:gridCol>
                <a:gridCol w="2096110">
                  <a:extLst>
                    <a:ext uri="{9D8B030D-6E8A-4147-A177-3AD203B41FA5}">
                      <a16:colId xmlns:a16="http://schemas.microsoft.com/office/drawing/2014/main" val="7520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Publications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416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35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Prospective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717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672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406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6ECB30-33BD-055A-5CC5-E954324AC5BD}"/>
              </a:ext>
            </a:extLst>
          </p:cNvPr>
          <p:cNvSpPr txBox="1"/>
          <p:nvPr/>
        </p:nvSpPr>
        <p:spPr>
          <a:xfrm>
            <a:off x="822960" y="2466999"/>
            <a:ext cx="2552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Supplementary Table 1. Study Designs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75466-57D7-99F6-10B0-3BEB014AB239}"/>
              </a:ext>
            </a:extLst>
          </p:cNvPr>
          <p:cNvSpPr txBox="1"/>
          <p:nvPr/>
        </p:nvSpPr>
        <p:spPr>
          <a:xfrm>
            <a:off x="4961883" y="6373751"/>
            <a:ext cx="4111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Supplementary Figure 3. Publications by year and study design.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3F656A0-B0F8-07DF-5612-1EA5CEED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68" y="2338578"/>
            <a:ext cx="7115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5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8758AE-F0BF-DE54-D492-D84324B9279E}"/>
              </a:ext>
            </a:extLst>
          </p:cNvPr>
          <p:cNvSpPr txBox="1"/>
          <p:nvPr/>
        </p:nvSpPr>
        <p:spPr>
          <a:xfrm>
            <a:off x="3466704" y="6426763"/>
            <a:ext cx="384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Supplementary Figure 4. Test platform and proband counts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2A9ED5-BA90-C853-6157-800D19C92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45" y="308473"/>
            <a:ext cx="83210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1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745FC2A-1F03-0A6E-1012-1A773574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1047750"/>
            <a:ext cx="7115175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DC4B70-5B1C-777E-B31E-BC8ED133B1D5}"/>
              </a:ext>
            </a:extLst>
          </p:cNvPr>
          <p:cNvSpPr txBox="1"/>
          <p:nvPr/>
        </p:nvSpPr>
        <p:spPr>
          <a:xfrm>
            <a:off x="4375074" y="5986519"/>
            <a:ext cx="3441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Supplementary Figure 11. RCM Diagnostic Yield</a:t>
            </a:r>
          </a:p>
        </p:txBody>
      </p:sp>
    </p:spTree>
    <p:extLst>
      <p:ext uri="{BB962C8B-B14F-4D97-AF65-F5344CB8AC3E}">
        <p14:creationId xmlns:p14="http://schemas.microsoft.com/office/powerpoint/2010/main" val="262626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6574B72-6603-E4C5-F691-4123F3F4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1047750"/>
            <a:ext cx="7115175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DEBCD-3F12-84B2-7ADD-99F9EC008282}"/>
              </a:ext>
            </a:extLst>
          </p:cNvPr>
          <p:cNvSpPr txBox="1"/>
          <p:nvPr/>
        </p:nvSpPr>
        <p:spPr>
          <a:xfrm>
            <a:off x="4375074" y="5986519"/>
            <a:ext cx="3441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Supplementary Figure 12. ACM Diagnostic Yield</a:t>
            </a:r>
          </a:p>
        </p:txBody>
      </p:sp>
    </p:spTree>
    <p:extLst>
      <p:ext uri="{BB962C8B-B14F-4D97-AF65-F5344CB8AC3E}">
        <p14:creationId xmlns:p14="http://schemas.microsoft.com/office/powerpoint/2010/main" val="227007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E59E1F0-50E6-B100-E111-0EB90D8D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1047750"/>
            <a:ext cx="7115175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1314CE-8F55-755D-00F3-FF380A782085}"/>
              </a:ext>
            </a:extLst>
          </p:cNvPr>
          <p:cNvSpPr txBox="1"/>
          <p:nvPr/>
        </p:nvSpPr>
        <p:spPr>
          <a:xfrm>
            <a:off x="4375074" y="5986519"/>
            <a:ext cx="3441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Supplementary Figure 13. LVNC Diagnostic Yield</a:t>
            </a:r>
          </a:p>
        </p:txBody>
      </p:sp>
    </p:spTree>
    <p:extLst>
      <p:ext uri="{BB962C8B-B14F-4D97-AF65-F5344CB8AC3E}">
        <p14:creationId xmlns:p14="http://schemas.microsoft.com/office/powerpoint/2010/main" val="256675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49025B61-E796-C531-4D98-86757C5A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1533525"/>
            <a:ext cx="8239125" cy="3790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D58B4-F3CB-E75D-4F88-328DC1E931E4}"/>
              </a:ext>
            </a:extLst>
          </p:cNvPr>
          <p:cNvSpPr txBox="1"/>
          <p:nvPr/>
        </p:nvSpPr>
        <p:spPr>
          <a:xfrm>
            <a:off x="4375074" y="5986519"/>
            <a:ext cx="3441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Supplementary Figure 14. DCM tested for </a:t>
            </a:r>
            <a:r>
              <a:rPr lang="en-US" sz="1200" dirty="0" err="1"/>
              <a:t>TTNtv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14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3">
            <a:extLst>
              <a:ext uri="{FF2B5EF4-FFF2-40B4-BE49-F238E27FC236}">
                <a16:creationId xmlns:a16="http://schemas.microsoft.com/office/drawing/2014/main" id="{1661477B-6A92-3F3F-ADAD-5126151B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A8C473-8E4D-9606-8528-E9127A4F08E7}"/>
              </a:ext>
            </a:extLst>
          </p:cNvPr>
          <p:cNvGrpSpPr/>
          <p:nvPr/>
        </p:nvGrpSpPr>
        <p:grpSpPr>
          <a:xfrm>
            <a:off x="1798197" y="508793"/>
            <a:ext cx="4821142" cy="5840413"/>
            <a:chOff x="1798197" y="508793"/>
            <a:chExt cx="4821142" cy="58404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EAB6414-4B07-152A-121A-3BB049CA9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364" y="927414"/>
              <a:ext cx="1828800" cy="1097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Records identified from: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Pubmed</a:t>
              </a: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 (n = 6644 )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altLang="en-US" sz="1100" dirty="0">
                  <a:solidFill>
                    <a:srgbClr val="000000"/>
                  </a:solidFill>
                  <a:cs typeface="Arial" panose="020B0604020202020204" pitchFamily="34" charset="0"/>
                </a:rPr>
                <a:t>Biomed Explorer (n = 250)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758EEC8-D024-93D1-9B43-B0B17EE8A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202" y="927414"/>
              <a:ext cx="1828800" cy="1097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Records removed </a:t>
              </a:r>
              <a:r>
                <a:rPr kumimoji="0" lang="en-AU" altLang="en-US" sz="1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before screening</a:t>
              </a: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: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Duplicate records removed  (n =  219 )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59690D0-D5E3-C835-5850-882DB0C4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364" y="2294862"/>
              <a:ext cx="1828800" cy="7315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Records screened for genetic testing in Cardiovascular Disease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(n = 6675)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F333A52A-5EBC-44B9-1CB3-C188F20D9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202" y="2294862"/>
              <a:ext cx="1828800" cy="7315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Records excluded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(n =  5829)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1E75329-96A1-6254-35AF-A32631272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364" y="3138290"/>
              <a:ext cx="1828800" cy="6400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Screened for study type and clinical population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(n = 846 )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622ADD86-A99F-0C83-DE0E-9B25C20F9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202" y="3138290"/>
              <a:ext cx="1828800" cy="6400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Excluded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(n = 359)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5A5DDF4-285E-9137-F6CF-25EC2A26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364" y="3893583"/>
              <a:ext cx="1828800" cy="6400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Abstracts assessed for eligibility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(n = </a:t>
              </a:r>
              <a:r>
                <a:rPr lang="en-AU" altLang="en-US" sz="11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489</a:t>
              </a: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B02FB7B9-1B08-9639-B7EA-5D6A836AD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202" y="3893583"/>
              <a:ext cx="1828800" cy="6400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Non-cardiomyopathy (n = 388)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03AFE67-4E0C-624D-1BCD-324B8CCFF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364" y="5593555"/>
              <a:ext cx="1828800" cy="6400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Studies included in review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(n = 87)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E9B476-81DE-9E36-4363-C366E5F2238E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076164" y="1476054"/>
              <a:ext cx="6750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FB71EC-89B8-9243-8C84-BE0E15D3835D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076164" y="2660622"/>
              <a:ext cx="6750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2800B9-7CAB-A8DB-BB3A-915BFAF1696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076164" y="3458330"/>
              <a:ext cx="6750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723C379-5C7F-6D7A-1978-A8B8082F8B13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4076164" y="4213623"/>
              <a:ext cx="6750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Alternate Process 29">
              <a:extLst>
                <a:ext uri="{FF2B5EF4-FFF2-40B4-BE49-F238E27FC236}">
                  <a16:creationId xmlns:a16="http://schemas.microsoft.com/office/drawing/2014/main" id="{62E90619-8A9E-451A-65D9-D000883DB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352" y="508793"/>
              <a:ext cx="4344987" cy="263525"/>
            </a:xfrm>
            <a:prstGeom prst="flowChartAlternateProcess">
              <a:avLst/>
            </a:prstGeom>
            <a:solidFill>
              <a:srgbClr val="FFC000"/>
            </a:solidFill>
            <a:ln w="12700">
              <a:solidFill>
                <a:srgbClr val="7F5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Identification of studies via databases</a:t>
              </a:r>
              <a:endParaRPr kumimoji="0" lang="en-AU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Flowchart: Alternate Process 31">
              <a:extLst>
                <a:ext uri="{FF2B5EF4-FFF2-40B4-BE49-F238E27FC236}">
                  <a16:creationId xmlns:a16="http://schemas.microsoft.com/office/drawing/2014/main" id="{33157806-2D06-3028-AB4B-CF851948AA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91785" y="1377155"/>
              <a:ext cx="1276350" cy="263525"/>
            </a:xfrm>
            <a:prstGeom prst="flowChartAlternateProcess">
              <a:avLst/>
            </a:prstGeom>
            <a:solidFill>
              <a:srgbClr val="9CC2E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Identification</a:t>
              </a:r>
              <a:endParaRPr kumimoji="0" lang="en-AU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Flowchart: Alternate Process 32">
              <a:extLst>
                <a:ext uri="{FF2B5EF4-FFF2-40B4-BE49-F238E27FC236}">
                  <a16:creationId xmlns:a16="http://schemas.microsoft.com/office/drawing/2014/main" id="{6ADA527B-2B86-6628-1814-C8F7A448F0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36135" y="3721164"/>
              <a:ext cx="2787650" cy="263525"/>
            </a:xfrm>
            <a:prstGeom prst="flowChartAlternateProcess">
              <a:avLst/>
            </a:prstGeom>
            <a:solidFill>
              <a:srgbClr val="9CC2E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Screening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Flowchart: Alternate Process 33">
              <a:extLst>
                <a:ext uri="{FF2B5EF4-FFF2-40B4-BE49-F238E27FC236}">
                  <a16:creationId xmlns:a16="http://schemas.microsoft.com/office/drawing/2014/main" id="{4B3FA42A-FF60-6845-CFAA-71061ECE2A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72760" y="5760243"/>
              <a:ext cx="914400" cy="263525"/>
            </a:xfrm>
            <a:prstGeom prst="flowChartAlternateProcess">
              <a:avLst/>
            </a:prstGeom>
            <a:solidFill>
              <a:srgbClr val="9CC2E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Included</a:t>
              </a:r>
              <a:endParaRPr kumimoji="0" lang="en-AU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672767-9599-EB77-E1C5-C24DD12D2FA3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161764" y="2024694"/>
              <a:ext cx="0" cy="270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2E421C-3335-FA5D-45DE-C2F558D354F8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3161764" y="3026382"/>
              <a:ext cx="0" cy="111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011B02D-2BC5-A61C-C9D4-0CFB61EDA349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61764" y="3778370"/>
              <a:ext cx="0" cy="115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FD5CEF-817F-C7BD-C009-73B16FA5DB21}"/>
                </a:ext>
              </a:extLst>
            </p:cNvPr>
            <p:cNvCxnSpPr>
              <a:cxnSpLocks/>
              <a:stCxn id="42" idx="2"/>
              <a:endCxn id="15" idx="0"/>
            </p:cNvCxnSpPr>
            <p:nvPr/>
          </p:nvCxnSpPr>
          <p:spPr>
            <a:xfrm>
              <a:off x="3161764" y="5291660"/>
              <a:ext cx="0" cy="3018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9E892387-55A3-490B-CD54-5D5E92FB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364" y="4651580"/>
              <a:ext cx="1828800" cy="6400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Full text assessed for eligibility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(n = </a:t>
              </a:r>
              <a:r>
                <a:rPr lang="en-AU" altLang="en-US" sz="11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101</a:t>
              </a: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4D011CF1-F631-0498-4C7F-D495BF3E8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202" y="4651580"/>
              <a:ext cx="1828800" cy="6400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Lack of required detail for endpoints (n =  14)</a:t>
              </a:r>
              <a:endPara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FBE961-4AEB-CD38-B314-62B65002E5B4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4076164" y="4971620"/>
              <a:ext cx="6750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8F457E5-3AB0-E080-26CF-F680ED0B80DF}"/>
                </a:ext>
              </a:extLst>
            </p:cNvPr>
            <p:cNvCxnSpPr>
              <a:cxnSpLocks/>
              <a:stCxn id="10" idx="2"/>
              <a:endCxn id="42" idx="0"/>
            </p:cNvCxnSpPr>
            <p:nvPr/>
          </p:nvCxnSpPr>
          <p:spPr>
            <a:xfrm>
              <a:off x="3161764" y="4533663"/>
              <a:ext cx="0" cy="117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085A6CF-932A-6311-AB08-545C644D1651}"/>
              </a:ext>
            </a:extLst>
          </p:cNvPr>
          <p:cNvSpPr txBox="1"/>
          <p:nvPr/>
        </p:nvSpPr>
        <p:spPr>
          <a:xfrm>
            <a:off x="5450850" y="6275790"/>
            <a:ext cx="210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1. PRISMA flow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2A4F1-00B2-7224-D891-84A031120EA5}"/>
              </a:ext>
            </a:extLst>
          </p:cNvPr>
          <p:cNvSpPr txBox="1"/>
          <p:nvPr/>
        </p:nvSpPr>
        <p:spPr>
          <a:xfrm>
            <a:off x="8444429" y="4269455"/>
            <a:ext cx="287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66 studies included in the quantitative meta-analysis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B72DA-55E8-B2DD-9899-3514418EAA33}"/>
              </a:ext>
            </a:extLst>
          </p:cNvPr>
          <p:cNvSpPr txBox="1"/>
          <p:nvPr/>
        </p:nvSpPr>
        <p:spPr>
          <a:xfrm>
            <a:off x="8394852" y="667438"/>
            <a:ext cx="29745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 studies reported: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a single gene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CNVs only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Genes associated with Noonan Syndrome or Amyloidosis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Genes not typically associated with the phenotype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Did not distinguish P, LP from VUS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Cascade testing only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D24464-E3A3-9CBA-2E21-0A9CC4A1B4CC}"/>
              </a:ext>
            </a:extLst>
          </p:cNvPr>
          <p:cNvCxnSpPr>
            <a:cxnSpLocks/>
          </p:cNvCxnSpPr>
          <p:nvPr/>
        </p:nvCxnSpPr>
        <p:spPr>
          <a:xfrm>
            <a:off x="9857341" y="2760319"/>
            <a:ext cx="0" cy="1509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6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A5B23E-7C66-DFC0-D254-E4F8626E2BBF}"/>
              </a:ext>
            </a:extLst>
          </p:cNvPr>
          <p:cNvSpPr txBox="1"/>
          <p:nvPr/>
        </p:nvSpPr>
        <p:spPr>
          <a:xfrm>
            <a:off x="7632190" y="6275790"/>
            <a:ext cx="2645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2. HCM Diagnostic Yields (N=36)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FF3DF-5CA4-A523-0C2D-1C5BAEBE5931}"/>
              </a:ext>
            </a:extLst>
          </p:cNvPr>
          <p:cNvSpPr txBox="1"/>
          <p:nvPr/>
        </p:nvSpPr>
        <p:spPr>
          <a:xfrm>
            <a:off x="1571078" y="2693472"/>
            <a:ext cx="2129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Table 1. HCM Study Summaries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2D746-3F0F-B779-3AA0-21648198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00" y="149310"/>
            <a:ext cx="5144093" cy="612648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B83A4B-10F3-0AD5-8DCE-75176FEFD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5639"/>
              </p:ext>
            </p:extLst>
          </p:nvPr>
        </p:nvGraphicFramePr>
        <p:xfrm>
          <a:off x="556670" y="1505783"/>
          <a:ext cx="5227185" cy="894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572872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99974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0431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71999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30265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653505"/>
                    </a:ext>
                  </a:extLst>
                </a:gridCol>
                <a:gridCol w="886540">
                  <a:extLst>
                    <a:ext uri="{9D8B030D-6E8A-4147-A177-3AD203B41FA5}">
                      <a16:colId xmlns:a16="http://schemas.microsoft.com/office/drawing/2014/main" val="2280562497"/>
                    </a:ext>
                  </a:extLst>
                </a:gridCol>
                <a:gridCol w="683045">
                  <a:extLst>
                    <a:ext uri="{9D8B030D-6E8A-4147-A177-3AD203B41FA5}">
                      <a16:colId xmlns:a16="http://schemas.microsoft.com/office/drawing/2014/main" val="282051638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Studies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mean_DY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Clinical_Utility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% Cases VUS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15400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HCM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9381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0.8056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31541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Mixed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0.4869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18081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756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43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72FEE-C3E3-AF83-7E28-533510BD5AAF}"/>
              </a:ext>
            </a:extLst>
          </p:cNvPr>
          <p:cNvSpPr txBox="1"/>
          <p:nvPr/>
        </p:nvSpPr>
        <p:spPr>
          <a:xfrm>
            <a:off x="1802431" y="3429000"/>
            <a:ext cx="2128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Table 2. DCM Study Summaries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31051-1333-EA5F-5136-79FCE928D0B1}"/>
              </a:ext>
            </a:extLst>
          </p:cNvPr>
          <p:cNvSpPr txBox="1"/>
          <p:nvPr/>
        </p:nvSpPr>
        <p:spPr>
          <a:xfrm>
            <a:off x="7464838" y="6157709"/>
            <a:ext cx="2645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3. DCM Diagnostic Yields (N=37)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CBA213-CD43-0126-F121-BAD7A7909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66764"/>
              </p:ext>
            </p:extLst>
          </p:nvPr>
        </p:nvGraphicFramePr>
        <p:xfrm>
          <a:off x="624211" y="2471022"/>
          <a:ext cx="5688456" cy="7264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76628">
                  <a:extLst>
                    <a:ext uri="{9D8B030D-6E8A-4147-A177-3AD203B41FA5}">
                      <a16:colId xmlns:a16="http://schemas.microsoft.com/office/drawing/2014/main" val="1210134966"/>
                    </a:ext>
                  </a:extLst>
                </a:gridCol>
                <a:gridCol w="583894">
                  <a:extLst>
                    <a:ext uri="{9D8B030D-6E8A-4147-A177-3AD203B41FA5}">
                      <a16:colId xmlns:a16="http://schemas.microsoft.com/office/drawing/2014/main" val="22982650"/>
                    </a:ext>
                  </a:extLst>
                </a:gridCol>
                <a:gridCol w="705079">
                  <a:extLst>
                    <a:ext uri="{9D8B030D-6E8A-4147-A177-3AD203B41FA5}">
                      <a16:colId xmlns:a16="http://schemas.microsoft.com/office/drawing/2014/main" val="1500086708"/>
                    </a:ext>
                  </a:extLst>
                </a:gridCol>
                <a:gridCol w="649995">
                  <a:extLst>
                    <a:ext uri="{9D8B030D-6E8A-4147-A177-3AD203B41FA5}">
                      <a16:colId xmlns:a16="http://schemas.microsoft.com/office/drawing/2014/main" val="3148546296"/>
                    </a:ext>
                  </a:extLst>
                </a:gridCol>
                <a:gridCol w="594911">
                  <a:extLst>
                    <a:ext uri="{9D8B030D-6E8A-4147-A177-3AD203B41FA5}">
                      <a16:colId xmlns:a16="http://schemas.microsoft.com/office/drawing/2014/main" val="2439108512"/>
                    </a:ext>
                  </a:extLst>
                </a:gridCol>
                <a:gridCol w="683046">
                  <a:extLst>
                    <a:ext uri="{9D8B030D-6E8A-4147-A177-3AD203B41FA5}">
                      <a16:colId xmlns:a16="http://schemas.microsoft.com/office/drawing/2014/main" val="6550267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1121191094"/>
                    </a:ext>
                  </a:extLst>
                </a:gridCol>
                <a:gridCol w="991520">
                  <a:extLst>
                    <a:ext uri="{9D8B030D-6E8A-4147-A177-3AD203B41FA5}">
                      <a16:colId xmlns:a16="http://schemas.microsoft.com/office/drawing/2014/main" val="149628713"/>
                    </a:ext>
                  </a:extLst>
                </a:gridCol>
              </a:tblGrid>
              <a:tr h="150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Studies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mean_DY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Clinical_Utility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% Cases VUS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28842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DCM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3475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17825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Mixed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63630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50559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26A109F-5BA8-3CC9-5121-29D0773D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18" y="122669"/>
            <a:ext cx="5114271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2D6C80C-4FC9-9B18-EBB0-60A49F8528E6}"/>
              </a:ext>
            </a:extLst>
          </p:cNvPr>
          <p:cNvGrpSpPr/>
          <p:nvPr/>
        </p:nvGrpSpPr>
        <p:grpSpPr>
          <a:xfrm>
            <a:off x="396444" y="362235"/>
            <a:ext cx="4572000" cy="2673502"/>
            <a:chOff x="396444" y="362235"/>
            <a:chExt cx="4572000" cy="2673502"/>
          </a:xfrm>
        </p:grpSpPr>
        <p:pic>
          <p:nvPicPr>
            <p:cNvPr id="13" name="Picture 1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EC728B9B-01B9-3D3B-DF61-ACE5951B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44" y="606513"/>
              <a:ext cx="4572000" cy="230035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5EC2A4-5197-9475-F921-5030802E9D24}"/>
                </a:ext>
              </a:extLst>
            </p:cNvPr>
            <p:cNvSpPr txBox="1"/>
            <p:nvPr/>
          </p:nvSpPr>
          <p:spPr>
            <a:xfrm>
              <a:off x="396444" y="362235"/>
              <a:ext cx="221713" cy="25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4B16DC-A678-B2B6-1C9F-8CF1C4D6906D}"/>
                </a:ext>
              </a:extLst>
            </p:cNvPr>
            <p:cNvSpPr txBox="1"/>
            <p:nvPr/>
          </p:nvSpPr>
          <p:spPr>
            <a:xfrm>
              <a:off x="3754274" y="2778004"/>
              <a:ext cx="1047484" cy="2577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RCM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700DBC-FE77-37A0-D9B7-048CCC7D3943}"/>
              </a:ext>
            </a:extLst>
          </p:cNvPr>
          <p:cNvGrpSpPr>
            <a:grpSpLocks noChangeAspect="1"/>
          </p:cNvGrpSpPr>
          <p:nvPr/>
        </p:nvGrpSpPr>
        <p:grpSpPr>
          <a:xfrm>
            <a:off x="5583956" y="362235"/>
            <a:ext cx="4572000" cy="3070146"/>
            <a:chOff x="4801758" y="1358679"/>
            <a:chExt cx="6524257" cy="4381107"/>
          </a:xfrm>
        </p:grpSpPr>
        <p:pic>
          <p:nvPicPr>
            <p:cNvPr id="22" name="Picture 21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92AAB5B9-C496-06EA-5FCE-71848C4A4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758" y="1645117"/>
              <a:ext cx="6524257" cy="385420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C36BA7-C033-2C1F-1D05-CC9C699E9498}"/>
                </a:ext>
              </a:extLst>
            </p:cNvPr>
            <p:cNvSpPr txBox="1"/>
            <p:nvPr/>
          </p:nvSpPr>
          <p:spPr>
            <a:xfrm>
              <a:off x="4866263" y="135867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6FF5CB-02D2-F476-A2AC-232E82B4E839}"/>
                </a:ext>
              </a:extLst>
            </p:cNvPr>
            <p:cNvSpPr txBox="1"/>
            <p:nvPr/>
          </p:nvSpPr>
          <p:spPr>
            <a:xfrm>
              <a:off x="9733404" y="5370454"/>
              <a:ext cx="1047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ACM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9C3DF6-B78C-C882-B09D-E0890C97BA21}"/>
              </a:ext>
            </a:extLst>
          </p:cNvPr>
          <p:cNvGrpSpPr>
            <a:grpSpLocks noChangeAspect="1"/>
          </p:cNvGrpSpPr>
          <p:nvPr/>
        </p:nvGrpSpPr>
        <p:grpSpPr>
          <a:xfrm>
            <a:off x="453428" y="3329331"/>
            <a:ext cx="4572502" cy="2986969"/>
            <a:chOff x="2450154" y="2282014"/>
            <a:chExt cx="7146835" cy="4668641"/>
          </a:xfrm>
        </p:grpSpPr>
        <p:pic>
          <p:nvPicPr>
            <p:cNvPr id="28" name="Picture 27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3BF94317-ABFC-5929-FCFB-08F5116B9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939" y="2698544"/>
              <a:ext cx="7146050" cy="399136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1403A-55B3-A95F-333A-47E7D5A173E3}"/>
                </a:ext>
              </a:extLst>
            </p:cNvPr>
            <p:cNvSpPr txBox="1"/>
            <p:nvPr/>
          </p:nvSpPr>
          <p:spPr>
            <a:xfrm>
              <a:off x="2450154" y="2282014"/>
              <a:ext cx="30809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97D2E9-D9A8-C7AC-6361-1EF82FCF70D8}"/>
                </a:ext>
              </a:extLst>
            </p:cNvPr>
            <p:cNvSpPr txBox="1"/>
            <p:nvPr/>
          </p:nvSpPr>
          <p:spPr>
            <a:xfrm>
              <a:off x="7869956" y="6581323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LVNC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28601D-6CC0-53EB-61B3-5C03A6BAC917}"/>
              </a:ext>
            </a:extLst>
          </p:cNvPr>
          <p:cNvGrpSpPr>
            <a:grpSpLocks noChangeAspect="1"/>
          </p:cNvGrpSpPr>
          <p:nvPr/>
        </p:nvGrpSpPr>
        <p:grpSpPr>
          <a:xfrm>
            <a:off x="5583956" y="3350233"/>
            <a:ext cx="4594034" cy="2412634"/>
            <a:chOff x="5296109" y="3613821"/>
            <a:chExt cx="6473007" cy="3399409"/>
          </a:xfrm>
        </p:grpSpPr>
        <p:pic>
          <p:nvPicPr>
            <p:cNvPr id="33" name="Picture 3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D2FD23C-725C-8955-42F6-1D752B106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155" y="3995271"/>
              <a:ext cx="6441961" cy="27203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1F29D2-7205-F70D-C070-F9413EE08436}"/>
                </a:ext>
              </a:extLst>
            </p:cNvPr>
            <p:cNvSpPr txBox="1"/>
            <p:nvPr/>
          </p:nvSpPr>
          <p:spPr>
            <a:xfrm>
              <a:off x="5296109" y="361382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7FBECC-AD5C-E40B-5D41-30D7F9777BB7}"/>
                </a:ext>
              </a:extLst>
            </p:cNvPr>
            <p:cNvSpPr txBox="1"/>
            <p:nvPr/>
          </p:nvSpPr>
          <p:spPr>
            <a:xfrm>
              <a:off x="9915181" y="6643898"/>
              <a:ext cx="1104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CM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7F87401-B7F2-9053-4A47-B7925973A689}"/>
              </a:ext>
            </a:extLst>
          </p:cNvPr>
          <p:cNvSpPr txBox="1"/>
          <p:nvPr/>
        </p:nvSpPr>
        <p:spPr>
          <a:xfrm>
            <a:off x="5289139" y="6107777"/>
            <a:ext cx="550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4. Diagnostic yields of other cardiomyopathies. RCM – restrictive cardiomyopathy; ACM – arrhythmogenic cardiomyopathy; LVNC – left ventricular non-compaction; Other CM – unclassified or mixed cardiomyopathy</a:t>
            </a:r>
          </a:p>
        </p:txBody>
      </p:sp>
    </p:spTree>
    <p:extLst>
      <p:ext uri="{BB962C8B-B14F-4D97-AF65-F5344CB8AC3E}">
        <p14:creationId xmlns:p14="http://schemas.microsoft.com/office/powerpoint/2010/main" val="326231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FCEEAEEE-A298-07D5-86F7-F27CE98CB936}"/>
              </a:ext>
            </a:extLst>
          </p:cNvPr>
          <p:cNvSpPr txBox="1"/>
          <p:nvPr/>
        </p:nvSpPr>
        <p:spPr>
          <a:xfrm>
            <a:off x="856816" y="6209079"/>
            <a:ext cx="640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Supplementary Figure 1. Model for major outcomes. Note that the cost of testing was not assessed.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48E83-4F76-C812-57B7-04DC1B23641F}"/>
              </a:ext>
            </a:extLst>
          </p:cNvPr>
          <p:cNvSpPr txBox="1"/>
          <p:nvPr/>
        </p:nvSpPr>
        <p:spPr>
          <a:xfrm>
            <a:off x="9847176" y="3234178"/>
            <a:ext cx="1737360" cy="3657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Clinical Sensitivity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73830-1735-ACBC-6D29-C584C14533F1}"/>
              </a:ext>
            </a:extLst>
          </p:cNvPr>
          <p:cNvSpPr txBox="1"/>
          <p:nvPr/>
        </p:nvSpPr>
        <p:spPr>
          <a:xfrm>
            <a:off x="7456020" y="3234178"/>
            <a:ext cx="1737360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Diagnostic Yield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C1527-1B0C-0F65-ECDA-09299EAF5A10}"/>
              </a:ext>
            </a:extLst>
          </p:cNvPr>
          <p:cNvSpPr txBox="1"/>
          <p:nvPr/>
        </p:nvSpPr>
        <p:spPr>
          <a:xfrm>
            <a:off x="1224386" y="3234178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Cardiomyopathy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F0C9A-2436-74B8-FB30-ABB65825DA09}"/>
              </a:ext>
            </a:extLst>
          </p:cNvPr>
          <p:cNvSpPr txBox="1"/>
          <p:nvPr/>
        </p:nvSpPr>
        <p:spPr>
          <a:xfrm>
            <a:off x="2056367" y="1733831"/>
            <a:ext cx="1463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A1C24-76D6-07E6-224F-80B45D084463}"/>
              </a:ext>
            </a:extLst>
          </p:cNvPr>
          <p:cNvSpPr txBox="1"/>
          <p:nvPr/>
        </p:nvSpPr>
        <p:spPr>
          <a:xfrm>
            <a:off x="3905628" y="1733831"/>
            <a:ext cx="1097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Gene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1DE02-FD6D-C78B-1756-846DACB3FE57}"/>
              </a:ext>
            </a:extLst>
          </p:cNvPr>
          <p:cNvSpPr txBox="1"/>
          <p:nvPr/>
        </p:nvSpPr>
        <p:spPr>
          <a:xfrm>
            <a:off x="5682382" y="1590638"/>
            <a:ext cx="2286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Variant Interpretation &amp; Reporting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4FBA70-8AA9-7C1D-0748-D6898375DB2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510386" y="3417058"/>
            <a:ext cx="3945634" cy="1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51E15-6908-FDA7-824B-951EBB4C5152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9193380" y="3417058"/>
            <a:ext cx="653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41EC15-5DBB-B022-4147-6C4F40F836BE}"/>
                  </a:ext>
                </a:extLst>
              </p:cNvPr>
              <p:cNvSpPr txBox="1"/>
              <p:nvPr/>
            </p:nvSpPr>
            <p:spPr>
              <a:xfrm>
                <a:off x="10061593" y="3530554"/>
                <a:ext cx="1154034" cy="588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41EC15-5DBB-B022-4147-6C4F40F83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593" y="3530554"/>
                <a:ext cx="1154034" cy="588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0044ADE-CB6A-FEA4-9C56-540572ACA47F}"/>
              </a:ext>
            </a:extLst>
          </p:cNvPr>
          <p:cNvGrpSpPr/>
          <p:nvPr/>
        </p:nvGrpSpPr>
        <p:grpSpPr>
          <a:xfrm>
            <a:off x="607463" y="4157656"/>
            <a:ext cx="3754151" cy="584775"/>
            <a:chOff x="0" y="5802390"/>
            <a:chExt cx="3754151" cy="58477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651644-E0A7-8E15-05D3-DD9D5A5C0097}"/>
                </a:ext>
              </a:extLst>
            </p:cNvPr>
            <p:cNvSpPr txBox="1"/>
            <p:nvPr/>
          </p:nvSpPr>
          <p:spPr>
            <a:xfrm>
              <a:off x="1944401" y="5802390"/>
              <a:ext cx="1809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Genetic Cardiomyopathy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075C11-0AFA-154B-3A68-40E92CFB3D0B}"/>
                </a:ext>
              </a:extLst>
            </p:cNvPr>
            <p:cNvSpPr txBox="1"/>
            <p:nvPr/>
          </p:nvSpPr>
          <p:spPr>
            <a:xfrm>
              <a:off x="0" y="5802390"/>
              <a:ext cx="1809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Non-Genetic Cardiomyopathy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7703F6-EF34-FBFB-FC8E-CCFF2261A441}"/>
                </a:ext>
              </a:extLst>
            </p:cNvPr>
            <p:cNvSpPr txBox="1"/>
            <p:nvPr/>
          </p:nvSpPr>
          <p:spPr>
            <a:xfrm>
              <a:off x="1563252" y="5940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4BE73C-6981-2FDE-27CB-0BEEE537BEE4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327168" y="3599938"/>
            <a:ext cx="0" cy="696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5FD2FC-9514-BE7E-C024-A0F89190B61F}"/>
              </a:ext>
            </a:extLst>
          </p:cNvPr>
          <p:cNvSpPr txBox="1"/>
          <p:nvPr/>
        </p:nvSpPr>
        <p:spPr>
          <a:xfrm>
            <a:off x="9874608" y="2123591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 Utility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A2E1D9-EA91-E15B-9176-324EF3768050}"/>
              </a:ext>
            </a:extLst>
          </p:cNvPr>
          <p:cNvCxnSpPr>
            <a:stCxn id="6" idx="0"/>
            <a:endCxn id="24" idx="2"/>
          </p:cNvCxnSpPr>
          <p:nvPr/>
        </p:nvCxnSpPr>
        <p:spPr>
          <a:xfrm flipH="1" flipV="1">
            <a:off x="10697568" y="2489351"/>
            <a:ext cx="18288" cy="744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B0891A-210D-7E1E-12B2-751AFE8402D3}"/>
                  </a:ext>
                </a:extLst>
              </p:cNvPr>
              <p:cNvSpPr txBox="1"/>
              <p:nvPr/>
            </p:nvSpPr>
            <p:spPr>
              <a:xfrm>
                <a:off x="7477630" y="3599938"/>
                <a:ext cx="1659237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𝑇𝑒𝑠𝑡𝑒𝑑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B0891A-210D-7E1E-12B2-751AFE840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30" y="3599938"/>
                <a:ext cx="1659237" cy="553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6A8706-3078-FC0D-A26B-E53A3E7DFF71}"/>
                  </a:ext>
                </a:extLst>
              </p:cNvPr>
              <p:cNvSpPr txBox="1"/>
              <p:nvPr/>
            </p:nvSpPr>
            <p:spPr>
              <a:xfrm>
                <a:off x="2638443" y="4643810"/>
                <a:ext cx="4846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6A8706-3078-FC0D-A26B-E53A3E7DF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43" y="4643810"/>
                <a:ext cx="48462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9EED218-F1D7-3EC8-468A-282F367EE046}"/>
              </a:ext>
            </a:extLst>
          </p:cNvPr>
          <p:cNvSpPr txBox="1"/>
          <p:nvPr/>
        </p:nvSpPr>
        <p:spPr>
          <a:xfrm>
            <a:off x="8139066" y="923645"/>
            <a:ext cx="2286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Variant of Uncertain Significance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3B064E-D0E3-7ABB-C189-41FA420DFA89}"/>
              </a:ext>
            </a:extLst>
          </p:cNvPr>
          <p:cNvSpPr txBox="1"/>
          <p:nvPr/>
        </p:nvSpPr>
        <p:spPr>
          <a:xfrm>
            <a:off x="489247" y="1724446"/>
            <a:ext cx="73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[Cost]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16BE5A-C29E-B1C5-AD59-F01D62737EB9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1224385" y="1909112"/>
            <a:ext cx="831982" cy="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100A6E7-7318-47A1-DBB5-7EFA28E18950}"/>
              </a:ext>
            </a:extLst>
          </p:cNvPr>
          <p:cNvSpPr/>
          <p:nvPr/>
        </p:nvSpPr>
        <p:spPr>
          <a:xfrm>
            <a:off x="607463" y="4114773"/>
            <a:ext cx="3564487" cy="86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F2A89D-2FEE-AB51-DE72-3418C4D91DB2}"/>
              </a:ext>
            </a:extLst>
          </p:cNvPr>
          <p:cNvSpPr txBox="1"/>
          <p:nvPr/>
        </p:nvSpPr>
        <p:spPr>
          <a:xfrm>
            <a:off x="5095875" y="346609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945E5D-C303-7A48-9EF0-F7B806C9912F}"/>
              </a:ext>
            </a:extLst>
          </p:cNvPr>
          <p:cNvCxnSpPr>
            <a:cxnSpLocks/>
            <a:stCxn id="39" idx="2"/>
            <a:endCxn id="10" idx="0"/>
          </p:cNvCxnSpPr>
          <p:nvPr/>
        </p:nvCxnSpPr>
        <p:spPr>
          <a:xfrm flipH="1">
            <a:off x="4454268" y="715941"/>
            <a:ext cx="934861" cy="101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8C6098-74AC-60E1-9A1E-BCE2C3E64481}"/>
              </a:ext>
            </a:extLst>
          </p:cNvPr>
          <p:cNvCxnSpPr>
            <a:cxnSpLocks/>
            <a:stCxn id="39" idx="2"/>
            <a:endCxn id="11" idx="0"/>
          </p:cNvCxnSpPr>
          <p:nvPr/>
        </p:nvCxnSpPr>
        <p:spPr>
          <a:xfrm>
            <a:off x="5389129" y="715941"/>
            <a:ext cx="1436253" cy="87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4D9B41C-28F6-38BA-9223-A4436F026FE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519407" y="1918497"/>
            <a:ext cx="386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C0DAA0-6560-1958-50DA-9C70B1185962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3510386" y="2103163"/>
            <a:ext cx="943882" cy="1315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43E84B-54FF-1716-30D6-176F5DD8ED1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002908" y="1913804"/>
            <a:ext cx="679474" cy="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7E2B1A-85F0-CD77-1EE1-32CD2680C719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>
            <a:off x="6825382" y="2236969"/>
            <a:ext cx="630638" cy="118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14FAF0-9B15-7396-018D-D0D5C8008B9A}"/>
              </a:ext>
            </a:extLst>
          </p:cNvPr>
          <p:cNvCxnSpPr>
            <a:cxnSpLocks/>
            <a:stCxn id="11" idx="3"/>
            <a:endCxn id="33" idx="2"/>
          </p:cNvCxnSpPr>
          <p:nvPr/>
        </p:nvCxnSpPr>
        <p:spPr>
          <a:xfrm flipV="1">
            <a:off x="7968382" y="1569976"/>
            <a:ext cx="1313684" cy="343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C52D6D-D062-6AA0-099F-5DDFD67441A9}"/>
              </a:ext>
            </a:extLst>
          </p:cNvPr>
          <p:cNvSpPr txBox="1"/>
          <p:nvPr/>
        </p:nvSpPr>
        <p:spPr>
          <a:xfrm>
            <a:off x="689619" y="546355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4E0A3-648F-61D6-DFE8-20C6B2CDCD65}"/>
              </a:ext>
            </a:extLst>
          </p:cNvPr>
          <p:cNvSpPr txBox="1"/>
          <p:nvPr/>
        </p:nvSpPr>
        <p:spPr>
          <a:xfrm>
            <a:off x="2778129" y="5446342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Clinic Location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1AD26E-2B1A-6660-AB6A-03C342E9CB20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 flipV="1">
            <a:off x="2389707" y="4982359"/>
            <a:ext cx="388422" cy="648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A33E2B-8C95-5752-5AF8-6A99367E0ECD}"/>
              </a:ext>
            </a:extLst>
          </p:cNvPr>
          <p:cNvCxnSpPr>
            <a:cxnSpLocks/>
            <a:stCxn id="20" idx="3"/>
            <a:endCxn id="37" idx="2"/>
          </p:cNvCxnSpPr>
          <p:nvPr/>
        </p:nvCxnSpPr>
        <p:spPr>
          <a:xfrm flipV="1">
            <a:off x="1229831" y="4982359"/>
            <a:ext cx="1159876" cy="6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B834EB-6C69-19D1-C922-E9A877E663A7}"/>
              </a:ext>
            </a:extLst>
          </p:cNvPr>
          <p:cNvSpPr txBox="1"/>
          <p:nvPr/>
        </p:nvSpPr>
        <p:spPr>
          <a:xfrm>
            <a:off x="6414754" y="334573"/>
            <a:ext cx="136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Location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8D94F4-0CAD-786A-E33B-2F1D4E9ED903}"/>
              </a:ext>
            </a:extLst>
          </p:cNvPr>
          <p:cNvCxnSpPr>
            <a:cxnSpLocks/>
            <a:stCxn id="52" idx="2"/>
            <a:endCxn id="11" idx="0"/>
          </p:cNvCxnSpPr>
          <p:nvPr/>
        </p:nvCxnSpPr>
        <p:spPr>
          <a:xfrm flipH="1">
            <a:off x="6825382" y="703905"/>
            <a:ext cx="271995" cy="886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8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5431DEA-34CC-6426-8297-62A1A4131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85" y="904549"/>
            <a:ext cx="6400800" cy="4662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CF914-D93B-11DA-600A-52EAE6EF7257}"/>
              </a:ext>
            </a:extLst>
          </p:cNvPr>
          <p:cNvSpPr txBox="1"/>
          <p:nvPr/>
        </p:nvSpPr>
        <p:spPr>
          <a:xfrm>
            <a:off x="2076285" y="5814951"/>
            <a:ext cx="4651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Supplementary Figure 2. Publications by Cardiomyopathy type and year.</a:t>
            </a:r>
          </a:p>
        </p:txBody>
      </p:sp>
    </p:spTree>
    <p:extLst>
      <p:ext uri="{BB962C8B-B14F-4D97-AF65-F5344CB8AC3E}">
        <p14:creationId xmlns:p14="http://schemas.microsoft.com/office/powerpoint/2010/main" val="105262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1AD9B-2BC4-5D67-F8DA-1F9153ADF0C4}"/>
              </a:ext>
            </a:extLst>
          </p:cNvPr>
          <p:cNvSpPr txBox="1"/>
          <p:nvPr/>
        </p:nvSpPr>
        <p:spPr>
          <a:xfrm>
            <a:off x="3466704" y="6426763"/>
            <a:ext cx="385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Supplementary Figure 5. Test platform and Diagnostic Yield</a:t>
            </a:r>
          </a:p>
        </p:txBody>
      </p:sp>
      <p:pic>
        <p:nvPicPr>
          <p:cNvPr id="7" name="Picture 6" descr="Chart, scatter chart">
            <a:extLst>
              <a:ext uri="{FF2B5EF4-FFF2-40B4-BE49-F238E27FC236}">
                <a16:creationId xmlns:a16="http://schemas.microsoft.com/office/drawing/2014/main" id="{7E4D5467-ABC2-23B1-1C3E-522714968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24" y="1000870"/>
            <a:ext cx="9144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C8105-81F2-F8DB-C519-CE2B9D3D3E06}"/>
              </a:ext>
            </a:extLst>
          </p:cNvPr>
          <p:cNvSpPr txBox="1"/>
          <p:nvPr/>
        </p:nvSpPr>
        <p:spPr>
          <a:xfrm>
            <a:off x="6427155" y="6340635"/>
            <a:ext cx="3276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Supplementary Figure 9. HCM Diagnostic Yield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46ADFE5-9C71-686C-A785-B969B798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02" y="3323161"/>
            <a:ext cx="4508106" cy="301747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5239FEE-FCDA-FB15-2856-55F25C126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18828"/>
              </p:ext>
            </p:extLst>
          </p:nvPr>
        </p:nvGraphicFramePr>
        <p:xfrm>
          <a:off x="683046" y="4472475"/>
          <a:ext cx="4616068" cy="18415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49247">
                  <a:extLst>
                    <a:ext uri="{9D8B030D-6E8A-4147-A177-3AD203B41FA5}">
                      <a16:colId xmlns:a16="http://schemas.microsoft.com/office/drawing/2014/main" val="3239469816"/>
                    </a:ext>
                  </a:extLst>
                </a:gridCol>
                <a:gridCol w="599280">
                  <a:extLst>
                    <a:ext uri="{9D8B030D-6E8A-4147-A177-3AD203B41FA5}">
                      <a16:colId xmlns:a16="http://schemas.microsoft.com/office/drawing/2014/main" val="2382726464"/>
                    </a:ext>
                  </a:extLst>
                </a:gridCol>
                <a:gridCol w="648061">
                  <a:extLst>
                    <a:ext uri="{9D8B030D-6E8A-4147-A177-3AD203B41FA5}">
                      <a16:colId xmlns:a16="http://schemas.microsoft.com/office/drawing/2014/main" val="1676610854"/>
                    </a:ext>
                  </a:extLst>
                </a:gridCol>
                <a:gridCol w="663874">
                  <a:extLst>
                    <a:ext uri="{9D8B030D-6E8A-4147-A177-3AD203B41FA5}">
                      <a16:colId xmlns:a16="http://schemas.microsoft.com/office/drawing/2014/main" val="2414024377"/>
                    </a:ext>
                  </a:extLst>
                </a:gridCol>
                <a:gridCol w="955606">
                  <a:extLst>
                    <a:ext uri="{9D8B030D-6E8A-4147-A177-3AD203B41FA5}">
                      <a16:colId xmlns:a16="http://schemas.microsoft.com/office/drawing/2014/main" val="1796225328"/>
                    </a:ext>
                  </a:extLst>
                </a:gridCol>
              </a:tblGrid>
              <a:tr h="18415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Results for subgroups (random effects model):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420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proportion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95%-CI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95%-CI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12717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Adults_only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[0.3907;0.5640]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[0.3907;0.5640]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66584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Children_only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[0.0004;0.9998]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[0.0004;0.9998]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24216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0.3274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[0.1272;0.6192]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[0.1272;0.6192]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01632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Children&amp;Adults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[0.2594;0.5249]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[0.2594;0.5249]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07678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9046720"/>
                  </a:ext>
                </a:extLst>
              </a:tr>
              <a:tr h="18415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Test for subgroup differences (random effects model):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27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d.f.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59626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Between groups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1859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B33B785-96C4-35E0-5B7A-3A250FBB41F1}"/>
              </a:ext>
            </a:extLst>
          </p:cNvPr>
          <p:cNvSpPr txBox="1"/>
          <p:nvPr/>
        </p:nvSpPr>
        <p:spPr>
          <a:xfrm>
            <a:off x="683046" y="408211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HCM Only Studies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5835EE5-7CDC-43B7-F03E-937633FA9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10708"/>
              </p:ext>
            </p:extLst>
          </p:nvPr>
        </p:nvGraphicFramePr>
        <p:xfrm>
          <a:off x="683045" y="2070707"/>
          <a:ext cx="4616068" cy="18415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84406">
                  <a:extLst>
                    <a:ext uri="{9D8B030D-6E8A-4147-A177-3AD203B41FA5}">
                      <a16:colId xmlns:a16="http://schemas.microsoft.com/office/drawing/2014/main" val="1747956932"/>
                    </a:ext>
                  </a:extLst>
                </a:gridCol>
                <a:gridCol w="1077525">
                  <a:extLst>
                    <a:ext uri="{9D8B030D-6E8A-4147-A177-3AD203B41FA5}">
                      <a16:colId xmlns:a16="http://schemas.microsoft.com/office/drawing/2014/main" val="1512453936"/>
                    </a:ext>
                  </a:extLst>
                </a:gridCol>
                <a:gridCol w="851379">
                  <a:extLst>
                    <a:ext uri="{9D8B030D-6E8A-4147-A177-3AD203B41FA5}">
                      <a16:colId xmlns:a16="http://schemas.microsoft.com/office/drawing/2014/main" val="1471251700"/>
                    </a:ext>
                  </a:extLst>
                </a:gridCol>
                <a:gridCol w="851379">
                  <a:extLst>
                    <a:ext uri="{9D8B030D-6E8A-4147-A177-3AD203B41FA5}">
                      <a16:colId xmlns:a16="http://schemas.microsoft.com/office/drawing/2014/main" val="1394100312"/>
                    </a:ext>
                  </a:extLst>
                </a:gridCol>
                <a:gridCol w="851379">
                  <a:extLst>
                    <a:ext uri="{9D8B030D-6E8A-4147-A177-3AD203B41FA5}">
                      <a16:colId xmlns:a16="http://schemas.microsoft.com/office/drawing/2014/main" val="1678676832"/>
                    </a:ext>
                  </a:extLst>
                </a:gridCol>
              </a:tblGrid>
              <a:tr h="18415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Results for subgroups (random effects model):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112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proportion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95%-CI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86907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Children&amp;Adults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[0.3221; 0.5403]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265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Adults_only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[0.4002; 0.5487]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154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Children_only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[0.4487; 0.6630]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486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Unknown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[0.1960; 0.3792]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63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2815657"/>
                  </a:ext>
                </a:extLst>
              </a:tr>
              <a:tr h="18415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Test for subgroup differences (random effects model):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807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d.f.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2946175"/>
                  </a:ext>
                </a:extLst>
              </a:tr>
              <a:tr h="1841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Between groups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&lt;0.0001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279982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FAD203D-0AA7-7C17-F4C2-F8FA20CF3CF2}"/>
              </a:ext>
            </a:extLst>
          </p:cNvPr>
          <p:cNvSpPr txBox="1"/>
          <p:nvPr/>
        </p:nvSpPr>
        <p:spPr>
          <a:xfrm>
            <a:off x="574973" y="162368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HCM Studies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2E695-8B7D-773D-9058-2AC926F4D02E}"/>
              </a:ext>
            </a:extLst>
          </p:cNvPr>
          <p:cNvSpPr txBox="1"/>
          <p:nvPr/>
        </p:nvSpPr>
        <p:spPr>
          <a:xfrm>
            <a:off x="683045" y="743381"/>
            <a:ext cx="2149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Subgroup Analyses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60D166-14AB-784C-0C6E-40906C33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89" y="168458"/>
            <a:ext cx="442169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8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25823</TotalTime>
  <Words>813</Words>
  <Application>Microsoft Office PowerPoint</Application>
  <PresentationFormat>Widescreen</PresentationFormat>
  <Paragraphs>237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John Belmont</dc:creator>
  <cp:lastModifiedBy>John Belmont</cp:lastModifiedBy>
  <cp:revision>2</cp:revision>
  <dcterms:created xsi:type="dcterms:W3CDTF">2023-01-10T17:08:35Z</dcterms:created>
  <dcterms:modified xsi:type="dcterms:W3CDTF">2023-02-24T19:22:10Z</dcterms:modified>
</cp:coreProperties>
</file>