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431166" y="223284"/>
            <a:ext cx="11258018" cy="6029704"/>
            <a:chOff x="431166" y="223284"/>
            <a:chExt cx="11258018" cy="6029704"/>
          </a:xfrm>
        </p:grpSpPr>
        <p:sp>
          <p:nvSpPr>
            <p:cNvPr id="16" name="矩形 15"/>
            <p:cNvSpPr/>
            <p:nvPr/>
          </p:nvSpPr>
          <p:spPr>
            <a:xfrm>
              <a:off x="537574" y="1218267"/>
              <a:ext cx="2769500" cy="1689978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剪去单角的矩形 3"/>
            <p:cNvSpPr/>
            <p:nvPr/>
          </p:nvSpPr>
          <p:spPr>
            <a:xfrm>
              <a:off x="742847" y="1380911"/>
              <a:ext cx="2115159" cy="608706"/>
            </a:xfrm>
            <a:prstGeom prst="snip1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AddressOf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Func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570446" y="1218267"/>
              <a:ext cx="2126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Get Function Pointer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42847" y="2152261"/>
              <a:ext cx="2115159" cy="57615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Delegate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70446" y="3152786"/>
              <a:ext cx="237249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Function </a:t>
              </a:r>
              <a:r>
                <a:rPr lang="en-US" altLang="zh-CN" dirty="0" err="1" smtClean="0"/>
                <a:t>MetaData</a:t>
              </a:r>
              <a:endParaRPr lang="en-US" altLang="zh-CN" dirty="0" smtClean="0"/>
            </a:p>
            <a:p>
              <a:pPr marL="342900" indent="-342900">
                <a:buAutoNum type="arabicPeriod"/>
              </a:pPr>
              <a:r>
                <a:rPr lang="en-US" altLang="zh-CN" dirty="0" smtClean="0"/>
                <a:t>Name</a:t>
              </a:r>
            </a:p>
            <a:p>
              <a:pPr marL="342900" indent="-342900">
                <a:buAutoNum type="arabicPeriod"/>
              </a:pPr>
              <a:r>
                <a:rPr lang="en-US" altLang="zh-CN" dirty="0" smtClean="0"/>
                <a:t>Parameter Info</a:t>
              </a:r>
            </a:p>
            <a:p>
              <a:pPr marL="342900" indent="-342900">
                <a:buAutoNum type="arabicPeriod"/>
              </a:pPr>
              <a:r>
                <a:rPr lang="en-US" altLang="zh-CN" dirty="0" smtClean="0"/>
                <a:t>Declaring Type</a:t>
              </a:r>
            </a:p>
            <a:p>
              <a:pPr marL="342900" indent="-342900">
                <a:buAutoNum type="arabicPeriod"/>
              </a:pPr>
              <a:r>
                <a:rPr lang="en-US" altLang="zh-CN" dirty="0" smtClean="0"/>
                <a:t>Assembly Name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37573" y="5774038"/>
              <a:ext cx="2896241" cy="47895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Reflection Invoke</a:t>
              </a:r>
              <a:endParaRPr lang="zh-CN" altLang="en-US" dirty="0"/>
            </a:p>
          </p:txBody>
        </p:sp>
        <p:sp>
          <p:nvSpPr>
            <p:cNvPr id="11" name="下箭头 10"/>
            <p:cNvSpPr/>
            <p:nvPr/>
          </p:nvSpPr>
          <p:spPr>
            <a:xfrm>
              <a:off x="926191" y="3361912"/>
              <a:ext cx="1992266" cy="1149739"/>
            </a:xfrm>
            <a:prstGeom prst="downArrow">
              <a:avLst>
                <a:gd name="adj1" fmla="val 73417"/>
                <a:gd name="adj2" fmla="val 48376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 smtClean="0"/>
            </a:p>
            <a:p>
              <a:pPr algn="ctr"/>
              <a:r>
                <a:rPr lang="en-US" altLang="zh-CN" sz="2000" dirty="0" err="1" smtClean="0"/>
                <a:t>Json</a:t>
              </a:r>
              <a:r>
                <a:rPr lang="en-US" altLang="zh-CN" sz="2000" dirty="0" smtClean="0"/>
                <a:t> </a:t>
              </a:r>
              <a:r>
                <a:rPr lang="en-US" altLang="zh-CN" sz="2000" dirty="0"/>
                <a:t>Net Transfer</a:t>
              </a:r>
              <a:endParaRPr lang="zh-CN" altLang="en-US" sz="2000" dirty="0"/>
            </a:p>
            <a:p>
              <a:pPr algn="ctr"/>
              <a:endParaRPr lang="zh-CN" altLang="en-US" sz="14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1166" y="223284"/>
              <a:ext cx="11258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Microsoft.VisualBasic.ComputingServices.TaskHost.Invoke</a:t>
              </a:r>
              <a:r>
                <a:rPr lang="en-US" altLang="zh-CN" dirty="0" smtClean="0"/>
                <a:t>(Of </a:t>
              </a:r>
              <a:r>
                <a:rPr lang="en-US" altLang="zh-CN" dirty="0"/>
                <a:t>T)(target As [Delegate], </a:t>
              </a:r>
              <a:r>
                <a:rPr lang="en-US" altLang="zh-CN" dirty="0" err="1"/>
                <a:t>ParamArray</a:t>
              </a:r>
              <a:r>
                <a:rPr lang="en-US" altLang="zh-CN" dirty="0"/>
                <a:t> </a:t>
              </a:r>
              <a:r>
                <a:rPr lang="en-US" altLang="zh-CN" dirty="0" err="1"/>
                <a:t>args</a:t>
              </a:r>
              <a:r>
                <a:rPr lang="en-US" altLang="zh-CN" dirty="0"/>
                <a:t> As Object()) As T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942943" y="3461092"/>
              <a:ext cx="535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Public Function TestExample1(</a:t>
              </a:r>
              <a:r>
                <a:rPr lang="en-US" altLang="zh-CN" dirty="0" err="1"/>
                <a:t>msg</a:t>
              </a:r>
              <a:r>
                <a:rPr lang="en-US" altLang="zh-CN" dirty="0"/>
                <a:t> As String) As Integer</a:t>
              </a:r>
              <a:endParaRPr lang="zh-CN" altLang="en-US" dirty="0"/>
            </a:p>
          </p:txBody>
        </p:sp>
        <p:sp>
          <p:nvSpPr>
            <p:cNvPr id="14" name="下箭头 13"/>
            <p:cNvSpPr/>
            <p:nvPr/>
          </p:nvSpPr>
          <p:spPr>
            <a:xfrm rot="10800000">
              <a:off x="8864119" y="2831629"/>
              <a:ext cx="681097" cy="629463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70446" y="1822607"/>
              <a:ext cx="70684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' Gets the function pointer on the remote </a:t>
              </a:r>
              <a:r>
                <a:rPr lang="en-US" altLang="zh-CN" dirty="0" smtClean="0"/>
                <a:t>machine By </a:t>
              </a:r>
              <a:r>
                <a:rPr lang="en-US" altLang="zh-CN" dirty="0" err="1" smtClean="0"/>
                <a:t>AddressOf</a:t>
              </a:r>
              <a:endParaRPr lang="en-US" altLang="zh-CN" dirty="0" smtClean="0"/>
            </a:p>
            <a:p>
              <a:r>
                <a:rPr lang="en-US" altLang="zh-CN" dirty="0" smtClean="0"/>
                <a:t>Dim </a:t>
              </a:r>
              <a:r>
                <a:rPr lang="en-US" altLang="zh-CN" dirty="0" err="1"/>
                <a:t>remoteFunc</a:t>
              </a:r>
              <a:r>
                <a:rPr lang="en-US" altLang="zh-CN" dirty="0"/>
                <a:t> As </a:t>
              </a:r>
              <a:r>
                <a:rPr lang="en-US" altLang="zh-CN" dirty="0" err="1"/>
                <a:t>Func</a:t>
              </a:r>
              <a:r>
                <a:rPr lang="en-US" altLang="zh-CN" dirty="0"/>
                <a:t>(Of String, Integer) = </a:t>
              </a:r>
              <a:r>
                <a:rPr lang="en-US" altLang="zh-CN" dirty="0" err="1"/>
                <a:t>AddressOf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TestExample1</a:t>
              </a:r>
            </a:p>
            <a:p>
              <a:r>
                <a:rPr lang="en-US" altLang="zh-CN" dirty="0" smtClean="0"/>
                <a:t>Dim result </a:t>
              </a:r>
              <a:r>
                <a:rPr lang="en-US" altLang="zh-CN" dirty="0"/>
                <a:t>As Integer =  </a:t>
              </a:r>
              <a:r>
                <a:rPr lang="en-US" altLang="zh-CN" dirty="0" err="1" smtClean="0"/>
                <a:t>TaskHost.Invoke</a:t>
              </a:r>
              <a:r>
                <a:rPr lang="en-US" altLang="zh-CN" dirty="0" smtClean="0"/>
                <a:t>(Of </a:t>
              </a:r>
              <a:r>
                <a:rPr lang="en-US" altLang="zh-CN" dirty="0"/>
                <a:t>Integer)(</a:t>
              </a:r>
              <a:r>
                <a:rPr lang="en-US" altLang="zh-CN" dirty="0" err="1"/>
                <a:t>remoteFunc</a:t>
              </a:r>
              <a:r>
                <a:rPr lang="en-US" altLang="zh-CN" dirty="0"/>
                <a:t>, </a:t>
              </a:r>
              <a:r>
                <a:rPr lang="en-US" altLang="zh-CN" dirty="0" err="1"/>
                <a:t>msg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9" name="对角圆角矩形 8"/>
            <p:cNvSpPr/>
            <p:nvPr/>
          </p:nvSpPr>
          <p:spPr>
            <a:xfrm>
              <a:off x="537572" y="4855410"/>
              <a:ext cx="2896241" cy="678504"/>
            </a:xfrm>
            <a:prstGeom prst="round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Delegate@RemoteMachine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13567" y="4825330"/>
              <a:ext cx="2906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Reconstruct Function Pointer</a:t>
              </a:r>
              <a:endParaRPr lang="zh-CN" altLang="en-US" dirty="0"/>
            </a:p>
          </p:txBody>
        </p:sp>
        <p:cxnSp>
          <p:nvCxnSpPr>
            <p:cNvPr id="19" name="肘形连接符 18"/>
            <p:cNvCxnSpPr>
              <a:endCxn id="5" idx="3"/>
            </p:cNvCxnSpPr>
            <p:nvPr/>
          </p:nvCxnSpPr>
          <p:spPr>
            <a:xfrm rot="10800000" flipV="1">
              <a:off x="5697119" y="592615"/>
              <a:ext cx="1151551" cy="810317"/>
            </a:xfrm>
            <a:prstGeom prst="bentConnector3">
              <a:avLst>
                <a:gd name="adj1" fmla="val -2667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/>
            <p:nvPr/>
          </p:nvCxnSpPr>
          <p:spPr>
            <a:xfrm flipV="1">
              <a:off x="3713584" y="587303"/>
              <a:ext cx="7735076" cy="5426210"/>
            </a:xfrm>
            <a:prstGeom prst="bentConnector3">
              <a:avLst>
                <a:gd name="adj1" fmla="val 99940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右箭头 25"/>
            <p:cNvSpPr/>
            <p:nvPr/>
          </p:nvSpPr>
          <p:spPr>
            <a:xfrm>
              <a:off x="7016620" y="5103845"/>
              <a:ext cx="2528595" cy="783771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Result </a:t>
              </a:r>
              <a:r>
                <a:rPr lang="en-US" altLang="zh-CN" sz="1600" dirty="0" err="1" smtClean="0"/>
                <a:t>Json</a:t>
              </a:r>
              <a:r>
                <a:rPr lang="en-US" altLang="zh-CN" sz="1600" dirty="0" smtClean="0"/>
                <a:t> Net Transfer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40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40210" y="286404"/>
            <a:ext cx="10377384" cy="6235694"/>
            <a:chOff x="518912" y="286404"/>
            <a:chExt cx="10377384" cy="6235694"/>
          </a:xfrm>
        </p:grpSpPr>
        <p:sp>
          <p:nvSpPr>
            <p:cNvPr id="16" name="矩形 15"/>
            <p:cNvSpPr/>
            <p:nvPr/>
          </p:nvSpPr>
          <p:spPr>
            <a:xfrm>
              <a:off x="518913" y="1292911"/>
              <a:ext cx="2769500" cy="1689978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剪去单角的矩形 3"/>
            <p:cNvSpPr/>
            <p:nvPr/>
          </p:nvSpPr>
          <p:spPr>
            <a:xfrm>
              <a:off x="724186" y="1455555"/>
              <a:ext cx="2115159" cy="608706"/>
            </a:xfrm>
            <a:prstGeom prst="snip1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AddressOf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Func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557802" y="1430044"/>
              <a:ext cx="2126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Get Function Pointer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724186" y="2226905"/>
              <a:ext cx="2115159" cy="57615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Delegate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18912" y="5381072"/>
              <a:ext cx="2896241" cy="47895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Reflection Invoke</a:t>
              </a:r>
              <a:endParaRPr lang="zh-CN" altLang="en-US" dirty="0"/>
            </a:p>
          </p:txBody>
        </p:sp>
        <p:sp>
          <p:nvSpPr>
            <p:cNvPr id="11" name="下箭头 10"/>
            <p:cNvSpPr/>
            <p:nvPr/>
          </p:nvSpPr>
          <p:spPr>
            <a:xfrm>
              <a:off x="847079" y="3145532"/>
              <a:ext cx="1992266" cy="1149739"/>
            </a:xfrm>
            <a:prstGeom prst="downArrow">
              <a:avLst>
                <a:gd name="adj1" fmla="val 73417"/>
                <a:gd name="adj2" fmla="val 48376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 smtClean="0"/>
            </a:p>
            <a:p>
              <a:pPr algn="ctr"/>
              <a:r>
                <a:rPr lang="en-US" altLang="zh-CN" sz="2000" dirty="0" err="1" smtClean="0"/>
                <a:t>Json</a:t>
              </a:r>
              <a:r>
                <a:rPr lang="en-US" altLang="zh-CN" sz="2000" dirty="0" smtClean="0"/>
                <a:t> </a:t>
              </a:r>
              <a:r>
                <a:rPr lang="en-US" altLang="zh-CN" sz="2000" dirty="0"/>
                <a:t>Net Transfer</a:t>
              </a:r>
              <a:endParaRPr lang="zh-CN" altLang="en-US" sz="2000" dirty="0"/>
            </a:p>
            <a:p>
              <a:pPr algn="ctr"/>
              <a:endParaRPr lang="zh-CN" altLang="en-US" sz="14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18912" y="286404"/>
              <a:ext cx="102853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Imports </a:t>
              </a:r>
              <a:r>
                <a:rPr lang="en-US" altLang="zh-CN" dirty="0" err="1" smtClean="0"/>
                <a:t>Microsoft.VisualBasic.ComputingServices</a:t>
              </a:r>
              <a:endParaRPr lang="en-US" altLang="zh-CN" dirty="0" smtClean="0"/>
            </a:p>
            <a:p>
              <a:r>
                <a:rPr lang="en-US" altLang="zh-CN" dirty="0" smtClean="0"/>
                <a:t>                       </a:t>
              </a:r>
              <a:r>
                <a:rPr lang="en-US" altLang="zh-CN" dirty="0" smtClean="0">
                  <a:sym typeface="Wingdings" panose="05000000000000000000" pitchFamily="2" charset="2"/>
                </a:rPr>
                <a:t>            </a:t>
              </a:r>
              <a:r>
                <a:rPr lang="en-US" altLang="zh-CN" dirty="0" err="1" smtClean="0"/>
                <a:t>TaskHost.AsLinq</a:t>
              </a:r>
              <a:r>
                <a:rPr lang="en-US" altLang="zh-CN" dirty="0" smtClean="0"/>
                <a:t>(Of </a:t>
              </a:r>
              <a:r>
                <a:rPr lang="en-US" altLang="zh-CN" dirty="0"/>
                <a:t>T)(target As [Delegate], </a:t>
              </a:r>
              <a:r>
                <a:rPr lang="en-US" altLang="zh-CN" dirty="0" err="1"/>
                <a:t>ParamArray</a:t>
              </a:r>
              <a:r>
                <a:rPr lang="en-US" altLang="zh-CN" dirty="0"/>
                <a:t> </a:t>
              </a:r>
              <a:r>
                <a:rPr lang="en-US" altLang="zh-CN" dirty="0" err="1"/>
                <a:t>args</a:t>
              </a:r>
              <a:r>
                <a:rPr lang="en-US" altLang="zh-CN" dirty="0"/>
                <a:t> As Object()) As </a:t>
              </a:r>
              <a:r>
                <a:rPr lang="en-US" altLang="zh-CN" dirty="0" err="1"/>
                <a:t>ILinq</a:t>
              </a:r>
              <a:r>
                <a:rPr lang="en-US" altLang="zh-CN" dirty="0"/>
                <a:t>(Of T)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330882" y="3635477"/>
              <a:ext cx="5334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Public Function </a:t>
              </a:r>
              <a:r>
                <a:rPr lang="en-US" altLang="zh-CN" dirty="0" smtClean="0"/>
                <a:t>TestExample2(n As Integer) </a:t>
              </a:r>
              <a:r>
                <a:rPr lang="en-US" altLang="zh-CN" dirty="0"/>
                <a:t>As </a:t>
              </a:r>
              <a:r>
                <a:rPr lang="en-US" altLang="zh-CN" dirty="0" smtClean="0"/>
                <a:t>Integer()</a:t>
              </a:r>
              <a:endParaRPr lang="zh-CN" altLang="en-US" dirty="0"/>
            </a:p>
          </p:txBody>
        </p:sp>
        <p:sp>
          <p:nvSpPr>
            <p:cNvPr id="14" name="下箭头 13"/>
            <p:cNvSpPr/>
            <p:nvPr/>
          </p:nvSpPr>
          <p:spPr>
            <a:xfrm rot="10800000">
              <a:off x="8845458" y="2906273"/>
              <a:ext cx="681097" cy="629463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51785" y="1897251"/>
              <a:ext cx="73445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' Gets the function pointer on the remote </a:t>
              </a:r>
              <a:r>
                <a:rPr lang="en-US" altLang="zh-CN" dirty="0" smtClean="0"/>
                <a:t>machine By </a:t>
              </a:r>
              <a:r>
                <a:rPr lang="en-US" altLang="zh-CN" dirty="0" err="1" smtClean="0"/>
                <a:t>AddressOf</a:t>
              </a:r>
              <a:endParaRPr lang="en-US" altLang="zh-CN" dirty="0" smtClean="0"/>
            </a:p>
            <a:p>
              <a:r>
                <a:rPr lang="en-US" altLang="zh-CN" dirty="0" smtClean="0"/>
                <a:t>Dim </a:t>
              </a:r>
              <a:r>
                <a:rPr lang="en-US" altLang="zh-CN" dirty="0" err="1"/>
                <a:t>remoteFunc</a:t>
              </a:r>
              <a:r>
                <a:rPr lang="en-US" altLang="zh-CN" dirty="0"/>
                <a:t> As </a:t>
              </a:r>
              <a:r>
                <a:rPr lang="en-US" altLang="zh-CN" dirty="0" err="1"/>
                <a:t>Func</a:t>
              </a:r>
              <a:r>
                <a:rPr lang="en-US" altLang="zh-CN" dirty="0"/>
                <a:t>(Of </a:t>
              </a:r>
              <a:r>
                <a:rPr lang="en-US" altLang="zh-CN" dirty="0" smtClean="0"/>
                <a:t>Integer, </a:t>
              </a:r>
              <a:r>
                <a:rPr lang="en-US" altLang="zh-CN" dirty="0"/>
                <a:t>Integer) = </a:t>
              </a:r>
              <a:r>
                <a:rPr lang="en-US" altLang="zh-CN" dirty="0" err="1"/>
                <a:t>AddressOf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TestExample2</a:t>
              </a:r>
            </a:p>
            <a:p>
              <a:r>
                <a:rPr lang="en-US" altLang="zh-CN" dirty="0" smtClean="0"/>
                <a:t>Dim result </a:t>
              </a:r>
              <a:r>
                <a:rPr lang="en-US" altLang="zh-CN" dirty="0"/>
                <a:t>As </a:t>
              </a:r>
              <a:r>
                <a:rPr lang="en-US" altLang="zh-CN" dirty="0" err="1" smtClean="0"/>
                <a:t>ILinq</a:t>
              </a:r>
              <a:r>
                <a:rPr lang="en-US" altLang="zh-CN" dirty="0" smtClean="0"/>
                <a:t>(Of </a:t>
              </a:r>
              <a:r>
                <a:rPr lang="en-US" altLang="zh-CN" dirty="0" smtClean="0"/>
                <a:t>Integer) </a:t>
              </a:r>
              <a:r>
                <a:rPr lang="en-US" altLang="zh-CN" dirty="0"/>
                <a:t>=  </a:t>
              </a:r>
              <a:r>
                <a:rPr lang="en-US" altLang="zh-CN" dirty="0" err="1" smtClean="0"/>
                <a:t>TaskHost.AsLinq</a:t>
              </a:r>
              <a:r>
                <a:rPr lang="en-US" altLang="zh-CN" dirty="0" smtClean="0"/>
                <a:t>(Of </a:t>
              </a:r>
              <a:r>
                <a:rPr lang="en-US" altLang="zh-CN" dirty="0"/>
                <a:t>Integer)(</a:t>
              </a:r>
              <a:r>
                <a:rPr lang="en-US" altLang="zh-CN" dirty="0" err="1"/>
                <a:t>remoteFunc</a:t>
              </a:r>
              <a:r>
                <a:rPr lang="en-US" altLang="zh-CN" dirty="0"/>
                <a:t>, </a:t>
              </a:r>
              <a:r>
                <a:rPr lang="en-US" altLang="zh-CN" dirty="0" smtClean="0"/>
                <a:t>5)</a:t>
              </a:r>
              <a:endParaRPr lang="zh-CN" altLang="en-US" dirty="0"/>
            </a:p>
          </p:txBody>
        </p:sp>
        <p:sp>
          <p:nvSpPr>
            <p:cNvPr id="9" name="对角圆角矩形 8"/>
            <p:cNvSpPr/>
            <p:nvPr/>
          </p:nvSpPr>
          <p:spPr>
            <a:xfrm>
              <a:off x="518912" y="4547640"/>
              <a:ext cx="2896241" cy="678504"/>
            </a:xfrm>
            <a:prstGeom prst="round2Diag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Delegate@RemoteMachine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60085" y="4702226"/>
              <a:ext cx="2906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Reconstruct Function Pointer</a:t>
              </a:r>
              <a:endParaRPr lang="zh-CN" altLang="en-US" dirty="0"/>
            </a:p>
          </p:txBody>
        </p:sp>
        <p:cxnSp>
          <p:nvCxnSpPr>
            <p:cNvPr id="19" name="肘形连接符 18"/>
            <p:cNvCxnSpPr/>
            <p:nvPr/>
          </p:nvCxnSpPr>
          <p:spPr>
            <a:xfrm rot="16200000" flipH="1">
              <a:off x="5176961" y="1024951"/>
              <a:ext cx="693729" cy="509298"/>
            </a:xfrm>
            <a:prstGeom prst="bentConnector4">
              <a:avLst>
                <a:gd name="adj1" fmla="val 36690"/>
                <a:gd name="adj2" fmla="val 144885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18" idx="3"/>
              <a:endCxn id="12" idx="3"/>
            </p:cNvCxnSpPr>
            <p:nvPr/>
          </p:nvCxnSpPr>
          <p:spPr>
            <a:xfrm flipV="1">
              <a:off x="3415153" y="609570"/>
              <a:ext cx="7389139" cy="5695558"/>
            </a:xfrm>
            <a:prstGeom prst="bentConnector3">
              <a:avLst>
                <a:gd name="adj1" fmla="val 103094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右箭头 25"/>
            <p:cNvSpPr/>
            <p:nvPr/>
          </p:nvSpPr>
          <p:spPr>
            <a:xfrm>
              <a:off x="5661602" y="5564203"/>
              <a:ext cx="2528595" cy="783771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Result </a:t>
              </a:r>
              <a:r>
                <a:rPr lang="en-US" altLang="zh-CN" sz="1600" dirty="0" err="1" smtClean="0"/>
                <a:t>Json</a:t>
              </a:r>
              <a:r>
                <a:rPr lang="en-US" altLang="zh-CN" sz="1600" dirty="0" smtClean="0"/>
                <a:t> Net Transfer</a:t>
              </a:r>
              <a:endParaRPr lang="zh-CN" altLang="en-US" sz="1600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18912" y="6088157"/>
              <a:ext cx="2896241" cy="433941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ym typeface="Wingdings" panose="05000000000000000000" pitchFamily="2" charset="2"/>
                </a:rPr>
                <a:t>  </a:t>
              </a:r>
              <a:r>
                <a:rPr lang="en-US" altLang="zh-CN" b="1" dirty="0" err="1" smtClean="0"/>
                <a:t>LinqProvider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9168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315616" y="751114"/>
            <a:ext cx="7976507" cy="5005874"/>
            <a:chOff x="522514" y="545841"/>
            <a:chExt cx="7976507" cy="5005874"/>
          </a:xfrm>
        </p:grpSpPr>
        <p:sp>
          <p:nvSpPr>
            <p:cNvPr id="12" name="下箭头 11"/>
            <p:cNvSpPr/>
            <p:nvPr/>
          </p:nvSpPr>
          <p:spPr>
            <a:xfrm>
              <a:off x="3200400" y="2174033"/>
              <a:ext cx="2649894" cy="2099387"/>
            </a:xfrm>
            <a:prstGeom prst="downArrow">
              <a:avLst>
                <a:gd name="adj1" fmla="val 50000"/>
                <a:gd name="adj2" fmla="val 37111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365102" y="545841"/>
              <a:ext cx="2957804" cy="1450910"/>
            </a:xfrm>
            <a:prstGeom prst="rect">
              <a:avLst/>
            </a:prstGeom>
            <a:noFill/>
            <a:ln w="635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698171" y="2346649"/>
              <a:ext cx="5878286" cy="895738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Microsoft.VisualBasic.ComputingServices</a:t>
              </a:r>
              <a:r>
                <a:rPr lang="en-US" altLang="zh-CN" dirty="0" smtClean="0"/>
                <a:t>    </a:t>
              </a:r>
            </a:p>
            <a:p>
              <a:pPr algn="ctr"/>
              <a:r>
                <a:rPr lang="en-US" altLang="zh-CN" dirty="0" smtClean="0"/>
                <a:t>Parallel Library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522514" y="550506"/>
              <a:ext cx="1847462" cy="144624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Windows Phone/UWP Program</a:t>
              </a:r>
              <a:endParaRPr lang="zh-CN" altLang="en-US" dirty="0"/>
            </a:p>
          </p:txBody>
        </p:sp>
        <p:sp>
          <p:nvSpPr>
            <p:cNvPr id="6" name="剪去单角的矩形 5"/>
            <p:cNvSpPr/>
            <p:nvPr/>
          </p:nvSpPr>
          <p:spPr>
            <a:xfrm>
              <a:off x="1698170" y="4488024"/>
              <a:ext cx="2724539" cy="1063690"/>
            </a:xfrm>
            <a:prstGeom prst="snip1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Microsoft Azure Cloud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870580" y="4488025"/>
              <a:ext cx="2705877" cy="106369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Cloud Computing on Your own server cluster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568042" y="641479"/>
              <a:ext cx="2446954" cy="83042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Linux/Mac Program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646006" y="550505"/>
              <a:ext cx="2005304" cy="1446246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VisualBasic/C# Win32 </a:t>
              </a:r>
            </a:p>
            <a:p>
              <a:pPr algn="ctr"/>
              <a:r>
                <a:rPr lang="en-US" altLang="zh-CN" dirty="0" smtClean="0"/>
                <a:t>Program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94564" y="1567542"/>
              <a:ext cx="3004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Latest Mono Environment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661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197</Words>
  <Application>Microsoft Office PowerPoint</Application>
  <PresentationFormat>宽屏</PresentationFormat>
  <Paragraphs>44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 guigang</dc:creator>
  <cp:lastModifiedBy>xie guigang</cp:lastModifiedBy>
  <cp:revision>29</cp:revision>
  <dcterms:created xsi:type="dcterms:W3CDTF">2015-05-05T08:02:14Z</dcterms:created>
  <dcterms:modified xsi:type="dcterms:W3CDTF">2016-02-03T01:15:01Z</dcterms:modified>
</cp:coreProperties>
</file>