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2"/>
    <p:sldId id="261" r:id="rId3"/>
  </p:sldIdLst>
  <p:sldSz cx="13970000" cy="10795000"/>
  <p:notesSz cx="6858000" cy="9144000"/>
  <p:defaultTextStyle>
    <a:lvl1pPr algn="ctr" defTabSz="584200">
      <a:defRPr sz="3800">
        <a:latin typeface="+mn-lt"/>
        <a:ea typeface="+mn-ea"/>
        <a:cs typeface="+mn-cs"/>
        <a:sym typeface="Helvetica Light"/>
      </a:defRPr>
    </a:lvl1pPr>
    <a:lvl2pPr indent="228600" algn="ctr" defTabSz="584200">
      <a:defRPr sz="3800">
        <a:latin typeface="+mn-lt"/>
        <a:ea typeface="+mn-ea"/>
        <a:cs typeface="+mn-cs"/>
        <a:sym typeface="Helvetica Light"/>
      </a:defRPr>
    </a:lvl2pPr>
    <a:lvl3pPr indent="457200" algn="ctr" defTabSz="584200">
      <a:defRPr sz="3800">
        <a:latin typeface="+mn-lt"/>
        <a:ea typeface="+mn-ea"/>
        <a:cs typeface="+mn-cs"/>
        <a:sym typeface="Helvetica Light"/>
      </a:defRPr>
    </a:lvl3pPr>
    <a:lvl4pPr indent="685800" algn="ctr" defTabSz="584200">
      <a:defRPr sz="3800">
        <a:latin typeface="+mn-lt"/>
        <a:ea typeface="+mn-ea"/>
        <a:cs typeface="+mn-cs"/>
        <a:sym typeface="Helvetica Light"/>
      </a:defRPr>
    </a:lvl4pPr>
    <a:lvl5pPr indent="914400" algn="ctr" defTabSz="584200">
      <a:defRPr sz="3800">
        <a:latin typeface="+mn-lt"/>
        <a:ea typeface="+mn-ea"/>
        <a:cs typeface="+mn-cs"/>
        <a:sym typeface="Helvetica Light"/>
      </a:defRPr>
    </a:lvl5pPr>
    <a:lvl6pPr indent="1143000" algn="ctr" defTabSz="584200">
      <a:defRPr sz="3800">
        <a:latin typeface="+mn-lt"/>
        <a:ea typeface="+mn-ea"/>
        <a:cs typeface="+mn-cs"/>
        <a:sym typeface="Helvetica Light"/>
      </a:defRPr>
    </a:lvl6pPr>
    <a:lvl7pPr indent="1371600" algn="ctr" defTabSz="584200">
      <a:defRPr sz="3800">
        <a:latin typeface="+mn-lt"/>
        <a:ea typeface="+mn-ea"/>
        <a:cs typeface="+mn-cs"/>
        <a:sym typeface="Helvetica Light"/>
      </a:defRPr>
    </a:lvl7pPr>
    <a:lvl8pPr indent="1600200" algn="ctr" defTabSz="584200">
      <a:defRPr sz="3800">
        <a:latin typeface="+mn-lt"/>
        <a:ea typeface="+mn-ea"/>
        <a:cs typeface="+mn-cs"/>
        <a:sym typeface="Helvetica Light"/>
      </a:defRPr>
    </a:lvl8pPr>
    <a:lvl9pPr indent="1828800" algn="ctr" defTabSz="584200">
      <a:defRPr sz="38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3C89"/>
    <a:srgbClr val="A6AAA9"/>
    <a:srgbClr val="93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14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5947540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1pPr>
    <a:lvl2pPr indent="2286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2pPr>
    <a:lvl3pPr indent="4572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3pPr>
    <a:lvl4pPr indent="6858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4pPr>
    <a:lvl5pPr indent="9144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5pPr>
    <a:lvl6pPr indent="11430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6pPr>
    <a:lvl7pPr indent="13716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7pPr>
    <a:lvl8pPr indent="16002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8pPr>
    <a:lvl9pPr indent="18288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80076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43920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</a:p>
          <a:p>
            <a:pPr lvl="1">
              <a:defRPr sz="1800"/>
            </a:pPr>
            <a:r>
              <a:rPr sz="3400"/>
              <a:t>Body Level Two</a:t>
            </a:r>
          </a:p>
          <a:p>
            <a:pPr lvl="2">
              <a:defRPr sz="1800"/>
            </a:pPr>
            <a:r>
              <a:rPr sz="3400"/>
              <a:t>Body Level Three</a:t>
            </a:r>
          </a:p>
          <a:p>
            <a:pPr lvl="3">
              <a:defRPr sz="1800"/>
            </a:pPr>
            <a:r>
              <a:rPr sz="3400"/>
              <a:t>Body Level Four</a:t>
            </a:r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</a:p>
          <a:p>
            <a:pPr lvl="1">
              <a:defRPr sz="1800"/>
            </a:pPr>
            <a:r>
              <a:rPr sz="3400"/>
              <a:t>Body Level Two</a:t>
            </a:r>
          </a:p>
          <a:p>
            <a:pPr lvl="2">
              <a:defRPr sz="1800"/>
            </a:pPr>
            <a:r>
              <a:rPr sz="3400"/>
              <a:t>Body Level Three</a:t>
            </a:r>
          </a:p>
          <a:p>
            <a:pPr lvl="3">
              <a:defRPr sz="1800"/>
            </a:pPr>
            <a:r>
              <a:rPr sz="3400"/>
              <a:t>Body Level Four</a:t>
            </a:r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6600"/>
            </a:lvl1pPr>
          </a:lstStyle>
          <a:p>
            <a:pPr lvl="0">
              <a:defRPr sz="1800"/>
            </a:pPr>
            <a:r>
              <a:rPr sz="66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</a:p>
          <a:p>
            <a:pPr lvl="1">
              <a:defRPr sz="1800"/>
            </a:pPr>
            <a:r>
              <a:rPr sz="3400"/>
              <a:t>Body Level Two</a:t>
            </a:r>
          </a:p>
          <a:p>
            <a:pPr lvl="2">
              <a:defRPr sz="1800"/>
            </a:pPr>
            <a:r>
              <a:rPr sz="3400"/>
              <a:t>Body Level Three</a:t>
            </a:r>
          </a:p>
          <a:p>
            <a:pPr lvl="3">
              <a:defRPr sz="1800"/>
            </a:pPr>
            <a:r>
              <a:rPr sz="3400"/>
              <a:t>Body Level Four</a:t>
            </a:r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Body Level One</a:t>
            </a:r>
          </a:p>
          <a:p>
            <a:pPr lvl="1">
              <a:defRPr sz="1800"/>
            </a:pPr>
            <a:r>
              <a:rPr sz="3800"/>
              <a:t>Body Level Two</a:t>
            </a:r>
          </a:p>
          <a:p>
            <a:pPr lvl="2">
              <a:defRPr sz="1800"/>
            </a:pPr>
            <a:r>
              <a:rPr sz="3800"/>
              <a:t>Body Level Three</a:t>
            </a:r>
          </a:p>
          <a:p>
            <a:pPr lvl="3">
              <a:defRPr sz="1800"/>
            </a:pPr>
            <a:r>
              <a:rPr sz="3800"/>
              <a:t>Body Level Four</a:t>
            </a:r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367392" indent="-367392">
              <a:spcBef>
                <a:spcPts val="3200"/>
              </a:spcBef>
              <a:defRPr sz="3000"/>
            </a:lvl1pPr>
            <a:lvl2pPr marL="710292" indent="-367392">
              <a:spcBef>
                <a:spcPts val="3200"/>
              </a:spcBef>
              <a:defRPr sz="3000"/>
            </a:lvl2pPr>
            <a:lvl3pPr marL="1053192" indent="-367392">
              <a:spcBef>
                <a:spcPts val="3200"/>
              </a:spcBef>
              <a:defRPr sz="3000"/>
            </a:lvl3pPr>
            <a:lvl4pPr marL="1396092" indent="-367392">
              <a:spcBef>
                <a:spcPts val="3200"/>
              </a:spcBef>
              <a:defRPr sz="3000"/>
            </a:lvl4pPr>
            <a:lvl5pPr marL="1738992" indent="-367392">
              <a:spcBef>
                <a:spcPts val="3200"/>
              </a:spcBef>
              <a:defRPr sz="3000"/>
            </a:lvl5pPr>
          </a:lstStyle>
          <a:p>
            <a:pPr lvl="0">
              <a:defRPr sz="1800"/>
            </a:pPr>
            <a:r>
              <a:rPr sz="3000"/>
              <a:t>Body Level One</a:t>
            </a:r>
          </a:p>
          <a:p>
            <a:pPr lvl="1">
              <a:defRPr sz="1800"/>
            </a:pPr>
            <a:r>
              <a:rPr sz="3000"/>
              <a:t>Body Level Two</a:t>
            </a:r>
          </a:p>
          <a:p>
            <a:pPr lvl="2">
              <a:defRPr sz="1800"/>
            </a:pPr>
            <a:r>
              <a:rPr sz="3000"/>
              <a:t>Body Level Three</a:t>
            </a:r>
          </a:p>
          <a:p>
            <a:pPr lvl="3">
              <a:defRPr sz="1800"/>
            </a:pPr>
            <a:r>
              <a:rPr sz="3000"/>
              <a:t>Body Level Four</a:t>
            </a:r>
          </a:p>
          <a:p>
            <a:pPr lvl="4">
              <a:defRPr sz="1800"/>
            </a:pPr>
            <a:r>
              <a:rPr sz="30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Body Level One</a:t>
            </a:r>
          </a:p>
          <a:p>
            <a:pPr lvl="1">
              <a:defRPr sz="1800"/>
            </a:pPr>
            <a:r>
              <a:rPr sz="3800"/>
              <a:t>Body Level Two</a:t>
            </a:r>
          </a:p>
          <a:p>
            <a:pPr lvl="2">
              <a:defRPr sz="1800"/>
            </a:pPr>
            <a:r>
              <a:rPr sz="3800"/>
              <a:t>Body Level Three</a:t>
            </a:r>
          </a:p>
          <a:p>
            <a:pPr lvl="3">
              <a:defRPr sz="1800"/>
            </a:pPr>
            <a:r>
              <a:rPr sz="3800"/>
              <a:t>Body Level Four</a:t>
            </a:r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800"/>
              <a:t>Body Level One</a:t>
            </a:r>
          </a:p>
          <a:p>
            <a:pPr lvl="1">
              <a:defRPr sz="1800"/>
            </a:pPr>
            <a:r>
              <a:rPr sz="3800"/>
              <a:t>Body Level Two</a:t>
            </a:r>
          </a:p>
          <a:p>
            <a:pPr lvl="2">
              <a:defRPr sz="1800"/>
            </a:pPr>
            <a:r>
              <a:rPr sz="3800"/>
              <a:t>Body Level Three</a:t>
            </a:r>
          </a:p>
          <a:p>
            <a:pPr lvl="3">
              <a:defRPr sz="1800"/>
            </a:pPr>
            <a:r>
              <a:rPr sz="3800"/>
              <a:t>Body Level Four</a:t>
            </a:r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584200">
        <a:defRPr sz="88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8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8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8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8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8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8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8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800">
          <a:latin typeface="+mn-lt"/>
          <a:ea typeface="+mn-ea"/>
          <a:cs typeface="+mn-cs"/>
          <a:sym typeface="Helvetica Light"/>
        </a:defRPr>
      </a:lvl9pPr>
    </p:titleStyle>
    <p:bodyStyle>
      <a:lvl1pPr marL="469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1pPr>
      <a:lvl2pPr marL="913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2pPr>
      <a:lvl3pPr marL="1358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3pPr>
      <a:lvl4pPr marL="1802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4pPr>
      <a:lvl5pPr marL="2247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5pPr>
      <a:lvl6pPr marL="2691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6pPr>
      <a:lvl7pPr marL="3136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7pPr>
      <a:lvl8pPr marL="3580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8pPr>
      <a:lvl9pPr marL="4025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://rstudio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://rstudio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2"/>
          <p:cNvSpPr/>
          <p:nvPr/>
        </p:nvSpPr>
        <p:spPr>
          <a:xfrm>
            <a:off x="169250" y="1566817"/>
            <a:ext cx="6719841" cy="8797109"/>
          </a:xfrm>
          <a:prstGeom prst="roundRect">
            <a:avLst>
              <a:gd name="adj" fmla="val 1316"/>
            </a:avLst>
          </a:prstGeom>
          <a:solidFill>
            <a:srgbClr val="4A3C89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6989857" y="330190"/>
            <a:ext cx="6719841" cy="10033736"/>
          </a:xfrm>
          <a:prstGeom prst="roundRect">
            <a:avLst>
              <a:gd name="adj" fmla="val 1316"/>
            </a:avLst>
          </a:prstGeom>
          <a:solidFill>
            <a:srgbClr val="4A3C89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275431" y="3923700"/>
            <a:ext cx="6475492" cy="3684606"/>
          </a:xfrm>
          <a:prstGeom prst="roundRect">
            <a:avLst>
              <a:gd name="adj" fmla="val 1194"/>
            </a:avLst>
          </a:prstGeom>
          <a:solidFill>
            <a:srgbClr val="4A3C89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/>
            <a:endParaRPr sz="1000">
              <a:latin typeface="Menlo"/>
              <a:ea typeface="Menlo"/>
              <a:cs typeface="Menlo"/>
            </a:endParaRPr>
          </a:p>
        </p:txBody>
      </p:sp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xfrm>
            <a:off x="944451" y="0"/>
            <a:ext cx="4837700" cy="1168079"/>
          </a:xfrm>
          <a:prstGeom prst="rect">
            <a:avLst/>
          </a:prstGeom>
        </p:spPr>
        <p:txBody>
          <a:bodyPr/>
          <a:lstStyle/>
          <a:p>
            <a:pPr lvl="0" defTabSz="280415">
              <a:lnSpc>
                <a:spcPct val="80000"/>
              </a:lnSpc>
              <a:defRPr sz="1800"/>
            </a:pPr>
            <a:r>
              <a:rPr lang="pl-PL" sz="3167" b="1" dirty="0" err="1" smtClean="0">
                <a:solidFill>
                  <a:srgbClr val="4A3C8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MLExpResso</a:t>
            </a:r>
            <a:r>
              <a:rPr lang="pl-PL" sz="2304" dirty="0">
                <a:solidFill>
                  <a:srgbClr val="53585F"/>
                </a:solidFill>
                <a:latin typeface="Source Sans Pro Semibold"/>
                <a:ea typeface="Source Sans Pro"/>
                <a:cs typeface="Source Sans Pro"/>
                <a:sym typeface="Source Sans Pro Semibold"/>
              </a:rPr>
              <a:t> </a:t>
            </a:r>
            <a:r>
              <a:rPr sz="1968" dirty="0" smtClean="0">
                <a:solidFill>
                  <a:srgbClr val="4A3C89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Cheat S</a:t>
            </a:r>
            <a:r>
              <a:rPr lang="pl-PL" sz="1968" dirty="0" smtClean="0">
                <a:solidFill>
                  <a:srgbClr val="4A3C89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h</a:t>
            </a:r>
            <a:r>
              <a:rPr sz="1968" dirty="0" err="1" smtClean="0">
                <a:solidFill>
                  <a:srgbClr val="4A3C89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eet</a:t>
            </a:r>
            <a:r>
              <a:rPr sz="1968" dirty="0" smtClean="0">
                <a:solidFill>
                  <a:srgbClr val="4A3C89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endParaRPr sz="1968" dirty="0">
              <a:solidFill>
                <a:srgbClr val="4A3C89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38" name="Shape 38"/>
          <p:cNvSpPr/>
          <p:nvPr/>
        </p:nvSpPr>
        <p:spPr>
          <a:xfrm>
            <a:off x="276527" y="3814939"/>
            <a:ext cx="6474396" cy="248841"/>
          </a:xfrm>
          <a:prstGeom prst="roundRect">
            <a:avLst>
              <a:gd name="adj" fmla="val 20098"/>
            </a:avLst>
          </a:prstGeom>
          <a:solidFill>
            <a:srgbClr val="4A3C8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pl-PL" sz="1400" dirty="0" err="1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Tests</a:t>
            </a:r>
            <a:endParaRPr sz="1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9" name="Shape 39"/>
          <p:cNvSpPr/>
          <p:nvPr/>
        </p:nvSpPr>
        <p:spPr>
          <a:xfrm>
            <a:off x="232450" y="10340910"/>
            <a:ext cx="6261703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0" algn="l">
              <a:lnSpc>
                <a:spcPct val="90000"/>
              </a:lnSpc>
              <a:defRPr sz="1800"/>
            </a:pPr>
            <a:r>
              <a:rPr sz="900">
                <a:latin typeface="Source Sans Pro Light"/>
                <a:ea typeface="Source Sans Pro Light"/>
                <a:cs typeface="Source Sans Pro Light"/>
                <a:sym typeface="Source Sans Pro Light"/>
              </a:rPr>
              <a:t>RStudio® is a trademark of RStudio, Inc.  •  </a:t>
            </a:r>
            <a:r>
              <a:rPr sz="900">
                <a:solidFill>
                  <a:srgbClr val="0365C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  <a:hlinkClick r:id="rId3"/>
              </a:rPr>
              <a:t>CC BY </a:t>
            </a:r>
            <a:r>
              <a:rPr sz="900">
                <a:latin typeface="Source Sans Pro Light"/>
                <a:ea typeface="Source Sans Pro Light"/>
                <a:cs typeface="Source Sans Pro Light"/>
                <a:sym typeface="Source Sans Pro Light"/>
              </a:rPr>
              <a:t>Your Name •  Your@email.com  •  844-448-1212 • </a:t>
            </a:r>
            <a:r>
              <a:rPr sz="900" u="sng">
                <a:latin typeface="Source Sans Pro Light"/>
                <a:ea typeface="Source Sans Pro Light"/>
                <a:cs typeface="Source Sans Pro Light"/>
                <a:sym typeface="Source Sans Pro Light"/>
                <a:hlinkClick r:id="rId4"/>
              </a:rPr>
              <a:t>rstudio.com</a:t>
            </a:r>
            <a:r>
              <a:rPr sz="900"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</a:p>
        </p:txBody>
      </p:sp>
      <p:sp>
        <p:nvSpPr>
          <p:cNvPr id="40" name="Shape 40"/>
          <p:cNvSpPr/>
          <p:nvPr/>
        </p:nvSpPr>
        <p:spPr>
          <a:xfrm>
            <a:off x="8723072" y="10340910"/>
            <a:ext cx="5041410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0" algn="r">
              <a:lnSpc>
                <a:spcPct val="90000"/>
              </a:lnSpc>
              <a:defRPr sz="1800"/>
            </a:pPr>
            <a:r>
              <a:rPr sz="900">
                <a:latin typeface="Source Sans Pro Light"/>
                <a:ea typeface="Source Sans Pro Light"/>
                <a:cs typeface="Source Sans Pro Light"/>
                <a:sym typeface="Source Sans Pro Light"/>
              </a:rPr>
              <a:t>Learn more at </a:t>
            </a:r>
            <a:r>
              <a:rPr sz="900">
                <a:latin typeface="Source Sans Pro"/>
                <a:ea typeface="Source Sans Pro"/>
                <a:cs typeface="Source Sans Pro"/>
                <a:sym typeface="Source Sans Pro"/>
              </a:rPr>
              <a:t>web page or vignette  </a:t>
            </a:r>
            <a:r>
              <a:rPr sz="900">
                <a:latin typeface="Source Sans Pro Light"/>
                <a:ea typeface="Source Sans Pro Light"/>
                <a:cs typeface="Source Sans Pro Light"/>
                <a:sym typeface="Source Sans Pro Light"/>
              </a:rPr>
              <a:t>•  package  version  •  Updated: 3/15</a:t>
            </a:r>
          </a:p>
        </p:txBody>
      </p:sp>
      <p:sp>
        <p:nvSpPr>
          <p:cNvPr id="44" name="Shape 44"/>
          <p:cNvSpPr/>
          <p:nvPr/>
        </p:nvSpPr>
        <p:spPr>
          <a:xfrm>
            <a:off x="6992818" y="272447"/>
            <a:ext cx="6708067" cy="320381"/>
          </a:xfrm>
          <a:prstGeom prst="roundRect">
            <a:avLst>
              <a:gd name="adj" fmla="val 20098"/>
            </a:avLst>
          </a:prstGeom>
          <a:solidFill>
            <a:srgbClr val="4A3C8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pl-PL" sz="2000" dirty="0" err="1" smtClean="0">
                <a:solidFill>
                  <a:srgbClr val="FFFFFF"/>
                </a:solidFill>
                <a:latin typeface="Source Sans Pro"/>
                <a:ea typeface="Source Sans Pro Semibold"/>
                <a:cs typeface="Source Sans Pro Semibold"/>
                <a:sym typeface="Source Sans Pro"/>
              </a:rPr>
              <a:t>Methylation</a:t>
            </a:r>
            <a:endParaRPr sz="1200" dirty="0">
              <a:solidFill>
                <a:srgbClr val="FFFFFF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275431" y="2061326"/>
            <a:ext cx="6475492" cy="1714115"/>
          </a:xfrm>
          <a:prstGeom prst="roundRect">
            <a:avLst>
              <a:gd name="adj" fmla="val 1196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/>
            <a:endParaRPr sz="1000">
              <a:latin typeface="Menlo"/>
              <a:ea typeface="Menlo"/>
              <a:cs typeface="Menlo"/>
            </a:endParaRPr>
          </a:p>
        </p:txBody>
      </p:sp>
      <p:sp>
        <p:nvSpPr>
          <p:cNvPr id="46" name="Shape 46"/>
          <p:cNvSpPr/>
          <p:nvPr/>
        </p:nvSpPr>
        <p:spPr>
          <a:xfrm>
            <a:off x="275431" y="1867123"/>
            <a:ext cx="6475492" cy="246840"/>
          </a:xfrm>
          <a:prstGeom prst="roundRect">
            <a:avLst>
              <a:gd name="adj" fmla="val 25876"/>
            </a:avLst>
          </a:prstGeom>
          <a:solidFill>
            <a:srgbClr val="4A3C8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lang="pl-PL" sz="14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</a:t>
            </a:r>
            <a:endParaRPr sz="1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7094220" y="726416"/>
            <a:ext cx="6507480" cy="3049025"/>
          </a:xfrm>
          <a:prstGeom prst="roundRect">
            <a:avLst>
              <a:gd name="adj" fmla="val 593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/>
            <a:endParaRPr sz="1000">
              <a:latin typeface="Menlo"/>
              <a:ea typeface="Menlo"/>
              <a:cs typeface="Menlo"/>
            </a:endParaRPr>
          </a:p>
        </p:txBody>
      </p:sp>
      <p:sp>
        <p:nvSpPr>
          <p:cNvPr id="48" name="Shape 48"/>
          <p:cNvSpPr/>
          <p:nvPr/>
        </p:nvSpPr>
        <p:spPr>
          <a:xfrm>
            <a:off x="7092418" y="650571"/>
            <a:ext cx="6508164" cy="248842"/>
          </a:xfrm>
          <a:prstGeom prst="roundRect">
            <a:avLst>
              <a:gd name="adj" fmla="val 25876"/>
            </a:avLst>
          </a:prstGeom>
          <a:solidFill>
            <a:srgbClr val="4A3C8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lang="pl-PL" sz="14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</a:t>
            </a:r>
            <a:endParaRPr sz="1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267" name="Table 267"/>
          <p:cNvGraphicFramePr/>
          <p:nvPr>
            <p:extLst>
              <p:ext uri="{D42A27DB-BD31-4B8C-83A1-F6EECF244321}">
                <p14:modId xmlns:p14="http://schemas.microsoft.com/office/powerpoint/2010/main" val="2071337147"/>
              </p:ext>
            </p:extLst>
          </p:nvPr>
        </p:nvGraphicFramePr>
        <p:xfrm>
          <a:off x="377422" y="5154617"/>
          <a:ext cx="2124550" cy="95250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724259"/>
                <a:gridCol w="1400291"/>
              </a:tblGrid>
              <a:tr h="190500">
                <a:tc>
                  <a:txBody>
                    <a:bodyPr/>
                    <a:lstStyle/>
                    <a:p>
                      <a:pPr lvl="0" algn="l" defTabSz="914400"/>
                      <a:r>
                        <a:rPr lang="pl-PL" sz="10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Value</a:t>
                      </a:r>
                      <a:endParaRPr sz="10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lang="pl-PL" sz="10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Test</a:t>
                      </a:r>
                      <a:endParaRPr sz="10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/>
                </a:tc>
              </a:tr>
              <a:tr h="190500">
                <a:tc>
                  <a:txBody>
                    <a:bodyPr/>
                    <a:lstStyle/>
                    <a:p>
                      <a:pPr lvl="0" algn="l" defTabSz="914400"/>
                      <a:r>
                        <a:rPr lang="pl-PL" sz="1000" dirty="0" smtClean="0">
                          <a:sym typeface="Source Sans Pro"/>
                        </a:rPr>
                        <a:t> '</a:t>
                      </a:r>
                      <a:r>
                        <a:rPr lang="pl-PL" sz="1000" dirty="0" err="1" smtClean="0">
                          <a:sym typeface="Source Sans Pro"/>
                        </a:rPr>
                        <a:t>ttest</a:t>
                      </a:r>
                      <a:r>
                        <a:rPr lang="pl-PL" sz="1000" dirty="0" smtClean="0">
                          <a:sym typeface="Source Sans Pro"/>
                        </a:rPr>
                        <a:t>'</a:t>
                      </a:r>
                      <a:endParaRPr sz="10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lang="pl-PL" sz="1000" dirty="0" err="1" smtClean="0">
                          <a:sym typeface="Source Sans Pro"/>
                        </a:rPr>
                        <a:t>student's</a:t>
                      </a:r>
                      <a:r>
                        <a:rPr lang="pl-PL" sz="1000" dirty="0" smtClean="0">
                          <a:sym typeface="Source Sans Pro"/>
                        </a:rPr>
                        <a:t> </a:t>
                      </a:r>
                      <a:r>
                        <a:rPr lang="pl-PL" sz="1000" dirty="0" smtClean="0">
                          <a:sym typeface="Source Sans Pro"/>
                        </a:rPr>
                        <a:t>t-</a:t>
                      </a:r>
                      <a:r>
                        <a:rPr lang="pl-PL" sz="1000" dirty="0" err="1" smtClean="0">
                          <a:sym typeface="Source Sans Pro"/>
                        </a:rPr>
                        <a:t>tets</a:t>
                      </a:r>
                      <a:endParaRPr sz="10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/>
                </a:tc>
              </a:tr>
              <a:tr h="190500">
                <a:tc>
                  <a:txBody>
                    <a:bodyPr/>
                    <a:lstStyle/>
                    <a:p>
                      <a:pPr lvl="0" algn="l" defTabSz="914400"/>
                      <a:r>
                        <a:rPr lang="pl-PL" sz="1000" dirty="0" smtClean="0">
                          <a:sym typeface="Source Sans Pro"/>
                        </a:rPr>
                        <a:t> 'nbinom2'</a:t>
                      </a:r>
                      <a:endParaRPr sz="10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lang="pl-PL" sz="1000" dirty="0" err="1" smtClean="0">
                          <a:sym typeface="Source Sans Pro"/>
                        </a:rPr>
                        <a:t>negative</a:t>
                      </a:r>
                      <a:r>
                        <a:rPr lang="pl-PL" sz="1000" baseline="0" dirty="0" smtClean="0">
                          <a:sym typeface="Source Sans Pro"/>
                        </a:rPr>
                        <a:t> </a:t>
                      </a:r>
                      <a:r>
                        <a:rPr lang="pl-PL" sz="1000" baseline="0" dirty="0" err="1" smtClean="0">
                          <a:sym typeface="Source Sans Pro"/>
                        </a:rPr>
                        <a:t>binomial</a:t>
                      </a:r>
                      <a:r>
                        <a:rPr lang="pl-PL" sz="1000" baseline="0" dirty="0" smtClean="0">
                          <a:sym typeface="Source Sans Pro"/>
                        </a:rPr>
                        <a:t> test</a:t>
                      </a:r>
                      <a:endParaRPr sz="10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/>
                </a:tc>
              </a:tr>
              <a:tr h="190500">
                <a:tc>
                  <a:txBody>
                    <a:bodyPr/>
                    <a:lstStyle/>
                    <a:p>
                      <a:pPr lvl="0" algn="l" defTabSz="914400"/>
                      <a:r>
                        <a:rPr lang="pl-PL" sz="1000" dirty="0" smtClean="0">
                          <a:sym typeface="Source Sans Pro"/>
                        </a:rPr>
                        <a:t> '</a:t>
                      </a:r>
                      <a:r>
                        <a:rPr lang="pl-PL" sz="1000" dirty="0" err="1" smtClean="0">
                          <a:sym typeface="Source Sans Pro"/>
                        </a:rPr>
                        <a:t>lrt</a:t>
                      </a:r>
                      <a:r>
                        <a:rPr lang="pl-PL" sz="1000" dirty="0" smtClean="0">
                          <a:sym typeface="Source Sans Pro"/>
                        </a:rPr>
                        <a:t>'</a:t>
                      </a:r>
                      <a:endParaRPr sz="10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lang="pl-PL" sz="1000" dirty="0" err="1" smtClean="0">
                          <a:sym typeface="Source Sans Pro"/>
                        </a:rPr>
                        <a:t>likelihood</a:t>
                      </a:r>
                      <a:r>
                        <a:rPr lang="pl-PL" sz="1000" dirty="0" smtClean="0">
                          <a:sym typeface="Source Sans Pro"/>
                        </a:rPr>
                        <a:t>-ratio test</a:t>
                      </a:r>
                      <a:endParaRPr sz="10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/>
                </a:tc>
              </a:tr>
              <a:tr h="190500">
                <a:tc>
                  <a:txBody>
                    <a:bodyPr/>
                    <a:lstStyle/>
                    <a:p>
                      <a:pPr lvl="0" algn="l" defTabSz="914400"/>
                      <a:r>
                        <a:rPr lang="pl-PL" sz="1000" dirty="0" smtClean="0">
                          <a:sym typeface="Source Sans Pro"/>
                        </a:rPr>
                        <a:t> '</a:t>
                      </a:r>
                      <a:r>
                        <a:rPr lang="pl-PL" sz="1000" dirty="0" err="1" smtClean="0">
                          <a:sym typeface="Source Sans Pro"/>
                        </a:rPr>
                        <a:t>qlf</a:t>
                      </a:r>
                      <a:r>
                        <a:rPr lang="pl-PL" sz="1000" dirty="0" smtClean="0">
                          <a:sym typeface="Source Sans Pro"/>
                        </a:rPr>
                        <a:t>'</a:t>
                      </a:r>
                      <a:endParaRPr sz="10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lang="pl-PL" sz="1000" dirty="0" smtClean="0">
                          <a:sym typeface="Source Sans Pro"/>
                        </a:rPr>
                        <a:t>quasi-</a:t>
                      </a:r>
                      <a:r>
                        <a:rPr lang="pl-PL" sz="1000" dirty="0" err="1" smtClean="0">
                          <a:sym typeface="Source Sans Pro"/>
                        </a:rPr>
                        <a:t>likelihood</a:t>
                      </a:r>
                      <a:r>
                        <a:rPr lang="pl-PL" sz="1000" dirty="0" smtClean="0">
                          <a:sym typeface="Source Sans Pro"/>
                        </a:rPr>
                        <a:t> F-test</a:t>
                      </a:r>
                      <a:endParaRPr sz="10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/>
                </a:tc>
              </a:tr>
            </a:tbl>
          </a:graphicData>
        </a:graphic>
      </p:graphicFrame>
      <p:pic>
        <p:nvPicPr>
          <p:cNvPr id="299" name="Obraz 29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898" y="820939"/>
            <a:ext cx="1094806" cy="649076"/>
          </a:xfrm>
          <a:prstGeom prst="rect">
            <a:avLst/>
          </a:prstGeom>
        </p:spPr>
      </p:pic>
      <p:sp>
        <p:nvSpPr>
          <p:cNvPr id="302" name="Shape 44"/>
          <p:cNvSpPr/>
          <p:nvPr/>
        </p:nvSpPr>
        <p:spPr>
          <a:xfrm>
            <a:off x="172211" y="1509074"/>
            <a:ext cx="6708067" cy="320381"/>
          </a:xfrm>
          <a:prstGeom prst="roundRect">
            <a:avLst>
              <a:gd name="adj" fmla="val 20098"/>
            </a:avLst>
          </a:prstGeom>
          <a:solidFill>
            <a:srgbClr val="4A3C8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pl-PL" sz="2000" dirty="0" err="1" smtClean="0">
                <a:solidFill>
                  <a:srgbClr val="FFFFFF"/>
                </a:solidFill>
                <a:latin typeface="Source Sans Pro"/>
                <a:ea typeface="Source Sans Pro Semibold"/>
                <a:cs typeface="Source Sans Pro Semibold"/>
                <a:sym typeface="Source Sans Pro"/>
              </a:rPr>
              <a:t>Expression</a:t>
            </a:r>
            <a:endParaRPr sz="1200" dirty="0">
              <a:solidFill>
                <a:srgbClr val="FFFFFF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303" name="Shape 45"/>
          <p:cNvSpPr/>
          <p:nvPr/>
        </p:nvSpPr>
        <p:spPr>
          <a:xfrm>
            <a:off x="275431" y="7919001"/>
            <a:ext cx="6475492" cy="2331809"/>
          </a:xfrm>
          <a:prstGeom prst="roundRect">
            <a:avLst>
              <a:gd name="adj" fmla="val 1196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/>
          </a:p>
        </p:txBody>
      </p:sp>
      <p:sp>
        <p:nvSpPr>
          <p:cNvPr id="304" name="Shape 46"/>
          <p:cNvSpPr/>
          <p:nvPr/>
        </p:nvSpPr>
        <p:spPr>
          <a:xfrm>
            <a:off x="275431" y="7732590"/>
            <a:ext cx="6475492" cy="249294"/>
          </a:xfrm>
          <a:prstGeom prst="roundRect">
            <a:avLst>
              <a:gd name="adj" fmla="val 25876"/>
            </a:avLst>
          </a:prstGeom>
          <a:solidFill>
            <a:srgbClr val="4A3C8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lang="pl-PL" sz="1400" dirty="0" err="1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Plots</a:t>
            </a:r>
            <a:endParaRPr sz="1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7" name="Shape 49"/>
          <p:cNvSpPr/>
          <p:nvPr/>
        </p:nvSpPr>
        <p:spPr>
          <a:xfrm>
            <a:off x="7094220" y="3923700"/>
            <a:ext cx="6507480" cy="3684606"/>
          </a:xfrm>
          <a:prstGeom prst="roundRect">
            <a:avLst>
              <a:gd name="adj" fmla="val 3358"/>
            </a:avLst>
          </a:prstGeom>
          <a:solidFill>
            <a:srgbClr val="4A3C89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/>
            <a:endParaRPr sz="1000">
              <a:latin typeface="Menlo"/>
              <a:ea typeface="Menlo"/>
              <a:cs typeface="Menlo"/>
            </a:endParaRPr>
          </a:p>
        </p:txBody>
      </p:sp>
      <p:sp>
        <p:nvSpPr>
          <p:cNvPr id="308" name="Shape 50"/>
          <p:cNvSpPr/>
          <p:nvPr/>
        </p:nvSpPr>
        <p:spPr>
          <a:xfrm>
            <a:off x="7094204" y="3810584"/>
            <a:ext cx="6506378" cy="238094"/>
          </a:xfrm>
          <a:prstGeom prst="roundRect">
            <a:avLst>
              <a:gd name="adj" fmla="val 25876"/>
            </a:avLst>
          </a:prstGeom>
          <a:solidFill>
            <a:srgbClr val="4A3C8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lang="pl-PL" sz="1400" dirty="0" err="1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Tests</a:t>
            </a:r>
            <a:endParaRPr sz="1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9" name="Shape 49"/>
          <p:cNvSpPr/>
          <p:nvPr/>
        </p:nvSpPr>
        <p:spPr>
          <a:xfrm>
            <a:off x="7094220" y="7919001"/>
            <a:ext cx="6507480" cy="2331809"/>
          </a:xfrm>
          <a:prstGeom prst="roundRect">
            <a:avLst>
              <a:gd name="adj" fmla="val 3358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/>
          </a:p>
        </p:txBody>
      </p:sp>
      <p:sp>
        <p:nvSpPr>
          <p:cNvPr id="310" name="Shape 50"/>
          <p:cNvSpPr/>
          <p:nvPr/>
        </p:nvSpPr>
        <p:spPr>
          <a:xfrm>
            <a:off x="7096588" y="7732590"/>
            <a:ext cx="6506378" cy="249294"/>
          </a:xfrm>
          <a:prstGeom prst="roundRect">
            <a:avLst>
              <a:gd name="adj" fmla="val 25876"/>
            </a:avLst>
          </a:prstGeom>
          <a:solidFill>
            <a:srgbClr val="4A3C8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lang="pl-PL" sz="1400" dirty="0" err="1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Plots</a:t>
            </a:r>
            <a:endParaRPr sz="1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" name="Shape 294"/>
          <p:cNvSpPr/>
          <p:nvPr/>
        </p:nvSpPr>
        <p:spPr>
          <a:xfrm>
            <a:off x="3430452" y="6213422"/>
            <a:ext cx="3260058" cy="1329595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 algn="l">
              <a:lnSpc>
                <a:spcPct val="120000"/>
              </a:lnSpc>
              <a:defRPr sz="1800"/>
            </a:pP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library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MLExpResso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 </a:t>
            </a:r>
          </a:p>
          <a:p>
            <a:pPr lvl="0" algn="l">
              <a:lnSpc>
                <a:spcPct val="120000"/>
              </a:lnSpc>
              <a:defRPr sz="1800"/>
            </a:pP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library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MLExpRessodata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)</a:t>
            </a:r>
          </a:p>
          <a:p>
            <a:pPr lvl="0" algn="l">
              <a:lnSpc>
                <a:spcPct val="120000"/>
              </a:lnSpc>
              <a:defRPr sz="1800"/>
            </a:pP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exp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 &lt;- BRCA_mRNAseq_chr17[ ,-1]</a:t>
            </a:r>
          </a:p>
          <a:p>
            <a:pPr lvl="0" algn="l">
              <a:lnSpc>
                <a:spcPct val="120000"/>
              </a:lnSpc>
              <a:defRPr sz="1800"/>
            </a:pP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gr_exp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&lt;- </a:t>
            </a:r>
            <a:r>
              <a:rPr lang="pl-PL" sz="1200" dirty="0">
                <a:latin typeface="Menlo"/>
                <a:ea typeface="Menlo"/>
                <a:cs typeface="Menlo"/>
                <a:sym typeface="Menlo"/>
              </a:rPr>
              <a:t>BRCA_mRNAseq_chr17[ ,-1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]</a:t>
            </a:r>
          </a:p>
          <a:p>
            <a:pPr lvl="0" algn="l">
              <a:lnSpc>
                <a:spcPct val="120000"/>
              </a:lnSpc>
              <a:defRPr sz="1800"/>
            </a:pP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gr_exp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&lt;- 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ifelse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group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=='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LumA</a:t>
            </a:r>
            <a:r>
              <a:rPr lang="pl-PL" sz="1200" dirty="0">
                <a:latin typeface="Menlo"/>
                <a:ea typeface="Menlo"/>
                <a:cs typeface="Menlo"/>
                <a:sym typeface="Menlo"/>
              </a:rPr>
              <a:t>'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, '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LumA</a:t>
            </a:r>
            <a:r>
              <a:rPr lang="pl-PL" sz="1200" dirty="0">
                <a:latin typeface="Menlo"/>
                <a:ea typeface="Menlo"/>
                <a:cs typeface="Menlo"/>
                <a:sym typeface="Menlo"/>
              </a:rPr>
              <a:t>'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, '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other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')</a:t>
            </a:r>
          </a:p>
          <a:p>
            <a:pPr algn="l">
              <a:lnSpc>
                <a:spcPct val="120000"/>
              </a:lnSpc>
              <a:defRPr sz="1800"/>
            </a:pP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calculate_test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exp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gr_exp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, '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lrt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')</a:t>
            </a:r>
            <a:endParaRPr lang="pl-PL" sz="12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" name="Shape 292"/>
          <p:cNvSpPr/>
          <p:nvPr/>
        </p:nvSpPr>
        <p:spPr>
          <a:xfrm>
            <a:off x="377422" y="4053166"/>
            <a:ext cx="6202314" cy="644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lang="pl-PL" sz="1400" dirty="0" err="1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Testing</a:t>
            </a:r>
            <a:r>
              <a:rPr lang="pl-PL" sz="14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for </a:t>
            </a:r>
            <a:r>
              <a:rPr lang="pl-PL" sz="1400" dirty="0" err="1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differences</a:t>
            </a:r>
            <a:r>
              <a:rPr lang="en-US" sz="14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.</a:t>
            </a:r>
            <a:endParaRPr lang="pl-PL" sz="1400" dirty="0" smtClean="0">
              <a:solidFill>
                <a:srgbClr val="4A3C8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lang="pl-PL" sz="1400" dirty="0" err="1" smtClean="0">
                <a:solidFill>
                  <a:srgbClr val="4A3C8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MLExpResso</a:t>
            </a:r>
            <a:r>
              <a:rPr lang="pl-PL" sz="1400" dirty="0" smtClean="0">
                <a:solidFill>
                  <a:srgbClr val="4A3C8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::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calculate_test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(data, 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condition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, test)</a:t>
            </a:r>
            <a:endParaRPr sz="14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" name="Shape 292"/>
          <p:cNvSpPr/>
          <p:nvPr/>
        </p:nvSpPr>
        <p:spPr>
          <a:xfrm>
            <a:off x="377422" y="7868742"/>
            <a:ext cx="6373501" cy="644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lang="pl-PL" sz="1400" dirty="0" err="1" smtClean="0">
                <a:solidFill>
                  <a:srgbClr val="4A3C8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MLExpResso</a:t>
            </a:r>
            <a:r>
              <a:rPr lang="pl-PL" sz="1400" dirty="0" smtClean="0">
                <a:solidFill>
                  <a:srgbClr val="4A3C8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::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plot_diff_boxplot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(data, 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condition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gene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)</a:t>
            </a:r>
            <a:endParaRPr sz="14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" name="Shape 294"/>
          <p:cNvSpPr/>
          <p:nvPr/>
        </p:nvSpPr>
        <p:spPr>
          <a:xfrm>
            <a:off x="10096774" y="6005086"/>
            <a:ext cx="3465187" cy="1551194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 algn="l">
              <a:lnSpc>
                <a:spcPct val="120000"/>
              </a:lnSpc>
              <a:defRPr sz="1800"/>
            </a:pP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library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MLExpResso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)</a:t>
            </a:r>
          </a:p>
          <a:p>
            <a:pPr lvl="0" algn="l">
              <a:lnSpc>
                <a:spcPct val="120000"/>
              </a:lnSpc>
              <a:defRPr sz="1800"/>
            </a:pP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library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MLExpRessodata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)</a:t>
            </a:r>
          </a:p>
          <a:p>
            <a:pPr lvl="0" algn="l">
              <a:lnSpc>
                <a:spcPct val="120000"/>
              </a:lnSpc>
              <a:defRPr sz="1800"/>
            </a:pP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 met 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&lt;- 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aggregate_probes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pl-PL" sz="1200" dirty="0">
                <a:latin typeface="Menlo"/>
                <a:ea typeface="Menlo"/>
                <a:cs typeface="Menlo"/>
                <a:sym typeface="Menlo"/>
              </a:rPr>
              <a:t>BRCA_methylation_chr17[ ,-1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]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)</a:t>
            </a:r>
            <a:endParaRPr lang="pl-PL" sz="1200" dirty="0" smtClean="0">
              <a:latin typeface="Menlo"/>
              <a:ea typeface="Menlo"/>
              <a:cs typeface="Menlo"/>
              <a:sym typeface="Menlo"/>
            </a:endParaRPr>
          </a:p>
          <a:p>
            <a:pPr lvl="0" algn="l">
              <a:lnSpc>
                <a:spcPct val="120000"/>
              </a:lnSpc>
              <a:defRPr sz="1800"/>
            </a:pP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gr_met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&lt;- 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BRCA_methylation_chr17</a:t>
            </a:r>
            <a:r>
              <a:rPr lang="pl-PL" sz="1200" dirty="0">
                <a:latin typeface="Menlo"/>
                <a:ea typeface="Menlo"/>
                <a:cs typeface="Menlo"/>
                <a:sym typeface="Menlo"/>
              </a:rPr>
              <a:t>[ ,-1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]</a:t>
            </a:r>
          </a:p>
          <a:p>
            <a:pPr lvl="0" algn="l">
              <a:lnSpc>
                <a:spcPct val="120000"/>
              </a:lnSpc>
              <a:defRPr sz="1800"/>
            </a:pP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gr_met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&lt;- 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ifelse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group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=='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LumA</a:t>
            </a:r>
            <a:r>
              <a:rPr lang="pl-PL" sz="1200" dirty="0">
                <a:latin typeface="Menlo"/>
                <a:ea typeface="Menlo"/>
                <a:cs typeface="Menlo"/>
                <a:sym typeface="Menlo"/>
              </a:rPr>
              <a:t>'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, '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LumA</a:t>
            </a:r>
            <a:r>
              <a:rPr lang="pl-PL" sz="1200" dirty="0">
                <a:latin typeface="Menlo"/>
                <a:ea typeface="Menlo"/>
                <a:cs typeface="Menlo"/>
                <a:sym typeface="Menlo"/>
              </a:rPr>
              <a:t>'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, '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other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')</a:t>
            </a:r>
          </a:p>
          <a:p>
            <a:pPr lvl="0" algn="l">
              <a:lnSpc>
                <a:spcPct val="120000"/>
              </a:lnSpc>
              <a:defRPr sz="1800"/>
            </a:pP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calculate_test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(met, 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gr_met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, '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ttest</a:t>
            </a:r>
            <a:r>
              <a:rPr lang="pl-PL" sz="1200" dirty="0">
                <a:latin typeface="Menlo"/>
                <a:ea typeface="Menlo"/>
                <a:cs typeface="Menlo"/>
                <a:sym typeface="Menlo"/>
              </a:rPr>
              <a:t>'</a:t>
            </a:r>
            <a:endParaRPr lang="pl-PL" sz="1200" dirty="0">
              <a:latin typeface="Menlo"/>
              <a:ea typeface="Menlo"/>
              <a:cs typeface="Menlo"/>
              <a:sym typeface="Menlo"/>
            </a:endParaRP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2527" y="8269338"/>
            <a:ext cx="2518788" cy="1903580"/>
          </a:xfrm>
          <a:prstGeom prst="rect">
            <a:avLst/>
          </a:prstGeom>
        </p:spPr>
      </p:pic>
      <p:sp>
        <p:nvSpPr>
          <p:cNvPr id="35" name="Shape 292"/>
          <p:cNvSpPr/>
          <p:nvPr/>
        </p:nvSpPr>
        <p:spPr>
          <a:xfrm>
            <a:off x="7172170" y="3947501"/>
            <a:ext cx="6202314" cy="644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lang="pl-PL" sz="1400" dirty="0" err="1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Testing</a:t>
            </a:r>
            <a:r>
              <a:rPr lang="pl-PL" sz="14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for </a:t>
            </a:r>
            <a:r>
              <a:rPr lang="pl-PL" sz="1400" dirty="0" err="1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differences</a:t>
            </a:r>
            <a:r>
              <a:rPr lang="en-US" sz="14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.</a:t>
            </a:r>
            <a:endParaRPr lang="pl-PL" sz="1400" dirty="0" smtClean="0">
              <a:solidFill>
                <a:srgbClr val="4A3C8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lang="pl-PL" sz="1400" dirty="0" err="1" smtClean="0">
                <a:solidFill>
                  <a:srgbClr val="4A3C8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MLExpResso</a:t>
            </a:r>
            <a:r>
              <a:rPr lang="pl-PL" sz="1400" dirty="0" smtClean="0">
                <a:solidFill>
                  <a:srgbClr val="4A3C8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::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calculate_test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(data, 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condition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, test)</a:t>
            </a:r>
            <a:endParaRPr sz="14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36" name="Table 267"/>
          <p:cNvGraphicFramePr/>
          <p:nvPr>
            <p:extLst>
              <p:ext uri="{D42A27DB-BD31-4B8C-83A1-F6EECF244321}">
                <p14:modId xmlns:p14="http://schemas.microsoft.com/office/powerpoint/2010/main" val="625064862"/>
              </p:ext>
            </p:extLst>
          </p:nvPr>
        </p:nvGraphicFramePr>
        <p:xfrm>
          <a:off x="7186123" y="5175841"/>
          <a:ext cx="2277811" cy="57150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047415"/>
                <a:gridCol w="1230396"/>
              </a:tblGrid>
              <a:tr h="190500">
                <a:tc>
                  <a:txBody>
                    <a:bodyPr/>
                    <a:lstStyle/>
                    <a:p>
                      <a:pPr lvl="0" algn="l" defTabSz="914400"/>
                      <a:r>
                        <a:rPr lang="pl-PL" sz="10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Value</a:t>
                      </a:r>
                      <a:endParaRPr sz="10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lang="pl-PL" sz="10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Test</a:t>
                      </a:r>
                      <a:endParaRPr sz="10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/>
                </a:tc>
              </a:tr>
              <a:tr h="190500">
                <a:tc>
                  <a:txBody>
                    <a:bodyPr/>
                    <a:lstStyle/>
                    <a:p>
                      <a:pPr lvl="0" algn="l" defTabSz="914400"/>
                      <a:r>
                        <a:rPr lang="pl-PL" sz="1000" dirty="0" smtClean="0">
                          <a:sym typeface="Source Sans Pro"/>
                        </a:rPr>
                        <a:t> '</a:t>
                      </a:r>
                      <a:r>
                        <a:rPr lang="pl-PL" sz="1000" dirty="0" err="1" smtClean="0">
                          <a:sym typeface="Source Sans Pro"/>
                        </a:rPr>
                        <a:t>ttest</a:t>
                      </a:r>
                      <a:r>
                        <a:rPr lang="pl-PL" sz="1000" dirty="0" smtClean="0">
                          <a:sym typeface="Source Sans Pro"/>
                        </a:rPr>
                        <a:t>'</a:t>
                      </a:r>
                      <a:endParaRPr sz="10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lang="pl-PL" sz="1000" dirty="0" err="1" smtClean="0">
                          <a:sym typeface="Source Sans Pro"/>
                        </a:rPr>
                        <a:t>student's</a:t>
                      </a:r>
                      <a:r>
                        <a:rPr lang="pl-PL" sz="1000" dirty="0" smtClean="0">
                          <a:sym typeface="Source Sans Pro"/>
                        </a:rPr>
                        <a:t> t-test</a:t>
                      </a:r>
                      <a:endParaRPr sz="10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/>
                </a:tc>
              </a:tr>
              <a:tr h="190500">
                <a:tc>
                  <a:txBody>
                    <a:bodyPr/>
                    <a:lstStyle/>
                    <a:p>
                      <a:pPr lvl="0" algn="l" defTabSz="914400"/>
                      <a:r>
                        <a:rPr lang="pl-PL" sz="1000" dirty="0" smtClean="0">
                          <a:sym typeface="Source Sans Pro"/>
                        </a:rPr>
                        <a:t> '</a:t>
                      </a:r>
                      <a:r>
                        <a:rPr lang="pl-PL" sz="1000" dirty="0" err="1" smtClean="0">
                          <a:sym typeface="Source Sans Pro"/>
                        </a:rPr>
                        <a:t>methyanalysis</a:t>
                      </a:r>
                      <a:r>
                        <a:rPr lang="pl-PL" sz="1000" dirty="0" smtClean="0">
                          <a:sym typeface="Source Sans Pro"/>
                        </a:rPr>
                        <a:t>'</a:t>
                      </a:r>
                      <a:endParaRPr sz="10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lang="pl-PL" sz="1000" dirty="0" smtClean="0">
                          <a:sym typeface="Source Sans Pro"/>
                        </a:rPr>
                        <a:t>quasi-</a:t>
                      </a:r>
                      <a:r>
                        <a:rPr lang="pl-PL" sz="1000" dirty="0" err="1" smtClean="0">
                          <a:sym typeface="Source Sans Pro"/>
                        </a:rPr>
                        <a:t>likelihood</a:t>
                      </a:r>
                      <a:r>
                        <a:rPr lang="pl-PL" sz="1000" dirty="0" smtClean="0">
                          <a:sym typeface="Source Sans Pro"/>
                        </a:rPr>
                        <a:t> F-test</a:t>
                      </a:r>
                      <a:endParaRPr sz="10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/>
                </a:tc>
              </a:tr>
            </a:tbl>
          </a:graphicData>
        </a:graphic>
      </p:graphicFrame>
      <p:sp>
        <p:nvSpPr>
          <p:cNvPr id="33" name="Shape 38"/>
          <p:cNvSpPr/>
          <p:nvPr/>
        </p:nvSpPr>
        <p:spPr>
          <a:xfrm>
            <a:off x="3430452" y="6018313"/>
            <a:ext cx="3260395" cy="210817"/>
          </a:xfrm>
          <a:prstGeom prst="roundRect">
            <a:avLst>
              <a:gd name="adj" fmla="val 20098"/>
            </a:avLst>
          </a:prstGeom>
          <a:solidFill>
            <a:srgbClr val="4A3C8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pl-PL" sz="1400" dirty="0" err="1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</a:t>
            </a:r>
            <a:endParaRPr sz="1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1" name="Shape 38"/>
          <p:cNvSpPr/>
          <p:nvPr/>
        </p:nvSpPr>
        <p:spPr>
          <a:xfrm>
            <a:off x="10095352" y="5829206"/>
            <a:ext cx="3457947" cy="189107"/>
          </a:xfrm>
          <a:prstGeom prst="roundRect">
            <a:avLst>
              <a:gd name="adj" fmla="val 20098"/>
            </a:avLst>
          </a:prstGeom>
          <a:solidFill>
            <a:srgbClr val="4A3C8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pl-PL" sz="1400" dirty="0" err="1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</a:t>
            </a:r>
            <a:endParaRPr sz="1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2" name="Shape 292"/>
          <p:cNvSpPr/>
          <p:nvPr/>
        </p:nvSpPr>
        <p:spPr>
          <a:xfrm>
            <a:off x="10432228" y="1987998"/>
            <a:ext cx="6202314" cy="356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lang="pl-PL" sz="1400" dirty="0" err="1" smtClean="0">
                <a:solidFill>
                  <a:srgbClr val="4A3C8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MLExpResso</a:t>
            </a:r>
            <a:r>
              <a:rPr lang="pl-PL" sz="1400" dirty="0" smtClean="0">
                <a:solidFill>
                  <a:srgbClr val="4A3C8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::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aggregate_probes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(data)</a:t>
            </a:r>
            <a:endParaRPr sz="14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30076" y="8328640"/>
            <a:ext cx="3703309" cy="1786445"/>
          </a:xfrm>
          <a:prstGeom prst="rect">
            <a:avLst/>
          </a:prstGeom>
        </p:spPr>
      </p:pic>
      <p:sp>
        <p:nvSpPr>
          <p:cNvPr id="43" name="Shape 292"/>
          <p:cNvSpPr/>
          <p:nvPr/>
        </p:nvSpPr>
        <p:spPr>
          <a:xfrm>
            <a:off x="7172170" y="7866975"/>
            <a:ext cx="7080781" cy="644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lang="pl-PL" sz="1400" dirty="0" err="1" smtClean="0">
                <a:solidFill>
                  <a:srgbClr val="4A3C8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MLExpResso</a:t>
            </a:r>
            <a:r>
              <a:rPr lang="pl-PL" sz="1400" dirty="0" smtClean="0">
                <a:solidFill>
                  <a:srgbClr val="4A3C8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::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plot_methylation_path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(data, 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condition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gene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)</a:t>
            </a:r>
            <a:endParaRPr sz="14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" name="Shape 123"/>
          <p:cNvSpPr/>
          <p:nvPr/>
        </p:nvSpPr>
        <p:spPr>
          <a:xfrm>
            <a:off x="250085" y="2069449"/>
            <a:ext cx="3263092" cy="17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lvl="0" algn="just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lang="pl-PL" sz="12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Data </a:t>
            </a:r>
            <a:r>
              <a:rPr lang="pl-PL" sz="1200" dirty="0" err="1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sets</a:t>
            </a:r>
            <a:r>
              <a:rPr lang="pl-PL" sz="12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for </a:t>
            </a:r>
            <a:r>
              <a:rPr lang="pl-PL" sz="1200" dirty="0" err="1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testing</a:t>
            </a:r>
            <a:r>
              <a:rPr lang="pl-PL" sz="12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r>
              <a:rPr lang="pl-PL" sz="1200" dirty="0" err="1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expression</a:t>
            </a:r>
            <a:r>
              <a:rPr lang="pl-PL" sz="12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r>
              <a:rPr lang="pl-PL" sz="1200" dirty="0" err="1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differences</a:t>
            </a:r>
            <a:r>
              <a:rPr lang="pl-PL" sz="12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r>
              <a:rPr lang="pl-PL" sz="1200" dirty="0" err="1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must</a:t>
            </a:r>
            <a:r>
              <a:rPr lang="pl-PL" sz="12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r>
              <a:rPr lang="pl-PL" sz="1200" dirty="0" err="1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contain</a:t>
            </a:r>
            <a:r>
              <a:rPr lang="pl-PL" sz="12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per </a:t>
            </a:r>
            <a:r>
              <a:rPr lang="pl-PL" sz="1200" dirty="0" err="1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gene</a:t>
            </a:r>
            <a:r>
              <a:rPr lang="pl-PL" sz="12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r>
              <a:rPr lang="pl-PL" sz="1200" dirty="0" err="1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read</a:t>
            </a:r>
            <a:r>
              <a:rPr lang="pl-PL" sz="12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r>
              <a:rPr lang="pl-PL" sz="1200" dirty="0" err="1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counts</a:t>
            </a:r>
            <a:r>
              <a:rPr lang="pl-PL" sz="12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. C</a:t>
            </a:r>
            <a:r>
              <a:rPr lang="en-US" sz="1200" dirty="0" err="1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olumns</a:t>
            </a:r>
            <a:r>
              <a:rPr lang="pl-PL" sz="12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r>
              <a:rPr lang="pl-PL" sz="1200" dirty="0" err="1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should</a:t>
            </a:r>
            <a:r>
              <a:rPr lang="en-US" sz="12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correspond to genes, rows to samples</a:t>
            </a:r>
            <a:r>
              <a:rPr lang="pl-PL" sz="12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.</a:t>
            </a:r>
            <a:br>
              <a:rPr lang="pl-PL" sz="12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</a:br>
            <a:r>
              <a:rPr lang="pl-PL" sz="12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/>
            </a:r>
            <a:br>
              <a:rPr lang="pl-PL" sz="12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</a:br>
            <a:r>
              <a:rPr lang="en-US" sz="12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As input</a:t>
            </a:r>
            <a:r>
              <a:rPr lang="pl-PL" sz="12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for </a:t>
            </a:r>
            <a:r>
              <a:rPr lang="pl-PL" sz="1200" dirty="0" err="1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tests</a:t>
            </a:r>
            <a:r>
              <a:rPr lang="pl-PL" sz="12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r>
              <a:rPr lang="pl-PL" sz="1200" dirty="0" err="1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correspond</a:t>
            </a:r>
            <a:r>
              <a:rPr lang="pl-PL" sz="12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to </a:t>
            </a:r>
            <a:r>
              <a:rPr lang="pl-PL" sz="1200" dirty="0" err="1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expression</a:t>
            </a:r>
            <a:r>
              <a:rPr lang="en-US" sz="12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, the </a:t>
            </a:r>
            <a:r>
              <a:rPr lang="pl-PL" sz="1200" dirty="0" err="1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caluclate_test</a:t>
            </a:r>
            <a:r>
              <a:rPr lang="pl-PL" sz="12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r>
              <a:rPr lang="pl-PL" sz="1200" dirty="0" err="1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function</a:t>
            </a:r>
            <a:r>
              <a:rPr lang="en-US" sz="12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expects count data in the form of a matrix of integer values. The value in the </a:t>
            </a:r>
            <a:r>
              <a:rPr lang="en-US" sz="1200" dirty="0" err="1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i-th</a:t>
            </a:r>
            <a:r>
              <a:rPr lang="en-US" sz="12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row and the j-</a:t>
            </a:r>
            <a:r>
              <a:rPr lang="en-US" sz="1200" dirty="0" err="1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th</a:t>
            </a:r>
            <a:r>
              <a:rPr lang="en-US" sz="12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column tells how many reads can be assigned to gene </a:t>
            </a:r>
            <a:r>
              <a:rPr lang="pl-PL" sz="12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j</a:t>
            </a:r>
            <a:r>
              <a:rPr lang="en-US" sz="12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in sample </a:t>
            </a:r>
            <a:r>
              <a:rPr lang="pl-PL" sz="12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i</a:t>
            </a:r>
            <a:r>
              <a:rPr lang="en-US" sz="12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.</a:t>
            </a:r>
          </a:p>
        </p:txBody>
      </p:sp>
      <p:sp>
        <p:nvSpPr>
          <p:cNvPr id="50" name="Shape 294"/>
          <p:cNvSpPr/>
          <p:nvPr/>
        </p:nvSpPr>
        <p:spPr>
          <a:xfrm>
            <a:off x="357814" y="8709932"/>
            <a:ext cx="3260058" cy="221599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 algn="l">
              <a:lnSpc>
                <a:spcPct val="120000"/>
              </a:lnSpc>
              <a:defRPr sz="1800"/>
            </a:pP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plot_diff_boxplot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exp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gr_exp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, 'CACNA1G')</a:t>
            </a:r>
            <a:endParaRPr lang="pl-PL" sz="12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1" name="Shape 38"/>
          <p:cNvSpPr/>
          <p:nvPr/>
        </p:nvSpPr>
        <p:spPr>
          <a:xfrm>
            <a:off x="377422" y="8543846"/>
            <a:ext cx="3260395" cy="210817"/>
          </a:xfrm>
          <a:prstGeom prst="roundRect">
            <a:avLst>
              <a:gd name="adj" fmla="val 20098"/>
            </a:avLst>
          </a:prstGeom>
          <a:solidFill>
            <a:srgbClr val="4A3C8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pl-PL" sz="1400" dirty="0" err="1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</a:t>
            </a:r>
            <a:endParaRPr sz="1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2" name="Shape 294"/>
          <p:cNvSpPr/>
          <p:nvPr/>
        </p:nvSpPr>
        <p:spPr>
          <a:xfrm>
            <a:off x="7149958" y="8562160"/>
            <a:ext cx="2625334" cy="443198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 algn="l">
              <a:lnSpc>
                <a:spcPct val="120000"/>
              </a:lnSpc>
              <a:defRPr sz="1800"/>
            </a:pP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plot_methylation_path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(met ,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gr_met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,  </a:t>
            </a:r>
          </a:p>
          <a:p>
            <a:pPr lvl="0" algn="l">
              <a:lnSpc>
                <a:spcPct val="120000"/>
              </a:lnSpc>
              <a:defRPr sz="1800"/>
            </a:pP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 'CACNA1G')</a:t>
            </a:r>
            <a:endParaRPr lang="pl-PL" sz="12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3" name="Shape 38"/>
          <p:cNvSpPr/>
          <p:nvPr/>
        </p:nvSpPr>
        <p:spPr>
          <a:xfrm>
            <a:off x="7136156" y="8390551"/>
            <a:ext cx="2625605" cy="177343"/>
          </a:xfrm>
          <a:prstGeom prst="roundRect">
            <a:avLst>
              <a:gd name="adj" fmla="val 20098"/>
            </a:avLst>
          </a:prstGeom>
          <a:solidFill>
            <a:srgbClr val="4A3C8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pl-PL" sz="1400" dirty="0" err="1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</a:t>
            </a:r>
            <a:endParaRPr sz="1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4" name="Shape 123"/>
          <p:cNvSpPr/>
          <p:nvPr/>
        </p:nvSpPr>
        <p:spPr>
          <a:xfrm>
            <a:off x="3526244" y="2057180"/>
            <a:ext cx="3263092" cy="1107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lvl="0" algn="just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lang="pl-PL" sz="1200" dirty="0" err="1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Note</a:t>
            </a:r>
            <a:r>
              <a:rPr lang="pl-PL" sz="12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r>
              <a:rPr lang="pl-PL" sz="1200" dirty="0" err="1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that</a:t>
            </a:r>
            <a:r>
              <a:rPr lang="pl-PL" sz="12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for </a:t>
            </a:r>
            <a:r>
              <a:rPr lang="pl-PL" sz="1200" dirty="0" err="1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some</a:t>
            </a:r>
            <a:r>
              <a:rPr lang="pl-PL" sz="12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r>
              <a:rPr lang="pl-PL" sz="1200" dirty="0" err="1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tests</a:t>
            </a:r>
            <a:r>
              <a:rPr lang="pl-PL" sz="12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t</a:t>
            </a:r>
            <a:r>
              <a:rPr lang="en-US" sz="12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he values in the matrix should be un-normalized counts.</a:t>
            </a:r>
            <a:r>
              <a:rPr lang="pl-PL" sz="12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r>
              <a:rPr lang="en-US" sz="12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so transformed or normalized values such as counts scaled by library size should not be used as input.</a:t>
            </a:r>
            <a:r>
              <a:rPr lang="pl-PL" sz="12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r>
              <a:rPr lang="pl-PL" sz="1200" dirty="0" err="1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More</a:t>
            </a:r>
            <a:r>
              <a:rPr lang="pl-PL" sz="12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r>
              <a:rPr lang="pl-PL" sz="1200" dirty="0" err="1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idetails</a:t>
            </a:r>
            <a:r>
              <a:rPr lang="pl-PL" sz="12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r>
              <a:rPr lang="pl-PL" sz="1200" dirty="0" err="1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is</a:t>
            </a:r>
            <a:r>
              <a:rPr lang="pl-PL" sz="12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in the </a:t>
            </a:r>
            <a:r>
              <a:rPr lang="pl-PL" sz="1200" dirty="0" err="1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documentation</a:t>
            </a:r>
            <a:r>
              <a:rPr lang="pl-PL" sz="12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of </a:t>
            </a:r>
            <a:r>
              <a:rPr lang="pl-PL" sz="1200" dirty="0" err="1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calculate_test</a:t>
            </a:r>
            <a:r>
              <a:rPr lang="pl-PL" sz="12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r>
              <a:rPr lang="pl-PL" sz="1200" dirty="0" err="1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function</a:t>
            </a:r>
            <a:r>
              <a:rPr lang="pl-PL" sz="12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.</a:t>
            </a:r>
            <a:endParaRPr sz="1200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380656432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232451" y="330190"/>
            <a:ext cx="13477248" cy="10033736"/>
          </a:xfrm>
          <a:prstGeom prst="roundRect">
            <a:avLst>
              <a:gd name="adj" fmla="val 1316"/>
            </a:avLst>
          </a:prstGeom>
          <a:solidFill>
            <a:srgbClr val="4A3C89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-3058936" y="6334843"/>
            <a:ext cx="427683" cy="248842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 anchor="ctr">
            <a:spAutoFit/>
          </a:bodyPr>
          <a:lstStyle/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232450" y="10340910"/>
            <a:ext cx="6261703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0" algn="l">
              <a:lnSpc>
                <a:spcPct val="90000"/>
              </a:lnSpc>
              <a:defRPr sz="1800"/>
            </a:pPr>
            <a:r>
              <a:rPr sz="900">
                <a:latin typeface="Source Sans Pro Light"/>
                <a:ea typeface="Source Sans Pro Light"/>
                <a:cs typeface="Source Sans Pro Light"/>
                <a:sym typeface="Source Sans Pro Light"/>
              </a:rPr>
              <a:t>RStudio® is a trademark of RStudio, Inc.  •  </a:t>
            </a:r>
            <a:r>
              <a:rPr sz="900">
                <a:solidFill>
                  <a:srgbClr val="0365C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  <a:hlinkClick r:id="rId3"/>
              </a:rPr>
              <a:t>CC BY </a:t>
            </a:r>
            <a:r>
              <a:rPr sz="900">
                <a:latin typeface="Source Sans Pro Light"/>
                <a:ea typeface="Source Sans Pro Light"/>
                <a:cs typeface="Source Sans Pro Light"/>
                <a:sym typeface="Source Sans Pro Light"/>
              </a:rPr>
              <a:t>Your Name •  Your@email.com  •  844-448-1212 • </a:t>
            </a:r>
            <a:r>
              <a:rPr sz="900" u="sng">
                <a:latin typeface="Source Sans Pro Light"/>
                <a:ea typeface="Source Sans Pro Light"/>
                <a:cs typeface="Source Sans Pro Light"/>
                <a:sym typeface="Source Sans Pro Light"/>
                <a:hlinkClick r:id="rId4"/>
              </a:rPr>
              <a:t>rstudio.com</a:t>
            </a:r>
            <a:r>
              <a:rPr sz="900"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</a:p>
        </p:txBody>
      </p:sp>
      <p:sp>
        <p:nvSpPr>
          <p:cNvPr id="40" name="Shape 40"/>
          <p:cNvSpPr/>
          <p:nvPr/>
        </p:nvSpPr>
        <p:spPr>
          <a:xfrm>
            <a:off x="6255278" y="10347903"/>
            <a:ext cx="7509204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lvl="0" algn="r">
              <a:lnSpc>
                <a:spcPct val="90000"/>
              </a:lnSpc>
              <a:defRPr sz="1800"/>
            </a:pPr>
            <a:r>
              <a:rPr sz="900">
                <a:latin typeface="Source Sans Pro Light"/>
                <a:ea typeface="Source Sans Pro Light"/>
                <a:cs typeface="Source Sans Pro Light"/>
                <a:sym typeface="Source Sans Pro Light"/>
              </a:rPr>
              <a:t>Learn more at </a:t>
            </a:r>
            <a:r>
              <a:rPr sz="900">
                <a:latin typeface="Source Sans Pro"/>
                <a:ea typeface="Source Sans Pro"/>
                <a:cs typeface="Source Sans Pro"/>
                <a:sym typeface="Source Sans Pro"/>
              </a:rPr>
              <a:t>web page or vignette  </a:t>
            </a:r>
            <a:r>
              <a:rPr sz="900">
                <a:latin typeface="Source Sans Pro Light"/>
                <a:ea typeface="Source Sans Pro Light"/>
                <a:cs typeface="Source Sans Pro Light"/>
                <a:sym typeface="Source Sans Pro Light"/>
              </a:rPr>
              <a:t>•  package  version  •  Updated: 3/15</a:t>
            </a:r>
          </a:p>
        </p:txBody>
      </p:sp>
      <p:sp>
        <p:nvSpPr>
          <p:cNvPr id="44" name="Shape 44"/>
          <p:cNvSpPr/>
          <p:nvPr/>
        </p:nvSpPr>
        <p:spPr>
          <a:xfrm>
            <a:off x="247251" y="201010"/>
            <a:ext cx="13453635" cy="320381"/>
          </a:xfrm>
          <a:prstGeom prst="roundRect">
            <a:avLst>
              <a:gd name="adj" fmla="val 20098"/>
            </a:avLst>
          </a:prstGeom>
          <a:solidFill>
            <a:srgbClr val="4A3C8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pl-PL" sz="2000" dirty="0" err="1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Visualizations</a:t>
            </a:r>
            <a:endParaRPr sz="1200" dirty="0">
              <a:solidFill>
                <a:srgbClr val="FFFFFF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387518" y="726416"/>
            <a:ext cx="13183410" cy="4645684"/>
          </a:xfrm>
          <a:prstGeom prst="roundRect">
            <a:avLst>
              <a:gd name="adj" fmla="val 593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387518" y="693690"/>
            <a:ext cx="13183410" cy="292147"/>
          </a:xfrm>
          <a:prstGeom prst="roundRect">
            <a:avLst>
              <a:gd name="adj" fmla="val 25876"/>
            </a:avLst>
          </a:prstGeom>
          <a:solidFill>
            <a:srgbClr val="4A3C8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lang="pl-PL" sz="1400" dirty="0" err="1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Plot_volcanoes</a:t>
            </a:r>
            <a:r>
              <a:rPr lang="pl-PL" sz="14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</a:t>
            </a:r>
            <a:endParaRPr sz="1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" name="Shape 49"/>
          <p:cNvSpPr/>
          <p:nvPr/>
        </p:nvSpPr>
        <p:spPr>
          <a:xfrm>
            <a:off x="387518" y="5693051"/>
            <a:ext cx="13161143" cy="4564386"/>
          </a:xfrm>
          <a:prstGeom prst="roundRect">
            <a:avLst>
              <a:gd name="adj" fmla="val 3358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/>
          </a:p>
        </p:txBody>
      </p:sp>
      <p:sp>
        <p:nvSpPr>
          <p:cNvPr id="50" name="Shape 50"/>
          <p:cNvSpPr/>
          <p:nvPr/>
        </p:nvSpPr>
        <p:spPr>
          <a:xfrm>
            <a:off x="389744" y="5568630"/>
            <a:ext cx="13158917" cy="274958"/>
          </a:xfrm>
          <a:prstGeom prst="roundRect">
            <a:avLst>
              <a:gd name="adj" fmla="val 25876"/>
            </a:avLst>
          </a:prstGeom>
          <a:solidFill>
            <a:srgbClr val="4A3C8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lang="pl-PL" sz="1400" dirty="0" err="1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Plot_gene</a:t>
            </a:r>
            <a:r>
              <a:rPr lang="pl-PL" sz="14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</a:t>
            </a:r>
            <a:endParaRPr sz="1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301" y="2084157"/>
            <a:ext cx="7588948" cy="2859112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3880" y="7400709"/>
            <a:ext cx="7642225" cy="2345480"/>
          </a:xfrm>
          <a:prstGeom prst="rect">
            <a:avLst/>
          </a:prstGeom>
        </p:spPr>
      </p:pic>
      <p:sp>
        <p:nvSpPr>
          <p:cNvPr id="14" name="Shape 292"/>
          <p:cNvSpPr/>
          <p:nvPr/>
        </p:nvSpPr>
        <p:spPr>
          <a:xfrm>
            <a:off x="491722" y="992831"/>
            <a:ext cx="7337828" cy="313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lang="pl-PL" sz="1400" dirty="0" err="1" smtClean="0">
                <a:solidFill>
                  <a:srgbClr val="4A3C8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MLExpResso</a:t>
            </a:r>
            <a:r>
              <a:rPr lang="pl-PL" sz="1400" dirty="0" smtClean="0">
                <a:solidFill>
                  <a:srgbClr val="4A3C8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::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plot_volcanoes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data.m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data.e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condition.m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condition.e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gene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,  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test.m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test.e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)</a:t>
            </a:r>
            <a:endParaRPr sz="14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" name="Shape 292"/>
          <p:cNvSpPr/>
          <p:nvPr/>
        </p:nvSpPr>
        <p:spPr>
          <a:xfrm>
            <a:off x="786997" y="6050910"/>
            <a:ext cx="7337828" cy="313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lang="pl-PL" sz="1400" dirty="0" err="1" smtClean="0">
                <a:solidFill>
                  <a:srgbClr val="4A3C8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MLExpResso</a:t>
            </a:r>
            <a:r>
              <a:rPr lang="pl-PL" sz="1400" dirty="0" smtClean="0">
                <a:solidFill>
                  <a:srgbClr val="4A3C8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::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plot_genes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data.m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data.e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condition.m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condition.e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gene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)</a:t>
            </a:r>
            <a:endParaRPr sz="14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600928529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362</Words>
  <Application>Microsoft Office PowerPoint</Application>
  <PresentationFormat>Niestandardowy</PresentationFormat>
  <Paragraphs>62</Paragraphs>
  <Slides>2</Slides>
  <Notes>2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HeadingPairs>
  <TitlesOfParts>
    <vt:vector size="9" baseType="lpstr">
      <vt:lpstr>Avenir Book</vt:lpstr>
      <vt:lpstr>Helvetica Light</vt:lpstr>
      <vt:lpstr>Menlo</vt:lpstr>
      <vt:lpstr>Source Sans Pro</vt:lpstr>
      <vt:lpstr>Source Sans Pro Light</vt:lpstr>
      <vt:lpstr>Source Sans Pro Semibold</vt:lpstr>
      <vt:lpstr>White</vt:lpstr>
      <vt:lpstr>MLExpResso Cheat Sheet </vt:lpstr>
      <vt:lpstr>Prezentacja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MLExpResso  Cheat Sheet</dc:title>
  <dc:creator>Alicja Gosiewska</dc:creator>
  <cp:lastModifiedBy>Alicja Gosiewska</cp:lastModifiedBy>
  <cp:revision>57</cp:revision>
  <dcterms:modified xsi:type="dcterms:W3CDTF">2017-07-23T14:25:37Z</dcterms:modified>
</cp:coreProperties>
</file>