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2" r:id="rId2"/>
    <p:sldId id="261" r:id="rId3"/>
  </p:sldIdLst>
  <p:sldSz cx="13970000" cy="10795000"/>
  <p:notesSz cx="6858000" cy="9144000"/>
  <p:defaultTextStyle>
    <a:lvl1pPr algn="ctr" defTabSz="584200">
      <a:defRPr sz="3800">
        <a:latin typeface="+mn-lt"/>
        <a:ea typeface="+mn-ea"/>
        <a:cs typeface="+mn-cs"/>
        <a:sym typeface="Helvetica Light"/>
      </a:defRPr>
    </a:lvl1pPr>
    <a:lvl2pPr indent="228600" algn="ctr" defTabSz="584200">
      <a:defRPr sz="3800">
        <a:latin typeface="+mn-lt"/>
        <a:ea typeface="+mn-ea"/>
        <a:cs typeface="+mn-cs"/>
        <a:sym typeface="Helvetica Light"/>
      </a:defRPr>
    </a:lvl2pPr>
    <a:lvl3pPr indent="457200" algn="ctr" defTabSz="584200">
      <a:defRPr sz="3800">
        <a:latin typeface="+mn-lt"/>
        <a:ea typeface="+mn-ea"/>
        <a:cs typeface="+mn-cs"/>
        <a:sym typeface="Helvetica Light"/>
      </a:defRPr>
    </a:lvl3pPr>
    <a:lvl4pPr indent="685800" algn="ctr" defTabSz="584200">
      <a:defRPr sz="3800">
        <a:latin typeface="+mn-lt"/>
        <a:ea typeface="+mn-ea"/>
        <a:cs typeface="+mn-cs"/>
        <a:sym typeface="Helvetica Light"/>
      </a:defRPr>
    </a:lvl4pPr>
    <a:lvl5pPr indent="914400" algn="ctr" defTabSz="584200">
      <a:defRPr sz="3800">
        <a:latin typeface="+mn-lt"/>
        <a:ea typeface="+mn-ea"/>
        <a:cs typeface="+mn-cs"/>
        <a:sym typeface="Helvetica Light"/>
      </a:defRPr>
    </a:lvl5pPr>
    <a:lvl6pPr indent="1143000" algn="ctr" defTabSz="584200">
      <a:defRPr sz="3800">
        <a:latin typeface="+mn-lt"/>
        <a:ea typeface="+mn-ea"/>
        <a:cs typeface="+mn-cs"/>
        <a:sym typeface="Helvetica Light"/>
      </a:defRPr>
    </a:lvl6pPr>
    <a:lvl7pPr indent="1371600" algn="ctr" defTabSz="584200">
      <a:defRPr sz="3800">
        <a:latin typeface="+mn-lt"/>
        <a:ea typeface="+mn-ea"/>
        <a:cs typeface="+mn-cs"/>
        <a:sym typeface="Helvetica Light"/>
      </a:defRPr>
    </a:lvl7pPr>
    <a:lvl8pPr indent="1600200" algn="ctr" defTabSz="584200">
      <a:defRPr sz="3800">
        <a:latin typeface="+mn-lt"/>
        <a:ea typeface="+mn-ea"/>
        <a:cs typeface="+mn-cs"/>
        <a:sym typeface="Helvetica Light"/>
      </a:defRPr>
    </a:lvl8pPr>
    <a:lvl9pPr indent="1828800" algn="ctr" defTabSz="584200">
      <a:defRPr sz="38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3C89"/>
    <a:srgbClr val="A6AAA9"/>
    <a:srgbClr val="93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14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5947540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1pPr>
    <a:lvl2pPr indent="2286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2pPr>
    <a:lvl3pPr indent="4572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3pPr>
    <a:lvl4pPr indent="6858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4pPr>
    <a:lvl5pPr indent="9144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5pPr>
    <a:lvl6pPr indent="11430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6pPr>
    <a:lvl7pPr indent="13716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7pPr>
    <a:lvl8pPr indent="16002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8pPr>
    <a:lvl9pPr indent="18288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63702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43920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</a:p>
          <a:p>
            <a:pPr lvl="1">
              <a:defRPr sz="1800"/>
            </a:pPr>
            <a:r>
              <a:rPr sz="3400"/>
              <a:t>Body Level Two</a:t>
            </a:r>
          </a:p>
          <a:p>
            <a:pPr lvl="2">
              <a:defRPr sz="1800"/>
            </a:pPr>
            <a:r>
              <a:rPr sz="3400"/>
              <a:t>Body Level Three</a:t>
            </a:r>
          </a:p>
          <a:p>
            <a:pPr lvl="3">
              <a:defRPr sz="1800"/>
            </a:pPr>
            <a:r>
              <a:rPr sz="3400"/>
              <a:t>Body Level Four</a:t>
            </a:r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</a:p>
          <a:p>
            <a:pPr lvl="1">
              <a:defRPr sz="1800"/>
            </a:pPr>
            <a:r>
              <a:rPr sz="3400"/>
              <a:t>Body Level Two</a:t>
            </a:r>
          </a:p>
          <a:p>
            <a:pPr lvl="2">
              <a:defRPr sz="1800"/>
            </a:pPr>
            <a:r>
              <a:rPr sz="3400"/>
              <a:t>Body Level Three</a:t>
            </a:r>
          </a:p>
          <a:p>
            <a:pPr lvl="3">
              <a:defRPr sz="1800"/>
            </a:pPr>
            <a:r>
              <a:rPr sz="3400"/>
              <a:t>Body Level Four</a:t>
            </a:r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6600"/>
            </a:lvl1pPr>
          </a:lstStyle>
          <a:p>
            <a:pPr lvl="0">
              <a:defRPr sz="1800"/>
            </a:pPr>
            <a:r>
              <a:rPr sz="66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</a:p>
          <a:p>
            <a:pPr lvl="1">
              <a:defRPr sz="1800"/>
            </a:pPr>
            <a:r>
              <a:rPr sz="3400"/>
              <a:t>Body Level Two</a:t>
            </a:r>
          </a:p>
          <a:p>
            <a:pPr lvl="2">
              <a:defRPr sz="1800"/>
            </a:pPr>
            <a:r>
              <a:rPr sz="3400"/>
              <a:t>Body Level Three</a:t>
            </a:r>
          </a:p>
          <a:p>
            <a:pPr lvl="3">
              <a:defRPr sz="1800"/>
            </a:pPr>
            <a:r>
              <a:rPr sz="3400"/>
              <a:t>Body Level Four</a:t>
            </a:r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Body Level One</a:t>
            </a:r>
          </a:p>
          <a:p>
            <a:pPr lvl="1">
              <a:defRPr sz="1800"/>
            </a:pPr>
            <a:r>
              <a:rPr sz="3800"/>
              <a:t>Body Level Two</a:t>
            </a:r>
          </a:p>
          <a:p>
            <a:pPr lvl="2">
              <a:defRPr sz="1800"/>
            </a:pPr>
            <a:r>
              <a:rPr sz="3800"/>
              <a:t>Body Level Three</a:t>
            </a:r>
          </a:p>
          <a:p>
            <a:pPr lvl="3">
              <a:defRPr sz="1800"/>
            </a:pPr>
            <a:r>
              <a:rPr sz="3800"/>
              <a:t>Body Level Four</a:t>
            </a:r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367392" indent="-367392">
              <a:spcBef>
                <a:spcPts val="3200"/>
              </a:spcBef>
              <a:defRPr sz="3000"/>
            </a:lvl1pPr>
            <a:lvl2pPr marL="710292" indent="-367392">
              <a:spcBef>
                <a:spcPts val="3200"/>
              </a:spcBef>
              <a:defRPr sz="3000"/>
            </a:lvl2pPr>
            <a:lvl3pPr marL="1053192" indent="-367392">
              <a:spcBef>
                <a:spcPts val="3200"/>
              </a:spcBef>
              <a:defRPr sz="3000"/>
            </a:lvl3pPr>
            <a:lvl4pPr marL="1396092" indent="-367392">
              <a:spcBef>
                <a:spcPts val="3200"/>
              </a:spcBef>
              <a:defRPr sz="3000"/>
            </a:lvl4pPr>
            <a:lvl5pPr marL="1738992" indent="-367392">
              <a:spcBef>
                <a:spcPts val="3200"/>
              </a:spcBef>
              <a:defRPr sz="3000"/>
            </a:lvl5pPr>
          </a:lstStyle>
          <a:p>
            <a:pPr lvl="0">
              <a:defRPr sz="1800"/>
            </a:pPr>
            <a:r>
              <a:rPr sz="3000"/>
              <a:t>Body Level One</a:t>
            </a:r>
          </a:p>
          <a:p>
            <a:pPr lvl="1">
              <a:defRPr sz="1800"/>
            </a:pPr>
            <a:r>
              <a:rPr sz="3000"/>
              <a:t>Body Level Two</a:t>
            </a:r>
          </a:p>
          <a:p>
            <a:pPr lvl="2">
              <a:defRPr sz="1800"/>
            </a:pPr>
            <a:r>
              <a:rPr sz="3000"/>
              <a:t>Body Level Three</a:t>
            </a:r>
          </a:p>
          <a:p>
            <a:pPr lvl="3">
              <a:defRPr sz="1800"/>
            </a:pPr>
            <a:r>
              <a:rPr sz="3000"/>
              <a:t>Body Level Four</a:t>
            </a:r>
          </a:p>
          <a:p>
            <a:pPr lvl="4">
              <a:defRPr sz="1800"/>
            </a:pPr>
            <a:r>
              <a:rPr sz="30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Body Level One</a:t>
            </a:r>
          </a:p>
          <a:p>
            <a:pPr lvl="1">
              <a:defRPr sz="1800"/>
            </a:pPr>
            <a:r>
              <a:rPr sz="3800"/>
              <a:t>Body Level Two</a:t>
            </a:r>
          </a:p>
          <a:p>
            <a:pPr lvl="2">
              <a:defRPr sz="1800"/>
            </a:pPr>
            <a:r>
              <a:rPr sz="3800"/>
              <a:t>Body Level Three</a:t>
            </a:r>
          </a:p>
          <a:p>
            <a:pPr lvl="3">
              <a:defRPr sz="1800"/>
            </a:pPr>
            <a:r>
              <a:rPr sz="3800"/>
              <a:t>Body Level Four</a:t>
            </a:r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800"/>
              <a:t>Body Level One</a:t>
            </a:r>
          </a:p>
          <a:p>
            <a:pPr lvl="1">
              <a:defRPr sz="1800"/>
            </a:pPr>
            <a:r>
              <a:rPr sz="3800"/>
              <a:t>Body Level Two</a:t>
            </a:r>
          </a:p>
          <a:p>
            <a:pPr lvl="2">
              <a:defRPr sz="1800"/>
            </a:pPr>
            <a:r>
              <a:rPr sz="3800"/>
              <a:t>Body Level Three</a:t>
            </a:r>
          </a:p>
          <a:p>
            <a:pPr lvl="3">
              <a:defRPr sz="1800"/>
            </a:pPr>
            <a:r>
              <a:rPr sz="3800"/>
              <a:t>Body Level Four</a:t>
            </a:r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584200">
        <a:defRPr sz="88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8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8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8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8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8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8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8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800">
          <a:latin typeface="+mn-lt"/>
          <a:ea typeface="+mn-ea"/>
          <a:cs typeface="+mn-cs"/>
          <a:sym typeface="Helvetica Light"/>
        </a:defRPr>
      </a:lvl9pPr>
    </p:titleStyle>
    <p:bodyStyle>
      <a:lvl1pPr marL="469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1pPr>
      <a:lvl2pPr marL="913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2pPr>
      <a:lvl3pPr marL="1358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3pPr>
      <a:lvl4pPr marL="1802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4pPr>
      <a:lvl5pPr marL="2247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5pPr>
      <a:lvl6pPr marL="2691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6pPr>
      <a:lvl7pPr marL="3136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7pPr>
      <a:lvl8pPr marL="3580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8pPr>
      <a:lvl9pPr marL="4025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creativecommons.org/licenses/by/4.0/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://rstudio.com/" TargetMode="External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://rstudio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3506283" y="333486"/>
            <a:ext cx="10268957" cy="4664563"/>
          </a:xfrm>
          <a:prstGeom prst="roundRect">
            <a:avLst>
              <a:gd name="adj" fmla="val 1316"/>
            </a:avLst>
          </a:prstGeom>
          <a:solidFill>
            <a:schemeClr val="bg1">
              <a:alpha val="20000"/>
            </a:schemeClr>
          </a:solidFill>
          <a:ln w="12700">
            <a:solidFill>
              <a:srgbClr val="A6AAA9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47" name="Shape 47"/>
          <p:cNvSpPr/>
          <p:nvPr/>
        </p:nvSpPr>
        <p:spPr>
          <a:xfrm>
            <a:off x="169251" y="5373729"/>
            <a:ext cx="3270299" cy="4924317"/>
          </a:xfrm>
          <a:prstGeom prst="roundRect">
            <a:avLst>
              <a:gd name="adj" fmla="val 593"/>
            </a:avLst>
          </a:prstGeom>
          <a:solidFill>
            <a:schemeClr val="bg1">
              <a:alpha val="20000"/>
            </a:schemeClr>
          </a:solidFill>
          <a:ln w="12700">
            <a:solidFill>
              <a:srgbClr val="A6AAA9"/>
            </a:solidFill>
            <a:miter lim="400000"/>
          </a:ln>
        </p:spPr>
        <p:txBody>
          <a:bodyPr lIns="0" tIns="0" rIns="0" bIns="0" anchor="ctr"/>
          <a:lstStyle/>
          <a:p>
            <a:pPr algn="l"/>
            <a:endParaRPr sz="1000">
              <a:solidFill>
                <a:schemeClr val="bg1"/>
              </a:solidFill>
              <a:latin typeface="Menlo"/>
              <a:ea typeface="Menlo"/>
              <a:cs typeface="Menlo"/>
            </a:endParaRPr>
          </a:p>
        </p:txBody>
      </p:sp>
      <p:sp>
        <p:nvSpPr>
          <p:cNvPr id="38" name="Shape 32"/>
          <p:cNvSpPr/>
          <p:nvPr/>
        </p:nvSpPr>
        <p:spPr>
          <a:xfrm>
            <a:off x="265359" y="5532381"/>
            <a:ext cx="3078269" cy="2599117"/>
          </a:xfrm>
          <a:prstGeom prst="roundRect">
            <a:avLst>
              <a:gd name="adj" fmla="val 1316"/>
            </a:avLst>
          </a:prstGeom>
          <a:solidFill>
            <a:srgbClr val="4A3C89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/>
          </a:p>
        </p:txBody>
      </p:sp>
      <p:sp>
        <p:nvSpPr>
          <p:cNvPr id="51" name="Shape 44"/>
          <p:cNvSpPr/>
          <p:nvPr/>
        </p:nvSpPr>
        <p:spPr>
          <a:xfrm>
            <a:off x="265359" y="5484774"/>
            <a:ext cx="3022295" cy="186867"/>
          </a:xfrm>
          <a:prstGeom prst="roundRect">
            <a:avLst>
              <a:gd name="adj" fmla="val 20098"/>
            </a:avLst>
          </a:prstGeom>
          <a:solidFill>
            <a:srgbClr val="4A3C8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pl-PL" sz="1400" dirty="0" err="1" smtClean="0">
                <a:solidFill>
                  <a:srgbClr val="FFFFFF"/>
                </a:solidFill>
                <a:latin typeface="Source Sans Pro"/>
                <a:ea typeface="Source Sans Pro Semibold"/>
                <a:cs typeface="Source Sans Pro Semibold"/>
                <a:sym typeface="Source Sans Pro"/>
              </a:rPr>
              <a:t>Expression</a:t>
            </a:r>
            <a:endParaRPr sz="1400" dirty="0">
              <a:solidFill>
                <a:srgbClr val="FFFFFF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61" name="Shape 32"/>
          <p:cNvSpPr/>
          <p:nvPr/>
        </p:nvSpPr>
        <p:spPr>
          <a:xfrm>
            <a:off x="3438617" y="5000878"/>
            <a:ext cx="10321652" cy="5189516"/>
          </a:xfrm>
          <a:prstGeom prst="roundRect">
            <a:avLst>
              <a:gd name="adj" fmla="val 1316"/>
            </a:avLst>
          </a:prstGeom>
          <a:solidFill>
            <a:schemeClr val="bg1">
              <a:alpha val="20000"/>
            </a:schemeClr>
          </a:solidFill>
          <a:ln w="12700">
            <a:solidFill>
              <a:srgbClr val="A6AAA9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301" name="Shape 32"/>
          <p:cNvSpPr/>
          <p:nvPr/>
        </p:nvSpPr>
        <p:spPr>
          <a:xfrm>
            <a:off x="169250" y="1551507"/>
            <a:ext cx="3270300" cy="3488720"/>
          </a:xfrm>
          <a:prstGeom prst="roundRect">
            <a:avLst>
              <a:gd name="adj" fmla="val 1316"/>
            </a:avLst>
          </a:prstGeom>
          <a:solidFill>
            <a:srgbClr val="4A3C89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/>
          </a:p>
        </p:txBody>
      </p:sp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xfrm>
            <a:off x="-574708" y="222038"/>
            <a:ext cx="4837700" cy="57525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 defTabSz="280415">
              <a:lnSpc>
                <a:spcPct val="80000"/>
              </a:lnSpc>
              <a:defRPr sz="1800"/>
            </a:pPr>
            <a:r>
              <a:rPr lang="pl-PL" sz="3167" b="1" dirty="0" err="1" smtClean="0">
                <a:solidFill>
                  <a:srgbClr val="4A3C8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MLExpResso</a:t>
            </a:r>
            <a:r>
              <a:rPr lang="pl-PL" sz="2304" dirty="0">
                <a:solidFill>
                  <a:srgbClr val="53585F"/>
                </a:solidFill>
                <a:latin typeface="Source Sans Pro Semibold"/>
                <a:ea typeface="Source Sans Pro"/>
                <a:cs typeface="Source Sans Pro"/>
                <a:sym typeface="Source Sans Pro Semibold"/>
              </a:rPr>
              <a:t> </a:t>
            </a:r>
            <a:r>
              <a:rPr lang="pl-PL" sz="2304" dirty="0" smtClean="0">
                <a:solidFill>
                  <a:srgbClr val="53585F"/>
                </a:solidFill>
                <a:latin typeface="Source Sans Pro Semibold"/>
                <a:ea typeface="Source Sans Pro"/>
                <a:cs typeface="Source Sans Pro"/>
                <a:sym typeface="Source Sans Pro Semibold"/>
              </a:rPr>
              <a:t/>
            </a:r>
            <a:br>
              <a:rPr lang="pl-PL" sz="2304" dirty="0" smtClean="0">
                <a:solidFill>
                  <a:srgbClr val="53585F"/>
                </a:solidFill>
                <a:latin typeface="Source Sans Pro Semibold"/>
                <a:ea typeface="Source Sans Pro"/>
                <a:cs typeface="Source Sans Pro"/>
                <a:sym typeface="Source Sans Pro Semibold"/>
              </a:rPr>
            </a:br>
            <a:r>
              <a:rPr sz="1968" dirty="0" smtClean="0">
                <a:solidFill>
                  <a:srgbClr val="4A3C89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Cheat S</a:t>
            </a:r>
            <a:r>
              <a:rPr lang="pl-PL" sz="1968" dirty="0" smtClean="0">
                <a:solidFill>
                  <a:srgbClr val="4A3C89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h</a:t>
            </a:r>
            <a:r>
              <a:rPr sz="1968" dirty="0" err="1" smtClean="0">
                <a:solidFill>
                  <a:srgbClr val="4A3C89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eet</a:t>
            </a:r>
            <a:r>
              <a:rPr sz="1968" dirty="0" smtClean="0">
                <a:solidFill>
                  <a:srgbClr val="4A3C89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endParaRPr sz="1968" dirty="0">
              <a:solidFill>
                <a:srgbClr val="4A3C89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39" name="Shape 39"/>
          <p:cNvSpPr/>
          <p:nvPr/>
        </p:nvSpPr>
        <p:spPr>
          <a:xfrm>
            <a:off x="232450" y="10340910"/>
            <a:ext cx="6261703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0" algn="l">
              <a:lnSpc>
                <a:spcPct val="90000"/>
              </a:lnSpc>
              <a:defRPr sz="1800"/>
            </a:pPr>
            <a:r>
              <a:rPr sz="900" dirty="0" err="1">
                <a:latin typeface="Source Sans Pro Light"/>
                <a:ea typeface="Source Sans Pro Light"/>
                <a:cs typeface="Source Sans Pro Light"/>
                <a:sym typeface="Source Sans Pro Light"/>
              </a:rPr>
              <a:t>RStudio</a:t>
            </a:r>
            <a:r>
              <a:rPr sz="9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® is a trademark of </a:t>
            </a:r>
            <a:r>
              <a:rPr sz="900" dirty="0" err="1">
                <a:latin typeface="Source Sans Pro Light"/>
                <a:ea typeface="Source Sans Pro Light"/>
                <a:cs typeface="Source Sans Pro Light"/>
                <a:sym typeface="Source Sans Pro Light"/>
              </a:rPr>
              <a:t>RStudio</a:t>
            </a:r>
            <a:r>
              <a:rPr sz="9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, Inc.  •  </a:t>
            </a:r>
            <a:r>
              <a:rPr sz="900" dirty="0">
                <a:solidFill>
                  <a:srgbClr val="0365C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  <a:hlinkClick r:id="rId3"/>
              </a:rPr>
              <a:t>CC BY </a:t>
            </a:r>
            <a:r>
              <a:rPr sz="9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Your Name </a:t>
            </a:r>
            <a:r>
              <a:rPr sz="9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•  </a:t>
            </a:r>
            <a:r>
              <a:rPr sz="9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Your@email.com  </a:t>
            </a:r>
            <a:r>
              <a:rPr sz="9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•  844-448-1212 • </a:t>
            </a:r>
            <a:r>
              <a:rPr sz="900" u="sng" dirty="0">
                <a:latin typeface="Source Sans Pro Light"/>
                <a:ea typeface="Source Sans Pro Light"/>
                <a:cs typeface="Source Sans Pro Light"/>
                <a:sym typeface="Source Sans Pro Light"/>
                <a:hlinkClick r:id="rId4"/>
              </a:rPr>
              <a:t>rstudio.com</a:t>
            </a:r>
            <a:r>
              <a:rPr sz="9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</a:p>
        </p:txBody>
      </p:sp>
      <p:sp>
        <p:nvSpPr>
          <p:cNvPr id="40" name="Shape 40"/>
          <p:cNvSpPr/>
          <p:nvPr/>
        </p:nvSpPr>
        <p:spPr>
          <a:xfrm>
            <a:off x="8705761" y="10411096"/>
            <a:ext cx="5041410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0" algn="r">
              <a:lnSpc>
                <a:spcPct val="90000"/>
              </a:lnSpc>
              <a:defRPr sz="1800"/>
            </a:pPr>
            <a:r>
              <a:rPr sz="900">
                <a:latin typeface="Source Sans Pro Light"/>
                <a:ea typeface="Source Sans Pro Light"/>
                <a:cs typeface="Source Sans Pro Light"/>
                <a:sym typeface="Source Sans Pro Light"/>
              </a:rPr>
              <a:t>Learn more at </a:t>
            </a:r>
            <a:r>
              <a:rPr sz="900">
                <a:latin typeface="Source Sans Pro"/>
                <a:ea typeface="Source Sans Pro"/>
                <a:cs typeface="Source Sans Pro"/>
                <a:sym typeface="Source Sans Pro"/>
              </a:rPr>
              <a:t>web page or vignette  </a:t>
            </a:r>
            <a:r>
              <a:rPr sz="900">
                <a:latin typeface="Source Sans Pro Light"/>
                <a:ea typeface="Source Sans Pro Light"/>
                <a:cs typeface="Source Sans Pro Light"/>
                <a:sym typeface="Source Sans Pro Light"/>
              </a:rPr>
              <a:t>•  package  version  •  Updated: 3/15</a:t>
            </a:r>
          </a:p>
        </p:txBody>
      </p:sp>
      <p:sp>
        <p:nvSpPr>
          <p:cNvPr id="44" name="Shape 44"/>
          <p:cNvSpPr/>
          <p:nvPr/>
        </p:nvSpPr>
        <p:spPr>
          <a:xfrm>
            <a:off x="3520822" y="189853"/>
            <a:ext cx="10291844" cy="334800"/>
          </a:xfrm>
          <a:prstGeom prst="roundRect">
            <a:avLst>
              <a:gd name="adj" fmla="val 20098"/>
            </a:avLst>
          </a:prstGeom>
          <a:solidFill>
            <a:srgbClr val="4A3C8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pl-PL" sz="2000" dirty="0" err="1" smtClean="0">
                <a:solidFill>
                  <a:srgbClr val="FFFFFF"/>
                </a:solidFill>
                <a:latin typeface="Source Sans Pro"/>
                <a:ea typeface="Source Sans Pro Semibold"/>
                <a:cs typeface="Source Sans Pro Semibold"/>
                <a:sym typeface="Source Sans Pro"/>
              </a:rPr>
              <a:t>Expression</a:t>
            </a:r>
            <a:endParaRPr lang="pl-PL" sz="2000" dirty="0" smtClean="0">
              <a:solidFill>
                <a:srgbClr val="FFFFFF"/>
              </a:solidFill>
              <a:latin typeface="Source Sans Pro"/>
              <a:ea typeface="Source Sans Pro Semibold"/>
              <a:cs typeface="Source Sans Pro Semibold"/>
              <a:sym typeface="Source Sans Pro"/>
            </a:endParaRPr>
          </a:p>
        </p:txBody>
      </p:sp>
      <p:sp>
        <p:nvSpPr>
          <p:cNvPr id="48" name="Shape 48"/>
          <p:cNvSpPr/>
          <p:nvPr/>
        </p:nvSpPr>
        <p:spPr>
          <a:xfrm>
            <a:off x="169250" y="5108530"/>
            <a:ext cx="3270300" cy="333380"/>
          </a:xfrm>
          <a:prstGeom prst="roundRect">
            <a:avLst>
              <a:gd name="adj" fmla="val 25876"/>
            </a:avLst>
          </a:prstGeom>
          <a:solidFill>
            <a:srgbClr val="4A3C8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lang="pl-PL" sz="20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</a:t>
            </a:r>
            <a:endParaRPr sz="20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99" name="Obraz 29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187" y="826161"/>
            <a:ext cx="1094806" cy="649076"/>
          </a:xfrm>
          <a:prstGeom prst="rect">
            <a:avLst/>
          </a:prstGeom>
        </p:spPr>
      </p:pic>
      <p:sp>
        <p:nvSpPr>
          <p:cNvPr id="302" name="Shape 44"/>
          <p:cNvSpPr/>
          <p:nvPr/>
        </p:nvSpPr>
        <p:spPr>
          <a:xfrm>
            <a:off x="172212" y="1517951"/>
            <a:ext cx="3267340" cy="334800"/>
          </a:xfrm>
          <a:prstGeom prst="roundRect">
            <a:avLst>
              <a:gd name="adj" fmla="val 20098"/>
            </a:avLst>
          </a:prstGeom>
          <a:solidFill>
            <a:srgbClr val="4A3C8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pl-PL" sz="2000" dirty="0" err="1" smtClean="0">
                <a:solidFill>
                  <a:srgbClr val="FFFFFF"/>
                </a:solidFill>
                <a:latin typeface="Source Sans Pro"/>
                <a:ea typeface="Source Sans Pro Semibold"/>
                <a:cs typeface="Source Sans Pro Semibold"/>
                <a:sym typeface="Source Sans Pro"/>
              </a:rPr>
              <a:t>Introduction</a:t>
            </a:r>
            <a:endParaRPr sz="1200" dirty="0">
              <a:solidFill>
                <a:srgbClr val="FFFFFF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23" name="Shape 294"/>
          <p:cNvSpPr/>
          <p:nvPr/>
        </p:nvSpPr>
        <p:spPr>
          <a:xfrm>
            <a:off x="3586347" y="2278611"/>
            <a:ext cx="4917345" cy="1329595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 algn="l">
              <a:lnSpc>
                <a:spcPct val="120000"/>
              </a:lnSpc>
              <a:defRPr sz="1800"/>
            </a:pP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library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MLExpResso</a:t>
            </a:r>
            <a:r>
              <a:rPr lang="pl-PL" sz="1200" dirty="0">
                <a:latin typeface="Menlo"/>
                <a:ea typeface="Menlo"/>
                <a:cs typeface="Menlo"/>
                <a:sym typeface="Menlo"/>
              </a:rPr>
              <a:t>)</a:t>
            </a:r>
          </a:p>
          <a:p>
            <a:pPr lvl="0" algn="l">
              <a:lnSpc>
                <a:spcPct val="120000"/>
              </a:lnSpc>
              <a:defRPr sz="1800"/>
            </a:pPr>
            <a:r>
              <a:rPr lang="pl-PL" sz="1200" dirty="0" err="1">
                <a:latin typeface="Menlo"/>
                <a:ea typeface="Menlo"/>
                <a:cs typeface="Menlo"/>
                <a:sym typeface="Menlo"/>
              </a:rPr>
              <a:t>library</a:t>
            </a:r>
            <a:r>
              <a:rPr lang="pl-PL" sz="1200" dirty="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pl-PL" sz="1200" dirty="0" err="1">
                <a:latin typeface="Menlo"/>
                <a:ea typeface="Menlo"/>
                <a:cs typeface="Menlo"/>
                <a:sym typeface="Menlo"/>
              </a:rPr>
              <a:t>MLExpRessodata</a:t>
            </a:r>
            <a:r>
              <a:rPr lang="pl-PL" sz="1200" dirty="0">
                <a:latin typeface="Menlo"/>
                <a:ea typeface="Menlo"/>
                <a:cs typeface="Menlo"/>
                <a:sym typeface="Menlo"/>
              </a:rPr>
              <a:t>)</a:t>
            </a:r>
          </a:p>
          <a:p>
            <a:pPr lvl="0" algn="l">
              <a:lnSpc>
                <a:spcPct val="120000"/>
              </a:lnSpc>
              <a:defRPr sz="1800"/>
            </a:pPr>
            <a:r>
              <a:rPr lang="pl-PL" sz="1200" dirty="0" err="1">
                <a:latin typeface="Menlo"/>
                <a:ea typeface="Menlo"/>
                <a:cs typeface="Menlo"/>
                <a:sym typeface="Menlo"/>
              </a:rPr>
              <a:t>exp</a:t>
            </a:r>
            <a:r>
              <a:rPr lang="pl-PL" sz="1200" dirty="0">
                <a:latin typeface="Menlo"/>
                <a:ea typeface="Menlo"/>
                <a:cs typeface="Menlo"/>
                <a:sym typeface="Menlo"/>
              </a:rPr>
              <a:t> &lt;- BRCA_mRNAseq_chr17[ ,-1]</a:t>
            </a:r>
          </a:p>
          <a:p>
            <a:pPr lvl="0" algn="l">
              <a:lnSpc>
                <a:spcPct val="120000"/>
              </a:lnSpc>
              <a:defRPr sz="1800"/>
            </a:pPr>
            <a:r>
              <a:rPr lang="pl-PL" sz="1200" dirty="0" err="1">
                <a:latin typeface="Menlo"/>
                <a:ea typeface="Menlo"/>
                <a:cs typeface="Menlo"/>
                <a:sym typeface="Menlo"/>
              </a:rPr>
              <a:t>gr_exp</a:t>
            </a:r>
            <a:r>
              <a:rPr lang="pl-PL" sz="1200" dirty="0">
                <a:latin typeface="Menlo"/>
                <a:ea typeface="Menlo"/>
                <a:cs typeface="Menlo"/>
                <a:sym typeface="Menlo"/>
              </a:rPr>
              <a:t> &lt;- BRCA_mRNAseq_chr17[ ,1]</a:t>
            </a:r>
          </a:p>
          <a:p>
            <a:pPr lvl="0" algn="l">
              <a:lnSpc>
                <a:spcPct val="120000"/>
              </a:lnSpc>
              <a:defRPr sz="1800"/>
            </a:pPr>
            <a:r>
              <a:rPr lang="pl-PL" sz="1200" dirty="0" err="1">
                <a:latin typeface="Menlo"/>
                <a:ea typeface="Menlo"/>
                <a:cs typeface="Menlo"/>
                <a:sym typeface="Menlo"/>
              </a:rPr>
              <a:t>gr_exp</a:t>
            </a:r>
            <a:r>
              <a:rPr lang="pl-PL" sz="1200" dirty="0">
                <a:latin typeface="Menlo"/>
                <a:ea typeface="Menlo"/>
                <a:cs typeface="Menlo"/>
                <a:sym typeface="Menlo"/>
              </a:rPr>
              <a:t> &lt;- </a:t>
            </a:r>
            <a:r>
              <a:rPr lang="pl-PL" sz="1200" dirty="0" err="1">
                <a:latin typeface="Menlo"/>
                <a:ea typeface="Menlo"/>
                <a:cs typeface="Menlo"/>
                <a:sym typeface="Menlo"/>
              </a:rPr>
              <a:t>ifelse</a:t>
            </a:r>
            <a:r>
              <a:rPr lang="pl-PL" sz="1200" dirty="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pl-PL" sz="1200" dirty="0" err="1">
                <a:latin typeface="Menlo"/>
                <a:ea typeface="Menlo"/>
                <a:cs typeface="Menlo"/>
                <a:sym typeface="Menlo"/>
              </a:rPr>
              <a:t>gr_exp</a:t>
            </a:r>
            <a:r>
              <a:rPr lang="pl-PL" sz="1200" dirty="0">
                <a:latin typeface="Menlo"/>
                <a:ea typeface="Menlo"/>
                <a:cs typeface="Menlo"/>
                <a:sym typeface="Menlo"/>
              </a:rPr>
              <a:t>=='</a:t>
            </a:r>
            <a:r>
              <a:rPr lang="pl-PL" sz="1200" dirty="0" err="1">
                <a:latin typeface="Menlo"/>
                <a:ea typeface="Menlo"/>
                <a:cs typeface="Menlo"/>
                <a:sym typeface="Menlo"/>
              </a:rPr>
              <a:t>LumA</a:t>
            </a:r>
            <a:r>
              <a:rPr lang="pl-PL" sz="1200" dirty="0">
                <a:latin typeface="Menlo"/>
                <a:ea typeface="Menlo"/>
                <a:cs typeface="Menlo"/>
                <a:sym typeface="Menlo"/>
              </a:rPr>
              <a:t>', '</a:t>
            </a:r>
            <a:r>
              <a:rPr lang="pl-PL" sz="1200" dirty="0" err="1">
                <a:latin typeface="Menlo"/>
                <a:ea typeface="Menlo"/>
                <a:cs typeface="Menlo"/>
                <a:sym typeface="Menlo"/>
              </a:rPr>
              <a:t>LumA</a:t>
            </a:r>
            <a:r>
              <a:rPr lang="pl-PL" sz="1200" dirty="0">
                <a:latin typeface="Menlo"/>
                <a:ea typeface="Menlo"/>
                <a:cs typeface="Menlo"/>
                <a:sym typeface="Menlo"/>
              </a:rPr>
              <a:t>', '</a:t>
            </a:r>
            <a:r>
              <a:rPr lang="pl-PL" sz="1200" dirty="0" err="1">
                <a:latin typeface="Menlo"/>
                <a:ea typeface="Menlo"/>
                <a:cs typeface="Menlo"/>
                <a:sym typeface="Menlo"/>
              </a:rPr>
              <a:t>other</a:t>
            </a:r>
            <a:r>
              <a:rPr lang="pl-PL" sz="1200" dirty="0">
                <a:latin typeface="Menlo"/>
                <a:ea typeface="Menlo"/>
                <a:cs typeface="Menlo"/>
                <a:sym typeface="Menlo"/>
              </a:rPr>
              <a:t>')</a:t>
            </a:r>
          </a:p>
          <a:p>
            <a:pPr lvl="0" algn="l">
              <a:lnSpc>
                <a:spcPct val="120000"/>
              </a:lnSpc>
              <a:defRPr sz="1800"/>
            </a:pPr>
            <a:r>
              <a:rPr lang="pl-PL" sz="1200" dirty="0" err="1">
                <a:latin typeface="Menlo"/>
                <a:ea typeface="Menlo"/>
                <a:cs typeface="Menlo"/>
                <a:sym typeface="Menlo"/>
              </a:rPr>
              <a:t>res_exp</a:t>
            </a:r>
            <a:r>
              <a:rPr lang="pl-PL" sz="1200" dirty="0">
                <a:latin typeface="Menlo"/>
                <a:ea typeface="Menlo"/>
                <a:cs typeface="Menlo"/>
                <a:sym typeface="Menlo"/>
              </a:rPr>
              <a:t> &lt;- </a:t>
            </a:r>
            <a:r>
              <a:rPr lang="pl-PL" sz="1200" dirty="0" err="1">
                <a:latin typeface="Menlo"/>
                <a:ea typeface="Menlo"/>
                <a:cs typeface="Menlo"/>
                <a:sym typeface="Menlo"/>
              </a:rPr>
              <a:t>calculate_test</a:t>
            </a:r>
            <a:r>
              <a:rPr lang="pl-PL" sz="1200" dirty="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pl-PL" sz="1200" dirty="0" err="1">
                <a:latin typeface="Menlo"/>
                <a:ea typeface="Menlo"/>
                <a:cs typeface="Menlo"/>
                <a:sym typeface="Menlo"/>
              </a:rPr>
              <a:t>exp</a:t>
            </a:r>
            <a:r>
              <a:rPr lang="pl-PL" sz="1200" dirty="0"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pl-PL" sz="1200" dirty="0" err="1">
                <a:latin typeface="Menlo"/>
                <a:ea typeface="Menlo"/>
                <a:cs typeface="Menlo"/>
                <a:sym typeface="Menlo"/>
              </a:rPr>
              <a:t>gr_exp</a:t>
            </a:r>
            <a:r>
              <a:rPr lang="pl-PL" sz="1200" dirty="0">
                <a:latin typeface="Menlo"/>
                <a:ea typeface="Menlo"/>
                <a:cs typeface="Menlo"/>
                <a:sym typeface="Menlo"/>
              </a:rPr>
              <a:t>, '</a:t>
            </a:r>
            <a:r>
              <a:rPr lang="pl-PL" sz="1200" dirty="0" err="1">
                <a:latin typeface="Menlo"/>
                <a:ea typeface="Menlo"/>
                <a:cs typeface="Menlo"/>
                <a:sym typeface="Menlo"/>
              </a:rPr>
              <a:t>lrt</a:t>
            </a:r>
            <a:r>
              <a:rPr lang="pl-PL" sz="1200" dirty="0">
                <a:latin typeface="Menlo"/>
                <a:ea typeface="Menlo"/>
                <a:cs typeface="Menlo"/>
                <a:sym typeface="Menlo"/>
              </a:rPr>
              <a:t>')</a:t>
            </a:r>
            <a:endParaRPr lang="pl-PL" sz="1200" dirty="0" smtClean="0">
              <a:latin typeface="Menlo"/>
              <a:ea typeface="Menlo"/>
              <a:cs typeface="Menlo"/>
              <a:sym typeface="Menlo"/>
            </a:endParaRPr>
          </a:p>
        </p:txBody>
      </p:sp>
      <p:sp>
        <p:nvSpPr>
          <p:cNvPr id="27" name="Shape 292"/>
          <p:cNvSpPr/>
          <p:nvPr/>
        </p:nvSpPr>
        <p:spPr>
          <a:xfrm>
            <a:off x="3605126" y="589844"/>
            <a:ext cx="4909726" cy="280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lang="pl-PL" sz="1400" dirty="0" err="1" smtClean="0">
                <a:solidFill>
                  <a:srgbClr val="4A3C8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MLExpResso</a:t>
            </a:r>
            <a:r>
              <a:rPr lang="pl-PL" sz="1400" dirty="0" smtClean="0">
                <a:solidFill>
                  <a:srgbClr val="4A3C8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::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calculate_test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(data, 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condition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, test)</a:t>
            </a:r>
            <a:endParaRPr sz="14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" name="Shape 292"/>
          <p:cNvSpPr/>
          <p:nvPr/>
        </p:nvSpPr>
        <p:spPr>
          <a:xfrm>
            <a:off x="8705042" y="516973"/>
            <a:ext cx="4290672" cy="359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lang="pl-PL" sz="1400" dirty="0" err="1" smtClean="0">
                <a:solidFill>
                  <a:srgbClr val="4A3C8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MLExpResso</a:t>
            </a:r>
            <a:r>
              <a:rPr lang="pl-PL" sz="1400" dirty="0" smtClean="0">
                <a:solidFill>
                  <a:srgbClr val="4A3C8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::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plot_diff_boxplot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(data, 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condition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gene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)</a:t>
            </a:r>
            <a:endParaRPr sz="14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" name="Shape 294"/>
          <p:cNvSpPr/>
          <p:nvPr/>
        </p:nvSpPr>
        <p:spPr>
          <a:xfrm>
            <a:off x="3554426" y="7338755"/>
            <a:ext cx="4860000" cy="1329595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 algn="l">
              <a:lnSpc>
                <a:spcPct val="120000"/>
              </a:lnSpc>
              <a:defRPr sz="1800"/>
            </a:pP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library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MLExpResso</a:t>
            </a:r>
            <a:r>
              <a:rPr lang="pl-PL" sz="1200" dirty="0">
                <a:latin typeface="Menlo"/>
                <a:ea typeface="Menlo"/>
                <a:cs typeface="Menlo"/>
                <a:sym typeface="Menlo"/>
              </a:rPr>
              <a:t>)</a:t>
            </a:r>
          </a:p>
          <a:p>
            <a:pPr lvl="0" algn="l">
              <a:lnSpc>
                <a:spcPct val="120000"/>
              </a:lnSpc>
              <a:defRPr sz="1800"/>
            </a:pPr>
            <a:r>
              <a:rPr lang="pl-PL" sz="1200" dirty="0" err="1">
                <a:latin typeface="Menlo"/>
                <a:ea typeface="Menlo"/>
                <a:cs typeface="Menlo"/>
                <a:sym typeface="Menlo"/>
              </a:rPr>
              <a:t>library</a:t>
            </a:r>
            <a:r>
              <a:rPr lang="pl-PL" sz="1200" dirty="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pl-PL" sz="1200" dirty="0" err="1">
                <a:latin typeface="Menlo"/>
                <a:ea typeface="Menlo"/>
                <a:cs typeface="Menlo"/>
                <a:sym typeface="Menlo"/>
              </a:rPr>
              <a:t>MLExpRessodata</a:t>
            </a:r>
            <a:r>
              <a:rPr lang="pl-PL" sz="1200" dirty="0">
                <a:latin typeface="Menlo"/>
                <a:ea typeface="Menlo"/>
                <a:cs typeface="Menlo"/>
                <a:sym typeface="Menlo"/>
              </a:rPr>
              <a:t>)</a:t>
            </a:r>
          </a:p>
          <a:p>
            <a:pPr lvl="0" algn="l">
              <a:lnSpc>
                <a:spcPct val="120000"/>
              </a:lnSpc>
              <a:defRPr sz="1800"/>
            </a:pPr>
            <a:r>
              <a:rPr lang="pl-PL" sz="1200" dirty="0">
                <a:latin typeface="Menlo"/>
                <a:ea typeface="Menlo"/>
                <a:cs typeface="Menlo"/>
                <a:sym typeface="Menlo"/>
              </a:rPr>
              <a:t>met &lt;- </a:t>
            </a:r>
            <a:r>
              <a:rPr lang="pl-PL" sz="1200" dirty="0" err="1">
                <a:latin typeface="Menlo"/>
                <a:ea typeface="Menlo"/>
                <a:cs typeface="Menlo"/>
                <a:sym typeface="Menlo"/>
              </a:rPr>
              <a:t>aggregate_probes</a:t>
            </a:r>
            <a:r>
              <a:rPr lang="pl-PL" sz="1200" dirty="0">
                <a:latin typeface="Menlo"/>
                <a:ea typeface="Menlo"/>
                <a:cs typeface="Menlo"/>
                <a:sym typeface="Menlo"/>
              </a:rPr>
              <a:t>(BRCA_methylation_chr17)</a:t>
            </a:r>
          </a:p>
          <a:p>
            <a:pPr lvl="0" algn="l">
              <a:lnSpc>
                <a:spcPct val="120000"/>
              </a:lnSpc>
              <a:defRPr sz="1800"/>
            </a:pPr>
            <a:r>
              <a:rPr lang="pl-PL" sz="1200" dirty="0" err="1">
                <a:latin typeface="Menlo"/>
                <a:ea typeface="Menlo"/>
                <a:cs typeface="Menlo"/>
                <a:sym typeface="Menlo"/>
              </a:rPr>
              <a:t>gr_met</a:t>
            </a:r>
            <a:r>
              <a:rPr lang="pl-PL" sz="1200" dirty="0">
                <a:latin typeface="Menlo"/>
                <a:ea typeface="Menlo"/>
                <a:cs typeface="Menlo"/>
                <a:sym typeface="Menlo"/>
              </a:rPr>
              <a:t> &lt;- BRCA_methylation_chr17[ ,1]</a:t>
            </a:r>
          </a:p>
          <a:p>
            <a:pPr lvl="0" algn="l">
              <a:lnSpc>
                <a:spcPct val="120000"/>
              </a:lnSpc>
              <a:defRPr sz="1800"/>
            </a:pPr>
            <a:r>
              <a:rPr lang="pl-PL" sz="1200" dirty="0" err="1">
                <a:latin typeface="Menlo"/>
                <a:ea typeface="Menlo"/>
                <a:cs typeface="Menlo"/>
                <a:sym typeface="Menlo"/>
              </a:rPr>
              <a:t>gr_met</a:t>
            </a:r>
            <a:r>
              <a:rPr lang="pl-PL" sz="1200" dirty="0">
                <a:latin typeface="Menlo"/>
                <a:ea typeface="Menlo"/>
                <a:cs typeface="Menlo"/>
                <a:sym typeface="Menlo"/>
              </a:rPr>
              <a:t> &lt;- </a:t>
            </a:r>
            <a:r>
              <a:rPr lang="pl-PL" sz="1200" dirty="0" err="1">
                <a:latin typeface="Menlo"/>
                <a:ea typeface="Menlo"/>
                <a:cs typeface="Menlo"/>
                <a:sym typeface="Menlo"/>
              </a:rPr>
              <a:t>ifelse</a:t>
            </a:r>
            <a:r>
              <a:rPr lang="pl-PL" sz="1200" dirty="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pl-PL" sz="1200" dirty="0" err="1">
                <a:latin typeface="Menlo"/>
                <a:ea typeface="Menlo"/>
                <a:cs typeface="Menlo"/>
                <a:sym typeface="Menlo"/>
              </a:rPr>
              <a:t>gr_met</a:t>
            </a:r>
            <a:r>
              <a:rPr lang="pl-PL" sz="1200" dirty="0">
                <a:latin typeface="Menlo"/>
                <a:ea typeface="Menlo"/>
                <a:cs typeface="Menlo"/>
                <a:sym typeface="Menlo"/>
              </a:rPr>
              <a:t>=='</a:t>
            </a:r>
            <a:r>
              <a:rPr lang="pl-PL" sz="1200" dirty="0" err="1">
                <a:latin typeface="Menlo"/>
                <a:ea typeface="Menlo"/>
                <a:cs typeface="Menlo"/>
                <a:sym typeface="Menlo"/>
              </a:rPr>
              <a:t>LumA</a:t>
            </a:r>
            <a:r>
              <a:rPr lang="pl-PL" sz="1200" dirty="0">
                <a:latin typeface="Menlo"/>
                <a:ea typeface="Menlo"/>
                <a:cs typeface="Menlo"/>
                <a:sym typeface="Menlo"/>
              </a:rPr>
              <a:t>', '</a:t>
            </a:r>
            <a:r>
              <a:rPr lang="pl-PL" sz="1200" dirty="0" err="1">
                <a:latin typeface="Menlo"/>
                <a:ea typeface="Menlo"/>
                <a:cs typeface="Menlo"/>
                <a:sym typeface="Menlo"/>
              </a:rPr>
              <a:t>LumA</a:t>
            </a:r>
            <a:r>
              <a:rPr lang="pl-PL" sz="1200" dirty="0">
                <a:latin typeface="Menlo"/>
                <a:ea typeface="Menlo"/>
                <a:cs typeface="Menlo"/>
                <a:sym typeface="Menlo"/>
              </a:rPr>
              <a:t>', '</a:t>
            </a:r>
            <a:r>
              <a:rPr lang="pl-PL" sz="1200" dirty="0" err="1">
                <a:latin typeface="Menlo"/>
                <a:ea typeface="Menlo"/>
                <a:cs typeface="Menlo"/>
                <a:sym typeface="Menlo"/>
              </a:rPr>
              <a:t>other</a:t>
            </a:r>
            <a:r>
              <a:rPr lang="pl-PL" sz="1200" dirty="0">
                <a:latin typeface="Menlo"/>
                <a:ea typeface="Menlo"/>
                <a:cs typeface="Menlo"/>
                <a:sym typeface="Menlo"/>
              </a:rPr>
              <a:t>')</a:t>
            </a:r>
          </a:p>
          <a:p>
            <a:pPr lvl="0" algn="l">
              <a:lnSpc>
                <a:spcPct val="120000"/>
              </a:lnSpc>
              <a:defRPr sz="1800"/>
            </a:pPr>
            <a:r>
              <a:rPr lang="pl-PL" sz="1200" dirty="0" err="1">
                <a:latin typeface="Menlo"/>
                <a:ea typeface="Menlo"/>
                <a:cs typeface="Menlo"/>
                <a:sym typeface="Menlo"/>
              </a:rPr>
              <a:t>res_met</a:t>
            </a:r>
            <a:r>
              <a:rPr lang="pl-PL" sz="1200" dirty="0">
                <a:latin typeface="Menlo"/>
                <a:ea typeface="Menlo"/>
                <a:cs typeface="Menlo"/>
                <a:sym typeface="Menlo"/>
              </a:rPr>
              <a:t> &lt;- </a:t>
            </a:r>
            <a:r>
              <a:rPr lang="pl-PL" sz="1200" dirty="0" err="1">
                <a:latin typeface="Menlo"/>
                <a:ea typeface="Menlo"/>
                <a:cs typeface="Menlo"/>
                <a:sym typeface="Menlo"/>
              </a:rPr>
              <a:t>calculate_test</a:t>
            </a:r>
            <a:r>
              <a:rPr lang="pl-PL" sz="1200" dirty="0">
                <a:latin typeface="Menlo"/>
                <a:ea typeface="Menlo"/>
                <a:cs typeface="Menlo"/>
                <a:sym typeface="Menlo"/>
              </a:rPr>
              <a:t>(met, </a:t>
            </a:r>
            <a:r>
              <a:rPr lang="pl-PL" sz="1200" dirty="0" err="1">
                <a:latin typeface="Menlo"/>
                <a:ea typeface="Menlo"/>
                <a:cs typeface="Menlo"/>
                <a:sym typeface="Menlo"/>
              </a:rPr>
              <a:t>gr_met</a:t>
            </a:r>
            <a:r>
              <a:rPr lang="pl-PL" sz="1200" dirty="0">
                <a:latin typeface="Menlo"/>
                <a:ea typeface="Menlo"/>
                <a:cs typeface="Menlo"/>
                <a:sym typeface="Menlo"/>
              </a:rPr>
              <a:t>, '</a:t>
            </a:r>
            <a:r>
              <a:rPr lang="pl-PL" sz="1200" dirty="0" err="1">
                <a:latin typeface="Menlo"/>
                <a:ea typeface="Menlo"/>
                <a:cs typeface="Menlo"/>
                <a:sym typeface="Menlo"/>
              </a:rPr>
              <a:t>ttest</a:t>
            </a:r>
            <a:r>
              <a:rPr lang="pl-PL" sz="1200" dirty="0">
                <a:latin typeface="Menlo"/>
                <a:ea typeface="Menlo"/>
                <a:cs typeface="Menlo"/>
                <a:sym typeface="Menlo"/>
              </a:rPr>
              <a:t>')</a:t>
            </a:r>
            <a:endParaRPr lang="pl-PL" sz="1200" dirty="0" smtClean="0">
              <a:latin typeface="Menlo"/>
              <a:ea typeface="Menlo"/>
              <a:cs typeface="Menlo"/>
              <a:sym typeface="Menlo"/>
            </a:endParaRP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83748" y="2542270"/>
            <a:ext cx="3194532" cy="2414277"/>
          </a:xfrm>
          <a:prstGeom prst="rect">
            <a:avLst/>
          </a:prstGeom>
        </p:spPr>
      </p:pic>
      <p:sp>
        <p:nvSpPr>
          <p:cNvPr id="35" name="Shape 292"/>
          <p:cNvSpPr/>
          <p:nvPr/>
        </p:nvSpPr>
        <p:spPr>
          <a:xfrm>
            <a:off x="3569963" y="5536123"/>
            <a:ext cx="6202314" cy="2540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lang="pl-PL" sz="1400" dirty="0" err="1" smtClean="0">
                <a:solidFill>
                  <a:srgbClr val="4A3C8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MLExpResso</a:t>
            </a:r>
            <a:r>
              <a:rPr lang="pl-PL" sz="1400" dirty="0" smtClean="0">
                <a:solidFill>
                  <a:srgbClr val="4A3C8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::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calculate_test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(data, 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condition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, test)</a:t>
            </a:r>
            <a:endParaRPr sz="14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36" name="Table 267"/>
          <p:cNvGraphicFramePr/>
          <p:nvPr>
            <p:extLst>
              <p:ext uri="{D42A27DB-BD31-4B8C-83A1-F6EECF244321}">
                <p14:modId xmlns:p14="http://schemas.microsoft.com/office/powerpoint/2010/main" val="2329359325"/>
              </p:ext>
            </p:extLst>
          </p:nvPr>
        </p:nvGraphicFramePr>
        <p:xfrm>
          <a:off x="6214118" y="6146480"/>
          <a:ext cx="2277811" cy="57150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047415"/>
                <a:gridCol w="1230396"/>
              </a:tblGrid>
              <a:tr h="190500">
                <a:tc>
                  <a:txBody>
                    <a:bodyPr/>
                    <a:lstStyle/>
                    <a:p>
                      <a:pPr lvl="0" algn="l" defTabSz="914400"/>
                      <a:r>
                        <a:rPr lang="pl-PL" sz="10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Value</a:t>
                      </a:r>
                      <a:endParaRPr sz="10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lang="pl-PL" sz="10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Test</a:t>
                      </a:r>
                      <a:endParaRPr sz="10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/>
                </a:tc>
              </a:tr>
              <a:tr h="190500">
                <a:tc>
                  <a:txBody>
                    <a:bodyPr/>
                    <a:lstStyle/>
                    <a:p>
                      <a:pPr lvl="0" algn="l" defTabSz="914400"/>
                      <a:r>
                        <a:rPr lang="pl-PL" sz="1000" dirty="0" smtClean="0">
                          <a:sym typeface="Source Sans Pro"/>
                        </a:rPr>
                        <a:t> '</a:t>
                      </a:r>
                      <a:r>
                        <a:rPr lang="pl-PL" sz="1000" dirty="0" err="1" smtClean="0">
                          <a:sym typeface="Source Sans Pro"/>
                        </a:rPr>
                        <a:t>ttest</a:t>
                      </a:r>
                      <a:r>
                        <a:rPr lang="pl-PL" sz="1000" dirty="0" smtClean="0">
                          <a:sym typeface="Source Sans Pro"/>
                        </a:rPr>
                        <a:t>'</a:t>
                      </a:r>
                      <a:endParaRPr sz="10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lang="pl-PL" sz="1000" dirty="0" err="1" smtClean="0">
                          <a:sym typeface="Source Sans Pro"/>
                        </a:rPr>
                        <a:t>student's</a:t>
                      </a:r>
                      <a:r>
                        <a:rPr lang="pl-PL" sz="1000" dirty="0" smtClean="0">
                          <a:sym typeface="Source Sans Pro"/>
                        </a:rPr>
                        <a:t> t-test</a:t>
                      </a:r>
                      <a:endParaRPr sz="10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/>
                </a:tc>
              </a:tr>
              <a:tr h="190500">
                <a:tc>
                  <a:txBody>
                    <a:bodyPr/>
                    <a:lstStyle/>
                    <a:p>
                      <a:pPr lvl="0" algn="l" defTabSz="914400"/>
                      <a:r>
                        <a:rPr lang="pl-PL" sz="1000" dirty="0" smtClean="0">
                          <a:sym typeface="Source Sans Pro"/>
                        </a:rPr>
                        <a:t> '</a:t>
                      </a:r>
                      <a:r>
                        <a:rPr lang="pl-PL" sz="1000" dirty="0" err="1" smtClean="0">
                          <a:sym typeface="Source Sans Pro"/>
                        </a:rPr>
                        <a:t>methyanalysis</a:t>
                      </a:r>
                      <a:r>
                        <a:rPr lang="pl-PL" sz="1000" dirty="0" smtClean="0">
                          <a:sym typeface="Source Sans Pro"/>
                        </a:rPr>
                        <a:t>'</a:t>
                      </a:r>
                      <a:endParaRPr sz="10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lang="pl-PL" sz="1000" dirty="0" smtClean="0">
                          <a:sym typeface="Source Sans Pro"/>
                        </a:rPr>
                        <a:t>quasi-</a:t>
                      </a:r>
                      <a:r>
                        <a:rPr lang="pl-PL" sz="1000" dirty="0" err="1" smtClean="0">
                          <a:sym typeface="Source Sans Pro"/>
                        </a:rPr>
                        <a:t>likelihood</a:t>
                      </a:r>
                      <a:r>
                        <a:rPr lang="pl-PL" sz="1000" dirty="0" smtClean="0">
                          <a:sym typeface="Source Sans Pro"/>
                        </a:rPr>
                        <a:t> F-test</a:t>
                      </a:r>
                      <a:endParaRPr sz="10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/>
                </a:tc>
              </a:tr>
            </a:tbl>
          </a:graphicData>
        </a:graphic>
      </p:graphicFrame>
      <p:sp>
        <p:nvSpPr>
          <p:cNvPr id="33" name="Shape 38"/>
          <p:cNvSpPr/>
          <p:nvPr/>
        </p:nvSpPr>
        <p:spPr>
          <a:xfrm>
            <a:off x="3569963" y="2032697"/>
            <a:ext cx="4944889" cy="259200"/>
          </a:xfrm>
          <a:prstGeom prst="roundRect">
            <a:avLst>
              <a:gd name="adj" fmla="val 20098"/>
            </a:avLst>
          </a:prstGeom>
          <a:solidFill>
            <a:srgbClr val="4A3C8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pl-PL" sz="1400" dirty="0" err="1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</a:t>
            </a:r>
            <a:endParaRPr sz="1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1" name="Shape 38"/>
          <p:cNvSpPr/>
          <p:nvPr/>
        </p:nvSpPr>
        <p:spPr>
          <a:xfrm>
            <a:off x="3554426" y="7109008"/>
            <a:ext cx="4898566" cy="259200"/>
          </a:xfrm>
          <a:prstGeom prst="roundRect">
            <a:avLst>
              <a:gd name="adj" fmla="val 20098"/>
            </a:avLst>
          </a:prstGeom>
          <a:solidFill>
            <a:srgbClr val="4A3C8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pl-PL" sz="1400" dirty="0" err="1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</a:t>
            </a:r>
            <a:endParaRPr sz="1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18983" y="7684657"/>
            <a:ext cx="4996535" cy="2410287"/>
          </a:xfrm>
          <a:prstGeom prst="rect">
            <a:avLst/>
          </a:prstGeom>
        </p:spPr>
      </p:pic>
      <p:sp>
        <p:nvSpPr>
          <p:cNvPr id="43" name="Shape 292"/>
          <p:cNvSpPr/>
          <p:nvPr/>
        </p:nvSpPr>
        <p:spPr>
          <a:xfrm>
            <a:off x="8705042" y="5512310"/>
            <a:ext cx="5003161" cy="305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lang="pl-PL" sz="1400" dirty="0" err="1" smtClean="0">
                <a:solidFill>
                  <a:srgbClr val="4A3C8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MLExpResso</a:t>
            </a:r>
            <a:r>
              <a:rPr lang="pl-PL" sz="1400" dirty="0" smtClean="0">
                <a:solidFill>
                  <a:srgbClr val="4A3C8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::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plot_methylation_path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(data, 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condition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gene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)</a:t>
            </a:r>
            <a:endParaRPr sz="14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" name="Shape 123"/>
          <p:cNvSpPr/>
          <p:nvPr/>
        </p:nvSpPr>
        <p:spPr>
          <a:xfrm>
            <a:off x="263053" y="5641741"/>
            <a:ext cx="3066287" cy="24754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lang="en-US" sz="12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Data</a:t>
            </a:r>
            <a:r>
              <a:rPr lang="pl-PL" sz="12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r>
              <a:rPr lang="en-US" sz="12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sets </a:t>
            </a:r>
            <a:r>
              <a:rPr lang="en-US" sz="12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for testing expression differences must contain per gene read counts. Columns should correspond to genes, rows to samples. As input for tests corresponds to expression, the </a:t>
            </a:r>
            <a:r>
              <a:rPr lang="en-US" sz="1200" b="1" dirty="0" err="1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calc</a:t>
            </a:r>
            <a:r>
              <a:rPr lang="pl-PL" sz="1200" b="1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u</a:t>
            </a:r>
            <a:r>
              <a:rPr lang="en-US" sz="1200" b="1" dirty="0" err="1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late_test</a:t>
            </a:r>
            <a:r>
              <a:rPr lang="pl-PL" sz="1200" b="1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()</a:t>
            </a:r>
            <a:r>
              <a:rPr lang="en-US" sz="12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r>
              <a:rPr lang="en-US" sz="12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function expects count data in the form of a matrix of integer values. The value in the </a:t>
            </a:r>
            <a:r>
              <a:rPr lang="en-US" sz="1200" dirty="0" err="1">
                <a:latin typeface="Source Sans Pro Light"/>
                <a:ea typeface="Source Sans Pro Light"/>
                <a:cs typeface="Source Sans Pro Light"/>
                <a:sym typeface="Source Sans Pro Light"/>
              </a:rPr>
              <a:t>i-th</a:t>
            </a:r>
            <a:r>
              <a:rPr lang="en-US" sz="12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row and the j-</a:t>
            </a:r>
            <a:r>
              <a:rPr lang="en-US" sz="1200" dirty="0" err="1">
                <a:latin typeface="Source Sans Pro Light"/>
                <a:ea typeface="Source Sans Pro Light"/>
                <a:cs typeface="Source Sans Pro Light"/>
                <a:sym typeface="Source Sans Pro Light"/>
              </a:rPr>
              <a:t>th</a:t>
            </a:r>
            <a:r>
              <a:rPr lang="en-US" sz="12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column tells how many reads can be assigned to gene j in sample </a:t>
            </a:r>
            <a:r>
              <a:rPr lang="en-US" sz="1200" dirty="0" err="1">
                <a:latin typeface="Source Sans Pro Light"/>
                <a:ea typeface="Source Sans Pro Light"/>
                <a:cs typeface="Source Sans Pro Light"/>
                <a:sym typeface="Source Sans Pro Light"/>
              </a:rPr>
              <a:t>i</a:t>
            </a:r>
            <a:r>
              <a:rPr lang="en-US" sz="12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.</a:t>
            </a:r>
          </a:p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lang="en-US" sz="12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Note that for some tests the values in the matrix should be un-normalized counts, so transformed or normalized values such as counts scaled by library size should not be used as input. </a:t>
            </a:r>
          </a:p>
        </p:txBody>
      </p:sp>
      <p:sp>
        <p:nvSpPr>
          <p:cNvPr id="55" name="Shape 292"/>
          <p:cNvSpPr/>
          <p:nvPr/>
        </p:nvSpPr>
        <p:spPr>
          <a:xfrm>
            <a:off x="232450" y="1922640"/>
            <a:ext cx="3130181" cy="313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lang="en-US" sz="1200" b="1" dirty="0" err="1" smtClean="0">
                <a:latin typeface="Source Sans Pro Light"/>
                <a:ea typeface="Source Sans Pro"/>
                <a:cs typeface="Source Sans Pro"/>
                <a:sym typeface="Source Sans Pro Light"/>
              </a:rPr>
              <a:t>MLExpResso</a:t>
            </a:r>
            <a:r>
              <a:rPr lang="en-US" sz="1200" b="1" dirty="0" smtClean="0">
                <a:latin typeface="Source Sans Pro Light"/>
                <a:ea typeface="Source Sans Pro"/>
                <a:cs typeface="Source Sans Pro"/>
                <a:sym typeface="Source Sans Pro Light"/>
              </a:rPr>
              <a:t> </a:t>
            </a:r>
            <a:r>
              <a:rPr lang="pl-PL" sz="1200" dirty="0" smtClean="0">
                <a:latin typeface="Source Sans Pro Light"/>
                <a:ea typeface="Source Sans Pro"/>
                <a:cs typeface="Source Sans Pro"/>
                <a:sym typeface="Source Sans Pro Light"/>
              </a:rPr>
              <a:t> </a:t>
            </a:r>
            <a:r>
              <a:rPr lang="pl-PL" sz="1200" dirty="0" err="1" smtClean="0">
                <a:latin typeface="Source Sans Pro Light"/>
                <a:ea typeface="Source Sans Pro"/>
                <a:cs typeface="Source Sans Pro"/>
                <a:sym typeface="Source Sans Pro Light"/>
              </a:rPr>
              <a:t>is</a:t>
            </a:r>
            <a:r>
              <a:rPr lang="pl-PL" sz="1200" dirty="0" smtClean="0">
                <a:latin typeface="Source Sans Pro Light"/>
                <a:ea typeface="Source Sans Pro"/>
                <a:cs typeface="Source Sans Pro"/>
                <a:sym typeface="Source Sans Pro Light"/>
              </a:rPr>
              <a:t> </a:t>
            </a:r>
            <a:r>
              <a:rPr lang="en-US" sz="1200" dirty="0" smtClean="0">
                <a:latin typeface="Source Sans Pro Light"/>
                <a:ea typeface="Source Sans Pro"/>
                <a:cs typeface="Source Sans Pro"/>
                <a:sym typeface="Source Sans Pro Light"/>
              </a:rPr>
              <a:t>an </a:t>
            </a:r>
            <a:r>
              <a:rPr lang="en-US" sz="1200" dirty="0">
                <a:latin typeface="Source Sans Pro Light"/>
                <a:ea typeface="Source Sans Pro"/>
                <a:cs typeface="Source Sans Pro"/>
                <a:sym typeface="Source Sans Pro Light"/>
              </a:rPr>
              <a:t>R package for integrative analyses and visualization of gene expression and DNA methylation data. 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lang="en-US" sz="1200" dirty="0">
                <a:latin typeface="Source Sans Pro Light"/>
                <a:ea typeface="Source Sans Pro"/>
                <a:cs typeface="Source Sans Pro"/>
                <a:sym typeface="Source Sans Pro Light"/>
              </a:rPr>
              <a:t>Key functions of this </a:t>
            </a:r>
            <a:r>
              <a:rPr lang="en-US" sz="1200" dirty="0" smtClean="0">
                <a:latin typeface="Source Sans Pro Light"/>
                <a:ea typeface="Source Sans Pro"/>
                <a:cs typeface="Source Sans Pro"/>
                <a:sym typeface="Source Sans Pro Light"/>
              </a:rPr>
              <a:t>package</a:t>
            </a:r>
            <a:r>
              <a:rPr lang="pl-PL" sz="1200" dirty="0" smtClean="0">
                <a:latin typeface="Source Sans Pro Light"/>
                <a:ea typeface="Source Sans Pro"/>
                <a:cs typeface="Source Sans Pro"/>
                <a:sym typeface="Source Sans Pro Light"/>
              </a:rPr>
              <a:t> </a:t>
            </a:r>
            <a:r>
              <a:rPr lang="pl-PL" sz="1200" dirty="0" err="1" smtClean="0">
                <a:latin typeface="Source Sans Pro Light"/>
                <a:ea typeface="Source Sans Pro"/>
                <a:cs typeface="Source Sans Pro"/>
                <a:sym typeface="Source Sans Pro Light"/>
              </a:rPr>
              <a:t>are</a:t>
            </a:r>
            <a:r>
              <a:rPr lang="pl-PL" sz="1200" dirty="0" smtClean="0">
                <a:latin typeface="Source Sans Pro Light"/>
                <a:ea typeface="Source Sans Pro"/>
                <a:cs typeface="Source Sans Pro"/>
                <a:sym typeface="Source Sans Pro Light"/>
              </a:rPr>
              <a:t>: </a:t>
            </a:r>
          </a:p>
          <a:p>
            <a:pPr marL="285750" indent="-285750" algn="l">
              <a:lnSpc>
                <a:spcPct val="90000"/>
              </a:lnSpc>
              <a:spcBef>
                <a:spcPts val="300"/>
              </a:spcBef>
              <a:buFontTx/>
              <a:buChar char="-"/>
              <a:defRPr sz="1800"/>
            </a:pPr>
            <a:r>
              <a:rPr lang="en-US" sz="1200" dirty="0" smtClean="0">
                <a:latin typeface="Source Sans Pro Light"/>
                <a:ea typeface="Source Sans Pro"/>
                <a:cs typeface="Source Sans Pro"/>
                <a:sym typeface="Source Sans Pro Light"/>
              </a:rPr>
              <a:t>identification </a:t>
            </a:r>
            <a:r>
              <a:rPr lang="en-US" sz="1200" dirty="0">
                <a:latin typeface="Source Sans Pro Light"/>
                <a:ea typeface="Source Sans Pro"/>
                <a:cs typeface="Source Sans Pro"/>
                <a:sym typeface="Source Sans Pro Light"/>
              </a:rPr>
              <a:t>of </a:t>
            </a:r>
            <a:r>
              <a:rPr lang="en-US" sz="1200" dirty="0" smtClean="0">
                <a:latin typeface="Source Sans Pro Light"/>
                <a:ea typeface="Source Sans Pro"/>
                <a:cs typeface="Source Sans Pro"/>
                <a:sym typeface="Source Sans Pro Light"/>
              </a:rPr>
              <a:t>DMR</a:t>
            </a:r>
            <a:r>
              <a:rPr lang="pl-PL" sz="1200" dirty="0" smtClean="0">
                <a:latin typeface="Source Sans Pro Light"/>
                <a:ea typeface="Source Sans Pro"/>
                <a:cs typeface="Source Sans Pro"/>
                <a:sym typeface="Source Sans Pro Light"/>
              </a:rPr>
              <a:t> -</a:t>
            </a:r>
            <a:r>
              <a:rPr lang="en-US" sz="1200" dirty="0" smtClean="0">
                <a:latin typeface="Source Sans Pro Light"/>
                <a:ea typeface="Source Sans Pro"/>
                <a:cs typeface="Source Sans Pro"/>
                <a:sym typeface="Source Sans Pro Light"/>
              </a:rPr>
              <a:t> different</a:t>
            </a:r>
            <a:r>
              <a:rPr lang="pl-PL" sz="1200" dirty="0" err="1" smtClean="0">
                <a:latin typeface="Source Sans Pro Light"/>
                <a:ea typeface="Source Sans Pro"/>
                <a:cs typeface="Source Sans Pro"/>
                <a:sym typeface="Source Sans Pro Light"/>
              </a:rPr>
              <a:t>ially</a:t>
            </a:r>
            <a:r>
              <a:rPr lang="en-US" sz="1200" dirty="0" smtClean="0">
                <a:latin typeface="Source Sans Pro Light"/>
                <a:ea typeface="Source Sans Pro"/>
                <a:cs typeface="Source Sans Pro"/>
                <a:sym typeface="Source Sans Pro Light"/>
              </a:rPr>
              <a:t> </a:t>
            </a:r>
            <a:r>
              <a:rPr lang="en-US" sz="1200" dirty="0">
                <a:latin typeface="Source Sans Pro Light"/>
                <a:ea typeface="Source Sans Pro"/>
                <a:cs typeface="Source Sans Pro"/>
                <a:sym typeface="Source Sans Pro Light"/>
              </a:rPr>
              <a:t>methylated regions, </a:t>
            </a:r>
            <a:endParaRPr lang="pl-PL" sz="1200" dirty="0" smtClean="0">
              <a:latin typeface="Source Sans Pro Light"/>
              <a:ea typeface="Source Sans Pro"/>
              <a:cs typeface="Source Sans Pro"/>
              <a:sym typeface="Source Sans Pro Light"/>
            </a:endParaRPr>
          </a:p>
          <a:p>
            <a:pPr marL="285750" indent="-285750" algn="l">
              <a:lnSpc>
                <a:spcPct val="90000"/>
              </a:lnSpc>
              <a:spcBef>
                <a:spcPts val="300"/>
              </a:spcBef>
              <a:buFontTx/>
              <a:buChar char="-"/>
              <a:defRPr sz="1800"/>
            </a:pPr>
            <a:r>
              <a:rPr lang="en-US" sz="1200" dirty="0" smtClean="0">
                <a:latin typeface="Source Sans Pro Light"/>
                <a:ea typeface="Source Sans Pro"/>
                <a:cs typeface="Source Sans Pro"/>
                <a:sym typeface="Source Sans Pro Light"/>
              </a:rPr>
              <a:t>identification </a:t>
            </a:r>
            <a:r>
              <a:rPr lang="en-US" sz="1200" dirty="0">
                <a:latin typeface="Source Sans Pro Light"/>
                <a:ea typeface="Source Sans Pro"/>
                <a:cs typeface="Source Sans Pro"/>
                <a:sym typeface="Source Sans Pro Light"/>
              </a:rPr>
              <a:t>of genes with affected expression, </a:t>
            </a:r>
            <a:endParaRPr lang="pl-PL" sz="1200" dirty="0" smtClean="0">
              <a:latin typeface="Source Sans Pro Light"/>
              <a:ea typeface="Source Sans Pro"/>
              <a:cs typeface="Source Sans Pro"/>
              <a:sym typeface="Source Sans Pro Light"/>
            </a:endParaRPr>
          </a:p>
          <a:p>
            <a:pPr marL="285750" indent="-285750" algn="l">
              <a:lnSpc>
                <a:spcPct val="90000"/>
              </a:lnSpc>
              <a:spcBef>
                <a:spcPts val="300"/>
              </a:spcBef>
              <a:buFontTx/>
              <a:buChar char="-"/>
              <a:defRPr sz="1800"/>
            </a:pPr>
            <a:r>
              <a:rPr lang="en-US" sz="1200" dirty="0" smtClean="0">
                <a:latin typeface="Source Sans Pro Light"/>
                <a:ea typeface="Source Sans Pro"/>
                <a:cs typeface="Source Sans Pro"/>
                <a:sym typeface="Source Sans Pro Light"/>
              </a:rPr>
              <a:t>identification </a:t>
            </a:r>
            <a:r>
              <a:rPr lang="en-US" sz="1200" dirty="0">
                <a:latin typeface="Source Sans Pro Light"/>
                <a:ea typeface="Source Sans Pro"/>
                <a:cs typeface="Source Sans Pro"/>
                <a:sym typeface="Source Sans Pro Light"/>
              </a:rPr>
              <a:t>regions with changes in expression and methylation, </a:t>
            </a:r>
            <a:endParaRPr lang="pl-PL" sz="1200" dirty="0" smtClean="0">
              <a:latin typeface="Source Sans Pro Light"/>
              <a:ea typeface="Source Sans Pro"/>
              <a:cs typeface="Source Sans Pro"/>
              <a:sym typeface="Source Sans Pro Light"/>
            </a:endParaRPr>
          </a:p>
          <a:p>
            <a:pPr marL="285750" indent="-285750" algn="l">
              <a:lnSpc>
                <a:spcPct val="90000"/>
              </a:lnSpc>
              <a:spcBef>
                <a:spcPts val="300"/>
              </a:spcBef>
              <a:buFontTx/>
              <a:buChar char="-"/>
              <a:defRPr sz="1800"/>
            </a:pPr>
            <a:r>
              <a:rPr lang="en-US" sz="1200" dirty="0" smtClean="0">
                <a:latin typeface="Source Sans Pro Light"/>
                <a:ea typeface="Source Sans Pro"/>
                <a:cs typeface="Source Sans Pro"/>
                <a:sym typeface="Source Sans Pro Light"/>
              </a:rPr>
              <a:t>visualization </a:t>
            </a:r>
            <a:r>
              <a:rPr lang="en-US" sz="1200" dirty="0">
                <a:latin typeface="Source Sans Pro Light"/>
                <a:ea typeface="Source Sans Pro"/>
                <a:cs typeface="Source Sans Pro"/>
                <a:sym typeface="Source Sans Pro Light"/>
              </a:rPr>
              <a:t>of identified regions</a:t>
            </a:r>
            <a:r>
              <a:rPr lang="en-US" sz="1200" dirty="0" smtClean="0">
                <a:latin typeface="Source Sans Pro Light"/>
                <a:ea typeface="Source Sans Pro"/>
                <a:cs typeface="Source Sans Pro"/>
                <a:sym typeface="Source Sans Pro Light"/>
              </a:rPr>
              <a:t>.</a:t>
            </a:r>
            <a:endParaRPr lang="en-US" sz="1200" dirty="0">
              <a:latin typeface="Source Sans Pro Light"/>
              <a:ea typeface="Source Sans Pro"/>
              <a:cs typeface="Source Sans Pro"/>
              <a:sym typeface="Source Sans Pro Light"/>
            </a:endParaRPr>
          </a:p>
          <a:p>
            <a:pPr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lang="en-US" sz="1200" dirty="0">
                <a:latin typeface="Source Sans Pro Light"/>
                <a:ea typeface="Source Sans Pro"/>
                <a:cs typeface="Source Sans Pro"/>
                <a:sym typeface="Source Sans Pro Light"/>
              </a:rPr>
              <a:t>The joint modeling and visualization of genes expression and methylation improve interpretability of identified signals</a:t>
            </a:r>
            <a:r>
              <a:rPr lang="en-US" sz="1200" dirty="0" smtClean="0">
                <a:latin typeface="Source Sans Pro Light"/>
                <a:ea typeface="Source Sans Pro"/>
                <a:cs typeface="Source Sans Pro"/>
                <a:sym typeface="Source Sans Pro Light"/>
              </a:rPr>
              <a:t>.</a:t>
            </a:r>
            <a:endParaRPr lang="en-US" sz="1200" dirty="0">
              <a:latin typeface="Source Sans Pro Light"/>
              <a:ea typeface="Source Sans Pro"/>
              <a:cs typeface="Source Sans Pro"/>
              <a:sym typeface="Source Sans Pro Light"/>
            </a:endParaRPr>
          </a:p>
          <a:p>
            <a:pPr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lang="en-US" sz="1200" dirty="0">
                <a:latin typeface="Source Sans Pro Light"/>
                <a:ea typeface="Source Sans Pro"/>
                <a:cs typeface="Source Sans Pro"/>
                <a:sym typeface="Source Sans Pro Light"/>
              </a:rPr>
              <a:t>The methodology is supplemented with example applications to The Cancer Genome Atlas data</a:t>
            </a:r>
            <a:r>
              <a:rPr lang="en-US" sz="1200" dirty="0" smtClean="0">
                <a:latin typeface="Source Sans Pro Light"/>
                <a:ea typeface="Source Sans Pro"/>
                <a:cs typeface="Source Sans Pro"/>
                <a:sym typeface="Source Sans Pro Light"/>
              </a:rPr>
              <a:t>.</a:t>
            </a:r>
            <a:endParaRPr lang="pl-PL" sz="1200" dirty="0" smtClean="0">
              <a:latin typeface="Source Sans Pro Light"/>
              <a:ea typeface="Source Sans Pro"/>
              <a:cs typeface="Source Sans Pro"/>
              <a:sym typeface="Source Sans Pro Light"/>
            </a:endParaRPr>
          </a:p>
        </p:txBody>
      </p:sp>
      <p:sp>
        <p:nvSpPr>
          <p:cNvPr id="60" name="Shape 44"/>
          <p:cNvSpPr/>
          <p:nvPr/>
        </p:nvSpPr>
        <p:spPr>
          <a:xfrm>
            <a:off x="3465898" y="5110101"/>
            <a:ext cx="10324931" cy="333438"/>
          </a:xfrm>
          <a:prstGeom prst="roundRect">
            <a:avLst>
              <a:gd name="adj" fmla="val 20098"/>
            </a:avLst>
          </a:prstGeom>
          <a:solidFill>
            <a:srgbClr val="4A3C8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pl-PL" sz="2000" dirty="0" err="1" smtClean="0">
                <a:solidFill>
                  <a:srgbClr val="FFFFFF"/>
                </a:solidFill>
                <a:latin typeface="Source Sans Pro"/>
                <a:ea typeface="Source Sans Pro Semibold"/>
                <a:cs typeface="Source Sans Pro Semibold"/>
                <a:sym typeface="Source Sans Pro"/>
              </a:rPr>
              <a:t>Methylation</a:t>
            </a:r>
            <a:endParaRPr lang="pl-PL" sz="2000" dirty="0" smtClean="0">
              <a:solidFill>
                <a:srgbClr val="FFFFFF"/>
              </a:solidFill>
              <a:latin typeface="Source Sans Pro"/>
              <a:ea typeface="Source Sans Pro Semibold"/>
              <a:cs typeface="Source Sans Pro Semibold"/>
              <a:sym typeface="Source Sans Pro"/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05126" y="3713812"/>
            <a:ext cx="4588206" cy="1253754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34539" y="8835044"/>
            <a:ext cx="4898566" cy="1178665"/>
          </a:xfrm>
          <a:prstGeom prst="rect">
            <a:avLst/>
          </a:prstGeom>
        </p:spPr>
      </p:pic>
      <p:sp>
        <p:nvSpPr>
          <p:cNvPr id="45" name="Shape 123"/>
          <p:cNvSpPr/>
          <p:nvPr/>
        </p:nvSpPr>
        <p:spPr>
          <a:xfrm>
            <a:off x="3479936" y="6073725"/>
            <a:ext cx="2745945" cy="8488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algn="l"/>
            <a:r>
              <a:rPr lang="en-US" sz="1200" dirty="0"/>
              <a:t>Function </a:t>
            </a:r>
            <a:r>
              <a:rPr lang="en-US" sz="1200" b="1" dirty="0" err="1"/>
              <a:t>aggregate_probes</a:t>
            </a:r>
            <a:r>
              <a:rPr lang="en-US" sz="1200" b="1" dirty="0"/>
              <a:t>() </a:t>
            </a:r>
            <a:r>
              <a:rPr lang="en-US" sz="1200" dirty="0"/>
              <a:t>aggregates </a:t>
            </a:r>
            <a:r>
              <a:rPr lang="en-US" sz="1200" dirty="0" err="1"/>
              <a:t>CpG</a:t>
            </a:r>
            <a:r>
              <a:rPr lang="en-US" sz="1200" dirty="0"/>
              <a:t> probes to corresponding genes using, by default, the </a:t>
            </a:r>
            <a:r>
              <a:rPr lang="en-US" sz="1200" dirty="0" err="1"/>
              <a:t>IlluminaHumanMethylation</a:t>
            </a:r>
            <a:r>
              <a:rPr lang="en-US" sz="1200" dirty="0"/>
              <a:t> data.</a:t>
            </a:r>
            <a:endParaRPr lang="en-US" sz="1200" dirty="0">
              <a:effectLst/>
            </a:endParaRPr>
          </a:p>
        </p:txBody>
      </p:sp>
      <p:sp>
        <p:nvSpPr>
          <p:cNvPr id="52" name="Shape 32"/>
          <p:cNvSpPr/>
          <p:nvPr/>
        </p:nvSpPr>
        <p:spPr>
          <a:xfrm>
            <a:off x="263054" y="8296682"/>
            <a:ext cx="3066287" cy="1951837"/>
          </a:xfrm>
          <a:prstGeom prst="roundRect">
            <a:avLst>
              <a:gd name="adj" fmla="val 1316"/>
            </a:avLst>
          </a:prstGeom>
          <a:solidFill>
            <a:srgbClr val="4A3C89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/>
          </a:p>
        </p:txBody>
      </p:sp>
      <p:sp>
        <p:nvSpPr>
          <p:cNvPr id="54" name="Shape 44"/>
          <p:cNvSpPr/>
          <p:nvPr/>
        </p:nvSpPr>
        <p:spPr>
          <a:xfrm>
            <a:off x="248765" y="8182566"/>
            <a:ext cx="3085290" cy="214131"/>
          </a:xfrm>
          <a:prstGeom prst="roundRect">
            <a:avLst>
              <a:gd name="adj" fmla="val 20098"/>
            </a:avLst>
          </a:prstGeom>
          <a:solidFill>
            <a:srgbClr val="4A3C8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pl-PL" sz="1400" dirty="0" err="1" smtClean="0">
                <a:solidFill>
                  <a:srgbClr val="FFFFFF"/>
                </a:solidFill>
                <a:latin typeface="Source Sans Pro"/>
                <a:ea typeface="Source Sans Pro Semibold"/>
                <a:cs typeface="Source Sans Pro Semibold"/>
                <a:sym typeface="Source Sans Pro"/>
              </a:rPr>
              <a:t>Methylation</a:t>
            </a:r>
            <a:endParaRPr sz="1400" dirty="0">
              <a:solidFill>
                <a:srgbClr val="FFFFFF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56" name="Shape 123"/>
          <p:cNvSpPr/>
          <p:nvPr/>
        </p:nvSpPr>
        <p:spPr>
          <a:xfrm>
            <a:off x="245237" y="8368955"/>
            <a:ext cx="3066287" cy="1938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lang="en-US" sz="12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Data</a:t>
            </a:r>
            <a:r>
              <a:rPr lang="pl-PL" sz="120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r>
              <a:rPr lang="en-US" sz="120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sets </a:t>
            </a:r>
            <a:r>
              <a:rPr lang="en-US" sz="12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for testing methylation differences must contain a percentage of methylation for each </a:t>
            </a:r>
            <a:r>
              <a:rPr lang="en-US" sz="1200" dirty="0" err="1">
                <a:latin typeface="Source Sans Pro Light"/>
                <a:ea typeface="Source Sans Pro Light"/>
                <a:cs typeface="Source Sans Pro Light"/>
                <a:sym typeface="Source Sans Pro Light"/>
              </a:rPr>
              <a:t>CpG</a:t>
            </a:r>
            <a:r>
              <a:rPr lang="en-US" sz="12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probe. Columns should correspond to probes, rows to samples. As input for tests corresponds to methylation, the </a:t>
            </a:r>
            <a:r>
              <a:rPr lang="en-US" sz="1200" b="1" dirty="0" err="1">
                <a:latin typeface="Source Sans Pro Light"/>
                <a:ea typeface="Source Sans Pro Light"/>
                <a:cs typeface="Source Sans Pro Light"/>
                <a:sym typeface="Source Sans Pro Light"/>
              </a:rPr>
              <a:t>calculate_test</a:t>
            </a:r>
            <a:r>
              <a:rPr lang="en-US" sz="1200" b="1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() </a:t>
            </a:r>
            <a:r>
              <a:rPr lang="en-US" sz="12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function expects values aggregated to genes. For aggregation of probes for genes is used the </a:t>
            </a:r>
            <a:r>
              <a:rPr lang="en-US" sz="1200" b="1" dirty="0" err="1">
                <a:latin typeface="Source Sans Pro Light"/>
                <a:ea typeface="Source Sans Pro Light"/>
                <a:cs typeface="Source Sans Pro Light"/>
                <a:sym typeface="Source Sans Pro Light"/>
              </a:rPr>
              <a:t>aggregate_probes</a:t>
            </a:r>
            <a:r>
              <a:rPr lang="en-US" sz="1200" b="1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() </a:t>
            </a:r>
            <a:r>
              <a:rPr lang="en-US" sz="12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function. The value in the </a:t>
            </a:r>
            <a:r>
              <a:rPr lang="en-US" sz="1200" dirty="0" err="1">
                <a:latin typeface="Source Sans Pro Light"/>
                <a:ea typeface="Source Sans Pro Light"/>
                <a:cs typeface="Source Sans Pro Light"/>
                <a:sym typeface="Source Sans Pro Light"/>
              </a:rPr>
              <a:t>i-th</a:t>
            </a:r>
            <a:r>
              <a:rPr lang="en-US" sz="12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row and the j-</a:t>
            </a:r>
            <a:r>
              <a:rPr lang="en-US" sz="1200" dirty="0" err="1">
                <a:latin typeface="Source Sans Pro Light"/>
                <a:ea typeface="Source Sans Pro Light"/>
                <a:cs typeface="Source Sans Pro Light"/>
                <a:sym typeface="Source Sans Pro Light"/>
              </a:rPr>
              <a:t>th</a:t>
            </a:r>
            <a:r>
              <a:rPr lang="en-US" sz="12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column tells how much gene j is methylated in sample </a:t>
            </a:r>
            <a:r>
              <a:rPr lang="en-US" sz="1200" dirty="0" err="1">
                <a:latin typeface="Source Sans Pro Light"/>
                <a:ea typeface="Source Sans Pro Light"/>
                <a:cs typeface="Source Sans Pro Light"/>
                <a:sym typeface="Source Sans Pro Light"/>
              </a:rPr>
              <a:t>i</a:t>
            </a:r>
            <a:r>
              <a:rPr lang="en-US" sz="12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. </a:t>
            </a:r>
          </a:p>
        </p:txBody>
      </p:sp>
      <p:sp>
        <p:nvSpPr>
          <p:cNvPr id="57" name="Shape 294"/>
          <p:cNvSpPr/>
          <p:nvPr/>
        </p:nvSpPr>
        <p:spPr>
          <a:xfrm>
            <a:off x="8705042" y="2092717"/>
            <a:ext cx="4896000" cy="422873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 algn="l">
              <a:lnSpc>
                <a:spcPct val="120000"/>
              </a:lnSpc>
              <a:defRPr sz="1800"/>
            </a:pPr>
            <a:endParaRPr lang="pl-PL" sz="1200" dirty="0" smtClean="0">
              <a:latin typeface="Menlo"/>
              <a:ea typeface="Menlo"/>
              <a:cs typeface="Menlo"/>
              <a:sym typeface="Menlo"/>
            </a:endParaRPr>
          </a:p>
          <a:p>
            <a:pPr lvl="0" algn="l">
              <a:lnSpc>
                <a:spcPct val="120000"/>
              </a:lnSpc>
              <a:defRPr sz="1800"/>
            </a:pP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plot_diff_boxplot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exp</a:t>
            </a:r>
            <a:r>
              <a:rPr lang="pl-PL" sz="1200" dirty="0"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pl-PL" sz="1200" dirty="0" err="1">
                <a:latin typeface="Menlo"/>
                <a:ea typeface="Menlo"/>
                <a:cs typeface="Menlo"/>
                <a:sym typeface="Menlo"/>
              </a:rPr>
              <a:t>gr_exp</a:t>
            </a:r>
            <a:r>
              <a:rPr lang="pl-PL" sz="1200" dirty="0">
                <a:latin typeface="Menlo"/>
                <a:ea typeface="Menlo"/>
                <a:cs typeface="Menlo"/>
                <a:sym typeface="Menlo"/>
              </a:rPr>
              <a:t>, 'CACNA1G')</a:t>
            </a:r>
            <a:endParaRPr lang="pl-PL" sz="12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8" name="Shape 38"/>
          <p:cNvSpPr/>
          <p:nvPr/>
        </p:nvSpPr>
        <p:spPr>
          <a:xfrm>
            <a:off x="8705043" y="2025830"/>
            <a:ext cx="4910477" cy="259200"/>
          </a:xfrm>
          <a:prstGeom prst="roundRect">
            <a:avLst>
              <a:gd name="adj" fmla="val 20098"/>
            </a:avLst>
          </a:prstGeom>
          <a:solidFill>
            <a:srgbClr val="4A3C8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pl-PL" sz="1400" dirty="0" err="1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</a:t>
            </a:r>
            <a:endParaRPr sz="1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4" name="Shape 123"/>
          <p:cNvSpPr/>
          <p:nvPr/>
        </p:nvSpPr>
        <p:spPr>
          <a:xfrm>
            <a:off x="8666744" y="874357"/>
            <a:ext cx="4910475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lang="en-US" sz="1200" b="1" dirty="0"/>
              <a:t>Function </a:t>
            </a:r>
            <a:r>
              <a:rPr lang="en-US" sz="1200" b="1" dirty="0" err="1"/>
              <a:t>plot_diff_boxplot</a:t>
            </a:r>
            <a:r>
              <a:rPr lang="en-US" sz="1200" b="1" dirty="0"/>
              <a:t>() </a:t>
            </a:r>
            <a:r>
              <a:rPr lang="en-US" sz="1200" dirty="0"/>
              <a:t>generates a boxplot of values from </a:t>
            </a:r>
            <a:r>
              <a:rPr lang="en-US" sz="1200" dirty="0" err="1"/>
              <a:t>choosen</a:t>
            </a:r>
            <a:r>
              <a:rPr lang="en-US" sz="1200" dirty="0"/>
              <a:t> data frame column with division </a:t>
            </a:r>
            <a:r>
              <a:rPr lang="en-US" sz="1200" dirty="0" smtClean="0"/>
              <a:t>in</a:t>
            </a:r>
            <a:r>
              <a:rPr lang="pl-PL" sz="1200" dirty="0" smtClean="0"/>
              <a:t> </a:t>
            </a:r>
            <a:r>
              <a:rPr lang="en-US" sz="1200" dirty="0" smtClean="0"/>
              <a:t>groups</a:t>
            </a:r>
            <a:r>
              <a:rPr lang="pl-PL" sz="1200" dirty="0" smtClean="0"/>
              <a:t> (</a:t>
            </a:r>
            <a:r>
              <a:rPr lang="pl-PL" sz="1200" dirty="0" err="1" smtClean="0"/>
              <a:t>two</a:t>
            </a:r>
            <a:r>
              <a:rPr lang="pl-PL" sz="1200" dirty="0" smtClean="0"/>
              <a:t> </a:t>
            </a:r>
            <a:r>
              <a:rPr lang="pl-PL" sz="1200" dirty="0" err="1" smtClean="0"/>
              <a:t>or</a:t>
            </a:r>
            <a:r>
              <a:rPr lang="pl-PL" sz="1200" dirty="0" smtClean="0"/>
              <a:t> </a:t>
            </a:r>
            <a:r>
              <a:rPr lang="pl-PL" sz="1200" dirty="0" err="1" smtClean="0"/>
              <a:t>more</a:t>
            </a:r>
            <a:r>
              <a:rPr lang="pl-PL" sz="1200" dirty="0" smtClean="0"/>
              <a:t>)</a:t>
            </a:r>
            <a:r>
              <a:rPr lang="en-US" sz="1200" dirty="0" smtClean="0"/>
              <a:t>.</a:t>
            </a:r>
            <a:endParaRPr lang="en-US" sz="1200" dirty="0" smtClean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graphicFrame>
        <p:nvGraphicFramePr>
          <p:cNvPr id="267" name="Table 267"/>
          <p:cNvGraphicFramePr/>
          <p:nvPr>
            <p:extLst>
              <p:ext uri="{D42A27DB-BD31-4B8C-83A1-F6EECF244321}">
                <p14:modId xmlns:p14="http://schemas.microsoft.com/office/powerpoint/2010/main" val="1568961438"/>
              </p:ext>
            </p:extLst>
          </p:nvPr>
        </p:nvGraphicFramePr>
        <p:xfrm>
          <a:off x="6381500" y="930607"/>
          <a:ext cx="2124550" cy="95250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724259"/>
                <a:gridCol w="1400291"/>
              </a:tblGrid>
              <a:tr h="190500">
                <a:tc>
                  <a:txBody>
                    <a:bodyPr/>
                    <a:lstStyle/>
                    <a:p>
                      <a:pPr lvl="0" algn="l" defTabSz="914400"/>
                      <a:r>
                        <a:rPr lang="pl-PL" sz="10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Value</a:t>
                      </a:r>
                      <a:endParaRPr sz="10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lang="pl-PL" sz="10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Test</a:t>
                      </a:r>
                      <a:endParaRPr sz="10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/>
                </a:tc>
              </a:tr>
              <a:tr h="190500">
                <a:tc>
                  <a:txBody>
                    <a:bodyPr/>
                    <a:lstStyle/>
                    <a:p>
                      <a:pPr lvl="0" algn="l" defTabSz="914400"/>
                      <a:r>
                        <a:rPr lang="pl-PL" sz="1000" dirty="0" smtClean="0">
                          <a:sym typeface="Source Sans Pro"/>
                        </a:rPr>
                        <a:t> '</a:t>
                      </a:r>
                      <a:r>
                        <a:rPr lang="pl-PL" sz="1000" dirty="0" err="1" smtClean="0">
                          <a:sym typeface="Source Sans Pro"/>
                        </a:rPr>
                        <a:t>ttest</a:t>
                      </a:r>
                      <a:r>
                        <a:rPr lang="pl-PL" sz="1000" dirty="0" smtClean="0">
                          <a:sym typeface="Source Sans Pro"/>
                        </a:rPr>
                        <a:t>'</a:t>
                      </a:r>
                      <a:endParaRPr sz="10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lang="pl-PL" sz="1000" dirty="0" err="1" smtClean="0">
                          <a:sym typeface="Source Sans Pro"/>
                        </a:rPr>
                        <a:t>student's</a:t>
                      </a:r>
                      <a:r>
                        <a:rPr lang="pl-PL" sz="1000" dirty="0" smtClean="0">
                          <a:sym typeface="Source Sans Pro"/>
                        </a:rPr>
                        <a:t> t-</a:t>
                      </a:r>
                      <a:r>
                        <a:rPr lang="pl-PL" sz="1000" dirty="0" err="1" smtClean="0">
                          <a:sym typeface="Source Sans Pro"/>
                        </a:rPr>
                        <a:t>tets</a:t>
                      </a:r>
                      <a:endParaRPr sz="10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/>
                </a:tc>
              </a:tr>
              <a:tr h="190500">
                <a:tc>
                  <a:txBody>
                    <a:bodyPr/>
                    <a:lstStyle/>
                    <a:p>
                      <a:pPr lvl="0" algn="l" defTabSz="914400"/>
                      <a:r>
                        <a:rPr lang="pl-PL" sz="1000" dirty="0" smtClean="0">
                          <a:sym typeface="Source Sans Pro"/>
                        </a:rPr>
                        <a:t> 'nbinom2'</a:t>
                      </a:r>
                      <a:endParaRPr sz="10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lang="pl-PL" sz="1000" dirty="0" err="1" smtClean="0">
                          <a:sym typeface="Source Sans Pro"/>
                        </a:rPr>
                        <a:t>negative</a:t>
                      </a:r>
                      <a:r>
                        <a:rPr lang="pl-PL" sz="1000" baseline="0" dirty="0" smtClean="0">
                          <a:sym typeface="Source Sans Pro"/>
                        </a:rPr>
                        <a:t> </a:t>
                      </a:r>
                      <a:r>
                        <a:rPr lang="pl-PL" sz="1000" baseline="0" dirty="0" err="1" smtClean="0">
                          <a:sym typeface="Source Sans Pro"/>
                        </a:rPr>
                        <a:t>binomial</a:t>
                      </a:r>
                      <a:r>
                        <a:rPr lang="pl-PL" sz="1000" baseline="0" dirty="0" smtClean="0">
                          <a:sym typeface="Source Sans Pro"/>
                        </a:rPr>
                        <a:t> test</a:t>
                      </a:r>
                      <a:endParaRPr sz="10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/>
                </a:tc>
              </a:tr>
              <a:tr h="190500">
                <a:tc>
                  <a:txBody>
                    <a:bodyPr/>
                    <a:lstStyle/>
                    <a:p>
                      <a:pPr lvl="0" algn="l" defTabSz="914400"/>
                      <a:r>
                        <a:rPr lang="pl-PL" sz="1000" dirty="0" smtClean="0">
                          <a:sym typeface="Source Sans Pro"/>
                        </a:rPr>
                        <a:t> '</a:t>
                      </a:r>
                      <a:r>
                        <a:rPr lang="pl-PL" sz="1000" dirty="0" err="1" smtClean="0">
                          <a:sym typeface="Source Sans Pro"/>
                        </a:rPr>
                        <a:t>lrt</a:t>
                      </a:r>
                      <a:r>
                        <a:rPr lang="pl-PL" sz="1000" dirty="0" smtClean="0">
                          <a:sym typeface="Source Sans Pro"/>
                        </a:rPr>
                        <a:t>'</a:t>
                      </a:r>
                      <a:endParaRPr sz="10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lang="pl-PL" sz="1000" dirty="0" err="1" smtClean="0">
                          <a:sym typeface="Source Sans Pro"/>
                        </a:rPr>
                        <a:t>likelihood</a:t>
                      </a:r>
                      <a:r>
                        <a:rPr lang="pl-PL" sz="1000" dirty="0" smtClean="0">
                          <a:sym typeface="Source Sans Pro"/>
                        </a:rPr>
                        <a:t>-ratio test</a:t>
                      </a:r>
                      <a:endParaRPr sz="10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/>
                </a:tc>
              </a:tr>
              <a:tr h="190500">
                <a:tc>
                  <a:txBody>
                    <a:bodyPr/>
                    <a:lstStyle/>
                    <a:p>
                      <a:pPr lvl="0" algn="l" defTabSz="914400"/>
                      <a:r>
                        <a:rPr lang="pl-PL" sz="1000" dirty="0" smtClean="0">
                          <a:sym typeface="Source Sans Pro"/>
                        </a:rPr>
                        <a:t> '</a:t>
                      </a:r>
                      <a:r>
                        <a:rPr lang="pl-PL" sz="1000" dirty="0" err="1" smtClean="0">
                          <a:sym typeface="Source Sans Pro"/>
                        </a:rPr>
                        <a:t>qlf</a:t>
                      </a:r>
                      <a:r>
                        <a:rPr lang="pl-PL" sz="1000" dirty="0" smtClean="0">
                          <a:sym typeface="Source Sans Pro"/>
                        </a:rPr>
                        <a:t>'</a:t>
                      </a:r>
                      <a:endParaRPr sz="10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lang="pl-PL" sz="1000" dirty="0" smtClean="0">
                          <a:sym typeface="Source Sans Pro"/>
                        </a:rPr>
                        <a:t>quasi-</a:t>
                      </a:r>
                      <a:r>
                        <a:rPr lang="pl-PL" sz="1000" dirty="0" err="1" smtClean="0">
                          <a:sym typeface="Source Sans Pro"/>
                        </a:rPr>
                        <a:t>likelihood</a:t>
                      </a:r>
                      <a:r>
                        <a:rPr lang="pl-PL" sz="1000" dirty="0" smtClean="0">
                          <a:sym typeface="Source Sans Pro"/>
                        </a:rPr>
                        <a:t> F-test</a:t>
                      </a:r>
                      <a:endParaRPr sz="10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/>
                </a:tc>
              </a:tr>
            </a:tbl>
          </a:graphicData>
        </a:graphic>
      </p:graphicFrame>
      <p:sp>
        <p:nvSpPr>
          <p:cNvPr id="71" name="Shape 123"/>
          <p:cNvSpPr/>
          <p:nvPr/>
        </p:nvSpPr>
        <p:spPr>
          <a:xfrm>
            <a:off x="8684349" y="5880606"/>
            <a:ext cx="4931169" cy="941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lang="en-US" sz="1200" dirty="0"/>
              <a:t>Function</a:t>
            </a:r>
            <a:r>
              <a:rPr lang="en-US" sz="1200" b="1" dirty="0"/>
              <a:t> </a:t>
            </a:r>
            <a:r>
              <a:rPr lang="en-US" sz="1200" b="1" dirty="0" err="1"/>
              <a:t>plot_methylation_path</a:t>
            </a:r>
            <a:r>
              <a:rPr lang="en-US" sz="1200" b="1" dirty="0"/>
              <a:t>() </a:t>
            </a:r>
            <a:r>
              <a:rPr lang="en-US" sz="1200" dirty="0" err="1" smtClean="0"/>
              <a:t>visualise</a:t>
            </a:r>
            <a:r>
              <a:rPr lang="pl-PL" sz="1200" dirty="0" smtClean="0"/>
              <a:t>s</a:t>
            </a:r>
            <a:r>
              <a:rPr lang="en-US" sz="1200" dirty="0" smtClean="0"/>
              <a:t> </a:t>
            </a:r>
            <a:r>
              <a:rPr lang="en-US" sz="1200" dirty="0"/>
              <a:t>a chosen gene with marked </a:t>
            </a:r>
            <a:r>
              <a:rPr lang="en-US" sz="1200" dirty="0" err="1"/>
              <a:t>CpG</a:t>
            </a:r>
            <a:r>
              <a:rPr lang="en-US" sz="1200" dirty="0"/>
              <a:t> probes. It shows the mean methylation level for each probe in group. Also we can exact the line </a:t>
            </a:r>
            <a:r>
              <a:rPr lang="en-US" sz="1200" dirty="0" err="1"/>
              <a:t>corresonding</a:t>
            </a:r>
            <a:r>
              <a:rPr lang="en-US" sz="1200" dirty="0"/>
              <a:t> to gene. In this case we see what are the locations of probes on gene in HG18 coordinates. We can as well draw a locations of </a:t>
            </a:r>
            <a:r>
              <a:rPr lang="en-US" sz="1200" dirty="0" err="1"/>
              <a:t>CpG</a:t>
            </a:r>
            <a:r>
              <a:rPr lang="en-US" sz="1200" dirty="0"/>
              <a:t> islands.</a:t>
            </a:r>
            <a:endParaRPr lang="en-US" sz="1200" dirty="0" smtClean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72" name="Shape 292"/>
          <p:cNvSpPr/>
          <p:nvPr/>
        </p:nvSpPr>
        <p:spPr>
          <a:xfrm>
            <a:off x="3584001" y="5817796"/>
            <a:ext cx="6202314" cy="2540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lang="pl-PL" sz="1400" dirty="0" err="1" smtClean="0">
                <a:solidFill>
                  <a:srgbClr val="4A3C8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MLExpResso</a:t>
            </a:r>
            <a:r>
              <a:rPr lang="pl-PL" sz="1400" dirty="0" smtClean="0">
                <a:solidFill>
                  <a:srgbClr val="4A3C8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::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aggregate_probes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(data)</a:t>
            </a:r>
            <a:endParaRPr sz="14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3" name="Shape 294"/>
          <p:cNvSpPr/>
          <p:nvPr/>
        </p:nvSpPr>
        <p:spPr>
          <a:xfrm>
            <a:off x="8719330" y="7181492"/>
            <a:ext cx="4950000" cy="422873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 algn="l">
              <a:lnSpc>
                <a:spcPct val="120000"/>
              </a:lnSpc>
              <a:defRPr sz="1800"/>
            </a:pPr>
            <a:endParaRPr lang="pl-PL" sz="1200" dirty="0" smtClean="0">
              <a:latin typeface="Menlo"/>
              <a:ea typeface="Menlo"/>
              <a:cs typeface="Menlo"/>
              <a:sym typeface="Menlo"/>
            </a:endParaRPr>
          </a:p>
          <a:p>
            <a:pPr lvl="0" algn="l">
              <a:lnSpc>
                <a:spcPct val="120000"/>
              </a:lnSpc>
              <a:defRPr sz="1800"/>
            </a:pP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plot_methylation_path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(BRCA_methylation_chr17 </a:t>
            </a:r>
            <a:r>
              <a:rPr lang="pl-PL" sz="1200" dirty="0"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pl-PL" sz="1200" dirty="0" err="1">
                <a:latin typeface="Menlo"/>
                <a:ea typeface="Menlo"/>
                <a:cs typeface="Menlo"/>
                <a:sym typeface="Menlo"/>
              </a:rPr>
              <a:t>gr_met</a:t>
            </a:r>
            <a:r>
              <a:rPr lang="pl-PL" sz="1200" dirty="0">
                <a:latin typeface="Menlo"/>
                <a:ea typeface="Menlo"/>
                <a:cs typeface="Menlo"/>
                <a:sym typeface="Menlo"/>
              </a:rPr>
              <a:t>,  'CACNA1G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')</a:t>
            </a:r>
            <a:endParaRPr lang="pl-PL" sz="12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4" name="Shape 38"/>
          <p:cNvSpPr/>
          <p:nvPr/>
        </p:nvSpPr>
        <p:spPr>
          <a:xfrm>
            <a:off x="8705042" y="7126971"/>
            <a:ext cx="5003161" cy="221947"/>
          </a:xfrm>
          <a:prstGeom prst="roundRect">
            <a:avLst>
              <a:gd name="adj" fmla="val 20098"/>
            </a:avLst>
          </a:prstGeom>
          <a:solidFill>
            <a:srgbClr val="4A3C8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pl-PL" sz="1400" dirty="0" err="1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</a:t>
            </a:r>
            <a:endParaRPr sz="1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" name="Shape 123"/>
          <p:cNvSpPr/>
          <p:nvPr/>
        </p:nvSpPr>
        <p:spPr>
          <a:xfrm>
            <a:off x="3538069" y="931682"/>
            <a:ext cx="2929412" cy="775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lang="en-US" sz="1200" dirty="0"/>
              <a:t>Function </a:t>
            </a:r>
            <a:r>
              <a:rPr lang="en-US" sz="1200" b="1" dirty="0" err="1"/>
              <a:t>calculate_test</a:t>
            </a:r>
            <a:r>
              <a:rPr lang="en-US" sz="1200" b="1" dirty="0"/>
              <a:t>() </a:t>
            </a:r>
            <a:r>
              <a:rPr lang="en-US" sz="1200" dirty="0"/>
              <a:t>computes log folds, p-values and means for </a:t>
            </a:r>
            <a:r>
              <a:rPr lang="en-US" sz="1200" dirty="0" err="1"/>
              <a:t>choosen</a:t>
            </a:r>
            <a:r>
              <a:rPr lang="en-US" sz="1200" dirty="0"/>
              <a:t> test for data from methylation or expression.</a:t>
            </a:r>
            <a:endParaRPr lang="en-US" sz="1200" dirty="0" smtClean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211121963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232451" y="330190"/>
            <a:ext cx="13477248" cy="10033736"/>
          </a:xfrm>
          <a:prstGeom prst="roundRect">
            <a:avLst>
              <a:gd name="adj" fmla="val 1316"/>
            </a:avLst>
          </a:prstGeom>
          <a:solidFill>
            <a:srgbClr val="4A3C89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-3058936" y="6334843"/>
            <a:ext cx="427683" cy="248842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 anchor="ctr">
            <a:spAutoFit/>
          </a:bodyPr>
          <a:lstStyle/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232450" y="10340910"/>
            <a:ext cx="6261703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0" algn="l">
              <a:lnSpc>
                <a:spcPct val="90000"/>
              </a:lnSpc>
              <a:defRPr sz="1800"/>
            </a:pPr>
            <a:r>
              <a:rPr sz="900">
                <a:latin typeface="Source Sans Pro Light"/>
                <a:ea typeface="Source Sans Pro Light"/>
                <a:cs typeface="Source Sans Pro Light"/>
                <a:sym typeface="Source Sans Pro Light"/>
              </a:rPr>
              <a:t>RStudio® is a trademark of RStudio, Inc.  •  </a:t>
            </a:r>
            <a:r>
              <a:rPr sz="900">
                <a:solidFill>
                  <a:srgbClr val="0365C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  <a:hlinkClick r:id="rId3"/>
              </a:rPr>
              <a:t>CC BY </a:t>
            </a:r>
            <a:r>
              <a:rPr sz="900">
                <a:latin typeface="Source Sans Pro Light"/>
                <a:ea typeface="Source Sans Pro Light"/>
                <a:cs typeface="Source Sans Pro Light"/>
                <a:sym typeface="Source Sans Pro Light"/>
              </a:rPr>
              <a:t>Your Name •  Your@email.com  •  844-448-1212 • </a:t>
            </a:r>
            <a:r>
              <a:rPr sz="900" u="sng">
                <a:latin typeface="Source Sans Pro Light"/>
                <a:ea typeface="Source Sans Pro Light"/>
                <a:cs typeface="Source Sans Pro Light"/>
                <a:sym typeface="Source Sans Pro Light"/>
                <a:hlinkClick r:id="rId4"/>
              </a:rPr>
              <a:t>rstudio.com</a:t>
            </a:r>
            <a:r>
              <a:rPr sz="900"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</a:p>
        </p:txBody>
      </p:sp>
      <p:sp>
        <p:nvSpPr>
          <p:cNvPr id="40" name="Shape 40"/>
          <p:cNvSpPr/>
          <p:nvPr/>
        </p:nvSpPr>
        <p:spPr>
          <a:xfrm>
            <a:off x="6255278" y="10347903"/>
            <a:ext cx="7509204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lvl="0" algn="r">
              <a:lnSpc>
                <a:spcPct val="90000"/>
              </a:lnSpc>
              <a:defRPr sz="1800"/>
            </a:pPr>
            <a:r>
              <a:rPr sz="900">
                <a:latin typeface="Source Sans Pro Light"/>
                <a:ea typeface="Source Sans Pro Light"/>
                <a:cs typeface="Source Sans Pro Light"/>
                <a:sym typeface="Source Sans Pro Light"/>
              </a:rPr>
              <a:t>Learn more at </a:t>
            </a:r>
            <a:r>
              <a:rPr sz="900">
                <a:latin typeface="Source Sans Pro"/>
                <a:ea typeface="Source Sans Pro"/>
                <a:cs typeface="Source Sans Pro"/>
                <a:sym typeface="Source Sans Pro"/>
              </a:rPr>
              <a:t>web page or vignette  </a:t>
            </a:r>
            <a:r>
              <a:rPr sz="900">
                <a:latin typeface="Source Sans Pro Light"/>
                <a:ea typeface="Source Sans Pro Light"/>
                <a:cs typeface="Source Sans Pro Light"/>
                <a:sym typeface="Source Sans Pro Light"/>
              </a:rPr>
              <a:t>•  package  version  •  Updated: 3/15</a:t>
            </a:r>
          </a:p>
        </p:txBody>
      </p:sp>
      <p:sp>
        <p:nvSpPr>
          <p:cNvPr id="44" name="Shape 44"/>
          <p:cNvSpPr/>
          <p:nvPr/>
        </p:nvSpPr>
        <p:spPr>
          <a:xfrm>
            <a:off x="247251" y="201010"/>
            <a:ext cx="13453635" cy="320381"/>
          </a:xfrm>
          <a:prstGeom prst="roundRect">
            <a:avLst>
              <a:gd name="adj" fmla="val 20098"/>
            </a:avLst>
          </a:prstGeom>
          <a:solidFill>
            <a:srgbClr val="4A3C8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pl-PL" sz="2000" dirty="0" err="1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Visualizations</a:t>
            </a:r>
            <a:endParaRPr sz="1200" dirty="0">
              <a:solidFill>
                <a:srgbClr val="FFFFFF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387518" y="757426"/>
            <a:ext cx="13183410" cy="4645684"/>
          </a:xfrm>
          <a:prstGeom prst="roundRect">
            <a:avLst>
              <a:gd name="adj" fmla="val 593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387518" y="579386"/>
            <a:ext cx="13183410" cy="292147"/>
          </a:xfrm>
          <a:prstGeom prst="roundRect">
            <a:avLst>
              <a:gd name="adj" fmla="val 25876"/>
            </a:avLst>
          </a:prstGeom>
          <a:solidFill>
            <a:srgbClr val="4A3C8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lang="pl-PL" sz="1400" dirty="0" err="1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Plot_volcanoes</a:t>
            </a:r>
            <a:r>
              <a:rPr lang="pl-PL" sz="14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</a:t>
            </a:r>
            <a:endParaRPr sz="1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" name="Shape 49"/>
          <p:cNvSpPr/>
          <p:nvPr/>
        </p:nvSpPr>
        <p:spPr>
          <a:xfrm>
            <a:off x="387518" y="5693051"/>
            <a:ext cx="13161143" cy="4564386"/>
          </a:xfrm>
          <a:prstGeom prst="roundRect">
            <a:avLst>
              <a:gd name="adj" fmla="val 3358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/>
          </a:p>
        </p:txBody>
      </p:sp>
      <p:sp>
        <p:nvSpPr>
          <p:cNvPr id="50" name="Shape 50"/>
          <p:cNvSpPr/>
          <p:nvPr/>
        </p:nvSpPr>
        <p:spPr>
          <a:xfrm>
            <a:off x="389744" y="5568630"/>
            <a:ext cx="13158917" cy="274958"/>
          </a:xfrm>
          <a:prstGeom prst="roundRect">
            <a:avLst>
              <a:gd name="adj" fmla="val 25876"/>
            </a:avLst>
          </a:prstGeom>
          <a:solidFill>
            <a:srgbClr val="4A3C8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lang="pl-PL" sz="1400" dirty="0" err="1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Plot_gene</a:t>
            </a:r>
            <a:r>
              <a:rPr lang="pl-PL" sz="14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</a:t>
            </a:r>
            <a:endParaRPr sz="1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123" y="1904481"/>
            <a:ext cx="9177865" cy="3457732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5719" y="6780971"/>
            <a:ext cx="11290731" cy="3465245"/>
          </a:xfrm>
          <a:prstGeom prst="rect">
            <a:avLst/>
          </a:prstGeom>
        </p:spPr>
      </p:pic>
      <p:sp>
        <p:nvSpPr>
          <p:cNvPr id="14" name="Shape 292"/>
          <p:cNvSpPr/>
          <p:nvPr/>
        </p:nvSpPr>
        <p:spPr>
          <a:xfrm>
            <a:off x="544150" y="992830"/>
            <a:ext cx="7337828" cy="313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lang="pl-PL" sz="1400" dirty="0" err="1" smtClean="0">
                <a:solidFill>
                  <a:srgbClr val="4A3C8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MLExpResso</a:t>
            </a:r>
            <a:r>
              <a:rPr lang="pl-PL" sz="1400" dirty="0" smtClean="0">
                <a:solidFill>
                  <a:srgbClr val="4A3C8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::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plot_volcanoes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data.m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data.e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condition.m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condition.e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gene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,  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test.m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test.e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)</a:t>
            </a:r>
            <a:endParaRPr sz="14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" name="Shape 292"/>
          <p:cNvSpPr/>
          <p:nvPr/>
        </p:nvSpPr>
        <p:spPr>
          <a:xfrm>
            <a:off x="544150" y="5839427"/>
            <a:ext cx="7337828" cy="313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lang="pl-PL" sz="1400" dirty="0" err="1" smtClean="0">
                <a:solidFill>
                  <a:srgbClr val="4A3C8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MLExpResso</a:t>
            </a:r>
            <a:r>
              <a:rPr lang="pl-PL" sz="1400" dirty="0" smtClean="0">
                <a:solidFill>
                  <a:srgbClr val="4A3C8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::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plot_genes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data.m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data.e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condition.m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condition.e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gene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)</a:t>
            </a:r>
            <a:endParaRPr sz="14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" name="Shape 294"/>
          <p:cNvSpPr/>
          <p:nvPr/>
        </p:nvSpPr>
        <p:spPr>
          <a:xfrm>
            <a:off x="544150" y="1908287"/>
            <a:ext cx="5525384" cy="221599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 algn="l">
              <a:lnSpc>
                <a:spcPct val="120000"/>
              </a:lnSpc>
              <a:defRPr sz="1800"/>
            </a:pPr>
            <a:r>
              <a:rPr lang="pl-PL" sz="1200" dirty="0" err="1">
                <a:latin typeface="Menlo"/>
                <a:ea typeface="Menlo"/>
                <a:cs typeface="Menlo"/>
                <a:sym typeface="Menlo"/>
              </a:rPr>
              <a:t>p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lot_volcanoes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(met, 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exp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gr_met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gr_exp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, 'CACNA1G', 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res_met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res_exp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)</a:t>
            </a:r>
            <a:endParaRPr lang="pl-PL" sz="12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" name="Shape 38"/>
          <p:cNvSpPr/>
          <p:nvPr/>
        </p:nvSpPr>
        <p:spPr>
          <a:xfrm>
            <a:off x="544150" y="1748195"/>
            <a:ext cx="5542324" cy="180000"/>
          </a:xfrm>
          <a:prstGeom prst="roundRect">
            <a:avLst>
              <a:gd name="adj" fmla="val 20098"/>
            </a:avLst>
          </a:prstGeom>
          <a:solidFill>
            <a:srgbClr val="4A3C8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pl-PL" sz="1400" dirty="0" err="1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</a:t>
            </a:r>
            <a:endParaRPr sz="1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" name="Shape 294"/>
          <p:cNvSpPr/>
          <p:nvPr/>
        </p:nvSpPr>
        <p:spPr>
          <a:xfrm>
            <a:off x="544150" y="6761791"/>
            <a:ext cx="5525384" cy="221599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 algn="l">
              <a:lnSpc>
                <a:spcPct val="120000"/>
              </a:lnSpc>
              <a:defRPr sz="1800"/>
            </a:pPr>
            <a:r>
              <a:rPr lang="pl-PL" sz="1200" dirty="0" err="1">
                <a:latin typeface="Menlo"/>
                <a:ea typeface="Menlo"/>
                <a:cs typeface="Menlo"/>
                <a:sym typeface="Menlo"/>
              </a:rPr>
              <a:t>p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lot_volcanoes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(met, 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exp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gr_met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gr_exp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, 'CACNA1G', 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res_met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res_exp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)</a:t>
            </a:r>
            <a:endParaRPr lang="pl-PL" sz="12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" name="Shape 38"/>
          <p:cNvSpPr/>
          <p:nvPr/>
        </p:nvSpPr>
        <p:spPr>
          <a:xfrm>
            <a:off x="544149" y="6572250"/>
            <a:ext cx="5542325" cy="180000"/>
          </a:xfrm>
          <a:prstGeom prst="roundRect">
            <a:avLst>
              <a:gd name="adj" fmla="val 20098"/>
            </a:avLst>
          </a:prstGeom>
          <a:solidFill>
            <a:srgbClr val="4A3C8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pl-PL" sz="1400" dirty="0" err="1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</a:t>
            </a:r>
            <a:endParaRPr sz="1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" name="Shape 123"/>
          <p:cNvSpPr/>
          <p:nvPr/>
        </p:nvSpPr>
        <p:spPr>
          <a:xfrm>
            <a:off x="511935" y="1328902"/>
            <a:ext cx="12912308" cy="294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algn="l"/>
            <a:r>
              <a:rPr lang="en-US" sz="1200" dirty="0"/>
              <a:t>Function </a:t>
            </a:r>
            <a:r>
              <a:rPr lang="en-US" sz="1200" b="1" dirty="0" err="1"/>
              <a:t>plot_volcanoes</a:t>
            </a:r>
            <a:r>
              <a:rPr lang="en-US" sz="1200" b="1" dirty="0"/>
              <a:t>()</a:t>
            </a:r>
            <a:r>
              <a:rPr lang="en-US" sz="1200" dirty="0"/>
              <a:t> </a:t>
            </a:r>
            <a:r>
              <a:rPr lang="en-US" sz="1200" dirty="0" smtClean="0"/>
              <a:t>generate</a:t>
            </a:r>
            <a:r>
              <a:rPr lang="pl-PL" sz="1200" dirty="0" smtClean="0"/>
              <a:t>s</a:t>
            </a:r>
            <a:r>
              <a:rPr lang="en-US" sz="1200" dirty="0" smtClean="0"/>
              <a:t> </a:t>
            </a:r>
            <a:r>
              <a:rPr lang="en-US" sz="1200" dirty="0"/>
              <a:t>a dashboard with volcano plots for expression and methylation. Also it adds a tables with basic </a:t>
            </a:r>
            <a:r>
              <a:rPr lang="en-US" sz="1200" dirty="0" smtClean="0"/>
              <a:t>statistics</a:t>
            </a:r>
            <a:r>
              <a:rPr lang="pl-PL" sz="1200" dirty="0" smtClean="0"/>
              <a:t> for </a:t>
            </a:r>
            <a:r>
              <a:rPr lang="pl-PL" sz="1200" dirty="0" err="1" smtClean="0"/>
              <a:t>chosen</a:t>
            </a:r>
            <a:r>
              <a:rPr lang="pl-PL" sz="1200" dirty="0" smtClean="0"/>
              <a:t> </a:t>
            </a:r>
            <a:r>
              <a:rPr lang="pl-PL" sz="1200" dirty="0" err="1" smtClean="0"/>
              <a:t>gene</a:t>
            </a:r>
            <a:r>
              <a:rPr lang="en-US" sz="1200" dirty="0" smtClean="0"/>
              <a:t>.</a:t>
            </a:r>
            <a:endParaRPr lang="en-US" sz="1200" dirty="0">
              <a:effectLst/>
            </a:endParaRPr>
          </a:p>
        </p:txBody>
      </p:sp>
      <p:sp>
        <p:nvSpPr>
          <p:cNvPr id="21" name="Shape 123"/>
          <p:cNvSpPr/>
          <p:nvPr/>
        </p:nvSpPr>
        <p:spPr>
          <a:xfrm>
            <a:off x="511935" y="6196158"/>
            <a:ext cx="12912308" cy="294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algn="l"/>
            <a:r>
              <a:rPr lang="en-US" sz="1200" dirty="0"/>
              <a:t>Function </a:t>
            </a:r>
            <a:r>
              <a:rPr lang="en-US" sz="1200" b="1" dirty="0" err="1"/>
              <a:t>plot_gene</a:t>
            </a:r>
            <a:r>
              <a:rPr lang="en-US" sz="1200" b="1" dirty="0"/>
              <a:t>()</a:t>
            </a:r>
            <a:r>
              <a:rPr lang="en-US" sz="1200" dirty="0"/>
              <a:t> generates a dashboard with methylation path for methylation and boxplots for groups for chosen gene</a:t>
            </a:r>
            <a:r>
              <a:rPr lang="en-US" sz="1200" dirty="0" smtClean="0"/>
              <a:t>.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00928529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</TotalTime>
  <Words>738</Words>
  <Application>Microsoft Office PowerPoint</Application>
  <PresentationFormat>Niestandardowy</PresentationFormat>
  <Paragraphs>78</Paragraphs>
  <Slides>2</Slides>
  <Notes>2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HeadingPairs>
  <TitlesOfParts>
    <vt:vector size="9" baseType="lpstr">
      <vt:lpstr>Avenir Book</vt:lpstr>
      <vt:lpstr>Helvetica Light</vt:lpstr>
      <vt:lpstr>Menlo</vt:lpstr>
      <vt:lpstr>Source Sans Pro</vt:lpstr>
      <vt:lpstr>Source Sans Pro Light</vt:lpstr>
      <vt:lpstr>Source Sans Pro Semibold</vt:lpstr>
      <vt:lpstr>White</vt:lpstr>
      <vt:lpstr>MLExpResso  Cheat Sheet </vt:lpstr>
      <vt:lpstr>Prezentacja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MLExpResso  Cheat Sheet</dc:title>
  <dc:creator>Alicja Gosiewska</dc:creator>
  <cp:lastModifiedBy>Alicja Gosiewska</cp:lastModifiedBy>
  <cp:revision>88</cp:revision>
  <dcterms:modified xsi:type="dcterms:W3CDTF">2017-08-04T12:40:14Z</dcterms:modified>
</cp:coreProperties>
</file>