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2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70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506283" y="333486"/>
            <a:ext cx="10362116" cy="4705590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69251" y="5373729"/>
            <a:ext cx="3270299" cy="4924317"/>
          </a:xfrm>
          <a:prstGeom prst="roundRect">
            <a:avLst>
              <a:gd name="adj" fmla="val 593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algn="l"/>
            <a:endParaRPr sz="1000" dirty="0">
              <a:solidFill>
                <a:schemeClr val="bg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61" name="Shape 32"/>
          <p:cNvSpPr/>
          <p:nvPr/>
        </p:nvSpPr>
        <p:spPr>
          <a:xfrm>
            <a:off x="3494838" y="5208123"/>
            <a:ext cx="10373561" cy="5106348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Shape 32"/>
          <p:cNvSpPr/>
          <p:nvPr/>
        </p:nvSpPr>
        <p:spPr>
          <a:xfrm>
            <a:off x="169250" y="1551507"/>
            <a:ext cx="3270300" cy="3488720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99819" y="15587"/>
            <a:ext cx="3209161" cy="154177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 defTabSz="280415">
              <a:defRPr sz="1800"/>
            </a:pPr>
            <a:r>
              <a:rPr lang="pl-PL" sz="3600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3200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lang="pl-PL" sz="3200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/>
            </a:r>
            <a:br>
              <a:rPr lang="pl-PL" sz="3200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</a:br>
            <a:r>
              <a:rPr sz="28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28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2800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lang="pl-PL" sz="28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pl-PL" sz="28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Aleksandra Dąbrowska [aut, </a:t>
            </a:r>
            <a:r>
              <a:rPr lang="pl-PL" sz="1200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cre</a:t>
            </a: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]</a:t>
            </a:r>
            <a:r>
              <a:rPr lang="pl-PL" sz="1200" dirty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br>
              <a:rPr lang="pl-PL" sz="1200" dirty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Alicja Gosiewska [aut]</a:t>
            </a: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/>
            </a:r>
            <a:b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</a:b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Przemysław </a:t>
            </a:r>
            <a:r>
              <a:rPr lang="pl-PL" sz="1200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Biecek</a:t>
            </a: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[aut, </a:t>
            </a:r>
            <a:r>
              <a:rPr lang="pl-PL" sz="1200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ths</a:t>
            </a:r>
            <a:r>
              <a:rPr lang="pl-PL" sz="1200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]</a:t>
            </a:r>
            <a:endParaRPr sz="2800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7903"/>
            <a:ext cx="6261703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MLExpResso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vesrion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0.2.0(2017) Aleksandra Dąbrowska, Alicja Gosiewska, Przemysław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Biecek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</a:t>
            </a:r>
            <a:r>
              <a:rPr sz="900" dirty="0" smtClean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BY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494838" y="133112"/>
            <a:ext cx="10373561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dentification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of genes with affected 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lang="en-US" sz="2000" dirty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69250" y="5108530"/>
            <a:ext cx="3270300" cy="33338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MLExpRessoData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Shape 44"/>
          <p:cNvSpPr/>
          <p:nvPr/>
        </p:nvSpPr>
        <p:spPr>
          <a:xfrm>
            <a:off x="171277" y="1545861"/>
            <a:ext cx="3267340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Introduction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593966" y="466187"/>
            <a:ext cx="4909726" cy="28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3544370" y="8043801"/>
            <a:ext cx="4985583" cy="8863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met 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aggregate_probes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)</a:t>
            </a:r>
            <a:endParaRPr lang="pl-PL" sz="1200" dirty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BRCA_met$SUBTYPE</a:t>
            </a:r>
            <a:endParaRPr lang="pl-PL" sz="1200" dirty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ifelse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== '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LumA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LumA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other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res_met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&lt;- 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calculate_test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(met, 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ttest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')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</p:txBody>
      </p:sp>
      <p:sp>
        <p:nvSpPr>
          <p:cNvPr id="35" name="Shape 292"/>
          <p:cNvSpPr/>
          <p:nvPr/>
        </p:nvSpPr>
        <p:spPr>
          <a:xfrm>
            <a:off x="3574153" y="5495278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225095182"/>
              </p:ext>
            </p:extLst>
          </p:nvPr>
        </p:nvGraphicFramePr>
        <p:xfrm>
          <a:off x="6368578" y="5760823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t-test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F-test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41" name="Shape 38"/>
          <p:cNvSpPr/>
          <p:nvPr/>
        </p:nvSpPr>
        <p:spPr>
          <a:xfrm>
            <a:off x="3544370" y="7811754"/>
            <a:ext cx="5002134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292"/>
          <p:cNvSpPr/>
          <p:nvPr/>
        </p:nvSpPr>
        <p:spPr>
          <a:xfrm>
            <a:off x="8683980" y="5452029"/>
            <a:ext cx="5003161" cy="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292"/>
          <p:cNvSpPr/>
          <p:nvPr/>
        </p:nvSpPr>
        <p:spPr>
          <a:xfrm>
            <a:off x="232450" y="1922640"/>
            <a:ext cx="3130181" cy="313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MLExpResso</a:t>
            </a:r>
            <a:r>
              <a:rPr lang="en-US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is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an R package for integrative analyses and visualization of gene expression and DNA methylation data.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Key functions of this package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are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: </a:t>
            </a: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identification of genes with affected expression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– </a:t>
            </a:r>
            <a:r>
              <a:rPr lang="pl-PL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calculate_test</a:t>
            </a:r>
            <a:r>
              <a:rPr lang="pl-PL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() </a:t>
            </a:r>
            <a:r>
              <a:rPr lang="pl-PL" sz="1200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function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, </a:t>
            </a:r>
            <a:endParaRPr lang="pl-PL" sz="1200" dirty="0" smtClean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identification of DMR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-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different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ially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methylated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regions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- </a:t>
            </a:r>
            <a:r>
              <a:rPr lang="pl-PL" sz="1200" b="1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calculate_test</a:t>
            </a:r>
            <a:r>
              <a:rPr lang="pl-PL" sz="1200" b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()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function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, </a:t>
            </a:r>
            <a:endParaRPr lang="pl-PL" sz="1200" dirty="0" smtClean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of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regions with changes in expression and methylation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- </a:t>
            </a:r>
            <a:r>
              <a:rPr lang="pl-PL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calculate_comparition_table</a:t>
            </a:r>
            <a:r>
              <a:rPr lang="pl-PL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()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function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, </a:t>
            </a:r>
            <a:endParaRPr lang="pl-PL" sz="1200" dirty="0" smtClean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visualization of identified regions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– </a:t>
            </a:r>
            <a:r>
              <a:rPr lang="pl-PL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plot_gene</a:t>
            </a:r>
            <a:r>
              <a:rPr lang="pl-PL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() 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and </a:t>
            </a:r>
            <a:r>
              <a:rPr lang="pl-PL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plot_volcanoes</a:t>
            </a:r>
            <a:r>
              <a:rPr lang="pl-PL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() </a:t>
            </a:r>
            <a:r>
              <a:rPr lang="pl-PL" sz="1200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functions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The joint modeling and visualization of genes expression and methylation improve interpretability of identified signals.</a:t>
            </a:r>
          </a:p>
        </p:txBody>
      </p:sp>
      <p:sp>
        <p:nvSpPr>
          <p:cNvPr id="60" name="Shape 44"/>
          <p:cNvSpPr/>
          <p:nvPr/>
        </p:nvSpPr>
        <p:spPr>
          <a:xfrm>
            <a:off x="3486218" y="5110101"/>
            <a:ext cx="10402500" cy="333438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</a:t>
            </a:r>
            <a:r>
              <a:rPr lang="en-US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dentification</a:t>
            </a:r>
            <a:r>
              <a:rPr lang="en-US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of DMR - differentially methylated regions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5" name="Shape 123"/>
          <p:cNvSpPr/>
          <p:nvPr/>
        </p:nvSpPr>
        <p:spPr>
          <a:xfrm>
            <a:off x="3506283" y="6536450"/>
            <a:ext cx="5012954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en-US" sz="1200" b="1" dirty="0" err="1">
                <a:latin typeface="Arial Narrow" panose="020B0606020202030204" pitchFamily="34" charset="0"/>
              </a:rPr>
              <a:t>aggregate_probes</a:t>
            </a:r>
            <a:r>
              <a:rPr lang="en-US" sz="1200" b="1" dirty="0">
                <a:latin typeface="Arial Narrow" panose="020B0606020202030204" pitchFamily="34" charset="0"/>
              </a:rPr>
              <a:t>() </a:t>
            </a:r>
            <a:r>
              <a:rPr lang="en-US" sz="1200" dirty="0">
                <a:latin typeface="Arial Narrow" panose="020B0606020202030204" pitchFamily="34" charset="0"/>
              </a:rPr>
              <a:t>aggregates </a:t>
            </a:r>
            <a:r>
              <a:rPr lang="en-US" sz="1200" dirty="0" err="1">
                <a:latin typeface="Arial Narrow" panose="020B0606020202030204" pitchFamily="34" charset="0"/>
              </a:rPr>
              <a:t>CpG</a:t>
            </a:r>
            <a:r>
              <a:rPr lang="en-US" sz="1200" dirty="0">
                <a:latin typeface="Arial Narrow" panose="020B0606020202030204" pitchFamily="34" charset="0"/>
              </a:rPr>
              <a:t> probes to corresponding genes using, by default, </a:t>
            </a:r>
            <a:r>
              <a:rPr lang="en-US" sz="1200" i="1" dirty="0">
                <a:latin typeface="Arial Narrow" panose="020B0606020202030204" pitchFamily="34" charset="0"/>
              </a:rPr>
              <a:t>the </a:t>
            </a:r>
            <a:r>
              <a:rPr lang="en-US" sz="1200" i="1" dirty="0" smtClean="0">
                <a:latin typeface="Arial Narrow" panose="020B0606020202030204" pitchFamily="34" charset="0"/>
              </a:rPr>
              <a:t>Illumina</a:t>
            </a:r>
            <a:r>
              <a:rPr lang="pl-PL" sz="1200" i="1" dirty="0" smtClean="0">
                <a:latin typeface="Arial Narrow" panose="020B0606020202030204" pitchFamily="34" charset="0"/>
              </a:rPr>
              <a:t> </a:t>
            </a:r>
            <a:r>
              <a:rPr lang="pl-PL" sz="1200" i="1" dirty="0">
                <a:latin typeface="Arial Narrow" panose="020B0606020202030204" pitchFamily="34" charset="0"/>
              </a:rPr>
              <a:t>h</a:t>
            </a:r>
            <a:r>
              <a:rPr lang="en-US" sz="1200" i="1" dirty="0" err="1" smtClean="0">
                <a:latin typeface="Arial Narrow" panose="020B0606020202030204" pitchFamily="34" charset="0"/>
              </a:rPr>
              <a:t>uman</a:t>
            </a:r>
            <a:r>
              <a:rPr lang="pl-PL" sz="1200" i="1" dirty="0" smtClean="0">
                <a:latin typeface="Arial Narrow" panose="020B0606020202030204" pitchFamily="34" charset="0"/>
              </a:rPr>
              <a:t> </a:t>
            </a:r>
            <a:r>
              <a:rPr lang="pl-PL" sz="1200" i="1" dirty="0">
                <a:latin typeface="Arial Narrow" panose="020B0606020202030204" pitchFamily="34" charset="0"/>
              </a:rPr>
              <a:t>m</a:t>
            </a:r>
            <a:r>
              <a:rPr lang="en-US" sz="1200" i="1" dirty="0" err="1" smtClean="0">
                <a:latin typeface="Arial Narrow" panose="020B0606020202030204" pitchFamily="34" charset="0"/>
              </a:rPr>
              <a:t>ethylation</a:t>
            </a: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</a:rPr>
              <a:t>data.</a:t>
            </a:r>
            <a:endParaRPr lang="en-US" sz="1200" dirty="0">
              <a:effectLst/>
              <a:latin typeface="Arial Narrow" panose="020B0606020202030204" pitchFamily="34" charset="0"/>
            </a:endParaRPr>
          </a:p>
        </p:txBody>
      </p:sp>
      <p:sp>
        <p:nvSpPr>
          <p:cNvPr id="64" name="Shape 123"/>
          <p:cNvSpPr/>
          <p:nvPr/>
        </p:nvSpPr>
        <p:spPr>
          <a:xfrm>
            <a:off x="8567446" y="2490805"/>
            <a:ext cx="341125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b="1" dirty="0">
                <a:latin typeface="Arial Narrow" panose="020B0606020202030204" pitchFamily="34" charset="0"/>
              </a:rPr>
              <a:t>Function </a:t>
            </a:r>
            <a:r>
              <a:rPr lang="en-US" sz="1200" b="1" dirty="0" err="1">
                <a:latin typeface="Arial Narrow" panose="020B0606020202030204" pitchFamily="34" charset="0"/>
              </a:rPr>
              <a:t>plot_diff_boxplot</a:t>
            </a:r>
            <a:r>
              <a:rPr lang="en-US" sz="1200" b="1" dirty="0">
                <a:latin typeface="Arial Narrow" panose="020B0606020202030204" pitchFamily="34" charset="0"/>
              </a:rPr>
              <a:t>() </a:t>
            </a:r>
            <a:r>
              <a:rPr lang="en-US" sz="1200" dirty="0">
                <a:latin typeface="Arial Narrow" panose="020B0606020202030204" pitchFamily="34" charset="0"/>
              </a:rPr>
              <a:t>generates a boxplot of values from </a:t>
            </a:r>
            <a:r>
              <a:rPr lang="en-US" sz="1200" dirty="0" err="1">
                <a:latin typeface="Arial Narrow" panose="020B0606020202030204" pitchFamily="34" charset="0"/>
              </a:rPr>
              <a:t>choosen</a:t>
            </a:r>
            <a:r>
              <a:rPr lang="en-US" sz="1200" dirty="0">
                <a:latin typeface="Arial Narrow" panose="020B0606020202030204" pitchFamily="34" charset="0"/>
              </a:rPr>
              <a:t> data frame column with division </a:t>
            </a:r>
            <a:r>
              <a:rPr lang="en-US" sz="1200" dirty="0" smtClean="0">
                <a:latin typeface="Arial Narrow" panose="020B0606020202030204" pitchFamily="34" charset="0"/>
              </a:rPr>
              <a:t>in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groups</a:t>
            </a:r>
            <a:r>
              <a:rPr lang="pl-PL" sz="1200" dirty="0" smtClean="0">
                <a:latin typeface="Arial Narrow" panose="020B0606020202030204" pitchFamily="34" charset="0"/>
              </a:rPr>
              <a:t> (</a:t>
            </a:r>
            <a:r>
              <a:rPr lang="pl-PL" sz="1200" dirty="0" err="1" smtClean="0">
                <a:latin typeface="Arial Narrow" panose="020B0606020202030204" pitchFamily="34" charset="0"/>
              </a:rPr>
              <a:t>two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or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more</a:t>
            </a:r>
            <a:r>
              <a:rPr lang="pl-PL" sz="1200" dirty="0" smtClean="0">
                <a:latin typeface="Arial Narrow" panose="020B0606020202030204" pitchFamily="34" charset="0"/>
              </a:rPr>
              <a:t>)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 smtClean="0">
              <a:latin typeface="Arial Narrow" panose="020B0606020202030204" pitchFamily="34" charset="0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1" name="Shape 123"/>
          <p:cNvSpPr/>
          <p:nvPr/>
        </p:nvSpPr>
        <p:spPr>
          <a:xfrm>
            <a:off x="8653840" y="5722860"/>
            <a:ext cx="5151482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en-US" sz="1200" dirty="0" err="1">
                <a:latin typeface="Arial Narrow" panose="020B0606020202030204" pitchFamily="34" charset="0"/>
              </a:rPr>
              <a:t>plot_methylation_path</a:t>
            </a:r>
            <a:r>
              <a:rPr lang="en-US" sz="1200" dirty="0">
                <a:latin typeface="Arial Narrow" panose="020B0606020202030204" pitchFamily="34" charset="0"/>
              </a:rPr>
              <a:t>() visualizes a chosen gene with marked </a:t>
            </a:r>
            <a:r>
              <a:rPr lang="en-US" sz="1200" dirty="0" err="1">
                <a:latin typeface="Arial Narrow" panose="020B0606020202030204" pitchFamily="34" charset="0"/>
              </a:rPr>
              <a:t>CpG</a:t>
            </a:r>
            <a:r>
              <a:rPr lang="en-US" sz="1200" dirty="0">
                <a:latin typeface="Arial Narrow" panose="020B0606020202030204" pitchFamily="34" charset="0"/>
              </a:rPr>
              <a:t> probes. </a:t>
            </a:r>
          </a:p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Y axis describes methylation level. </a:t>
            </a:r>
          </a:p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X axis describes a location of the probe on the chromosome. </a:t>
            </a:r>
          </a:p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Horizontal lines show the mean methylation level for each Island in a division to groups. Groups are defined by colors. Large dots symbolize means of methylation level for </a:t>
            </a:r>
            <a:r>
              <a:rPr lang="en-US" sz="1200" dirty="0" err="1">
                <a:latin typeface="Arial Narrow" panose="020B0606020202030204" pitchFamily="34" charset="0"/>
              </a:rPr>
              <a:t>CpG</a:t>
            </a:r>
            <a:r>
              <a:rPr lang="en-US" sz="1200" dirty="0">
                <a:latin typeface="Arial Narrow" panose="020B0606020202030204" pitchFamily="34" charset="0"/>
              </a:rPr>
              <a:t> probes, small dots symbolize methylation levels for each observation.</a:t>
            </a:r>
            <a:endParaRPr lang="en-US" sz="1200" dirty="0" smtClean="0">
              <a:latin typeface="Arial Narrow" panose="020B0606020202030204" pitchFamily="34" charset="0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2" name="Shape 292"/>
          <p:cNvSpPr/>
          <p:nvPr/>
        </p:nvSpPr>
        <p:spPr>
          <a:xfrm>
            <a:off x="3544371" y="6356696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123"/>
          <p:cNvSpPr/>
          <p:nvPr/>
        </p:nvSpPr>
        <p:spPr>
          <a:xfrm>
            <a:off x="3516765" y="709536"/>
            <a:ext cx="483648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en-US" sz="1200" b="1" dirty="0" err="1">
                <a:latin typeface="Arial Narrow" panose="020B0606020202030204" pitchFamily="34" charset="0"/>
              </a:rPr>
              <a:t>calculate_test</a:t>
            </a:r>
            <a:r>
              <a:rPr lang="en-US" sz="1200" b="1" dirty="0">
                <a:latin typeface="Arial Narrow" panose="020B0606020202030204" pitchFamily="34" charset="0"/>
              </a:rPr>
              <a:t>() </a:t>
            </a:r>
            <a:r>
              <a:rPr lang="en-US" sz="1200" dirty="0">
                <a:latin typeface="Arial Narrow" panose="020B0606020202030204" pitchFamily="34" charset="0"/>
              </a:rPr>
              <a:t>computes log folds, p-values and means for </a:t>
            </a:r>
            <a:r>
              <a:rPr lang="en-US" sz="1200" dirty="0" smtClean="0">
                <a:latin typeface="Arial Narrow" panose="020B0606020202030204" pitchFamily="34" charset="0"/>
              </a:rPr>
              <a:t>chosen </a:t>
            </a:r>
            <a:r>
              <a:rPr lang="en-US" sz="1200" dirty="0">
                <a:latin typeface="Arial Narrow" panose="020B0606020202030204" pitchFamily="34" charset="0"/>
              </a:rPr>
              <a:t>test for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both, methylation and expression data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 smtClean="0">
              <a:latin typeface="Arial Narrow" panose="020B0606020202030204" pitchFamily="34" charset="0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62163"/>
            <a:ext cx="928374" cy="928374"/>
          </a:xfrm>
          <a:prstGeom prst="rect">
            <a:avLst/>
          </a:prstGeom>
        </p:spPr>
      </p:pic>
      <p:sp>
        <p:nvSpPr>
          <p:cNvPr id="46" name="Shape 292"/>
          <p:cNvSpPr/>
          <p:nvPr/>
        </p:nvSpPr>
        <p:spPr>
          <a:xfrm>
            <a:off x="238079" y="5536123"/>
            <a:ext cx="3123323" cy="473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The methodology is supplemented with example applications to The Cancer Genome Atlas data.</a:t>
            </a:r>
            <a:endParaRPr lang="pl-PL" sz="1200" dirty="0" smtClean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MLExpRssoData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is an R package which contains information from </a:t>
            </a:r>
            <a:r>
              <a:rPr lang="en-US" sz="1200" i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The Cancer Genome Atlas (TCGA)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Data Portal. Data sets in this package are based on Bioconductor package </a:t>
            </a:r>
            <a:r>
              <a:rPr lang="en-US" sz="1200" b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RTCGA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.  In examples, we use both, methylation and expression data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BRCA_exp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-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It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contains information about gene expression: read counts per-gene, computed for genes for 736 patients with breast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cancer.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Rows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of this data set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correspond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to samples taken from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patients.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First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column </a:t>
            </a:r>
            <a:r>
              <a:rPr lang="en-US" sz="1200" i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SUBTYPE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corresponds to a subtype of BRCA cancer, next columns correspond to genes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  <a:p>
            <a:pPr marL="171450" indent="-171450" algn="l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200" b="1" dirty="0" err="1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BRCA_met</a:t>
            </a:r>
            <a:r>
              <a:rPr lang="pl-PL" sz="1200" b="1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-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It 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contains information about methylation of </a:t>
            </a:r>
            <a:r>
              <a:rPr lang="en-US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CpG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probes for patients with breast cancer. Rows of this data set correspond to patients, more precisely, to samples taken from patients. First column </a:t>
            </a:r>
            <a:r>
              <a:rPr lang="en-US" sz="1200" i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SUBTYPE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corresponds to a subtype of BRCA cancer, next columns correspond to </a:t>
            </a:r>
            <a:r>
              <a:rPr lang="en-US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CpG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probes. Values inside the table indicate the percentage methylation level of </a:t>
            </a:r>
            <a:r>
              <a:rPr lang="en-US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CpG</a:t>
            </a:r>
            <a:r>
              <a:rPr lang="en-US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probe for 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a </a:t>
            </a:r>
            <a:r>
              <a:rPr lang="en-US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specified sample.</a:t>
            </a: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200" dirty="0" smtClean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For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aggregation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CpG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probes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to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correspond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genes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we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use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the </a:t>
            </a:r>
            <a:r>
              <a:rPr lang="pl-PL" sz="1200" i="1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Illumina</a:t>
            </a:r>
            <a:r>
              <a:rPr lang="pl-PL" sz="1200" i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i="1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human</a:t>
            </a:r>
            <a:r>
              <a:rPr lang="pl-PL" sz="1200" i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i="1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methylation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data set from </a:t>
            </a:r>
            <a:r>
              <a:rPr lang="pl-PL" sz="1200" b="1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TxDb.Hsapiens.UCSC.hg18.knownGene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Bioconductor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package</a:t>
            </a:r>
            <a:r>
              <a:rPr lang="pl-PL" sz="1200" dirty="0">
                <a:latin typeface="Arial Narrow" panose="020B0606020202030204" pitchFamily="34" charset="0"/>
                <a:ea typeface="Source Sans Pro"/>
                <a:cs typeface="Source Sans Pro"/>
                <a:sym typeface="Source Sans Pro Light"/>
              </a:rPr>
              <a:t>.</a:t>
            </a:r>
            <a:endParaRPr lang="pl-PL" sz="1200" dirty="0" smtClean="0">
              <a:latin typeface="Arial Narrow" panose="020B0606020202030204" pitchFamily="34" charset="0"/>
              <a:ea typeface="Source Sans Pro"/>
              <a:cs typeface="Source Sans Pro"/>
              <a:sym typeface="Source Sans Pro Light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5"/>
          <a:srcRect b="5700"/>
          <a:stretch/>
        </p:blipFill>
        <p:spPr>
          <a:xfrm>
            <a:off x="3553776" y="8948440"/>
            <a:ext cx="4990106" cy="1319262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001" y="3605588"/>
            <a:ext cx="4873237" cy="139626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371" y="1139274"/>
            <a:ext cx="4906185" cy="795167"/>
          </a:xfrm>
          <a:prstGeom prst="rect">
            <a:avLst/>
          </a:prstGeom>
        </p:spPr>
      </p:pic>
      <p:sp>
        <p:nvSpPr>
          <p:cNvPr id="23" name="Shape 294"/>
          <p:cNvSpPr/>
          <p:nvPr/>
        </p:nvSpPr>
        <p:spPr>
          <a:xfrm>
            <a:off x="3577187" y="2132317"/>
            <a:ext cx="4917345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library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("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MLExpResso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")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library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("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MLExpRessoData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")</a:t>
            </a:r>
            <a:endParaRPr lang="pl-PL" sz="1200" dirty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[ 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BRCA_exp$SUBTYPE</a:t>
            </a:r>
            <a:endParaRPr lang="pl-PL" sz="1200" dirty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&lt;-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ifelse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== '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LumA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LumA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other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res_exp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&lt;- 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calculate_test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exp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'</a:t>
            </a:r>
            <a:r>
              <a:rPr lang="pl-PL" sz="1200" dirty="0" err="1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lrt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')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210" y="7074818"/>
            <a:ext cx="5020842" cy="595063"/>
          </a:xfrm>
          <a:prstGeom prst="rect">
            <a:avLst/>
          </a:prstGeom>
        </p:spPr>
      </p:pic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3617080812"/>
              </p:ext>
            </p:extLst>
          </p:nvPr>
        </p:nvGraphicFramePr>
        <p:xfrm>
          <a:off x="8599443" y="1026350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tets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'nbinom2'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latin typeface="Arial Narrow" panose="020B0606020202030204" pitchFamily="34" charset="0"/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latin typeface="Arial Narrow" panose="020B0606020202030204" pitchFamily="34" charset="0"/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latin typeface="Arial Narrow" panose="020B0606020202030204" pitchFamily="34" charset="0"/>
                          <a:sym typeface="Source Sans Pro"/>
                        </a:rPr>
                        <a:t> 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-ratio 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'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latin typeface="Arial Narrow" panose="020B0606020202030204" pitchFamily="34" charset="0"/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latin typeface="Arial Narrow" panose="020B0606020202030204" pitchFamily="34" charset="0"/>
                          <a:sym typeface="Source Sans Pro"/>
                        </a:rPr>
                        <a:t> F-test</a:t>
                      </a:r>
                      <a:endParaRPr sz="1000" dirty="0">
                        <a:latin typeface="Arial Narrow" panose="020B0606020202030204" pitchFamily="3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17" name="Obraz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45438" y="463815"/>
            <a:ext cx="1788225" cy="452467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0273" y="7973750"/>
            <a:ext cx="5283390" cy="2293952"/>
          </a:xfrm>
          <a:prstGeom prst="rect">
            <a:avLst/>
          </a:prstGeom>
        </p:spPr>
      </p:pic>
      <p:sp>
        <p:nvSpPr>
          <p:cNvPr id="30" name="Shape 292"/>
          <p:cNvSpPr/>
          <p:nvPr/>
        </p:nvSpPr>
        <p:spPr>
          <a:xfrm>
            <a:off x="8603856" y="2214123"/>
            <a:ext cx="4290672" cy="3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294"/>
          <p:cNvSpPr/>
          <p:nvPr/>
        </p:nvSpPr>
        <p:spPr>
          <a:xfrm>
            <a:off x="8598972" y="3395216"/>
            <a:ext cx="3420000" cy="6647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plot_diff_boxplot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(data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exp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 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 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'CACNA1G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')</a:t>
            </a:r>
            <a:endParaRPr lang="pl-PL" sz="1200" dirty="0">
              <a:latin typeface="Courier New" panose="02070309020205020404" pitchFamily="49" charset="0"/>
              <a:ea typeface="Source Sans Pro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58" name="Shape 38"/>
          <p:cNvSpPr/>
          <p:nvPr/>
        </p:nvSpPr>
        <p:spPr>
          <a:xfrm>
            <a:off x="8571329" y="3189986"/>
            <a:ext cx="3447643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Shape 38"/>
          <p:cNvSpPr/>
          <p:nvPr/>
        </p:nvSpPr>
        <p:spPr>
          <a:xfrm>
            <a:off x="3563681" y="1919954"/>
            <a:ext cx="4944889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Shape 123"/>
          <p:cNvSpPr/>
          <p:nvPr/>
        </p:nvSpPr>
        <p:spPr>
          <a:xfrm>
            <a:off x="8538427" y="453583"/>
            <a:ext cx="348054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latin typeface="Arial Narrow" panose="020B0606020202030204" pitchFamily="34" charset="0"/>
              </a:rPr>
              <a:t>Argument </a:t>
            </a:r>
            <a:r>
              <a:rPr lang="en-US" sz="1200" dirty="0">
                <a:latin typeface="Arial Narrow" panose="020B0606020202030204" pitchFamily="34" charset="0"/>
              </a:rPr>
              <a:t>test allows </a:t>
            </a:r>
            <a:r>
              <a:rPr lang="en-US" sz="1200" dirty="0" smtClean="0">
                <a:latin typeface="Arial Narrow" panose="020B0606020202030204" pitchFamily="34" charset="0"/>
              </a:rPr>
              <a:t>using many different </a:t>
            </a:r>
            <a:r>
              <a:rPr lang="en-US" sz="1200" dirty="0">
                <a:latin typeface="Arial Narrow" panose="020B0606020202030204" pitchFamily="34" charset="0"/>
              </a:rPr>
              <a:t>statistic </a:t>
            </a:r>
            <a:r>
              <a:rPr lang="en-US" sz="1200" dirty="0" smtClean="0">
                <a:latin typeface="Arial Narrow" panose="020B0606020202030204" pitchFamily="34" charset="0"/>
              </a:rPr>
              <a:t>tests</a:t>
            </a:r>
            <a:r>
              <a:rPr lang="pl-PL" sz="1200" dirty="0" smtClean="0">
                <a:latin typeface="Arial Narrow" panose="020B0606020202030204" pitchFamily="34" charset="0"/>
              </a:rPr>
              <a:t> for </a:t>
            </a:r>
            <a:r>
              <a:rPr lang="pl-PL" sz="1200" dirty="0" err="1" smtClean="0">
                <a:latin typeface="Arial Narrow" panose="020B0606020202030204" pitchFamily="34" charset="0"/>
              </a:rPr>
              <a:t>finding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differences</a:t>
            </a:r>
            <a:r>
              <a:rPr lang="pl-PL" sz="1200" dirty="0" smtClean="0">
                <a:latin typeface="Arial Narrow" panose="020B0606020202030204" pitchFamily="34" charset="0"/>
              </a:rPr>
              <a:t> in </a:t>
            </a:r>
            <a:r>
              <a:rPr lang="pl-PL" sz="1200" dirty="0" err="1" smtClean="0">
                <a:latin typeface="Arial Narrow" panose="020B0606020202030204" pitchFamily="34" charset="0"/>
              </a:rPr>
              <a:t>expression</a:t>
            </a:r>
            <a:r>
              <a:rPr lang="en-US" sz="1200" dirty="0" smtClean="0">
                <a:latin typeface="Arial Narrow" panose="020B0606020202030204" pitchFamily="34" charset="0"/>
              </a:rPr>
              <a:t>. </a:t>
            </a:r>
            <a:r>
              <a:rPr lang="en-US" sz="1200" dirty="0">
                <a:latin typeface="Arial Narrow" panose="020B0606020202030204" pitchFamily="34" charset="0"/>
              </a:rPr>
              <a:t>All </a:t>
            </a:r>
            <a:r>
              <a:rPr lang="en-US" sz="1200" dirty="0" smtClean="0">
                <a:latin typeface="Arial Narrow" panose="020B0606020202030204" pitchFamily="34" charset="0"/>
              </a:rPr>
              <a:t>available </a:t>
            </a:r>
            <a:r>
              <a:rPr lang="en-US" sz="1200" dirty="0">
                <a:latin typeface="Arial Narrow" panose="020B0606020202030204" pitchFamily="34" charset="0"/>
              </a:rPr>
              <a:t>values are in the table below.</a:t>
            </a:r>
            <a:endParaRPr lang="en-US" sz="1200" dirty="0" smtClean="0">
              <a:latin typeface="Arial Narrow" panose="020B0606020202030204" pitchFamily="34" charset="0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3" name="Shape 294"/>
          <p:cNvSpPr/>
          <p:nvPr/>
        </p:nvSpPr>
        <p:spPr>
          <a:xfrm>
            <a:off x="8668100" y="7087353"/>
            <a:ext cx="5122962" cy="8863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plot_methylation_path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(data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 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	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'CACNA1G',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observ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T)</a:t>
            </a:r>
            <a:endParaRPr lang="pl-PL" sz="1200" dirty="0">
              <a:latin typeface="Courier New" panose="02070309020205020404" pitchFamily="49" charset="0"/>
              <a:ea typeface="Source Sans Pro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3477638" y="5757678"/>
            <a:ext cx="289093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Arial Narrow" panose="020B0606020202030204" pitchFamily="34" charset="0"/>
              </a:rPr>
              <a:t>Argument test allows </a:t>
            </a:r>
            <a:r>
              <a:rPr lang="en-US" sz="1200" dirty="0" smtClean="0">
                <a:latin typeface="Arial Narrow" panose="020B0606020202030204" pitchFamily="34" charset="0"/>
              </a:rPr>
              <a:t>using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two</a:t>
            </a: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</a:rPr>
              <a:t>different statistic tests for finding differences in </a:t>
            </a:r>
            <a:r>
              <a:rPr lang="pl-PL" sz="1200" dirty="0" err="1" smtClean="0">
                <a:latin typeface="Arial Narrow" panose="020B0606020202030204" pitchFamily="34" charset="0"/>
              </a:rPr>
              <a:t>methylation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levels</a:t>
            </a:r>
            <a:r>
              <a:rPr lang="en-US" sz="1200" dirty="0" smtClean="0">
                <a:latin typeface="Arial Narrow" panose="020B0606020202030204" pitchFamily="34" charset="0"/>
              </a:rPr>
              <a:t>. </a:t>
            </a:r>
            <a:r>
              <a:rPr lang="en-US" sz="1200" dirty="0">
                <a:latin typeface="Arial Narrow" panose="020B0606020202030204" pitchFamily="34" charset="0"/>
              </a:rPr>
              <a:t>All available values are in the table on the right.</a:t>
            </a:r>
            <a:endParaRPr lang="en-US" sz="1200" dirty="0">
              <a:latin typeface="Arial Narrow" panose="020B0606020202030204" pitchFamily="34" charset="0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4" name="Shape 38"/>
          <p:cNvSpPr/>
          <p:nvPr/>
        </p:nvSpPr>
        <p:spPr>
          <a:xfrm>
            <a:off x="8659900" y="6870792"/>
            <a:ext cx="5141322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11219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2"/>
          <p:cNvSpPr/>
          <p:nvPr/>
        </p:nvSpPr>
        <p:spPr>
          <a:xfrm>
            <a:off x="232443" y="301542"/>
            <a:ext cx="13583568" cy="2780274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Shape 32"/>
          <p:cNvSpPr/>
          <p:nvPr/>
        </p:nvSpPr>
        <p:spPr>
          <a:xfrm>
            <a:off x="232447" y="3235001"/>
            <a:ext cx="13583564" cy="7251009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" name="Shape 47"/>
          <p:cNvSpPr/>
          <p:nvPr/>
        </p:nvSpPr>
        <p:spPr>
          <a:xfrm>
            <a:off x="327385" y="6742330"/>
            <a:ext cx="13393683" cy="3685639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4" name="Shape 47"/>
          <p:cNvSpPr/>
          <p:nvPr/>
        </p:nvSpPr>
        <p:spPr>
          <a:xfrm>
            <a:off x="327388" y="3543780"/>
            <a:ext cx="13393682" cy="3064555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27386" y="3515635"/>
            <a:ext cx="13393683" cy="275942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321730" y="502327"/>
            <a:ext cx="9045790" cy="255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calculate_comparison_table</a:t>
            </a:r>
            <a:r>
              <a:rPr lang="pl-PL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(data1</a:t>
            </a:r>
            <a:r>
              <a:rPr lang="pl-PL" sz="1400" dirty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data2, </a:t>
            </a:r>
            <a:r>
              <a:rPr lang="pl-PL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condition1</a:t>
            </a:r>
            <a:r>
              <a:rPr lang="pl-PL" sz="1400" dirty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pl-PL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condition2</a:t>
            </a:r>
            <a:r>
              <a:rPr lang="pl-PL" sz="1400" dirty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test1, </a:t>
            </a:r>
            <a:r>
              <a:rPr lang="pl-PL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test2)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439599" y="8291226"/>
            <a:ext cx="5012550" cy="15511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plot_volcanoes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data.m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met,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data.e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condition.m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condition.e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'CACNA1G',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test.m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res_met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	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test.e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res_exp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)</a:t>
            </a:r>
            <a:endParaRPr lang="pl-PL" sz="1200" dirty="0">
              <a:latin typeface="Courier New" panose="02070309020205020404" pitchFamily="49" charset="0"/>
              <a:ea typeface="Source Sans Pro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439600" y="8051761"/>
            <a:ext cx="5052156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399970" y="4778545"/>
            <a:ext cx="5052179" cy="177279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plot_gene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(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data.m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BRCA_met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 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data.e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BRCA_exp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condition.m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gr_met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condition.e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gr_exp</a:t>
            </a: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, </a:t>
            </a:r>
            <a:endParaRPr lang="pl-PL" sz="1200" dirty="0" smtClean="0">
              <a:latin typeface="Courier New" panose="02070309020205020404" pitchFamily="49" charset="0"/>
              <a:ea typeface="Menlo"/>
              <a:cs typeface="Courier New" panose="02070309020205020404" pitchFamily="49" charset="0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"CACNA1G",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 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observ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TRUE,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show.gene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TRUE,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   </a:t>
            </a:r>
            <a:r>
              <a:rPr lang="pl-PL" sz="1200" dirty="0" err="1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islands</a:t>
            </a:r>
            <a:r>
              <a:rPr lang="pl-PL" sz="1200" dirty="0" smtClean="0">
                <a:latin typeface="Courier New" panose="02070309020205020404" pitchFamily="49" charset="0"/>
                <a:ea typeface="Menlo"/>
                <a:cs typeface="Courier New" panose="02070309020205020404" pitchFamily="49" charset="0"/>
                <a:sym typeface="Menlo"/>
              </a:rPr>
              <a:t> = TRUE)</a:t>
            </a:r>
            <a:endParaRPr lang="pl-PL" sz="1200" dirty="0">
              <a:latin typeface="Courier New" panose="02070309020205020404" pitchFamily="49" charset="0"/>
              <a:ea typeface="Source Sans Pro"/>
              <a:cs typeface="Courier New" panose="02070309020205020404" pitchFamily="49" charset="0"/>
              <a:sym typeface="Source Sans Pro"/>
            </a:endParaRPr>
          </a:p>
        </p:txBody>
      </p:sp>
      <p:sp>
        <p:nvSpPr>
          <p:cNvPr id="19" name="Shape 38"/>
          <p:cNvSpPr/>
          <p:nvPr/>
        </p:nvSpPr>
        <p:spPr>
          <a:xfrm>
            <a:off x="394891" y="4558930"/>
            <a:ext cx="5072498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123"/>
          <p:cNvSpPr/>
          <p:nvPr/>
        </p:nvSpPr>
        <p:spPr>
          <a:xfrm>
            <a:off x="379651" y="7362548"/>
            <a:ext cx="4862909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en-US" sz="1200" b="1" dirty="0" err="1">
                <a:latin typeface="Arial Narrow" panose="020B0606020202030204" pitchFamily="34" charset="0"/>
              </a:rPr>
              <a:t>plot_volcanoes</a:t>
            </a:r>
            <a:r>
              <a:rPr lang="en-US" sz="1200" b="1" dirty="0">
                <a:latin typeface="Arial Narrow" panose="020B0606020202030204" pitchFamily="34" charset="0"/>
              </a:rPr>
              <a:t>()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generate</a:t>
            </a:r>
            <a:r>
              <a:rPr lang="pl-PL" sz="1200" dirty="0" smtClean="0">
                <a:latin typeface="Arial Narrow" panose="020B0606020202030204" pitchFamily="34" charset="0"/>
              </a:rPr>
              <a:t>s</a:t>
            </a: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</a:rPr>
              <a:t>a dashboard with volcano plots for expression and methylation. Also it adds a tables with basic </a:t>
            </a:r>
            <a:r>
              <a:rPr lang="en-US" sz="1200" dirty="0" smtClean="0">
                <a:latin typeface="Arial Narrow" panose="020B0606020202030204" pitchFamily="34" charset="0"/>
              </a:rPr>
              <a:t>statistics</a:t>
            </a:r>
            <a:r>
              <a:rPr lang="pl-PL" sz="1200" dirty="0" smtClean="0">
                <a:latin typeface="Arial Narrow" panose="020B0606020202030204" pitchFamily="34" charset="0"/>
              </a:rPr>
              <a:t> for </a:t>
            </a:r>
            <a:r>
              <a:rPr lang="pl-PL" sz="1200" dirty="0" err="1" smtClean="0">
                <a:latin typeface="Arial Narrow" panose="020B0606020202030204" pitchFamily="34" charset="0"/>
              </a:rPr>
              <a:t>chosen</a:t>
            </a:r>
            <a:r>
              <a:rPr lang="pl-PL" sz="1200" dirty="0" smtClean="0">
                <a:latin typeface="Arial Narrow" panose="020B0606020202030204" pitchFamily="34" charset="0"/>
              </a:rPr>
              <a:t> </a:t>
            </a:r>
            <a:r>
              <a:rPr lang="pl-PL" sz="1200" dirty="0" err="1" smtClean="0">
                <a:latin typeface="Arial Narrow" panose="020B0606020202030204" pitchFamily="34" charset="0"/>
              </a:rPr>
              <a:t>gene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>
              <a:effectLst/>
              <a:latin typeface="Arial Narrow" panose="020B0606020202030204" pitchFamily="34" charset="0"/>
            </a:endParaRPr>
          </a:p>
        </p:txBody>
      </p:sp>
      <p:sp>
        <p:nvSpPr>
          <p:cNvPr id="21" name="Shape 123"/>
          <p:cNvSpPr/>
          <p:nvPr/>
        </p:nvSpPr>
        <p:spPr>
          <a:xfrm>
            <a:off x="321729" y="4153648"/>
            <a:ext cx="5170027" cy="47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en-US" sz="1200" b="1" dirty="0" err="1">
                <a:latin typeface="Arial Narrow" panose="020B0606020202030204" pitchFamily="34" charset="0"/>
              </a:rPr>
              <a:t>plot_gene</a:t>
            </a:r>
            <a:r>
              <a:rPr lang="en-US" sz="1200" b="1" dirty="0">
                <a:latin typeface="Arial Narrow" panose="020B0606020202030204" pitchFamily="34" charset="0"/>
              </a:rPr>
              <a:t>()</a:t>
            </a:r>
            <a:r>
              <a:rPr lang="en-US" sz="1200" dirty="0">
                <a:latin typeface="Arial Narrow" panose="020B0606020202030204" pitchFamily="34" charset="0"/>
              </a:rPr>
              <a:t> generates a dashboard with methylation path for methylation and boxplots for groups for chosen gene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>
              <a:effectLst/>
              <a:latin typeface="Arial Narrow" panose="020B0606020202030204" pitchFamily="34" charset="0"/>
            </a:endParaRPr>
          </a:p>
        </p:txBody>
      </p:sp>
      <p:sp>
        <p:nvSpPr>
          <p:cNvPr id="22" name="Shape 39"/>
          <p:cNvSpPr/>
          <p:nvPr/>
        </p:nvSpPr>
        <p:spPr>
          <a:xfrm>
            <a:off x="232447" y="10486010"/>
            <a:ext cx="6261703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MLExpResso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in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vesrion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0.2.0(2017) Aleksandra Dąbrowska, Alicja Gosiewska, Przemysław </a:t>
            </a:r>
            <a:r>
              <a:rPr lang="pl-PL" sz="900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Biecek</a:t>
            </a:r>
            <a:r>
              <a:rPr lang="pl-PL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</a:t>
            </a:r>
            <a:r>
              <a:rPr sz="900" dirty="0" smtClean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BY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" name="Shape 44"/>
          <p:cNvSpPr/>
          <p:nvPr/>
        </p:nvSpPr>
        <p:spPr>
          <a:xfrm>
            <a:off x="232448" y="119926"/>
            <a:ext cx="13608000" cy="34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Comparing</a:t>
            </a: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 test </a:t>
            </a: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results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9" name="Shape 44"/>
          <p:cNvSpPr/>
          <p:nvPr/>
        </p:nvSpPr>
        <p:spPr>
          <a:xfrm>
            <a:off x="232448" y="3145744"/>
            <a:ext cx="13583563" cy="29282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</a:t>
            </a: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identified</a:t>
            </a: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regions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82122" y="6691475"/>
            <a:ext cx="13438946" cy="295099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Shape 292"/>
          <p:cNvSpPr/>
          <p:nvPr/>
        </p:nvSpPr>
        <p:spPr>
          <a:xfrm>
            <a:off x="395072" y="3825747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4"/>
          <a:srcRect r="1740"/>
          <a:stretch/>
        </p:blipFill>
        <p:spPr>
          <a:xfrm>
            <a:off x="5748372" y="1817280"/>
            <a:ext cx="7863840" cy="126453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697" y="3866772"/>
            <a:ext cx="8101462" cy="2698335"/>
          </a:xfrm>
          <a:prstGeom prst="rect">
            <a:avLst/>
          </a:prstGeom>
        </p:spPr>
      </p:pic>
      <p:sp>
        <p:nvSpPr>
          <p:cNvPr id="39" name="Shape 294"/>
          <p:cNvSpPr/>
          <p:nvPr/>
        </p:nvSpPr>
        <p:spPr>
          <a:xfrm>
            <a:off x="5821680" y="1114693"/>
            <a:ext cx="7866479" cy="66479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calculate_comparison_table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(data1 = </a:t>
            </a:r>
            <a:r>
              <a:rPr lang="pl-PL" sz="1200" dirty="0" err="1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BRCA_exp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[,-1], data2 = </a:t>
            </a:r>
            <a:r>
              <a:rPr lang="pl-PL" sz="1200" dirty="0" err="1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BRCA_met_gen</a:t>
            </a:r>
            <a:r>
              <a:rPr lang="pl-PL" sz="1200" dirty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				  condition1 = </a:t>
            </a:r>
            <a:r>
              <a:rPr lang="pl-PL" sz="1200" dirty="0" err="1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condition_exp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, condition2 = </a:t>
            </a:r>
            <a:r>
              <a:rPr lang="pl-PL" sz="1200" dirty="0" err="1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condition_met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,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	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			  test1 </a:t>
            </a:r>
            <a:r>
              <a:rPr lang="pl-PL" sz="1200" dirty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= "nbinom2", </a:t>
            </a:r>
            <a:r>
              <a:rPr lang="pl-PL" sz="1200" dirty="0" smtClean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test2 </a:t>
            </a:r>
            <a:r>
              <a:rPr lang="pl-PL" sz="1200" dirty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= "</a:t>
            </a:r>
            <a:r>
              <a:rPr lang="pl-PL" sz="1200" dirty="0" err="1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ttest</a:t>
            </a:r>
            <a:r>
              <a:rPr lang="pl-PL" sz="1200" dirty="0"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")</a:t>
            </a:r>
          </a:p>
        </p:txBody>
      </p:sp>
      <p:sp>
        <p:nvSpPr>
          <p:cNvPr id="40" name="Shape 38"/>
          <p:cNvSpPr/>
          <p:nvPr/>
        </p:nvSpPr>
        <p:spPr>
          <a:xfrm>
            <a:off x="5811520" y="871762"/>
            <a:ext cx="7899389" cy="252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123"/>
          <p:cNvSpPr/>
          <p:nvPr/>
        </p:nvSpPr>
        <p:spPr>
          <a:xfrm>
            <a:off x="282122" y="912985"/>
            <a:ext cx="5170027" cy="1033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 algn="l"/>
            <a:r>
              <a:rPr lang="en-US" sz="1200" dirty="0">
                <a:latin typeface="Arial Narrow" panose="020B0606020202030204" pitchFamily="34" charset="0"/>
              </a:rPr>
              <a:t>Function </a:t>
            </a:r>
            <a:r>
              <a:rPr lang="pl-PL" sz="1200" b="1" dirty="0" err="1" smtClean="0">
                <a:latin typeface="Arial Narrow" panose="020B0606020202030204" pitchFamily="34" charset="0"/>
              </a:rPr>
              <a:t>calculate_comparison_table</a:t>
            </a:r>
            <a:r>
              <a:rPr lang="pl-PL" sz="1200" b="1" dirty="0" smtClean="0">
                <a:latin typeface="Arial Narrow" panose="020B0606020202030204" pitchFamily="34" charset="0"/>
              </a:rPr>
              <a:t>() </a:t>
            </a:r>
            <a:r>
              <a:rPr lang="en-US" sz="1200" dirty="0">
                <a:latin typeface="Arial Narrow" panose="020B0606020202030204" pitchFamily="34" charset="0"/>
              </a:rPr>
              <a:t>produces a dataset containing p-values and folds from tests </a:t>
            </a:r>
            <a:r>
              <a:rPr lang="en-US" sz="1200" dirty="0" smtClean="0">
                <a:latin typeface="Arial Narrow" panose="020B0606020202030204" pitchFamily="34" charset="0"/>
              </a:rPr>
              <a:t>evaluate</a:t>
            </a:r>
            <a:r>
              <a:rPr lang="pl-PL" sz="1200" dirty="0" smtClean="0">
                <a:latin typeface="Arial Narrow" panose="020B0606020202030204" pitchFamily="34" charset="0"/>
              </a:rPr>
              <a:t>d</a:t>
            </a: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</a:rPr>
              <a:t>on two datasets </a:t>
            </a:r>
            <a:r>
              <a:rPr lang="en-US" sz="1200" dirty="0" err="1">
                <a:latin typeface="Arial Narrow" panose="020B0606020202030204" pitchFamily="34" charset="0"/>
              </a:rPr>
              <a:t>e.g</a:t>
            </a:r>
            <a:r>
              <a:rPr lang="en-US" sz="1200" dirty="0">
                <a:latin typeface="Arial Narrow" panose="020B0606020202030204" pitchFamily="34" charset="0"/>
              </a:rPr>
              <a:t> methylation or </a:t>
            </a:r>
            <a:r>
              <a:rPr lang="en-US" sz="1200" dirty="0" smtClean="0">
                <a:latin typeface="Arial Narrow" panose="020B0606020202030204" pitchFamily="34" charset="0"/>
              </a:rPr>
              <a:t>expression</a:t>
            </a:r>
            <a:r>
              <a:rPr lang="pl-PL" sz="1200" dirty="0" smtClean="0">
                <a:latin typeface="Arial Narrow" panose="020B0606020202030204" pitchFamily="34" charset="0"/>
              </a:rPr>
              <a:t>. </a:t>
            </a:r>
            <a:r>
              <a:rPr lang="en-US" sz="1200" dirty="0">
                <a:latin typeface="Arial Narrow" panose="020B0606020202030204" pitchFamily="34" charset="0"/>
              </a:rPr>
              <a:t>In addition, it produces an importance ranking column, which is the geometric mean of p-values ​​from both tests and a column with a number of probes related to the gene.</a:t>
            </a:r>
          </a:p>
          <a:p>
            <a:pPr algn="l"/>
            <a:endParaRPr lang="en-US" sz="1200" dirty="0">
              <a:effectLst/>
              <a:latin typeface="Arial Narrow" panose="020B060602020203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6"/>
          <a:srcRect t="11818"/>
          <a:stretch/>
        </p:blipFill>
        <p:spPr>
          <a:xfrm>
            <a:off x="5587191" y="7104797"/>
            <a:ext cx="8118404" cy="3308517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439599" y="6996452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Arial Narrow" panose="020B0606020202030204" pitchFamily="34" charset="0"/>
                <a:ea typeface="Menlo"/>
                <a:cs typeface="Menlo"/>
                <a:sym typeface="Menlo"/>
              </a:rPr>
              <a:t>)</a:t>
            </a:r>
            <a:endParaRPr sz="1400" dirty="0"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846</Words>
  <Application>Microsoft Office PowerPoint</Application>
  <PresentationFormat>Niestandardowy</PresentationFormat>
  <Paragraphs>101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12" baseType="lpstr">
      <vt:lpstr>Arial</vt:lpstr>
      <vt:lpstr>Arial Narrow</vt:lpstr>
      <vt:lpstr>Avenir Book</vt:lpstr>
      <vt:lpstr>Courier New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 Cheat Sheet Aleksandra Dąbrowska [aut, cre]  Alicja Gosiewska [aut] Przemysław Biecek [aut, ths]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172</cp:revision>
  <dcterms:modified xsi:type="dcterms:W3CDTF">2017-08-25T11:04:30Z</dcterms:modified>
</cp:coreProperties>
</file>