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2" r:id="rId2"/>
    <p:sldId id="261" r:id="rId3"/>
  </p:sldIdLst>
  <p:sldSz cx="13970000" cy="10795000"/>
  <p:notesSz cx="6858000" cy="9144000"/>
  <p:defaultTextStyle>
    <a:lvl1pPr algn="ctr" defTabSz="584200">
      <a:defRPr sz="3800"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3C89"/>
    <a:srgbClr val="A6AAA9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4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94754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6370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392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rstudio.com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rstudi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506283" y="333486"/>
            <a:ext cx="10268957" cy="4664563"/>
          </a:xfrm>
          <a:prstGeom prst="roundRect">
            <a:avLst>
              <a:gd name="adj" fmla="val 1316"/>
            </a:avLst>
          </a:prstGeom>
          <a:solidFill>
            <a:schemeClr val="bg1">
              <a:alpha val="20000"/>
            </a:schemeClr>
          </a:solidFill>
          <a:ln w="12700">
            <a:solidFill>
              <a:srgbClr val="A6AAA9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169251" y="5373729"/>
            <a:ext cx="3270299" cy="4924317"/>
          </a:xfrm>
          <a:prstGeom prst="roundRect">
            <a:avLst>
              <a:gd name="adj" fmla="val 593"/>
            </a:avLst>
          </a:prstGeom>
          <a:solidFill>
            <a:schemeClr val="bg1">
              <a:alpha val="20000"/>
            </a:schemeClr>
          </a:solidFill>
          <a:ln w="12700">
            <a:solidFill>
              <a:srgbClr val="A6AAA9"/>
            </a:solidFill>
            <a:miter lim="400000"/>
          </a:ln>
        </p:spPr>
        <p:txBody>
          <a:bodyPr lIns="0" tIns="0" rIns="0" bIns="0" anchor="ctr"/>
          <a:lstStyle/>
          <a:p>
            <a:pPr algn="l"/>
            <a:endParaRPr sz="1000">
              <a:solidFill>
                <a:schemeClr val="bg1"/>
              </a:solidFill>
              <a:latin typeface="Menlo"/>
              <a:ea typeface="Menlo"/>
              <a:cs typeface="Menlo"/>
            </a:endParaRPr>
          </a:p>
        </p:txBody>
      </p:sp>
      <p:sp>
        <p:nvSpPr>
          <p:cNvPr id="38" name="Shape 32"/>
          <p:cNvSpPr/>
          <p:nvPr/>
        </p:nvSpPr>
        <p:spPr>
          <a:xfrm>
            <a:off x="265359" y="5532381"/>
            <a:ext cx="3078269" cy="2599117"/>
          </a:xfrm>
          <a:prstGeom prst="roundRect">
            <a:avLst>
              <a:gd name="adj" fmla="val 1316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51" name="Shape 44"/>
          <p:cNvSpPr/>
          <p:nvPr/>
        </p:nvSpPr>
        <p:spPr>
          <a:xfrm>
            <a:off x="265359" y="5484774"/>
            <a:ext cx="3022295" cy="186867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Expression</a:t>
            </a:r>
            <a:endParaRPr sz="14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61" name="Shape 32"/>
          <p:cNvSpPr/>
          <p:nvPr/>
        </p:nvSpPr>
        <p:spPr>
          <a:xfrm>
            <a:off x="3438617" y="5000878"/>
            <a:ext cx="10321652" cy="5189516"/>
          </a:xfrm>
          <a:prstGeom prst="roundRect">
            <a:avLst>
              <a:gd name="adj" fmla="val 1316"/>
            </a:avLst>
          </a:prstGeom>
          <a:solidFill>
            <a:schemeClr val="bg1">
              <a:alpha val="20000"/>
            </a:schemeClr>
          </a:solidFill>
          <a:ln w="12700">
            <a:solidFill>
              <a:srgbClr val="A6AAA9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01" name="Shape 32"/>
          <p:cNvSpPr/>
          <p:nvPr/>
        </p:nvSpPr>
        <p:spPr>
          <a:xfrm>
            <a:off x="169250" y="1551507"/>
            <a:ext cx="3270300" cy="3488720"/>
          </a:xfrm>
          <a:prstGeom prst="roundRect">
            <a:avLst>
              <a:gd name="adj" fmla="val 1316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-574708" y="222038"/>
            <a:ext cx="4837700" cy="5752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defTabSz="280415">
              <a:lnSpc>
                <a:spcPct val="80000"/>
              </a:lnSpc>
              <a:defRPr sz="1800"/>
            </a:pPr>
            <a:r>
              <a:rPr lang="pl-PL" sz="3167" b="1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2304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 Semibold"/>
              </a:rPr>
              <a:t> </a:t>
            </a:r>
            <a:r>
              <a:rPr lang="pl-PL" sz="2304" dirty="0" smtClean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 Semibold"/>
              </a:rPr>
              <a:t/>
            </a:r>
            <a:br>
              <a:rPr lang="pl-PL" sz="2304" dirty="0" smtClean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 Semibold"/>
              </a:rPr>
            </a:br>
            <a:r>
              <a:rPr sz="1968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</a:t>
            </a:r>
            <a:r>
              <a:rPr lang="pl-PL" sz="1968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h</a:t>
            </a:r>
            <a:r>
              <a:rPr sz="1968" dirty="0" err="1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eet</a:t>
            </a:r>
            <a:r>
              <a:rPr sz="1968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endParaRPr sz="1968" dirty="0">
              <a:solidFill>
                <a:srgbClr val="4A3C8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sz="9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RStudio</a:t>
            </a:r>
            <a:r>
              <a:rPr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® is a trademark of </a:t>
            </a:r>
            <a:r>
              <a:rPr sz="9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RStudio</a:t>
            </a:r>
            <a:r>
              <a:rPr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Inc.  •  </a:t>
            </a:r>
            <a:r>
              <a:rPr sz="900" dirty="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CC BY </a:t>
            </a:r>
            <a:r>
              <a:rPr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Your Name </a:t>
            </a:r>
            <a:r>
              <a:rPr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 </a:t>
            </a:r>
            <a:r>
              <a:rPr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Your@email.com  </a:t>
            </a:r>
            <a:r>
              <a:rPr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 844-448-1212 • </a:t>
            </a:r>
            <a:r>
              <a:rPr sz="900" u="sng" dirty="0">
                <a:latin typeface="Source Sans Pro Light"/>
                <a:ea typeface="Source Sans Pro Light"/>
                <a:cs typeface="Source Sans Pro Light"/>
                <a:sym typeface="Source Sans Pro Light"/>
                <a:hlinkClick r:id="rId4"/>
              </a:rPr>
              <a:t>rstudio.com</a:t>
            </a:r>
            <a:r>
              <a:rPr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</p:txBody>
      </p:sp>
      <p:sp>
        <p:nvSpPr>
          <p:cNvPr id="40" name="Shape 40"/>
          <p:cNvSpPr/>
          <p:nvPr/>
        </p:nvSpPr>
        <p:spPr>
          <a:xfrm>
            <a:off x="8705761" y="10411096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at </a:t>
            </a:r>
            <a:r>
              <a:rPr sz="900">
                <a:latin typeface="Source Sans Pro"/>
                <a:ea typeface="Source Sans Pro"/>
                <a:cs typeface="Source Sans Pro"/>
                <a:sym typeface="Source Sans Pro"/>
              </a:rPr>
              <a:t>web page or vignette 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 package  version  •  Updated: 3/15</a:t>
            </a:r>
          </a:p>
        </p:txBody>
      </p:sp>
      <p:sp>
        <p:nvSpPr>
          <p:cNvPr id="44" name="Shape 44"/>
          <p:cNvSpPr/>
          <p:nvPr/>
        </p:nvSpPr>
        <p:spPr>
          <a:xfrm>
            <a:off x="3520822" y="189853"/>
            <a:ext cx="10291844" cy="334800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000" dirty="0" err="1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Expression</a:t>
            </a:r>
            <a:endParaRPr lang="pl-PL" sz="2000" dirty="0" smtClean="0">
              <a:solidFill>
                <a:srgbClr val="FFFFFF"/>
              </a:solidFill>
              <a:latin typeface="Source Sans Pro"/>
              <a:ea typeface="Source Sans Pro Semibold"/>
              <a:cs typeface="Source Sans Pro Semibold"/>
              <a:sym typeface="Source Sans Pro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169250" y="5108530"/>
            <a:ext cx="3270300" cy="333380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20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sz="20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99" name="Obraz 29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87" y="826161"/>
            <a:ext cx="1094806" cy="649076"/>
          </a:xfrm>
          <a:prstGeom prst="rect">
            <a:avLst/>
          </a:prstGeom>
        </p:spPr>
      </p:pic>
      <p:sp>
        <p:nvSpPr>
          <p:cNvPr id="302" name="Shape 44"/>
          <p:cNvSpPr/>
          <p:nvPr/>
        </p:nvSpPr>
        <p:spPr>
          <a:xfrm>
            <a:off x="172212" y="1517951"/>
            <a:ext cx="3267340" cy="334800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000" dirty="0" err="1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Introduction</a:t>
            </a:r>
            <a:endParaRPr sz="12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23" name="Shape 294"/>
          <p:cNvSpPr/>
          <p:nvPr/>
        </p:nvSpPr>
        <p:spPr>
          <a:xfrm>
            <a:off x="3586347" y="2278611"/>
            <a:ext cx="4917345" cy="1329595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library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MLExpResso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library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MLExpRessodata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exp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 &lt;- BRCA_mRNAseq_chr17[ ,-1]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 &lt;- BRCA_mRNAseq_chr17[ ,1]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 &lt;- 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ifelse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=='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LumA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', '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LumA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', '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other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res_exp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 &lt;- 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calculate_test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exp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, '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lrt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')</a:t>
            </a:r>
            <a:endParaRPr lang="pl-PL" sz="1200" dirty="0" smtClean="0"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27" name="Shape 292"/>
          <p:cNvSpPr/>
          <p:nvPr/>
        </p:nvSpPr>
        <p:spPr>
          <a:xfrm>
            <a:off x="3605126" y="589844"/>
            <a:ext cx="4909726" cy="280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calculate_test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(data,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test)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Shape 292"/>
          <p:cNvSpPr/>
          <p:nvPr/>
        </p:nvSpPr>
        <p:spPr>
          <a:xfrm>
            <a:off x="8705042" y="516973"/>
            <a:ext cx="4290672" cy="359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plot_diff_boxplot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(data,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gene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" name="Shape 294"/>
          <p:cNvSpPr/>
          <p:nvPr/>
        </p:nvSpPr>
        <p:spPr>
          <a:xfrm>
            <a:off x="3554426" y="7338755"/>
            <a:ext cx="4860000" cy="1329595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library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MLExpResso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library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MLExpRessodata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met &lt;- 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aggregate_probes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(BRCA_methylation_chr17)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 &lt;- BRCA_methylation_chr17[ ,1]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 &lt;- 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ifelse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=='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LumA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', '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LumA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', '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other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res_met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 &lt;- 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calculate_test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(met, 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, '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ttest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')</a:t>
            </a:r>
            <a:endParaRPr lang="pl-PL" sz="1200" dirty="0" smtClean="0">
              <a:latin typeface="Menlo"/>
              <a:ea typeface="Menlo"/>
              <a:cs typeface="Menlo"/>
              <a:sym typeface="Menlo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3748" y="2542270"/>
            <a:ext cx="3194532" cy="2414277"/>
          </a:xfrm>
          <a:prstGeom prst="rect">
            <a:avLst/>
          </a:prstGeom>
        </p:spPr>
      </p:pic>
      <p:sp>
        <p:nvSpPr>
          <p:cNvPr id="35" name="Shape 292"/>
          <p:cNvSpPr/>
          <p:nvPr/>
        </p:nvSpPr>
        <p:spPr>
          <a:xfrm>
            <a:off x="3569963" y="5536123"/>
            <a:ext cx="6202314" cy="254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calculate_test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(data,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test)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36" name="Table 267"/>
          <p:cNvGraphicFramePr/>
          <p:nvPr>
            <p:extLst>
              <p:ext uri="{D42A27DB-BD31-4B8C-83A1-F6EECF244321}">
                <p14:modId xmlns:p14="http://schemas.microsoft.com/office/powerpoint/2010/main" val="2329359325"/>
              </p:ext>
            </p:extLst>
          </p:nvPr>
        </p:nvGraphicFramePr>
        <p:xfrm>
          <a:off x="6214118" y="6146480"/>
          <a:ext cx="2277811" cy="5715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47415"/>
                <a:gridCol w="1230396"/>
              </a:tblGrid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Value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ttest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err="1" smtClean="0">
                          <a:sym typeface="Source Sans Pro"/>
                        </a:rPr>
                        <a:t>student's</a:t>
                      </a:r>
                      <a:r>
                        <a:rPr lang="pl-PL" sz="1000" dirty="0" smtClean="0">
                          <a:sym typeface="Source Sans Pro"/>
                        </a:rPr>
                        <a:t> t-test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methyanalysis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quasi-</a:t>
                      </a:r>
                      <a:r>
                        <a:rPr lang="pl-PL" sz="1000" dirty="0" err="1" smtClean="0">
                          <a:sym typeface="Source Sans Pro"/>
                        </a:rPr>
                        <a:t>likelihood</a:t>
                      </a:r>
                      <a:r>
                        <a:rPr lang="pl-PL" sz="1000" dirty="0" smtClean="0">
                          <a:sym typeface="Source Sans Pro"/>
                        </a:rPr>
                        <a:t> F-test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33" name="Shape 38"/>
          <p:cNvSpPr/>
          <p:nvPr/>
        </p:nvSpPr>
        <p:spPr>
          <a:xfrm>
            <a:off x="3569963" y="2032697"/>
            <a:ext cx="4944889" cy="259200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Shape 38"/>
          <p:cNvSpPr/>
          <p:nvPr/>
        </p:nvSpPr>
        <p:spPr>
          <a:xfrm>
            <a:off x="3554426" y="7109008"/>
            <a:ext cx="4898566" cy="259200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8983" y="7684657"/>
            <a:ext cx="4996535" cy="2410287"/>
          </a:xfrm>
          <a:prstGeom prst="rect">
            <a:avLst/>
          </a:prstGeom>
        </p:spPr>
      </p:pic>
      <p:sp>
        <p:nvSpPr>
          <p:cNvPr id="43" name="Shape 292"/>
          <p:cNvSpPr/>
          <p:nvPr/>
        </p:nvSpPr>
        <p:spPr>
          <a:xfrm>
            <a:off x="8705042" y="5512310"/>
            <a:ext cx="5003161" cy="305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plot_methylation_path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(data,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gene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Shape 123"/>
          <p:cNvSpPr/>
          <p:nvPr/>
        </p:nvSpPr>
        <p:spPr>
          <a:xfrm>
            <a:off x="263053" y="5641741"/>
            <a:ext cx="3066287" cy="2475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Datasets for testing expression differences must contain per gene read counts. Columns should correspond to genes, rows to samples. As input for tests corresponds to expression, the </a:t>
            </a:r>
            <a:r>
              <a:rPr lang="en-US" sz="1200" b="1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calc</a:t>
            </a:r>
            <a:r>
              <a:rPr lang="pl-PL" sz="1200" b="1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u</a:t>
            </a:r>
            <a:r>
              <a:rPr lang="en-US" sz="1200" b="1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late_test</a:t>
            </a:r>
            <a:r>
              <a:rPr lang="pl-PL" sz="1200" b="1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()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function expects count data in the form of a matrix of integer values. The value in the </a:t>
            </a:r>
            <a:r>
              <a:rPr lang="en-US" sz="1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i-th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row and the j-</a:t>
            </a:r>
            <a:r>
              <a:rPr lang="en-US" sz="1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th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column tells how many reads can be assigned to gene j in sample </a:t>
            </a:r>
            <a:r>
              <a:rPr lang="en-US" sz="1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i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Note that for some tests the values in the matrix should be un-normalized counts, so transformed or normalized values such as counts scaled by library size should not be used as input. </a:t>
            </a:r>
          </a:p>
        </p:txBody>
      </p:sp>
      <p:sp>
        <p:nvSpPr>
          <p:cNvPr id="55" name="Shape 292"/>
          <p:cNvSpPr/>
          <p:nvPr/>
        </p:nvSpPr>
        <p:spPr>
          <a:xfrm>
            <a:off x="232450" y="1922640"/>
            <a:ext cx="3130181" cy="313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en-US" sz="1200" b="1" dirty="0" err="1" smtClean="0">
                <a:latin typeface="Source Sans Pro Light"/>
                <a:ea typeface="Source Sans Pro"/>
                <a:cs typeface="Source Sans Pro"/>
                <a:sym typeface="Source Sans Pro Light"/>
              </a:rPr>
              <a:t>MLExpResso</a:t>
            </a:r>
            <a:r>
              <a:rPr lang="en-US" sz="1200" b="1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 </a:t>
            </a:r>
            <a:r>
              <a:rPr lang="pl-PL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"/>
                <a:cs typeface="Source Sans Pro"/>
                <a:sym typeface="Source Sans Pro Light"/>
              </a:rPr>
              <a:t>is</a:t>
            </a:r>
            <a:r>
              <a:rPr lang="pl-PL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 </a:t>
            </a: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an </a:t>
            </a:r>
            <a:r>
              <a:rPr lang="en-US" sz="1200" dirty="0">
                <a:latin typeface="Source Sans Pro Light"/>
                <a:ea typeface="Source Sans Pro"/>
                <a:cs typeface="Source Sans Pro"/>
                <a:sym typeface="Source Sans Pro Light"/>
              </a:rPr>
              <a:t>R package for integrative analyses and visualization of gene expression and DNA methylation data. 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en-US" sz="1200" dirty="0">
                <a:latin typeface="Source Sans Pro Light"/>
                <a:ea typeface="Source Sans Pro"/>
                <a:cs typeface="Source Sans Pro"/>
                <a:sym typeface="Source Sans Pro Light"/>
              </a:rPr>
              <a:t>Key functions of this </a:t>
            </a: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package</a:t>
            </a:r>
            <a:r>
              <a:rPr lang="pl-PL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"/>
                <a:cs typeface="Source Sans Pro"/>
                <a:sym typeface="Source Sans Pro Light"/>
              </a:rPr>
              <a:t>are</a:t>
            </a:r>
            <a:r>
              <a:rPr lang="pl-PL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: </a:t>
            </a:r>
          </a:p>
          <a:p>
            <a:pPr marL="285750" indent="-285750" algn="l">
              <a:lnSpc>
                <a:spcPct val="90000"/>
              </a:lnSpc>
              <a:spcBef>
                <a:spcPts val="300"/>
              </a:spcBef>
              <a:buFontTx/>
              <a:buChar char="-"/>
              <a:defRPr sz="1800"/>
            </a:pP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identification </a:t>
            </a:r>
            <a:r>
              <a:rPr lang="en-US" sz="1200" dirty="0">
                <a:latin typeface="Source Sans Pro Light"/>
                <a:ea typeface="Source Sans Pro"/>
                <a:cs typeface="Source Sans Pro"/>
                <a:sym typeface="Source Sans Pro Light"/>
              </a:rPr>
              <a:t>of </a:t>
            </a: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DMR</a:t>
            </a:r>
            <a:r>
              <a:rPr lang="pl-PL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 -</a:t>
            </a: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 different</a:t>
            </a:r>
            <a:r>
              <a:rPr lang="pl-PL" sz="1200" dirty="0" err="1" smtClean="0">
                <a:latin typeface="Source Sans Pro Light"/>
                <a:ea typeface="Source Sans Pro"/>
                <a:cs typeface="Source Sans Pro"/>
                <a:sym typeface="Source Sans Pro Light"/>
              </a:rPr>
              <a:t>ially</a:t>
            </a: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 </a:t>
            </a:r>
            <a:r>
              <a:rPr lang="en-US" sz="1200" dirty="0">
                <a:latin typeface="Source Sans Pro Light"/>
                <a:ea typeface="Source Sans Pro"/>
                <a:cs typeface="Source Sans Pro"/>
                <a:sym typeface="Source Sans Pro Light"/>
              </a:rPr>
              <a:t>methylated regions, </a:t>
            </a:r>
            <a:endParaRPr lang="pl-PL" sz="1200" dirty="0" smtClean="0">
              <a:latin typeface="Source Sans Pro Light"/>
              <a:ea typeface="Source Sans Pro"/>
              <a:cs typeface="Source Sans Pro"/>
              <a:sym typeface="Source Sans Pro Light"/>
            </a:endParaRPr>
          </a:p>
          <a:p>
            <a:pPr marL="285750" indent="-285750" algn="l">
              <a:lnSpc>
                <a:spcPct val="90000"/>
              </a:lnSpc>
              <a:spcBef>
                <a:spcPts val="300"/>
              </a:spcBef>
              <a:buFontTx/>
              <a:buChar char="-"/>
              <a:defRPr sz="1800"/>
            </a:pP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identification </a:t>
            </a:r>
            <a:r>
              <a:rPr lang="en-US" sz="1200" dirty="0">
                <a:latin typeface="Source Sans Pro Light"/>
                <a:ea typeface="Source Sans Pro"/>
                <a:cs typeface="Source Sans Pro"/>
                <a:sym typeface="Source Sans Pro Light"/>
              </a:rPr>
              <a:t>of genes with affected expression, </a:t>
            </a:r>
            <a:endParaRPr lang="pl-PL" sz="1200" dirty="0" smtClean="0">
              <a:latin typeface="Source Sans Pro Light"/>
              <a:ea typeface="Source Sans Pro"/>
              <a:cs typeface="Source Sans Pro"/>
              <a:sym typeface="Source Sans Pro Light"/>
            </a:endParaRPr>
          </a:p>
          <a:p>
            <a:pPr marL="285750" indent="-285750" algn="l">
              <a:lnSpc>
                <a:spcPct val="90000"/>
              </a:lnSpc>
              <a:spcBef>
                <a:spcPts val="300"/>
              </a:spcBef>
              <a:buFontTx/>
              <a:buChar char="-"/>
              <a:defRPr sz="1800"/>
            </a:pP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identification </a:t>
            </a:r>
            <a:r>
              <a:rPr lang="en-US" sz="1200" dirty="0">
                <a:latin typeface="Source Sans Pro Light"/>
                <a:ea typeface="Source Sans Pro"/>
                <a:cs typeface="Source Sans Pro"/>
                <a:sym typeface="Source Sans Pro Light"/>
              </a:rPr>
              <a:t>regions with changes in expression and methylation, </a:t>
            </a:r>
            <a:endParaRPr lang="pl-PL" sz="1200" dirty="0" smtClean="0">
              <a:latin typeface="Source Sans Pro Light"/>
              <a:ea typeface="Source Sans Pro"/>
              <a:cs typeface="Source Sans Pro"/>
              <a:sym typeface="Source Sans Pro Light"/>
            </a:endParaRPr>
          </a:p>
          <a:p>
            <a:pPr marL="285750" indent="-285750" algn="l">
              <a:lnSpc>
                <a:spcPct val="90000"/>
              </a:lnSpc>
              <a:spcBef>
                <a:spcPts val="300"/>
              </a:spcBef>
              <a:buFontTx/>
              <a:buChar char="-"/>
              <a:defRPr sz="1800"/>
            </a:pP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visualization </a:t>
            </a:r>
            <a:r>
              <a:rPr lang="en-US" sz="1200" dirty="0">
                <a:latin typeface="Source Sans Pro Light"/>
                <a:ea typeface="Source Sans Pro"/>
                <a:cs typeface="Source Sans Pro"/>
                <a:sym typeface="Source Sans Pro Light"/>
              </a:rPr>
              <a:t>of identified regions</a:t>
            </a: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.</a:t>
            </a:r>
            <a:endParaRPr lang="en-US" sz="1200" dirty="0">
              <a:latin typeface="Source Sans Pro Light"/>
              <a:ea typeface="Source Sans Pro"/>
              <a:cs typeface="Source Sans Pro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en-US" sz="1200" dirty="0">
                <a:latin typeface="Source Sans Pro Light"/>
                <a:ea typeface="Source Sans Pro"/>
                <a:cs typeface="Source Sans Pro"/>
                <a:sym typeface="Source Sans Pro Light"/>
              </a:rPr>
              <a:t>The joint modeling and visualization of genes expression and methylation improve interpretability of identified signals</a:t>
            </a: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.</a:t>
            </a:r>
            <a:endParaRPr lang="en-US" sz="1200" dirty="0">
              <a:latin typeface="Source Sans Pro Light"/>
              <a:ea typeface="Source Sans Pro"/>
              <a:cs typeface="Source Sans Pro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en-US" sz="1200" dirty="0">
                <a:latin typeface="Source Sans Pro Light"/>
                <a:ea typeface="Source Sans Pro"/>
                <a:cs typeface="Source Sans Pro"/>
                <a:sym typeface="Source Sans Pro Light"/>
              </a:rPr>
              <a:t>The methodology is supplemented with example applications to The Cancer Genome Atlas data</a:t>
            </a: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.</a:t>
            </a:r>
            <a:endParaRPr lang="pl-PL" sz="1200" dirty="0" smtClean="0">
              <a:latin typeface="Source Sans Pro Light"/>
              <a:ea typeface="Source Sans Pro"/>
              <a:cs typeface="Source Sans Pro"/>
              <a:sym typeface="Source Sans Pro Light"/>
            </a:endParaRPr>
          </a:p>
        </p:txBody>
      </p:sp>
      <p:sp>
        <p:nvSpPr>
          <p:cNvPr id="60" name="Shape 44"/>
          <p:cNvSpPr/>
          <p:nvPr/>
        </p:nvSpPr>
        <p:spPr>
          <a:xfrm>
            <a:off x="3465898" y="5110101"/>
            <a:ext cx="10324931" cy="333438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000" dirty="0" err="1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Methylation</a:t>
            </a:r>
            <a:endParaRPr lang="pl-PL" sz="2000" dirty="0" smtClean="0">
              <a:solidFill>
                <a:srgbClr val="FFFFFF"/>
              </a:solidFill>
              <a:latin typeface="Source Sans Pro"/>
              <a:ea typeface="Source Sans Pro Semibold"/>
              <a:cs typeface="Source Sans Pro Semibold"/>
              <a:sym typeface="Source Sans Pro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5126" y="3713812"/>
            <a:ext cx="4588206" cy="1253754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4539" y="8835044"/>
            <a:ext cx="4898566" cy="1178665"/>
          </a:xfrm>
          <a:prstGeom prst="rect">
            <a:avLst/>
          </a:prstGeom>
        </p:spPr>
      </p:pic>
      <p:sp>
        <p:nvSpPr>
          <p:cNvPr id="45" name="Shape 123"/>
          <p:cNvSpPr/>
          <p:nvPr/>
        </p:nvSpPr>
        <p:spPr>
          <a:xfrm>
            <a:off x="3479936" y="6073725"/>
            <a:ext cx="2745945" cy="848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l"/>
            <a:r>
              <a:rPr lang="en-US" sz="1200" dirty="0"/>
              <a:t>Function </a:t>
            </a:r>
            <a:r>
              <a:rPr lang="en-US" sz="1200" b="1" dirty="0" err="1"/>
              <a:t>aggregate_probes</a:t>
            </a:r>
            <a:r>
              <a:rPr lang="en-US" sz="1200" b="1" dirty="0"/>
              <a:t>() </a:t>
            </a:r>
            <a:r>
              <a:rPr lang="en-US" sz="1200" dirty="0"/>
              <a:t>aggregates </a:t>
            </a:r>
            <a:r>
              <a:rPr lang="en-US" sz="1200" dirty="0" err="1"/>
              <a:t>CpG</a:t>
            </a:r>
            <a:r>
              <a:rPr lang="en-US" sz="1200" dirty="0"/>
              <a:t> probes to corresponding genes using, by default, the </a:t>
            </a:r>
            <a:r>
              <a:rPr lang="en-US" sz="1200" dirty="0" err="1"/>
              <a:t>IlluminaHumanMethylation</a:t>
            </a:r>
            <a:r>
              <a:rPr lang="en-US" sz="1200" dirty="0"/>
              <a:t> data.</a:t>
            </a:r>
            <a:endParaRPr lang="en-US" sz="1200" dirty="0">
              <a:effectLst/>
            </a:endParaRPr>
          </a:p>
        </p:txBody>
      </p:sp>
      <p:sp>
        <p:nvSpPr>
          <p:cNvPr id="52" name="Shape 32"/>
          <p:cNvSpPr/>
          <p:nvPr/>
        </p:nvSpPr>
        <p:spPr>
          <a:xfrm>
            <a:off x="263054" y="8296682"/>
            <a:ext cx="3066287" cy="1951837"/>
          </a:xfrm>
          <a:prstGeom prst="roundRect">
            <a:avLst>
              <a:gd name="adj" fmla="val 1316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54" name="Shape 44"/>
          <p:cNvSpPr/>
          <p:nvPr/>
        </p:nvSpPr>
        <p:spPr>
          <a:xfrm>
            <a:off x="248765" y="8182566"/>
            <a:ext cx="3085290" cy="214131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Methylation</a:t>
            </a:r>
            <a:endParaRPr sz="14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56" name="Shape 123"/>
          <p:cNvSpPr/>
          <p:nvPr/>
        </p:nvSpPr>
        <p:spPr>
          <a:xfrm>
            <a:off x="245237" y="8368955"/>
            <a:ext cx="3066287" cy="1938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Datasets for testing methylation differences must contain a percentage of methylation for each </a:t>
            </a:r>
            <a:r>
              <a:rPr lang="en-US" sz="1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CpG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probe. Columns should correspond to probes, rows to samples. As input for tests corresponds to methylation, the </a:t>
            </a:r>
            <a:r>
              <a:rPr lang="en-US" sz="1200" b="1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calculate_test</a:t>
            </a:r>
            <a:r>
              <a:rPr lang="en-US" sz="1200" b="1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() 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function expects values aggregated to genes. For aggregation of probes for genes is used the </a:t>
            </a:r>
            <a:r>
              <a:rPr lang="en-US" sz="1200" b="1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aggregate_probes</a:t>
            </a:r>
            <a:r>
              <a:rPr lang="en-US" sz="1200" b="1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() 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function. The value in the </a:t>
            </a:r>
            <a:r>
              <a:rPr lang="en-US" sz="1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i-th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row and the j-</a:t>
            </a:r>
            <a:r>
              <a:rPr lang="en-US" sz="1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th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column tells how much gene j is methylated in sample </a:t>
            </a:r>
            <a:r>
              <a:rPr lang="en-US" sz="1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i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 </a:t>
            </a:r>
          </a:p>
        </p:txBody>
      </p:sp>
      <p:sp>
        <p:nvSpPr>
          <p:cNvPr id="57" name="Shape 294"/>
          <p:cNvSpPr/>
          <p:nvPr/>
        </p:nvSpPr>
        <p:spPr>
          <a:xfrm>
            <a:off x="8705042" y="2092717"/>
            <a:ext cx="4896000" cy="422873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endParaRPr lang="pl-PL" sz="1200" dirty="0" smtClean="0">
              <a:latin typeface="Menlo"/>
              <a:ea typeface="Menlo"/>
              <a:cs typeface="Menlo"/>
              <a:sym typeface="Menlo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plot_diff_boxplot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exp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, 'CACNA1G')</a:t>
            </a:r>
            <a:endParaRPr lang="pl-PL"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Shape 38"/>
          <p:cNvSpPr/>
          <p:nvPr/>
        </p:nvSpPr>
        <p:spPr>
          <a:xfrm>
            <a:off x="8705043" y="2025830"/>
            <a:ext cx="4910477" cy="259200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Shape 123"/>
          <p:cNvSpPr/>
          <p:nvPr/>
        </p:nvSpPr>
        <p:spPr>
          <a:xfrm>
            <a:off x="8666744" y="874357"/>
            <a:ext cx="491047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en-US" sz="1200" b="1" dirty="0"/>
              <a:t>Function </a:t>
            </a:r>
            <a:r>
              <a:rPr lang="en-US" sz="1200" b="1" dirty="0" err="1"/>
              <a:t>plot_diff_boxplot</a:t>
            </a:r>
            <a:r>
              <a:rPr lang="en-US" sz="1200" b="1" dirty="0"/>
              <a:t>() </a:t>
            </a:r>
            <a:r>
              <a:rPr lang="en-US" sz="1200" dirty="0"/>
              <a:t>generates a boxplot of values from </a:t>
            </a:r>
            <a:r>
              <a:rPr lang="en-US" sz="1200" dirty="0" err="1"/>
              <a:t>choosen</a:t>
            </a:r>
            <a:r>
              <a:rPr lang="en-US" sz="1200" dirty="0"/>
              <a:t> data frame column with division </a:t>
            </a:r>
            <a:r>
              <a:rPr lang="en-US" sz="1200" dirty="0" smtClean="0"/>
              <a:t>in</a:t>
            </a:r>
            <a:r>
              <a:rPr lang="pl-PL" sz="1200" dirty="0" smtClean="0"/>
              <a:t> </a:t>
            </a:r>
            <a:r>
              <a:rPr lang="en-US" sz="1200" dirty="0" smtClean="0"/>
              <a:t>groups</a:t>
            </a:r>
            <a:r>
              <a:rPr lang="pl-PL" sz="1200" dirty="0" smtClean="0"/>
              <a:t> (</a:t>
            </a:r>
            <a:r>
              <a:rPr lang="pl-PL" sz="1200" dirty="0" err="1" smtClean="0"/>
              <a:t>two</a:t>
            </a:r>
            <a:r>
              <a:rPr lang="pl-PL" sz="1200" dirty="0" smtClean="0"/>
              <a:t> </a:t>
            </a:r>
            <a:r>
              <a:rPr lang="pl-PL" sz="1200" dirty="0" err="1" smtClean="0"/>
              <a:t>or</a:t>
            </a:r>
            <a:r>
              <a:rPr lang="pl-PL" sz="1200" dirty="0" smtClean="0"/>
              <a:t> </a:t>
            </a:r>
            <a:r>
              <a:rPr lang="pl-PL" sz="1200" dirty="0" err="1" smtClean="0"/>
              <a:t>more</a:t>
            </a:r>
            <a:r>
              <a:rPr lang="pl-PL" sz="1200" dirty="0" smtClean="0"/>
              <a:t>)</a:t>
            </a:r>
            <a:r>
              <a:rPr lang="en-US" sz="1200" dirty="0" smtClean="0"/>
              <a:t>.</a:t>
            </a:r>
            <a:endParaRPr lang="en-US" sz="1200" dirty="0" smtClean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graphicFrame>
        <p:nvGraphicFramePr>
          <p:cNvPr id="267" name="Table 267"/>
          <p:cNvGraphicFramePr/>
          <p:nvPr>
            <p:extLst>
              <p:ext uri="{D42A27DB-BD31-4B8C-83A1-F6EECF244321}">
                <p14:modId xmlns:p14="http://schemas.microsoft.com/office/powerpoint/2010/main" val="1568961438"/>
              </p:ext>
            </p:extLst>
          </p:nvPr>
        </p:nvGraphicFramePr>
        <p:xfrm>
          <a:off x="6381500" y="930607"/>
          <a:ext cx="2124550" cy="9525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24259"/>
                <a:gridCol w="1400291"/>
              </a:tblGrid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Value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ttest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err="1" smtClean="0">
                          <a:sym typeface="Source Sans Pro"/>
                        </a:rPr>
                        <a:t>student's</a:t>
                      </a:r>
                      <a:r>
                        <a:rPr lang="pl-PL" sz="1000" dirty="0" smtClean="0">
                          <a:sym typeface="Source Sans Pro"/>
                        </a:rPr>
                        <a:t> t-</a:t>
                      </a:r>
                      <a:r>
                        <a:rPr lang="pl-PL" sz="1000" dirty="0" err="1" smtClean="0">
                          <a:sym typeface="Source Sans Pro"/>
                        </a:rPr>
                        <a:t>tets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'nbinom2'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err="1" smtClean="0">
                          <a:sym typeface="Source Sans Pro"/>
                        </a:rPr>
                        <a:t>negative</a:t>
                      </a:r>
                      <a:r>
                        <a:rPr lang="pl-PL" sz="1000" baseline="0" dirty="0" smtClean="0">
                          <a:sym typeface="Source Sans Pro"/>
                        </a:rPr>
                        <a:t> </a:t>
                      </a:r>
                      <a:r>
                        <a:rPr lang="pl-PL" sz="1000" baseline="0" dirty="0" err="1" smtClean="0">
                          <a:sym typeface="Source Sans Pro"/>
                        </a:rPr>
                        <a:t>binomial</a:t>
                      </a:r>
                      <a:r>
                        <a:rPr lang="pl-PL" sz="1000" baseline="0" dirty="0" smtClean="0">
                          <a:sym typeface="Source Sans Pro"/>
                        </a:rPr>
                        <a:t> 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lrt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err="1" smtClean="0">
                          <a:sym typeface="Source Sans Pro"/>
                        </a:rPr>
                        <a:t>likelihood</a:t>
                      </a:r>
                      <a:r>
                        <a:rPr lang="pl-PL" sz="1000" dirty="0" smtClean="0">
                          <a:sym typeface="Source Sans Pro"/>
                        </a:rPr>
                        <a:t>-ratio 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qlf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quasi-</a:t>
                      </a:r>
                      <a:r>
                        <a:rPr lang="pl-PL" sz="1000" dirty="0" err="1" smtClean="0">
                          <a:sym typeface="Source Sans Pro"/>
                        </a:rPr>
                        <a:t>likelihood</a:t>
                      </a:r>
                      <a:r>
                        <a:rPr lang="pl-PL" sz="1000" dirty="0" smtClean="0">
                          <a:sym typeface="Source Sans Pro"/>
                        </a:rPr>
                        <a:t> F-test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71" name="Shape 123"/>
          <p:cNvSpPr/>
          <p:nvPr/>
        </p:nvSpPr>
        <p:spPr>
          <a:xfrm>
            <a:off x="8684349" y="5880606"/>
            <a:ext cx="4931169" cy="941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en-US" sz="1200" dirty="0"/>
              <a:t>Function</a:t>
            </a:r>
            <a:r>
              <a:rPr lang="en-US" sz="1200" b="1" dirty="0"/>
              <a:t> </a:t>
            </a:r>
            <a:r>
              <a:rPr lang="en-US" sz="1200" b="1" dirty="0" err="1"/>
              <a:t>plot_methylation_path</a:t>
            </a:r>
            <a:r>
              <a:rPr lang="en-US" sz="1200" b="1" dirty="0"/>
              <a:t>() </a:t>
            </a:r>
            <a:r>
              <a:rPr lang="en-US" sz="1200" dirty="0" err="1" smtClean="0"/>
              <a:t>visualise</a:t>
            </a:r>
            <a:r>
              <a:rPr lang="pl-PL" sz="1200" dirty="0" smtClean="0"/>
              <a:t>s</a:t>
            </a:r>
            <a:r>
              <a:rPr lang="en-US" sz="1200" dirty="0" smtClean="0"/>
              <a:t> </a:t>
            </a:r>
            <a:r>
              <a:rPr lang="en-US" sz="1200" dirty="0"/>
              <a:t>a chosen gene with marked </a:t>
            </a:r>
            <a:r>
              <a:rPr lang="en-US" sz="1200" dirty="0" err="1"/>
              <a:t>CpG</a:t>
            </a:r>
            <a:r>
              <a:rPr lang="en-US" sz="1200" dirty="0"/>
              <a:t> probes. It shows the mean methylation level for each probe in group. Also we can exact the line </a:t>
            </a:r>
            <a:r>
              <a:rPr lang="en-US" sz="1200" dirty="0" err="1"/>
              <a:t>corresonding</a:t>
            </a:r>
            <a:r>
              <a:rPr lang="en-US" sz="1200" dirty="0"/>
              <a:t> to gene. In this case we see what are the locations of probes on gene in HG18 coordinates. We can as well draw a locations of </a:t>
            </a:r>
            <a:r>
              <a:rPr lang="en-US" sz="1200" dirty="0" err="1"/>
              <a:t>CpG</a:t>
            </a:r>
            <a:r>
              <a:rPr lang="en-US" sz="1200" dirty="0"/>
              <a:t> islands.</a:t>
            </a:r>
            <a:endParaRPr lang="en-US" sz="1200" dirty="0" smtClean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72" name="Shape 292"/>
          <p:cNvSpPr/>
          <p:nvPr/>
        </p:nvSpPr>
        <p:spPr>
          <a:xfrm>
            <a:off x="3584001" y="5817796"/>
            <a:ext cx="6202314" cy="254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aggregate_probes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(data)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Shape 294"/>
          <p:cNvSpPr/>
          <p:nvPr/>
        </p:nvSpPr>
        <p:spPr>
          <a:xfrm>
            <a:off x="8719330" y="7181492"/>
            <a:ext cx="4950000" cy="422873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endParaRPr lang="pl-PL" sz="1200" dirty="0" smtClean="0">
              <a:latin typeface="Menlo"/>
              <a:ea typeface="Menlo"/>
              <a:cs typeface="Menlo"/>
              <a:sym typeface="Menlo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plot_methylation_path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(BRCA_methylation_chr17 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,  'CACNA1G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')</a:t>
            </a:r>
            <a:endParaRPr lang="pl-PL"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Shape 38"/>
          <p:cNvSpPr/>
          <p:nvPr/>
        </p:nvSpPr>
        <p:spPr>
          <a:xfrm>
            <a:off x="8705042" y="7126971"/>
            <a:ext cx="5003161" cy="221947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Shape 123"/>
          <p:cNvSpPr/>
          <p:nvPr/>
        </p:nvSpPr>
        <p:spPr>
          <a:xfrm>
            <a:off x="3538069" y="931682"/>
            <a:ext cx="2929412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en-US" sz="1200" dirty="0"/>
              <a:t>Function </a:t>
            </a:r>
            <a:r>
              <a:rPr lang="en-US" sz="1200" b="1" dirty="0" err="1"/>
              <a:t>calculate_test</a:t>
            </a:r>
            <a:r>
              <a:rPr lang="en-US" sz="1200" b="1" dirty="0"/>
              <a:t>() </a:t>
            </a:r>
            <a:r>
              <a:rPr lang="en-US" sz="1200" dirty="0"/>
              <a:t>computes log folds, p-values and means for </a:t>
            </a:r>
            <a:r>
              <a:rPr lang="en-US" sz="1200" dirty="0" err="1"/>
              <a:t>choosen</a:t>
            </a:r>
            <a:r>
              <a:rPr lang="en-US" sz="1200" dirty="0"/>
              <a:t> test for data from methylation or expression.</a:t>
            </a:r>
            <a:endParaRPr lang="en-US" sz="1200" dirty="0" smtClean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12196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32451" y="330190"/>
            <a:ext cx="13477248" cy="10033736"/>
          </a:xfrm>
          <a:prstGeom prst="roundRect">
            <a:avLst>
              <a:gd name="adj" fmla="val 1316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-3058936" y="6334843"/>
            <a:ext cx="427683" cy="248842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RStudio® is a trademark of RStudio, Inc.  •  </a:t>
            </a:r>
            <a:r>
              <a:rPr sz="9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CC BY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Your Name •  Your@email.com  •  844-448-1212 • </a:t>
            </a:r>
            <a:r>
              <a:rPr sz="9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4"/>
              </a:rPr>
              <a:t>rstudio.com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</p:txBody>
      </p:sp>
      <p:sp>
        <p:nvSpPr>
          <p:cNvPr id="40" name="Shape 40"/>
          <p:cNvSpPr/>
          <p:nvPr/>
        </p:nvSpPr>
        <p:spPr>
          <a:xfrm>
            <a:off x="6255278" y="10347903"/>
            <a:ext cx="7509204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at </a:t>
            </a:r>
            <a:r>
              <a:rPr sz="900">
                <a:latin typeface="Source Sans Pro"/>
                <a:ea typeface="Source Sans Pro"/>
                <a:cs typeface="Source Sans Pro"/>
                <a:sym typeface="Source Sans Pro"/>
              </a:rPr>
              <a:t>web page or vignette 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 package  version  •  Updated: 3/15</a:t>
            </a:r>
          </a:p>
        </p:txBody>
      </p:sp>
      <p:sp>
        <p:nvSpPr>
          <p:cNvPr id="44" name="Shape 44"/>
          <p:cNvSpPr/>
          <p:nvPr/>
        </p:nvSpPr>
        <p:spPr>
          <a:xfrm>
            <a:off x="247251" y="201010"/>
            <a:ext cx="13453635" cy="320381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0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Visualizations</a:t>
            </a:r>
            <a:endParaRPr sz="12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387518" y="757426"/>
            <a:ext cx="13183410" cy="4645684"/>
          </a:xfrm>
          <a:prstGeom prst="roundRect">
            <a:avLst>
              <a:gd name="adj" fmla="val 59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387518" y="579386"/>
            <a:ext cx="13183410" cy="292147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Plot_volcanoes</a:t>
            </a:r>
            <a:r>
              <a:rPr lang="pl-PL" sz="1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387518" y="5693051"/>
            <a:ext cx="13161143" cy="4564386"/>
          </a:xfrm>
          <a:prstGeom prst="roundRect">
            <a:avLst>
              <a:gd name="adj" fmla="val 335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389744" y="5568630"/>
            <a:ext cx="13158917" cy="274958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Plot_gene</a:t>
            </a:r>
            <a:r>
              <a:rPr lang="pl-PL" sz="1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123" y="1904481"/>
            <a:ext cx="9177865" cy="3457732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5719" y="6780971"/>
            <a:ext cx="11290731" cy="3465245"/>
          </a:xfrm>
          <a:prstGeom prst="rect">
            <a:avLst/>
          </a:prstGeom>
        </p:spPr>
      </p:pic>
      <p:sp>
        <p:nvSpPr>
          <p:cNvPr id="14" name="Shape 292"/>
          <p:cNvSpPr/>
          <p:nvPr/>
        </p:nvSpPr>
        <p:spPr>
          <a:xfrm>
            <a:off x="544150" y="992830"/>
            <a:ext cx="7337828" cy="313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plot_volcanoes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data.m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data.e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condition.m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condition.e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gene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test.m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test.e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Shape 292"/>
          <p:cNvSpPr/>
          <p:nvPr/>
        </p:nvSpPr>
        <p:spPr>
          <a:xfrm>
            <a:off x="544150" y="5839427"/>
            <a:ext cx="7337828" cy="313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plot_genes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data.m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data.e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condition.m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condition.e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gene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Shape 294"/>
          <p:cNvSpPr/>
          <p:nvPr/>
        </p:nvSpPr>
        <p:spPr>
          <a:xfrm>
            <a:off x="544150" y="1908287"/>
            <a:ext cx="5525384" cy="221599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p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lot_volcanoes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(met,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'CACNA1G',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res_met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res_exp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)</a:t>
            </a:r>
            <a:endParaRPr lang="pl-PL"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Shape 38"/>
          <p:cNvSpPr/>
          <p:nvPr/>
        </p:nvSpPr>
        <p:spPr>
          <a:xfrm>
            <a:off x="544150" y="1748195"/>
            <a:ext cx="5542324" cy="180000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Shape 294"/>
          <p:cNvSpPr/>
          <p:nvPr/>
        </p:nvSpPr>
        <p:spPr>
          <a:xfrm>
            <a:off x="544150" y="6761791"/>
            <a:ext cx="5525384" cy="221599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p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lot_volcanoes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(met,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'CACNA1G',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res_met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res_exp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)</a:t>
            </a:r>
            <a:endParaRPr lang="pl-PL"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Shape 38"/>
          <p:cNvSpPr/>
          <p:nvPr/>
        </p:nvSpPr>
        <p:spPr>
          <a:xfrm>
            <a:off x="544149" y="6572250"/>
            <a:ext cx="5542325" cy="180000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Shape 123"/>
          <p:cNvSpPr/>
          <p:nvPr/>
        </p:nvSpPr>
        <p:spPr>
          <a:xfrm>
            <a:off x="511935" y="1328902"/>
            <a:ext cx="12912308" cy="294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l"/>
            <a:r>
              <a:rPr lang="en-US" sz="1200" dirty="0"/>
              <a:t>Function </a:t>
            </a:r>
            <a:r>
              <a:rPr lang="en-US" sz="1200" b="1" dirty="0" err="1"/>
              <a:t>plot_volcanoes</a:t>
            </a:r>
            <a:r>
              <a:rPr lang="en-US" sz="1200" b="1" dirty="0"/>
              <a:t>()</a:t>
            </a:r>
            <a:r>
              <a:rPr lang="en-US" sz="1200" dirty="0"/>
              <a:t> </a:t>
            </a:r>
            <a:r>
              <a:rPr lang="en-US" sz="1200" dirty="0" smtClean="0"/>
              <a:t>generate</a:t>
            </a:r>
            <a:r>
              <a:rPr lang="pl-PL" sz="1200" dirty="0" smtClean="0"/>
              <a:t>s</a:t>
            </a:r>
            <a:r>
              <a:rPr lang="en-US" sz="1200" dirty="0" smtClean="0"/>
              <a:t> </a:t>
            </a:r>
            <a:r>
              <a:rPr lang="en-US" sz="1200" dirty="0"/>
              <a:t>a dashboard with volcano plots for expression and methylation. Also it adds a tables with basic </a:t>
            </a:r>
            <a:r>
              <a:rPr lang="en-US" sz="1200" dirty="0" smtClean="0"/>
              <a:t>statistics</a:t>
            </a:r>
            <a:r>
              <a:rPr lang="pl-PL" sz="1200" dirty="0" smtClean="0"/>
              <a:t> for </a:t>
            </a:r>
            <a:r>
              <a:rPr lang="pl-PL" sz="1200" dirty="0" err="1" smtClean="0"/>
              <a:t>chosen</a:t>
            </a:r>
            <a:r>
              <a:rPr lang="pl-PL" sz="1200" dirty="0" smtClean="0"/>
              <a:t> </a:t>
            </a:r>
            <a:r>
              <a:rPr lang="pl-PL" sz="1200" dirty="0" err="1" smtClean="0"/>
              <a:t>gene</a:t>
            </a:r>
            <a:r>
              <a:rPr lang="en-US" sz="1200" dirty="0" smtClean="0"/>
              <a:t>.</a:t>
            </a:r>
            <a:endParaRPr lang="en-US" sz="1200" dirty="0">
              <a:effectLst/>
            </a:endParaRPr>
          </a:p>
        </p:txBody>
      </p:sp>
      <p:sp>
        <p:nvSpPr>
          <p:cNvPr id="21" name="Shape 123"/>
          <p:cNvSpPr/>
          <p:nvPr/>
        </p:nvSpPr>
        <p:spPr>
          <a:xfrm>
            <a:off x="511935" y="6196158"/>
            <a:ext cx="12912308" cy="294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l"/>
            <a:r>
              <a:rPr lang="en-US" sz="1200" dirty="0"/>
              <a:t>Function </a:t>
            </a:r>
            <a:r>
              <a:rPr lang="en-US" sz="1200" b="1" dirty="0" err="1"/>
              <a:t>plot_gene</a:t>
            </a:r>
            <a:r>
              <a:rPr lang="en-US" sz="1200" b="1" dirty="0"/>
              <a:t>()</a:t>
            </a:r>
            <a:r>
              <a:rPr lang="en-US" sz="1200" dirty="0"/>
              <a:t> generates a dashboard with methylation path for methylation and boxplots for groups for chosen gene</a:t>
            </a:r>
            <a:r>
              <a:rPr lang="en-US" sz="1200" dirty="0" smtClean="0"/>
              <a:t>.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092852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736</Words>
  <Application>Microsoft Office PowerPoint</Application>
  <PresentationFormat>Niestandardowy</PresentationFormat>
  <Paragraphs>78</Paragraphs>
  <Slides>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9" baseType="lpstr">
      <vt:lpstr>Avenir Book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MLExpResso  Cheat Sheet 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MLExpResso  Cheat Sheet</dc:title>
  <dc:creator>Alicja Gosiewska</dc:creator>
  <cp:lastModifiedBy>Alicja Gosiewska</cp:lastModifiedBy>
  <cp:revision>87</cp:revision>
  <dcterms:modified xsi:type="dcterms:W3CDTF">2017-08-04T10:45:09Z</dcterms:modified>
</cp:coreProperties>
</file>