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5" r:id="rId8"/>
    <p:sldId id="264" r:id="rId9"/>
    <p:sldId id="262" r:id="rId10"/>
    <p:sldId id="268" r:id="rId11"/>
    <p:sldId id="266" r:id="rId12"/>
    <p:sldId id="273" r:id="rId13"/>
    <p:sldId id="277" r:id="rId14"/>
    <p:sldId id="278" r:id="rId15"/>
    <p:sldId id="274" r:id="rId16"/>
    <p:sldId id="267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2EED-EC68-3026-F5B6-455E2860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CC91-433B-1D18-0948-3A499478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CE77-C61A-718B-220A-5EE6D59E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8BD7-F6B5-4F3E-AC6B-BAE20B5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26F0-FE3B-B5B4-147B-8D3EB86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0504-71F9-F38F-B8FC-B617AC42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FA0F8-CFBB-ECD5-1D9C-0B9CE0C8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67EE-A2A0-7B06-1FA6-108AA90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4860-2C61-C76F-A97A-9252E13B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6671-14BC-4D8F-DF40-08461B04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60342-16CA-3A15-8FCD-7147F8563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0D27-4123-9305-2CEB-1E3412F0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7227-E59B-9C0D-A06B-5CF7148E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5E4D-F476-969D-D9C9-2578B500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C1C1-CC88-6AF6-2D4E-8180CB4C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3998-EC9A-CC60-7D5D-9CAF68A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5CCB-07E4-11CC-A6AC-D8A0336A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12EC-5E77-8365-0BAC-B130AE47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2801-76CD-4908-63EF-4A7CFF2A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CB7F-DA68-1D26-F2AC-7108652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4D4D-9AF7-BD4C-2497-5A2B24F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1ECA-59B0-D6DF-6122-3289FAE2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58EE-A45A-121B-2257-954B9335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2D18-3C4B-DB62-3E04-F857F3DF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B1FB-5652-89A3-981A-4D990D5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9C2F-4EFA-B9E9-0625-8BB42A99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99F6-17DA-54A8-12FA-5EC65EA64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26FC6-51EE-FFB6-3C97-BCE09224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26F4-CF63-B27B-9536-EFC0083D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4B6E-823E-C14A-4C3C-5A777C5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9EE8-A1AF-ED6A-5CC9-99A3AC4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5B8C-93E3-A538-68BD-87C05FFD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D23B-65F7-78BD-4196-207E7A4F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C98D-1CB1-1190-A4D0-3A010748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82983-C342-BE1A-6140-94725C9BF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3036C-7EC4-6548-E9BE-EF6E170F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B1C40-9540-87D9-0F91-037FDFD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D7E75-A8ED-693E-FDBB-40942C3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CACDA-CF3B-58C7-A924-C8DCD01E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1A3E-CB23-6BFF-E0F8-221139ED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FC196-EACD-7562-4745-68B7FC35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FDA6-9B1F-C98F-B56A-139DBA37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E7E79-CB43-AB79-CCFD-9F13E69A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9DB6A-762A-E43C-A7F9-BC6548B5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A1346-332F-C039-A9B3-ECABA8B6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4421-AB71-37D7-14D3-BF76D8A1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A98-E5AF-FF21-20EE-5A241791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1069-7824-2C9B-1BBE-93238D2A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DFA2A-7AF2-443E-2046-E48312D0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96927-9511-1772-57A6-4BA01ADB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A887E-06A0-C916-6386-C70E8C3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1653-A256-B9A6-A878-1CA019E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2B69-8736-65E0-66D6-34E150C4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FBC97-4230-A3B4-C4CA-C9190F45D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F6E78-4FC2-DABA-2A20-22857E8F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77EA-35D1-933F-AC21-2F7D9FF8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44DF-87B7-33AA-78CC-0A236D0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BB8A-5310-0E42-5253-509B88FD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1C35A-6795-0976-4C92-6EBBB20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DD95-9559-49B6-0396-9E7B6289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F5A9-C008-5583-501E-18DB8EF4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13B4-0781-42B3-88D2-AD56407C450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ADB5-0E75-4057-3373-BBAE60D3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30FF-E7C3-E605-BF0E-679A25C41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1454-853A-4627-8F11-573A3B87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C1A-542E-C355-1BE2-25069D94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Penalized Models and the California Teachers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CB14-71E5-5809-A826-117AB5D0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Eugene Nguyen</a:t>
            </a:r>
          </a:p>
          <a:p>
            <a:r>
              <a:rPr lang="en-US" dirty="0"/>
              <a:t>PM 606</a:t>
            </a:r>
          </a:p>
          <a:p>
            <a:r>
              <a:rPr lang="en-US" dirty="0"/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796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93F8-62C6-73F9-9297-7C4A6891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4418-0ED8-50EF-FEFB-66AEDA81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Clean</a:t>
            </a:r>
          </a:p>
          <a:p>
            <a:pPr lvl="1"/>
            <a:r>
              <a:rPr lang="en-US" sz="2000" dirty="0"/>
              <a:t>Converted all factors to dummy variables</a:t>
            </a:r>
          </a:p>
          <a:p>
            <a:pPr lvl="1"/>
            <a:r>
              <a:rPr lang="en-US" sz="2000" dirty="0"/>
              <a:t>Min/Max normalization of all continuous variables</a:t>
            </a:r>
          </a:p>
          <a:p>
            <a:pPr lvl="1"/>
            <a:r>
              <a:rPr lang="en-US" sz="2000" dirty="0"/>
              <a:t>Clean ICD codes to bucket into parent categories</a:t>
            </a:r>
          </a:p>
          <a:p>
            <a:pPr lvl="1"/>
            <a:r>
              <a:rPr lang="en-US" sz="2000" dirty="0"/>
              <a:t>Missing integer columns were filled with 0</a:t>
            </a:r>
          </a:p>
          <a:p>
            <a:pPr lvl="1"/>
            <a:r>
              <a:rPr lang="en-US" sz="2000" dirty="0"/>
              <a:t>Missing numeric columns were filled with the mean</a:t>
            </a:r>
          </a:p>
          <a:p>
            <a:pPr lvl="1"/>
            <a:r>
              <a:rPr lang="en-US" sz="2000" dirty="0"/>
              <a:t>Dummy variables with sparse positive classes were dropped (anything below 0.5%)</a:t>
            </a:r>
          </a:p>
          <a:p>
            <a:r>
              <a:rPr lang="en-US" sz="2400" dirty="0"/>
              <a:t>Data Split</a:t>
            </a:r>
          </a:p>
          <a:p>
            <a:pPr lvl="1"/>
            <a:r>
              <a:rPr lang="en-US" sz="2000" dirty="0"/>
              <a:t>Data split into a 70%/30% training and testing sets</a:t>
            </a:r>
          </a:p>
          <a:p>
            <a:pPr lvl="1"/>
            <a:r>
              <a:rPr lang="en-US" sz="2000" dirty="0"/>
              <a:t>Cross validation applied to the training set to tune lambda</a:t>
            </a:r>
          </a:p>
          <a:p>
            <a:pPr lvl="1"/>
            <a:r>
              <a:rPr lang="en-US" sz="2000" dirty="0"/>
              <a:t>The best parameters for each model will be tested against the final 30%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6187-A7D0-163D-CCB5-E89AF27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C9FF-20E7-7882-1F76-A654D18E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Descriptives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Methodology</a:t>
            </a:r>
          </a:p>
          <a:p>
            <a:r>
              <a:rPr lang="en-US" dirty="0"/>
              <a:t>Modeling</a:t>
            </a: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2201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9C9F-4DAE-F3E8-7AE1-36A78A6C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5A02-1640-3F92-D932-5FEB94B4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  <a:p>
            <a:pPr lvl="1"/>
            <a:r>
              <a:rPr lang="en-US" dirty="0"/>
              <a:t>Can penalize coefficients to 0</a:t>
            </a:r>
          </a:p>
          <a:p>
            <a:pPr lvl="1"/>
            <a:r>
              <a:rPr lang="en-US" dirty="0"/>
              <a:t>Great when models contain a lot of </a:t>
            </a:r>
            <a:r>
              <a:rPr lang="en-US" b="1" dirty="0"/>
              <a:t>useless</a:t>
            </a:r>
            <a:r>
              <a:rPr lang="en-US" dirty="0"/>
              <a:t> variables</a:t>
            </a:r>
          </a:p>
          <a:p>
            <a:r>
              <a:rPr lang="en-US" dirty="0"/>
              <a:t>Ridge</a:t>
            </a:r>
          </a:p>
          <a:p>
            <a:pPr lvl="1"/>
            <a:r>
              <a:rPr lang="en-US" dirty="0"/>
              <a:t>Will shrink coefficients, but not remove</a:t>
            </a:r>
          </a:p>
          <a:p>
            <a:pPr lvl="1"/>
            <a:r>
              <a:rPr lang="en-US" dirty="0"/>
              <a:t>Great when models contain a lot of </a:t>
            </a:r>
            <a:r>
              <a:rPr lang="en-US" b="1" dirty="0"/>
              <a:t>useful</a:t>
            </a:r>
            <a:r>
              <a:rPr lang="en-US" dirty="0"/>
              <a:t> variables</a:t>
            </a:r>
          </a:p>
          <a:p>
            <a:r>
              <a:rPr lang="en-US" dirty="0"/>
              <a:t>Elastic Net</a:t>
            </a:r>
          </a:p>
          <a:p>
            <a:pPr lvl="1"/>
            <a:r>
              <a:rPr lang="en-US" dirty="0"/>
              <a:t>Combination of lasso and ridge</a:t>
            </a:r>
          </a:p>
        </p:txBody>
      </p:sp>
    </p:spTree>
    <p:extLst>
      <p:ext uri="{BB962C8B-B14F-4D97-AF65-F5344CB8AC3E}">
        <p14:creationId xmlns:p14="http://schemas.microsoft.com/office/powerpoint/2010/main" val="384824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4FB8-50C1-310B-8BDE-6A3074F0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8461-F1D8-881B-4B16-0A36731E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10-fold cross validation was used for each model (lasso, ridge, elastic net)</a:t>
            </a:r>
          </a:p>
          <a:p>
            <a:r>
              <a:rPr lang="en-US" sz="2400" dirty="0"/>
              <a:t>The minimum lambda was extracted from each cross validation model and used on the testing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23EBC-EAAF-3B71-8F41-71072D3D1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3303"/>
            <a:ext cx="2986482" cy="184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5B19B-DCBD-7841-C974-647CAEFF0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20" y="3263303"/>
            <a:ext cx="3130801" cy="1932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BC51-BFBF-2119-7D63-A50EA06A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34" y="3263303"/>
            <a:ext cx="3293052" cy="2032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0A1FB-D56D-A41B-6E52-FD98032F0691}"/>
              </a:ext>
            </a:extLst>
          </p:cNvPr>
          <p:cNvSpPr txBox="1"/>
          <p:nvPr/>
        </p:nvSpPr>
        <p:spPr>
          <a:xfrm>
            <a:off x="1984230" y="529558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02216-4A18-510A-CE71-81863B3CDBFD}"/>
              </a:ext>
            </a:extLst>
          </p:cNvPr>
          <p:cNvSpPr txBox="1"/>
          <p:nvPr/>
        </p:nvSpPr>
        <p:spPr>
          <a:xfrm>
            <a:off x="5450457" y="5342056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F9BBC-DAA6-250D-016D-2C9E5A4E8D96}"/>
              </a:ext>
            </a:extLst>
          </p:cNvPr>
          <p:cNvSpPr txBox="1"/>
          <p:nvPr/>
        </p:nvSpPr>
        <p:spPr>
          <a:xfrm>
            <a:off x="9068493" y="5329372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1783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850-9FB7-9975-BA08-1150289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F0E06-DE7E-B5F0-9CBA-0616D985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4" y="3259760"/>
            <a:ext cx="2896450" cy="1787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25DD5-D55F-E66D-AAAC-D4E4BBEC3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24" y="3233804"/>
            <a:ext cx="2896450" cy="1787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E8871-0AC8-2FAE-B30D-573045717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08" y="3259759"/>
            <a:ext cx="2896450" cy="178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A4EE3-498F-0562-7022-6706B389AFE6}"/>
              </a:ext>
            </a:extLst>
          </p:cNvPr>
          <p:cNvSpPr txBox="1"/>
          <p:nvPr/>
        </p:nvSpPr>
        <p:spPr>
          <a:xfrm>
            <a:off x="838200" y="1690688"/>
            <a:ext cx="865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ROC Curves were generated to visualize the cross validated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red curve depicts the best model with the highest AUC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D484E-6938-1916-0660-68ED6D761052}"/>
              </a:ext>
            </a:extLst>
          </p:cNvPr>
          <p:cNvSpPr txBox="1"/>
          <p:nvPr/>
        </p:nvSpPr>
        <p:spPr>
          <a:xfrm>
            <a:off x="2033998" y="51569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3E2F7-F9CC-D861-CA62-85635BE3D324}"/>
              </a:ext>
            </a:extLst>
          </p:cNvPr>
          <p:cNvSpPr txBox="1"/>
          <p:nvPr/>
        </p:nvSpPr>
        <p:spPr>
          <a:xfrm>
            <a:off x="5208148" y="5156982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0C7A5-5DD6-75E1-914C-281FACD3D10B}"/>
              </a:ext>
            </a:extLst>
          </p:cNvPr>
          <p:cNvSpPr txBox="1"/>
          <p:nvPr/>
        </p:nvSpPr>
        <p:spPr>
          <a:xfrm>
            <a:off x="8128866" y="5156982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210586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FCB-3C3D-9863-4FDA-D7BED84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– Top 10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7C6EB-F944-02C8-F312-EACD8D25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11747"/>
              </p:ext>
            </p:extLst>
          </p:nvPr>
        </p:nvGraphicFramePr>
        <p:xfrm>
          <a:off x="2032000" y="158656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7686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227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Admissions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7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Musculoskeletal System Disease (ICD10)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Neoplasms (ICD9)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Musculoskeletal System Disease (ICD9)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5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Injury/Poisoning (ICD10)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Respiratory System Diseases (ICD9)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Infectious Parasitic Diseases (ICD9)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2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8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6187-A7D0-163D-CCB5-E89AF27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C9FF-20E7-7882-1F76-A654D18E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Descriptives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Methodology</a:t>
            </a:r>
          </a:p>
          <a:p>
            <a:r>
              <a:rPr lang="en-US" dirty="0">
                <a:solidFill>
                  <a:schemeClr val="bg2"/>
                </a:solidFill>
              </a:rPr>
              <a:t>Modeling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835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3B0-16FE-46D7-F290-328DF349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Results – Training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86FE0-83A5-0719-790A-08B8A8D3B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90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71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12538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03536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33260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672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Misclassification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0.877195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0.2022681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0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0.877015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0.2036937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0.877243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0.2024193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566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45E40E-51D3-2DC9-E12F-9A2598071E4C}"/>
              </a:ext>
            </a:extLst>
          </p:cNvPr>
          <p:cNvSpPr txBox="1"/>
          <p:nvPr/>
        </p:nvSpPr>
        <p:spPr>
          <a:xfrm>
            <a:off x="838200" y="3503221"/>
            <a:ext cx="10199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– Regularization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 (Area Under the Curve) – Measure of the ability of a classifier to distinguish between classes; used as a summary of the ROC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Error – Percentage of observations that were incorrectly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– Percentage of observations that were correctly predicted</a:t>
            </a:r>
          </a:p>
        </p:txBody>
      </p:sp>
    </p:spTree>
    <p:extLst>
      <p:ext uri="{BB962C8B-B14F-4D97-AF65-F5344CB8AC3E}">
        <p14:creationId xmlns:p14="http://schemas.microsoft.com/office/powerpoint/2010/main" val="13076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7C1A-FB73-F1DA-B238-FC01EAD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54C8D-D530-90B6-4A9C-D55AC22F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65999"/>
              </p:ext>
            </p:extLst>
          </p:nvPr>
        </p:nvGraphicFramePr>
        <p:xfrm>
          <a:off x="838200" y="1690687"/>
          <a:ext cx="10515603" cy="272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3846989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7617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953828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97737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475556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48353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3754317"/>
                    </a:ext>
                  </a:extLst>
                </a:gridCol>
              </a:tblGrid>
              <a:tr h="726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3375"/>
                  </a:ext>
                </a:extLst>
              </a:tr>
              <a:tr h="6370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 – 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07159"/>
                  </a:ext>
                </a:extLst>
              </a:tr>
              <a:tr h="6370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 – 0.800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7189"/>
                  </a:ext>
                </a:extLst>
              </a:tr>
              <a:tr h="726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 – 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842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2194E4-F14F-CE46-D946-5A5D0A17A9EE}"/>
              </a:ext>
            </a:extLst>
          </p:cNvPr>
          <p:cNvSpPr txBox="1"/>
          <p:nvPr/>
        </p:nvSpPr>
        <p:spPr>
          <a:xfrm>
            <a:off x="838200" y="4595751"/>
            <a:ext cx="10294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Sensitivity –Percentage of true positives. Proportion of observations that tested positive and are positive of all the labels that are actually positive.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Specificity – Percentage of true negatives. Proportion of observations that tested negative and are negative of all the labels that actually are negative.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Positive Predictive Value (PPV) – Also known as precision. If the test result is positive, how well does that predict an actual presence of disease?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Negative Predictive Value (NPV) – Probability that observations with a negative predicted result truly should be negative.</a:t>
            </a:r>
          </a:p>
        </p:txBody>
      </p:sp>
    </p:spTree>
    <p:extLst>
      <p:ext uri="{BB962C8B-B14F-4D97-AF65-F5344CB8AC3E}">
        <p14:creationId xmlns:p14="http://schemas.microsoft.com/office/powerpoint/2010/main" val="16389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D8D-FC01-92D3-40C3-8280860B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99F-021F-C456-E2C2-A339DC41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machine learning model capable of predicting mortality</a:t>
            </a:r>
          </a:p>
          <a:p>
            <a:r>
              <a:rPr lang="en-US" dirty="0"/>
              <a:t>Compare 3 different classification models</a:t>
            </a:r>
          </a:p>
          <a:p>
            <a:r>
              <a:rPr lang="en-US" dirty="0"/>
              <a:t>Utilize demographics, physical activity measures, diet measures, and primary diagnosis codes as inputs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5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6187-A7D0-163D-CCB5-E89AF27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C9FF-20E7-7882-1F76-A654D18E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41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D577-0BD3-EBEF-D037-70696F8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4EFA-16C1-B62B-9AD2-27ACE684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Observations = 154,315</a:t>
            </a:r>
          </a:p>
          <a:p>
            <a:r>
              <a:rPr lang="en-US" dirty="0"/>
              <a:t>Total Unique Individuals = 48,324</a:t>
            </a:r>
          </a:p>
          <a:p>
            <a:r>
              <a:rPr lang="en-US" dirty="0"/>
              <a:t>18,474 (38.2%) of the total unique individuals have passed away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29DAA5-2C7C-611A-832F-42FFA3C2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92989"/>
              </p:ext>
            </p:extLst>
          </p:nvPr>
        </p:nvGraphicFramePr>
        <p:xfrm>
          <a:off x="3706091" y="3886977"/>
          <a:ext cx="31452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11">
                  <a:extLst>
                    <a:ext uri="{9D8B030D-6E8A-4147-A177-3AD203B41FA5}">
                      <a16:colId xmlns:a16="http://schemas.microsoft.com/office/drawing/2014/main" val="1293847737"/>
                    </a:ext>
                  </a:extLst>
                </a:gridCol>
                <a:gridCol w="1572611">
                  <a:extLst>
                    <a:ext uri="{9D8B030D-6E8A-4147-A177-3AD203B41FA5}">
                      <a16:colId xmlns:a16="http://schemas.microsoft.com/office/drawing/2014/main" val="1175459088"/>
                    </a:ext>
                  </a:extLst>
                </a:gridCol>
              </a:tblGrid>
              <a:tr h="249514">
                <a:tc>
                  <a:txBody>
                    <a:bodyPr/>
                    <a:lstStyle/>
                    <a:p>
                      <a:r>
                        <a:rPr lang="en-US" dirty="0"/>
                        <a:t>Deceased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32061"/>
                  </a:ext>
                </a:extLst>
              </a:tr>
              <a:tr h="340472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18474 (38.2%)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76176"/>
                  </a:ext>
                </a:extLst>
              </a:tr>
              <a:tr h="340472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29850 (61.8%)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1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5E4-AF9E-80C3-47D3-9780526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at Death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79EB58-2594-920D-1376-91873AD74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78417"/>
              </p:ext>
            </p:extLst>
          </p:nvPr>
        </p:nvGraphicFramePr>
        <p:xfrm>
          <a:off x="2612571" y="5225391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960353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07875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55085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4764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096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45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3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531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1990C78-F75E-D606-30A0-89F1B0E99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5" y="1371313"/>
            <a:ext cx="5816434" cy="35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DADD-3F1C-17DF-4197-4D286D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Today vs. Mortality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226E4B-CC02-B725-95DC-1073FE18E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93589"/>
              </p:ext>
            </p:extLst>
          </p:nvPr>
        </p:nvGraphicFramePr>
        <p:xfrm>
          <a:off x="2612571" y="5486687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960353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07875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55085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4764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096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45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3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531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A1136C3-4989-5520-489C-4D16C4E8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5" y="1371313"/>
            <a:ext cx="6150988" cy="37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6187-A7D0-163D-CCB5-E89AF27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C9FF-20E7-7882-1F76-A654D18E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Descriptives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Methodology</a:t>
            </a:r>
          </a:p>
          <a:p>
            <a:r>
              <a:rPr lang="en-US" dirty="0">
                <a:solidFill>
                  <a:schemeClr val="bg2"/>
                </a:solidFill>
              </a:rPr>
              <a:t>Modeling</a:t>
            </a: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7628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F967-96B2-CA6E-AAA1-081D188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8ED4-9707-A06E-8815-188422AE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3 regularized classification models</a:t>
            </a:r>
          </a:p>
          <a:p>
            <a:pPr lvl="1"/>
            <a:r>
              <a:rPr lang="en-US" dirty="0"/>
              <a:t>Elastic Net</a:t>
            </a:r>
          </a:p>
          <a:p>
            <a:pPr lvl="1"/>
            <a:r>
              <a:rPr lang="en-US" dirty="0"/>
              <a:t>Lasso </a:t>
            </a:r>
          </a:p>
          <a:p>
            <a:pPr lvl="1"/>
            <a:r>
              <a:rPr lang="en-US" dirty="0"/>
              <a:t>Ridge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Note: Neural Networks and Random Forests were also explored, but the training time took too long (24-48 hours), therefore penalized models were chosen for balance of robustness and timeliness.</a:t>
            </a:r>
          </a:p>
        </p:txBody>
      </p:sp>
    </p:spTree>
    <p:extLst>
      <p:ext uri="{BB962C8B-B14F-4D97-AF65-F5344CB8AC3E}">
        <p14:creationId xmlns:p14="http://schemas.microsoft.com/office/powerpoint/2010/main" val="337228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E03-3991-EF3D-5A95-24CE5FBF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9D22-2762-8283-8821-6980CE4F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Demographics</a:t>
            </a:r>
          </a:p>
          <a:p>
            <a:pPr lvl="1"/>
            <a:r>
              <a:rPr lang="en-US" sz="2000" dirty="0"/>
              <a:t>Age, urbanization, residence status, adopted, twin, birthplace, race/ethnicity</a:t>
            </a:r>
          </a:p>
          <a:p>
            <a:r>
              <a:rPr lang="en-US" sz="2400" dirty="0"/>
              <a:t>Clinical Factors</a:t>
            </a:r>
          </a:p>
          <a:p>
            <a:pPr lvl="1"/>
            <a:r>
              <a:rPr lang="en-US" sz="2000" dirty="0"/>
              <a:t>Number of admissions, total charges, primary ICD9 codes, primary ICD10 codes</a:t>
            </a:r>
          </a:p>
          <a:p>
            <a:r>
              <a:rPr lang="en-US" sz="2400" dirty="0"/>
              <a:t>Physical Activity</a:t>
            </a:r>
          </a:p>
          <a:p>
            <a:pPr lvl="1"/>
            <a:r>
              <a:rPr lang="en-US" sz="2000" dirty="0"/>
              <a:t>Hours of exercise per week, hours standing/walking per day at work, hours sitting, hours sleeping</a:t>
            </a:r>
          </a:p>
          <a:p>
            <a:r>
              <a:rPr lang="en-US" sz="2400" dirty="0"/>
              <a:t>Diet</a:t>
            </a:r>
          </a:p>
          <a:p>
            <a:pPr lvl="1"/>
            <a:r>
              <a:rPr lang="en-US" sz="2000" dirty="0"/>
              <a:t>Plant based, high protein/fat, high carb, ethnic diet, salad/wine, multivitamin, frequency of fat/oil in cooking</a:t>
            </a:r>
          </a:p>
        </p:txBody>
      </p:sp>
    </p:spTree>
    <p:extLst>
      <p:ext uri="{BB962C8B-B14F-4D97-AF65-F5344CB8AC3E}">
        <p14:creationId xmlns:p14="http://schemas.microsoft.com/office/powerpoint/2010/main" val="258753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747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Penalized Models and the California Teachers Study</vt:lpstr>
      <vt:lpstr>Goals</vt:lpstr>
      <vt:lpstr>Contents</vt:lpstr>
      <vt:lpstr>Overall Descriptive Statistics</vt:lpstr>
      <vt:lpstr>Age at Death</vt:lpstr>
      <vt:lpstr>Age Today vs. Mortality</vt:lpstr>
      <vt:lpstr>Contents</vt:lpstr>
      <vt:lpstr>Methodology</vt:lpstr>
      <vt:lpstr>Inputs</vt:lpstr>
      <vt:lpstr>Data Handling</vt:lpstr>
      <vt:lpstr>Contents</vt:lpstr>
      <vt:lpstr>Models</vt:lpstr>
      <vt:lpstr>Cross Validation</vt:lpstr>
      <vt:lpstr>ROC Curves</vt:lpstr>
      <vt:lpstr>Variable Importance – Top 10</vt:lpstr>
      <vt:lpstr>Contents</vt:lpstr>
      <vt:lpstr>Cross Validation Results – Training Data</vt:lpstr>
      <vt:lpstr>Validation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Models on California Teachers Study</dc:title>
  <dc:creator>Eugene Nguyen</dc:creator>
  <cp:lastModifiedBy>Eugene Nguyen</cp:lastModifiedBy>
  <cp:revision>7</cp:revision>
  <dcterms:created xsi:type="dcterms:W3CDTF">2022-08-07T19:54:57Z</dcterms:created>
  <dcterms:modified xsi:type="dcterms:W3CDTF">2022-08-09T03:50:19Z</dcterms:modified>
</cp:coreProperties>
</file>