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8229600" cx="14630400"/>
  <p:notesSz cx="9144000" cy="6858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79">
          <p15:clr>
            <a:srgbClr val="547EBF"/>
          </p15:clr>
        </p15:guide>
        <p15:guide id="2" pos="4631">
          <p15:clr>
            <a:srgbClr val="547EBF"/>
          </p15:clr>
        </p15:guide>
        <p15:guide id="3" pos="7125">
          <p15:clr>
            <a:srgbClr val="547EBF"/>
          </p15:clr>
        </p15:guide>
        <p15:guide id="4" pos="820">
          <p15:clr>
            <a:srgbClr val="547EBF"/>
          </p15:clr>
        </p15:guide>
        <p15:guide id="5" orient="horz" pos="1571">
          <p15:clr>
            <a:srgbClr val="547EBF"/>
          </p15:clr>
        </p15:guide>
        <p15:guide id="6" orient="horz" pos="3295">
          <p15:clr>
            <a:srgbClr val="547EBF"/>
          </p15:clr>
        </p15:guide>
        <p15:guide id="7">
          <p15:clr>
            <a:srgbClr val="547EBF"/>
          </p15:clr>
        </p15:guide>
        <p15:guide id="8" pos="4177">
          <p15:clr>
            <a:srgbClr val="547EBF"/>
          </p15:clr>
        </p15:guide>
        <p15:guide id="9" orient="horz">
          <p15:clr>
            <a:srgbClr val="547EBF"/>
          </p15:clr>
        </p15:guide>
        <p15:guide id="10" orient="horz" pos="5184">
          <p15:clr>
            <a:srgbClr val="547EBF"/>
          </p15:clr>
        </p15:guide>
        <p15:guide id="11" orient="horz" pos="2116">
          <p15:clr>
            <a:srgbClr val="547EBF"/>
          </p15:clr>
        </p15:guide>
        <p15:guide id="12" orient="horz" pos="982">
          <p15:clr>
            <a:srgbClr val="A4A3A4"/>
          </p15:clr>
        </p15:guide>
        <p15:guide id="13" pos="4721">
          <p15:clr>
            <a:srgbClr val="A4A3A4"/>
          </p15:clr>
        </p15:guide>
        <p15:guide id="14" orient="horz" pos="1345">
          <p15:clr>
            <a:srgbClr val="A4A3A4"/>
          </p15:clr>
        </p15:guide>
        <p15:guide id="15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79" orient="horz"/>
        <p:guide pos="4631"/>
        <p:guide pos="7125"/>
        <p:guide pos="820"/>
        <p:guide pos="1571" orient="horz"/>
        <p:guide pos="3295" orient="horz"/>
        <p:guide/>
        <p:guide pos="4177"/>
        <p:guide orient="horz"/>
        <p:guide pos="5184" orient="horz"/>
        <p:guide pos="2116" orient="horz"/>
        <p:guide pos="982" orient="horz"/>
        <p:guide pos="4721"/>
        <p:guide pos="1345" orient="horz"/>
        <p:guide pos="460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4988b267f_0_0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44988b267f_0_0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4988b267f_0_25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44988b267f_0_25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4988b267f_0_5:notes"/>
          <p:cNvSpPr txBox="1"/>
          <p:nvPr>
            <p:ph idx="1" type="body"/>
          </p:nvPr>
        </p:nvSpPr>
        <p:spPr>
          <a:xfrm>
            <a:off x="914400" y="3300412"/>
            <a:ext cx="73152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144988b267f_0_5:notes"/>
          <p:cNvSpPr/>
          <p:nvPr>
            <p:ph idx="2" type="sldImg"/>
          </p:nvPr>
        </p:nvSpPr>
        <p:spPr>
          <a:xfrm>
            <a:off x="2514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 slide" showMasterSp="0">
  <p:cSld name="1_End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-17216"/>
            <a:ext cx="14630402" cy="8246815"/>
          </a:xfrm>
          <a:prstGeom prst="rect">
            <a:avLst/>
          </a:prstGeom>
          <a:solidFill>
            <a:srgbClr val="424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556" y="3115920"/>
            <a:ext cx="5163794" cy="192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13355485" y="7639734"/>
            <a:ext cx="771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spcBef>
                <a:spcPts val="0"/>
              </a:spcBef>
              <a:buNone/>
              <a:defRPr b="1" i="0" sz="108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_and_Content">
  <p:cSld name="1_Title_and_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549275" y="1306513"/>
            <a:ext cx="13577888" cy="19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ov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-4255" y="0"/>
            <a:ext cx="14630402" cy="132556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1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">
  <p:cSld name="Title, sub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549274" y="1159235"/>
            <a:ext cx="10880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" type="body"/>
          </p:nvPr>
        </p:nvSpPr>
        <p:spPr>
          <a:xfrm>
            <a:off x="549275" y="1737043"/>
            <a:ext cx="135778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550050" y="181187"/>
            <a:ext cx="10879949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content">
  <p:cSld name="Title, subtitle,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550050" y="181187"/>
            <a:ext cx="10879949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549275" y="1737043"/>
            <a:ext cx="135778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549274" y="1159235"/>
            <a:ext cx="108807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_and_Content">
  <p:cSld name="2_Title_and_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49275" y="1306513"/>
            <a:ext cx="6765925" cy="6084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7567228" y="1306512"/>
            <a:ext cx="6765925" cy="6084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005840"/>
            <a:ext cx="14630402" cy="70772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-2" y="8083070"/>
            <a:ext cx="14630402" cy="1503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50050" y="1326869"/>
            <a:ext cx="13577113" cy="19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469854" y="8079262"/>
            <a:ext cx="2160000" cy="150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776"/>
              </a:buClr>
              <a:buSzPts val="8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2B4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2019 IBM V.20190203</a:t>
            </a:r>
            <a:endParaRPr/>
          </a:p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6004165" y="8079261"/>
            <a:ext cx="2668881" cy="154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776"/>
              </a:buClr>
              <a:buSzPts val="800"/>
              <a:buFont typeface="Helvetica Neue"/>
              <a:buNone/>
            </a:pPr>
            <a:r>
              <a:rPr b="0" i="0" lang="en-US" sz="800" u="none" cap="none" strike="noStrike">
                <a:solidFill>
                  <a:srgbClr val="2B4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Confidencial –</a:t>
            </a: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75740" y="183348"/>
            <a:ext cx="2113920" cy="7086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810">
          <p15:clr>
            <a:srgbClr val="F26B43"/>
          </p15:clr>
        </p15:guide>
        <p15:guide id="2" pos="346">
          <p15:clr>
            <a:srgbClr val="F26B43"/>
          </p15:clr>
        </p15:guide>
        <p15:guide id="3" pos="8899">
          <p15:clr>
            <a:srgbClr val="F26B43"/>
          </p15:clr>
        </p15:guide>
        <p15:guide id="4" orient="horz" pos="835">
          <p15:clr>
            <a:srgbClr val="F26B43"/>
          </p15:clr>
        </p15:guide>
        <p15:guide id="5" pos="8645">
          <p15:clr>
            <a:srgbClr val="F26B43"/>
          </p15:clr>
        </p15:guide>
        <p15:guide id="6" pos="109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1005840"/>
            <a:ext cx="14630402" cy="70772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-2" y="8083070"/>
            <a:ext cx="14630402" cy="15033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550050" y="1326869"/>
            <a:ext cx="13577113" cy="1928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469854" y="8079262"/>
            <a:ext cx="2160000" cy="150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776"/>
              </a:buClr>
              <a:buSzPts val="800"/>
              <a:buFont typeface="Helvetica Neue"/>
              <a:buNone/>
            </a:pPr>
            <a:r>
              <a:rPr b="0" lang="en-US" sz="800" u="none">
                <a:solidFill>
                  <a:srgbClr val="2B4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 2019 IBM V.20190203</a:t>
            </a:r>
            <a:endParaRPr/>
          </a:p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6004165" y="8079261"/>
            <a:ext cx="2668881" cy="154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4776"/>
              </a:buClr>
              <a:buSzPts val="800"/>
              <a:buFont typeface="Helvetica Neue"/>
              <a:buNone/>
            </a:pPr>
            <a:r>
              <a:rPr b="0" lang="en-US" sz="800" u="none">
                <a:solidFill>
                  <a:srgbClr val="2B477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– Confidencial –</a:t>
            </a:r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2175740" y="183348"/>
            <a:ext cx="2113920" cy="7086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810">
          <p15:clr>
            <a:srgbClr val="F26B43"/>
          </p15:clr>
        </p15:guide>
        <p15:guide id="2" pos="346">
          <p15:clr>
            <a:srgbClr val="F26B43"/>
          </p15:clr>
        </p15:guide>
        <p15:guide id="3" pos="8899">
          <p15:clr>
            <a:srgbClr val="F26B43"/>
          </p15:clr>
        </p15:guide>
        <p15:guide id="4" orient="horz" pos="835">
          <p15:clr>
            <a:srgbClr val="F26B43"/>
          </p15:clr>
        </p15:guide>
        <p15:guide id="5" pos="8645">
          <p15:clr>
            <a:srgbClr val="F26B43"/>
          </p15:clr>
        </p15:guide>
        <p15:guide id="6" pos="109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1005840"/>
            <a:ext cx="14630400" cy="70773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-2" y="8083070"/>
            <a:ext cx="14630400" cy="1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6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550050" y="181187"/>
            <a:ext cx="108798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50050" y="1326869"/>
            <a:ext cx="135771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13355485" y="7639734"/>
            <a:ext cx="771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810">
          <p15:clr>
            <a:srgbClr val="F26B43"/>
          </p15:clr>
        </p15:guide>
        <p15:guide id="2" pos="346">
          <p15:clr>
            <a:srgbClr val="F26B43"/>
          </p15:clr>
        </p15:guide>
        <p15:guide id="3" pos="8899">
          <p15:clr>
            <a:srgbClr val="F26B43"/>
          </p15:clr>
        </p15:guide>
        <p15:guide id="4" orient="horz" pos="835">
          <p15:clr>
            <a:srgbClr val="F26B43"/>
          </p15:clr>
        </p15:guide>
        <p15:guide id="5" pos="8645">
          <p15:clr>
            <a:srgbClr val="F26B43"/>
          </p15:clr>
        </p15:guide>
        <p15:guide id="6" pos="109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genevaers/community/tree/master/tsc" TargetMode="External"/><Relationship Id="rId4" Type="http://schemas.openxmlformats.org/officeDocument/2006/relationships/hyperlink" Target="https://github.com/genevaers/demo#readme" TargetMode="External"/><Relationship Id="rId5" Type="http://schemas.openxmlformats.org/officeDocument/2006/relationships/hyperlink" Target="https://github.com/genevaers/demo/releases/tag/v1.0.0" TargetMode="External"/><Relationship Id="rId6" Type="http://schemas.openxmlformats.org/officeDocument/2006/relationships/hyperlink" Target="https://github.com/genevaers/wb" TargetMode="External"/><Relationship Id="rId7" Type="http://schemas.openxmlformats.org/officeDocument/2006/relationships/hyperlink" Target="https://github.com/genevaers/p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ainting of a blue wall&#10;&#10;Description automatically generated" id="75" name="Google Shape;75;p16"/>
          <p:cNvPicPr preferRelativeResize="0"/>
          <p:nvPr/>
        </p:nvPicPr>
        <p:blipFill rotWithShape="1">
          <a:blip r:embed="rId3">
            <a:alphaModFix/>
          </a:blip>
          <a:srcRect b="26503" l="4028" r="26795" t="34516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0" y="5669280"/>
            <a:ext cx="14630400" cy="2491740"/>
          </a:xfrm>
          <a:prstGeom prst="rect">
            <a:avLst/>
          </a:prstGeom>
          <a:solidFill>
            <a:srgbClr val="44568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72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GenevaERS Annual Project </a:t>
            </a:r>
            <a:r>
              <a:rPr lang="en-US" sz="4800">
                <a:solidFill>
                  <a:schemeClr val="lt1"/>
                </a:solidFill>
              </a:rPr>
              <a:t>Reviews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ainting of a blue wall&#10;&#10;Description automatically generated" id="81" name="Google Shape;81;p17"/>
          <p:cNvPicPr preferRelativeResize="0"/>
          <p:nvPr/>
        </p:nvPicPr>
        <p:blipFill rotWithShape="1">
          <a:blip r:embed="rId3">
            <a:alphaModFix/>
          </a:blip>
          <a:srcRect b="26502" l="4026" r="26798" t="34517"/>
          <a:stretch/>
        </p:blipFill>
        <p:spPr>
          <a:xfrm>
            <a:off x="0" y="0"/>
            <a:ext cx="1463040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0" y="5669280"/>
            <a:ext cx="14630400" cy="2491800"/>
          </a:xfrm>
          <a:prstGeom prst="rect">
            <a:avLst/>
          </a:prstGeom>
          <a:solidFill>
            <a:srgbClr val="44568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72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GenevaERS Project Status - August 202</a:t>
            </a:r>
            <a:r>
              <a:rPr lang="en-US" sz="4800">
                <a:solidFill>
                  <a:schemeClr val="lt1"/>
                </a:solidFill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ainting of a blue wall&#10;&#10;Description automatically generated" id="87" name="Google Shape;87;p18"/>
          <p:cNvPicPr preferRelativeResize="0"/>
          <p:nvPr/>
        </p:nvPicPr>
        <p:blipFill rotWithShape="1">
          <a:blip r:embed="rId3">
            <a:alphaModFix/>
          </a:blip>
          <a:srcRect b="26502" l="4026" r="26798" t="34517"/>
          <a:stretch/>
        </p:blipFill>
        <p:spPr>
          <a:xfrm>
            <a:off x="0" y="0"/>
            <a:ext cx="1463040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/>
          <p:nvPr/>
        </p:nvSpPr>
        <p:spPr>
          <a:xfrm>
            <a:off x="0" y="-6"/>
            <a:ext cx="14630400" cy="8229600"/>
          </a:xfrm>
          <a:prstGeom prst="rect">
            <a:avLst/>
          </a:prstGeom>
          <a:solidFill>
            <a:srgbClr val="FFFFFF">
              <a:alpha val="686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1078125" y="682800"/>
            <a:ext cx="5553000" cy="74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Capabilities - Proof of Concepts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Linux on Z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Proved machine code generated on Linux on Z would run as expected on zO/S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Future challenge, changing the performance engine IO for Linux on Z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Docker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Created a container for the workbench and proved the workbench can be used on non-Windows computers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Training Documentation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Phase One completed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Conversion of all existing training documentation to markdown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Output will be pulled into a Jekyll powered site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Demos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In support of original demo released videos “Geneva in One Minute” and “Geneva in Two Minutes” on GenevaTV YouTube channel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Wiki released for the demo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Demo improvements. 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New demo workbench released with performance improvements to the demo views.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New wiki for the workbench demo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Published in Enterprise Systems Journal “Open Source Unlocks Mainframe Data: In Situ Analytics with GenevaERS”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8099075" y="682800"/>
            <a:ext cx="5553000" cy="74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Helvetica Neue"/>
                <a:ea typeface="Helvetica Neue"/>
                <a:cs typeface="Helvetica Neue"/>
                <a:sym typeface="Helvetica Neue"/>
              </a:rPr>
              <a:t>Look Ahead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Capabilities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Performance Engine build process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Allows for one build for GenevaERS and SAFR (commercial capabilities)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Java MR91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○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Replaces zO/S MR91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Complete release strategy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Training Documentation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Complete ingestion of documentation into Jekyll site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Char char="●"/>
            </a:pPr>
            <a:r>
              <a:rPr lang="en-US" sz="1500">
                <a:latin typeface="Helvetica Neue"/>
                <a:ea typeface="Helvetica Neue"/>
                <a:cs typeface="Helvetica Neue"/>
                <a:sym typeface="Helvetica Neue"/>
              </a:rPr>
              <a:t>Includes automation for GenevaERS and SAFR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Goals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least one new committer not affiliated with IBM or SAFR users companies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●"/>
            </a:pPr>
            <a:r>
              <a:rPr lang="en-US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Potential work - build runway to expand capabilities for new docker container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ainting of a blue wall&#10;&#10;Description automatically generated" id="95" name="Google Shape;95;p19"/>
          <p:cNvPicPr preferRelativeResize="0"/>
          <p:nvPr/>
        </p:nvPicPr>
        <p:blipFill rotWithShape="1">
          <a:blip r:embed="rId3">
            <a:alphaModFix/>
          </a:blip>
          <a:srcRect b="26502" l="4026" r="26798" t="34517"/>
          <a:stretch/>
        </p:blipFill>
        <p:spPr>
          <a:xfrm>
            <a:off x="0" y="0"/>
            <a:ext cx="1463040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0" y="5669280"/>
            <a:ext cx="14630400" cy="2491800"/>
          </a:xfrm>
          <a:prstGeom prst="rect">
            <a:avLst/>
          </a:prstGeom>
          <a:solidFill>
            <a:srgbClr val="44568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4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72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GenevaERS Project Status - August 2021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549275" y="1306513"/>
            <a:ext cx="13577888" cy="6499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7740" lvl="0" marL="277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Initially developed as a product and consulting services asset from late 1980’s through early 2000’s when purchased by IBM as part of acquisition of PwC Consulting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Original name was GenevaERS until IBM Acquisition when it became known as Scalable Architecture for Financial Reporting or SAFR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Effectively a Map-Reduce Engine more than 10 years before development of Map-Reduce in 2004 by Google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Drives incredibly high throughput focused on z/OS on IBM Z Mainframes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A score of very large, enterprise customers over its history, continuing to be supported under contract for some customers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Released as Open Source by IBM in May 2020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Approved as incubation OMP project July 9</a:t>
            </a:r>
            <a:r>
              <a:rPr baseline="30000" lang="en-US" sz="2800"/>
              <a:t>th</a:t>
            </a:r>
            <a:r>
              <a:rPr lang="en-US" sz="2800"/>
              <a:t>, 2020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Project Renewal Status on August 12, 2021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TAC Project Status Application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549275" y="1306513"/>
            <a:ext cx="13577888" cy="6796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7740" lvl="0" marL="277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All OMP Requirements met as listed at 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https://github.com/genevaers/community/tree/master/tsc</a:t>
            </a:r>
            <a:endParaRPr sz="2800"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Demo System, including: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https://github.com/genevaers/demo#readme</a:t>
            </a:r>
            <a:endParaRPr sz="2800"/>
          </a:p>
          <a:p>
            <a:pPr indent="-231450" lvl="1" marL="60177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Downloadable executables </a:t>
            </a:r>
            <a:r>
              <a:rPr lang="en-US" sz="2600" u="sng">
                <a:solidFill>
                  <a:schemeClr val="hlink"/>
                </a:solidFill>
                <a:hlinkClick r:id="rId5"/>
              </a:rPr>
              <a:t>https://github.com/genevaers/demo/releases/tag/v1.0.0</a:t>
            </a:r>
            <a:endParaRPr sz="2600"/>
          </a:p>
          <a:p>
            <a:pPr indent="-231450" lvl="1" marL="60177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Sample GenevaERS configuration (XML format)</a:t>
            </a:r>
            <a:endParaRPr/>
          </a:p>
          <a:p>
            <a:pPr indent="-231450" lvl="1" marL="60177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Sample Execution z/OS Scripting (JCL)</a:t>
            </a:r>
            <a:endParaRPr/>
          </a:p>
          <a:p>
            <a:pPr indent="-231450" lvl="1" marL="60177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Users Instruction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Code Released:</a:t>
            </a:r>
            <a:endParaRPr/>
          </a:p>
          <a:p>
            <a:pPr indent="-231450" lvl="1" marL="60177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Java (Frontend Workbench) </a:t>
            </a:r>
            <a:r>
              <a:rPr lang="en-US" sz="2600" u="sng">
                <a:solidFill>
                  <a:schemeClr val="hlink"/>
                </a:solidFill>
                <a:hlinkClick r:id="rId6"/>
              </a:rPr>
              <a:t>https://github.com/genevaers/wb</a:t>
            </a:r>
            <a:endParaRPr sz="2600"/>
          </a:p>
          <a:p>
            <a:pPr indent="-231450" lvl="1" marL="60177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z/OS Assembler (Performance Engine) </a:t>
            </a:r>
            <a:r>
              <a:rPr lang="en-US" sz="2600" u="sng">
                <a:solidFill>
                  <a:schemeClr val="hlink"/>
                </a:solidFill>
                <a:hlinkClick r:id="rId7"/>
              </a:rPr>
              <a:t>https://github.com/genevaers/pe</a:t>
            </a:r>
            <a:endParaRPr sz="2600"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Website (GenevaERS.org, new Linux Foundation GenevaERS.Com soon)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Adopters: </a:t>
            </a:r>
            <a:r>
              <a:rPr lang="en-US" sz="2600"/>
              <a:t>Continuing GenevaERS customers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Committers: 17 team members from multiple organizations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549275" y="1306513"/>
            <a:ext cx="13577888" cy="210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7740" lvl="0" marL="2777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Public Build Processes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Enhanced Documentation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Renewed Spark Integration Efforts</a:t>
            </a:r>
            <a:endParaRPr/>
          </a:p>
          <a:p>
            <a:pPr indent="-277740" lvl="0" marL="27774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Other Enhancements  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ainting of a blue wall&#10;&#10;Description automatically generated" id="122" name="Google Shape;122;p23"/>
          <p:cNvPicPr preferRelativeResize="0"/>
          <p:nvPr/>
        </p:nvPicPr>
        <p:blipFill rotWithShape="1">
          <a:blip r:embed="rId3">
            <a:alphaModFix/>
          </a:blip>
          <a:srcRect b="26503" l="4028" r="26795" t="34516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0" y="10344"/>
            <a:ext cx="14630400" cy="8229601"/>
          </a:xfrm>
          <a:prstGeom prst="rect">
            <a:avLst/>
          </a:prstGeom>
          <a:solidFill>
            <a:srgbClr val="FFFFFF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10951604" y="6059015"/>
            <a:ext cx="3175876" cy="109295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A close up of a sign&#10;&#10;Description automatically generated" id="125" name="Google Shape;1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3612" y="6176509"/>
            <a:ext cx="2970365" cy="91162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0951604" y="1090464"/>
            <a:ext cx="3175876" cy="44012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Video and music copyrighted by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Kip M. Twitchell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A2EA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Cover image by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Lane Twitchell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“Drip Dropped”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cut olefin and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rice paper on panel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60” x 60” 2018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(detail)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A2EA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Licensed under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A2EA3"/>
                </a:solidFill>
                <a:latin typeface="Arial"/>
                <a:ea typeface="Arial"/>
                <a:cs typeface="Arial"/>
                <a:sym typeface="Arial"/>
              </a:rPr>
              <a:t>CC BY 4.0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ntander IBM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ntander IBM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antander IBM">
  <a:themeElements>
    <a:clrScheme name="Orange Red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