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68" r:id="rId4"/>
    <p:sldId id="26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ill Sans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rHfMrwNt7ofFSwSY3zkTz0In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165" autoAdjust="0"/>
  </p:normalViewPr>
  <p:slideViewPr>
    <p:cSldViewPr snapToGrid="0">
      <p:cViewPr varScale="1">
        <p:scale>
          <a:sx n="62" d="100"/>
          <a:sy n="62" d="100"/>
        </p:scale>
        <p:origin x="19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orth" userId="32ff3f3e76e7d81d" providerId="LiveId" clId="{936E6418-6B22-4169-A1D8-B38223245E87}"/>
    <pc:docChg chg="undo custSel modSld">
      <pc:chgData name="a orth" userId="32ff3f3e76e7d81d" providerId="LiveId" clId="{936E6418-6B22-4169-A1D8-B38223245E87}" dt="2023-08-09T00:56:45.361" v="2885" actId="14100"/>
      <pc:docMkLst>
        <pc:docMk/>
      </pc:docMkLst>
      <pc:sldChg chg="modSp mod modNotesTx">
        <pc:chgData name="a orth" userId="32ff3f3e76e7d81d" providerId="LiveId" clId="{936E6418-6B22-4169-A1D8-B38223245E87}" dt="2023-08-08T02:04:52.955" v="2750" actId="20577"/>
        <pc:sldMkLst>
          <pc:docMk/>
          <pc:sldMk cId="0" sldId="264"/>
        </pc:sldMkLst>
        <pc:spChg chg="mod">
          <ac:chgData name="a orth" userId="32ff3f3e76e7d81d" providerId="LiveId" clId="{936E6418-6B22-4169-A1D8-B38223245E87}" dt="2023-08-08T01:42:10.220" v="1928" actId="2711"/>
          <ac:spMkLst>
            <pc:docMk/>
            <pc:sldMk cId="0" sldId="264"/>
            <ac:spMk id="2" creationId="{18C451F6-D0F6-8114-D618-9443EE007A07}"/>
          </ac:spMkLst>
        </pc:spChg>
        <pc:spChg chg="mod">
          <ac:chgData name="a orth" userId="32ff3f3e76e7d81d" providerId="LiveId" clId="{936E6418-6B22-4169-A1D8-B38223245E87}" dt="2023-08-08T01:42:10.220" v="1928" actId="2711"/>
          <ac:spMkLst>
            <pc:docMk/>
            <pc:sldMk cId="0" sldId="264"/>
            <ac:spMk id="3" creationId="{556186E3-521D-42C3-BE96-FDA45B147927}"/>
          </ac:spMkLst>
        </pc:spChg>
        <pc:spChg chg="mod">
          <ac:chgData name="a orth" userId="32ff3f3e76e7d81d" providerId="LiveId" clId="{936E6418-6B22-4169-A1D8-B38223245E87}" dt="2023-08-08T01:42:10.220" v="1928" actId="2711"/>
          <ac:spMkLst>
            <pc:docMk/>
            <pc:sldMk cId="0" sldId="264"/>
            <ac:spMk id="138" creationId="{00000000-0000-0000-0000-000000000000}"/>
          </ac:spMkLst>
        </pc:spChg>
        <pc:spChg chg="mod">
          <ac:chgData name="a orth" userId="32ff3f3e76e7d81d" providerId="LiveId" clId="{936E6418-6B22-4169-A1D8-B38223245E87}" dt="2023-08-08T01:42:10.220" v="1928" actId="2711"/>
          <ac:spMkLst>
            <pc:docMk/>
            <pc:sldMk cId="0" sldId="264"/>
            <ac:spMk id="140" creationId="{00000000-0000-0000-0000-000000000000}"/>
          </ac:spMkLst>
        </pc:spChg>
      </pc:sldChg>
      <pc:sldChg chg="addSp modSp mod modClrScheme chgLayout modNotesTx">
        <pc:chgData name="a orth" userId="32ff3f3e76e7d81d" providerId="LiveId" clId="{936E6418-6B22-4169-A1D8-B38223245E87}" dt="2023-08-09T00:56:45.361" v="2885" actId="14100"/>
        <pc:sldMkLst>
          <pc:docMk/>
          <pc:sldMk cId="1794399471" sldId="268"/>
        </pc:sldMkLst>
        <pc:spChg chg="add mod ord">
          <ac:chgData name="a orth" userId="32ff3f3e76e7d81d" providerId="LiveId" clId="{936E6418-6B22-4169-A1D8-B38223245E87}" dt="2023-08-09T00:56:12.869" v="2882"/>
          <ac:spMkLst>
            <pc:docMk/>
            <pc:sldMk cId="1794399471" sldId="268"/>
            <ac:spMk id="2" creationId="{D83BC139-5028-B92E-D8A5-013FF6AB854E}"/>
          </ac:spMkLst>
        </pc:spChg>
        <pc:spChg chg="mod ord">
          <ac:chgData name="a orth" userId="32ff3f3e76e7d81d" providerId="LiveId" clId="{936E6418-6B22-4169-A1D8-B38223245E87}" dt="2023-08-09T00:55:41.041" v="2880" actId="700"/>
          <ac:spMkLst>
            <pc:docMk/>
            <pc:sldMk cId="1794399471" sldId="268"/>
            <ac:spMk id="138" creationId="{00000000-0000-0000-0000-000000000000}"/>
          </ac:spMkLst>
        </pc:spChg>
        <pc:spChg chg="mod ord">
          <ac:chgData name="a orth" userId="32ff3f3e76e7d81d" providerId="LiveId" clId="{936E6418-6B22-4169-A1D8-B38223245E87}" dt="2023-08-09T00:56:45.361" v="2885" actId="14100"/>
          <ac:spMkLst>
            <pc:docMk/>
            <pc:sldMk cId="1794399471" sldId="268"/>
            <ac:spMk id="139" creationId="{00000000-0000-0000-0000-000000000000}"/>
          </ac:spMkLst>
        </pc:spChg>
        <pc:spChg chg="mod ord">
          <ac:chgData name="a orth" userId="32ff3f3e76e7d81d" providerId="LiveId" clId="{936E6418-6B22-4169-A1D8-B38223245E87}" dt="2023-08-09T00:55:41.041" v="2880" actId="700"/>
          <ac:spMkLst>
            <pc:docMk/>
            <pc:sldMk cId="1794399471" sldId="268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 build process has been tested on a non-IBM machine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Build process will use public GitHub repo this month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SAFR differentiation is in the licensing to use DB2 and IBM zIIP processors and niche use cases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Java run control (MR91) can run on z/OS, USS, Linux.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Advanced debugging available via the new run control analyzer which builds diagrams of the flow of what a user has coded in the front end to process the data that will run through the performance engine. Run control apps are now in their own public GitHub repo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Will replace z/OS C++ MR91 when functionality completely built in to java version</a:t>
            </a:r>
            <a:endParaRPr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Will try workbench on RedHat Linux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Workbench version is 4.20 and is now in public GitHub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The following repos in have been published in the GenevaERS organization in the public GitHub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Performance-Engine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Performance-Engine-R-and-D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Run-Control-Apps</a:t>
            </a:r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Workbench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Abstracts from September 2022 conference - https://ieeexplore.ieee.org/xpl/conhome/9921414/proceeding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296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PE build process has been tested on a non-IBM machine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Build process will use public GitHub repo this month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SAFR differentiation is in the licensing to use DB2 and IBM zIIP processors and niche use cases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Java run control (MR91) can run on z/OS, USS, Linux.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Helvetica Neue"/>
              </a:rPr>
              <a:t>Advanced debugging available via the new run control analyzer which builds diagrams of the flow of what a user has coded in the front end to process the data that will run through the performance engine. Run control apps are now in their own public GitHub repo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Will replace z/OS C++ MR91 when functionality completely built in to java version</a:t>
            </a:r>
            <a:endParaRPr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13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g1c50d59c95f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1c50d59c95f_0_4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Gill Sans"/>
              <a:buNone/>
              <a:defRPr sz="56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6" name="Google Shape;16;g1c50d59c95f_0_4"/>
          <p:cNvSpPr txBox="1">
            <a:spLocks noGrp="1"/>
          </p:cNvSpPr>
          <p:nvPr>
            <p:ph type="subTitle" idx="1"/>
          </p:nvPr>
        </p:nvSpPr>
        <p:spPr>
          <a:xfrm>
            <a:off x="6095977" y="4007145"/>
            <a:ext cx="5580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17" name="Google Shape;17;g1c50d59c95f_0_4" descr="OpenMainframe_Logo_White_Knockou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1121" y="1484439"/>
            <a:ext cx="1923143" cy="5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1c50d59c95f_0_17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109078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c50d59c95f_0_17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5600"/>
              <a:buFont typeface="Gill Sans"/>
              <a:buNone/>
              <a:defRPr sz="5600" b="0" i="0" u="none" strike="noStrike" cap="none">
                <a:solidFill>
                  <a:srgbClr val="3664A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29" name="Google Shape;29;g1c50d59c95f_0_17"/>
          <p:cNvSpPr txBox="1">
            <a:spLocks noGrp="1"/>
          </p:cNvSpPr>
          <p:nvPr>
            <p:ph type="subTitle" idx="1"/>
          </p:nvPr>
        </p:nvSpPr>
        <p:spPr>
          <a:xfrm>
            <a:off x="6095977" y="4007145"/>
            <a:ext cx="5580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F7F7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0" name="Google Shape;30;g1c50d59c95f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595" y="1484439"/>
            <a:ext cx="1868196" cy="5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c50d59c95f_0_25"/>
          <p:cNvSpPr txBox="1">
            <a:spLocks noGrp="1"/>
          </p:cNvSpPr>
          <p:nvPr>
            <p:ph type="body" idx="1"/>
          </p:nvPr>
        </p:nvSpPr>
        <p:spPr>
          <a:xfrm>
            <a:off x="423333" y="1257900"/>
            <a:ext cx="55029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34" name="Google Shape;34;g1c50d59c95f_0_25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1034345"/>
            <a:ext cx="8525299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1c50d59c95f_0_25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745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c50d59c95f_0_25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g1c50d59c95f_0_25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6" name="Google Shape;36;g1c50d59c95f_0_25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11075671" y="134299"/>
            <a:ext cx="626467" cy="6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c50d59c95f_0_25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c50d59c95f_0_25"/>
          <p:cNvSpPr txBox="1">
            <a:spLocks noGrp="1"/>
          </p:cNvSpPr>
          <p:nvPr>
            <p:ph type="body" idx="2"/>
          </p:nvPr>
        </p:nvSpPr>
        <p:spPr>
          <a:xfrm>
            <a:off x="6282933" y="1257900"/>
            <a:ext cx="55029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Insight" userDrawn="1">
  <p:cSld name="1_Title and Content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50d59c95f_0_34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75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c50d59c95f_0_34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 dirty="0"/>
          </a:p>
        </p:txBody>
      </p:sp>
      <p:pic>
        <p:nvPicPr>
          <p:cNvPr id="43" name="Google Shape;43;g1c50d59c95f_0_34"/>
          <p:cNvPicPr preferRelativeResize="0"/>
          <p:nvPr/>
        </p:nvPicPr>
        <p:blipFill rotWithShape="1">
          <a:blip r:embed="rId2">
            <a:alphaModFix amt="6000"/>
          </a:blip>
          <a:srcRect l="17593"/>
          <a:stretch/>
        </p:blipFill>
        <p:spPr>
          <a:xfrm>
            <a:off x="0" y="1044736"/>
            <a:ext cx="8525299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c50d59c95f_0_34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5" name="Google Shape;45;g1c50d59c95f_0_34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11075671" y="134299"/>
            <a:ext cx="626467" cy="6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c50d59c95f_0_34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c50d59c95f_0_34"/>
          <p:cNvSpPr/>
          <p:nvPr/>
        </p:nvSpPr>
        <p:spPr>
          <a:xfrm>
            <a:off x="489966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Major Problem</a:t>
            </a:r>
            <a:endParaRPr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48;g1c50d59c95f_0_34"/>
          <p:cNvSpPr/>
          <p:nvPr/>
        </p:nvSpPr>
        <p:spPr>
          <a:xfrm>
            <a:off x="4311622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How We Innovated</a:t>
            </a:r>
            <a:endParaRPr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Google Shape;49;g1c50d59c95f_0_34"/>
          <p:cNvSpPr/>
          <p:nvPr/>
        </p:nvSpPr>
        <p:spPr>
          <a:xfrm>
            <a:off x="8133278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Results - 2022</a:t>
            </a:r>
            <a:endParaRPr sz="15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Google Shape;50;g1c50d59c95f_0_34"/>
          <p:cNvSpPr txBox="1">
            <a:spLocks noGrp="1"/>
          </p:cNvSpPr>
          <p:nvPr>
            <p:ph type="body" idx="1"/>
          </p:nvPr>
        </p:nvSpPr>
        <p:spPr>
          <a:xfrm>
            <a:off x="4311633" y="3475567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no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51" name="Google Shape;51;g1c50d59c95f_0_34"/>
          <p:cNvSpPr txBox="1">
            <a:spLocks noGrp="1"/>
          </p:cNvSpPr>
          <p:nvPr>
            <p:ph type="body" idx="2"/>
          </p:nvPr>
        </p:nvSpPr>
        <p:spPr>
          <a:xfrm>
            <a:off x="8133266" y="3475567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no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2" name="Google Shape;51;g1c50d59c95f_0_34">
            <a:extLst>
              <a:ext uri="{FF2B5EF4-FFF2-40B4-BE49-F238E27FC236}">
                <a16:creationId xmlns:a16="http://schemas.microsoft.com/office/drawing/2014/main" id="{E632E82B-F5FF-4227-02D2-5CDE2DF630D4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489966" y="3489161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no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ackground">
  <p:cSld name="1_Title and Content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50d59c95f_0_54"/>
          <p:cNvSpPr/>
          <p:nvPr/>
        </p:nvSpPr>
        <p:spPr>
          <a:xfrm>
            <a:off x="0" y="98"/>
            <a:ext cx="12192000" cy="6858000"/>
          </a:xfrm>
          <a:prstGeom prst="rect">
            <a:avLst/>
          </a:prstGeom>
          <a:solidFill>
            <a:srgbClr val="3664AD">
              <a:alpha val="275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1c50d59c95f_0_54"/>
          <p:cNvPicPr preferRelativeResize="0"/>
          <p:nvPr/>
        </p:nvPicPr>
        <p:blipFill rotWithShape="1">
          <a:blip r:embed="rId2">
            <a:alphaModFix amt="6000"/>
          </a:blip>
          <a:srcRect l="17593"/>
          <a:stretch/>
        </p:blipFill>
        <p:spPr>
          <a:xfrm>
            <a:off x="0" y="-4233"/>
            <a:ext cx="100467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c50d59c95f_0_54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1c50d59c95f_0_54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50d59c95f_0_0"/>
          <p:cNvSpPr txBox="1">
            <a:spLocks noGrp="1"/>
          </p:cNvSpPr>
          <p:nvPr>
            <p:ph type="title"/>
          </p:nvPr>
        </p:nvSpPr>
        <p:spPr>
          <a:xfrm>
            <a:off x="445323" y="198477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9pPr>
          </a:lstStyle>
          <a:p>
            <a:endParaRPr dirty="0"/>
          </a:p>
        </p:txBody>
      </p:sp>
      <p:sp>
        <p:nvSpPr>
          <p:cNvPr id="11" name="Google Shape;11;g1c50d59c95f_0_0"/>
          <p:cNvSpPr txBox="1">
            <a:spLocks noGrp="1"/>
          </p:cNvSpPr>
          <p:nvPr>
            <p:ph type="body" idx="1"/>
          </p:nvPr>
        </p:nvSpPr>
        <p:spPr>
          <a:xfrm>
            <a:off x="423333" y="1257905"/>
            <a:ext cx="11159100" cy="4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c50d59c95f_0_0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Annual Review for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GenevaERS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6095977" y="4007145"/>
            <a:ext cx="5580900" cy="80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US" dirty="0"/>
              <a:t>August 2023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2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Performance Engine build process for GenevaERS and SAFR commercial offering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MR91 (run control) replaces zO/S MR91</a:t>
            </a:r>
          </a:p>
          <a:p>
            <a:pPr marL="5715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Documentation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ingestion of existing training documentation into new Jekyll/GitHub static website</a:t>
            </a:r>
          </a:p>
          <a:p>
            <a:pPr marL="5715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new committer not affiliated with IBM or SAFR user 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Achievements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3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423333" y="1257900"/>
            <a:ext cx="5502900" cy="514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Capabilities</a:t>
            </a:r>
          </a:p>
          <a:p>
            <a:pPr marL="342900" indent="-342900">
              <a:spcBef>
                <a:spcPts val="0"/>
              </a:spcBef>
              <a:buSzPts val="2400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 end (workbench)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build process can build a workbench that uses Postgres or DB2 (commercial) for code and metadata storage. Build process can also build the Postgres database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Workbench was original to Windows. GenevaERS added Ubuntu Linux and now Mac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new user install</a:t>
            </a:r>
          </a:p>
          <a:p>
            <a:pPr marL="342900" indent="-34290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install</a:t>
            </a:r>
          </a:p>
          <a:p>
            <a:pPr marL="800100" lvl="1" indent="-34290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version of GenevaERS installed as proof of concept at user outside the US. Data stored in ADABAS database</a:t>
            </a:r>
          </a:p>
          <a:p>
            <a:pPr marL="800100" lvl="1" indent="-342900">
              <a:spcBef>
                <a:spcPts val="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ts val="0"/>
              </a:spcBef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BC139-5028-B92E-D8A5-013FF6AB85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Proof of concept calling java coded lookup exit from z/OS performance engine. JVM pre-started so java is ready when lookup is called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Test Framework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only run locally. Now can run on USS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 to add new test cases and runs more quickly</a:t>
            </a:r>
          </a:p>
        </p:txBody>
      </p:sp>
    </p:spTree>
    <p:extLst>
      <p:ext uri="{BB962C8B-B14F-4D97-AF65-F5344CB8AC3E}">
        <p14:creationId xmlns:p14="http://schemas.microsoft.com/office/powerpoint/2010/main" val="179439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5351042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Achievements Continued</a:t>
            </a: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ill Sans"/>
              </a:rPr>
              <a:t>4</a:t>
            </a:fld>
            <a:endParaRPr>
              <a:solidFill>
                <a:srgbClr val="001F8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Gill San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C451F6-D0F6-8114-D618-9443EE007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2022, Kip Twitchell spoke at International Conference on Blockchain Computing and Applications</a:t>
            </a:r>
          </a:p>
          <a:p>
            <a:pPr lvl="1"/>
            <a:r>
              <a:rPr lang="en-US" dirty="0"/>
              <a:t>Transformation of Business and Financial Platforms: What we must understand to renew existing systems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38;p10">
            <a:extLst>
              <a:ext uri="{FF2B5EF4-FFF2-40B4-BE49-F238E27FC236}">
                <a16:creationId xmlns:a16="http://schemas.microsoft.com/office/drawing/2014/main" id="{016E24AA-50B3-842C-D61F-4D7D9882F3B8}"/>
              </a:ext>
            </a:extLst>
          </p:cNvPr>
          <p:cNvSpPr txBox="1">
            <a:spLocks/>
          </p:cNvSpPr>
          <p:nvPr/>
        </p:nvSpPr>
        <p:spPr>
          <a:xfrm>
            <a:off x="6282933" y="254372"/>
            <a:ext cx="4408065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  <a:defRPr sz="4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700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86E3-521D-42C3-BE96-FDA45B1479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Refresh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Possibility of presenting at Winter Share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for documentation site – how to solve a business problem with GenevaERS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a new user through coding and running a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to build out functionality in Java MR91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functionality to PE and Run Control utilities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Open Mainframe Projec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562</Words>
  <Application>Microsoft Office PowerPoint</Application>
  <PresentationFormat>Widescreen</PresentationFormat>
  <Paragraphs>69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Arial</vt:lpstr>
      <vt:lpstr>Gill Sans</vt:lpstr>
      <vt:lpstr>Wingdings</vt:lpstr>
      <vt:lpstr>Helvetica Neue</vt:lpstr>
      <vt:lpstr>-apple-system</vt:lpstr>
      <vt:lpstr>Open Mainframe Project Theme</vt:lpstr>
      <vt:lpstr>Annual Review for GenevaERS</vt:lpstr>
      <vt:lpstr>Goals</vt:lpstr>
      <vt:lpstr>Key Achievements</vt:lpstr>
      <vt:lpstr>Key Achievements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 for GenevaERS</dc:title>
  <dc:creator>a orth</dc:creator>
  <cp:lastModifiedBy>a orth</cp:lastModifiedBy>
  <cp:revision>18</cp:revision>
  <dcterms:modified xsi:type="dcterms:W3CDTF">2023-08-10T00:59:26Z</dcterms:modified>
</cp:coreProperties>
</file>