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72" r:id="rId3"/>
    <p:sldId id="264" r:id="rId4"/>
    <p:sldId id="266" r:id="rId5"/>
    <p:sldId id="273" r:id="rId6"/>
    <p:sldId id="269" r:id="rId7"/>
    <p:sldId id="271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4AD"/>
    <a:srgbClr val="FC3474"/>
    <a:srgbClr val="275187"/>
    <a:srgbClr val="2465DA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5813" autoAdjust="0"/>
  </p:normalViewPr>
  <p:slideViewPr>
    <p:cSldViewPr snapToGrid="0" snapToObjects="1">
      <p:cViewPr varScale="1">
        <p:scale>
          <a:sx n="90" d="100"/>
          <a:sy n="90" d="100"/>
        </p:scale>
        <p:origin x="177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D375-89D2-440D-A4EC-16D98A4E143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AE01B-9260-4AAC-A533-F16C5182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vaers.github.io/User-Documentation/Get%20Starte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enevaers.github.io/User-Documentation/Reference" TargetMode="External"/><Relationship Id="rId5" Type="http://schemas.openxmlformats.org/officeDocument/2006/relationships/hyperlink" Target="https://genevaers.github.io/User-Documentation/AdvancedFeatures" TargetMode="External"/><Relationship Id="rId4" Type="http://schemas.openxmlformats.org/officeDocument/2006/relationships/hyperlink" Target="https://genevaers.github.io/User-Documentation/Setup%20and%20Us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GVBMR88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/>
              <a:t>huge amount of the code was supporting hardcopy reports.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testing in progress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r>
              <a:rPr lang="en-US" dirty="0"/>
              <a:t>ADABAS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r>
              <a:rPr lang="en-US" dirty="0"/>
              <a:t>- In 2023, the demo version of GenevaERS was installed at data center outside the US with a new committer.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r>
              <a:rPr lang="en-US" dirty="0"/>
              <a:t>- We continued work with this committer which enabled us to extend GenevaERS to read ADABAS in the performance engine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r>
              <a:rPr lang="en-US" dirty="0"/>
              <a:t>- Full support will require minor updates to the workbench to allow a user to select and associate their metadata to this new datatype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r>
              <a:rPr lang="en-US" dirty="0"/>
              <a:t>GenevaERS 5.01.001 - https://github.com/orgs/genevaers/projects/11/views/1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r>
              <a:rPr lang="en-US" dirty="0"/>
              <a:t>Silver badge items - https://github.com/orgs/genevaers/projects/8/views/1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DB2 via VSAM – obsoleted DB2 functionality. Reading DB2 input via SQL was slow. Performance was higher reading the special VSAM tablespace file. This required very detailed knowledge of the tablespace file.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DB2 unload utility allows for similar performance as DB2 VSAM. Unload the data and feed it into MR95</a:t>
            </a:r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dirty="0"/>
              <a:t>2023 – training documentation. </a:t>
            </a:r>
            <a:r>
              <a:rPr lang="en-US" sz="1200" dirty="0"/>
              <a:t>Completed ingestion of existing training documentation into new Jekyll/GitHub static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/>
              <a:t>Documentation website - https://genevaers.github.io/User-Documentation/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/>
              <a:t>Re-ordered how some topics appear on the home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/>
              <a:t>Changed the look and feel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/>
          </a:p>
          <a:p>
            <a:pPr algn="l"/>
            <a:r>
              <a:rPr lang="en-US" b="0" i="0" u="none" strike="noStrike" dirty="0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3"/>
              </a:rPr>
              <a:t>Get Started</a:t>
            </a:r>
            <a:endParaRPr lang="en-US" b="0" i="0" dirty="0">
              <a:solidFill>
                <a:srgbClr val="159957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Learn about GenevaERS architecture, and how to install the Demo.</a:t>
            </a:r>
          </a:p>
          <a:p>
            <a:pPr algn="l"/>
            <a:r>
              <a:rPr lang="en-US" b="0" i="0" u="none" strike="noStrike" dirty="0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4"/>
              </a:rPr>
              <a:t>Setup and Use</a:t>
            </a:r>
            <a:endParaRPr lang="en-US" b="0" i="0" dirty="0">
              <a:solidFill>
                <a:srgbClr val="159957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Find full installation instructions, and learn basic concepts and skills. Follow step by step examples of how to define your GenevaERS processing and output.</a:t>
            </a:r>
          </a:p>
          <a:p>
            <a:pPr algn="l"/>
            <a:r>
              <a:rPr lang="en-US" b="0" i="0" u="none" strike="noStrike" dirty="0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5"/>
              </a:rPr>
              <a:t>Advanced Features</a:t>
            </a:r>
            <a:endParaRPr lang="en-US" b="0" i="0" dirty="0">
              <a:solidFill>
                <a:srgbClr val="159957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Find detailed information on all GenevaERS features, with instructions and examples.</a:t>
            </a:r>
          </a:p>
          <a:p>
            <a:pPr algn="l"/>
            <a:r>
              <a:rPr lang="en-US" b="0" i="0" u="none" strike="noStrike" dirty="0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6"/>
              </a:rPr>
              <a:t>Reference</a:t>
            </a:r>
            <a:endParaRPr lang="en-US" b="0" i="0" dirty="0">
              <a:solidFill>
                <a:srgbClr val="159957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Find reference guides for all GenevaERS components.</a:t>
            </a:r>
          </a:p>
          <a:p>
            <a:pPr algn="l"/>
            <a:endParaRPr lang="en-US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dirty="0"/>
              <a:t>Full list of workbench changes - https://github.com/genevaers/Workbench/issues/130</a:t>
            </a:r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34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/>
              <a:t>(is there automation to aid in bringing in images and other content.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/>
              <a:t>Move from </a:t>
            </a:r>
            <a:r>
              <a:rPr lang="en-US" sz="1200" dirty="0" err="1"/>
              <a:t>Wordpress</a:t>
            </a:r>
            <a:r>
              <a:rPr lang="en-US" sz="1200" dirty="0"/>
              <a:t> to GitHub Pages and Jekyll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/>
              <a:t>By installing the performance engine and setting up the demo, this work will allow the project to gain confidence that anyone can download the demo and install on their own mainframe.</a:t>
            </a:r>
            <a:endParaRPr dirty="0"/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13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/>
              <a:t>From the user perspective, similar to parm change; need to tell GenevaERS that input is in ADABAS database.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/>
              <a:t>Workbench becomes and editor and instead of metadata stored in a relational database outputs file(s). File type not yet decided. Example of possible file type is JSON</a:t>
            </a:r>
            <a:endParaRPr dirty="0"/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042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 b="1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4115955" cy="314319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B56EFF-0A1B-544B-B5FD-A7E3511E822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0652" y="943429"/>
            <a:ext cx="4115955" cy="314319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 b="1" i="0">
                <a:solidFill>
                  <a:srgbClr val="3664AD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s">
  <p:cSld name="Title and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c50d59c95f_0_25"/>
          <p:cNvSpPr txBox="1">
            <a:spLocks noGrp="1"/>
          </p:cNvSpPr>
          <p:nvPr>
            <p:ph type="body" idx="1"/>
          </p:nvPr>
        </p:nvSpPr>
        <p:spPr>
          <a:xfrm>
            <a:off x="317500" y="943425"/>
            <a:ext cx="4127175" cy="35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marR="0" lvl="0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marL="685800" marR="0" lvl="1" indent="-2857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8700" marR="0" lvl="2" indent="-271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600" marR="0" lvl="3" indent="-271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14500" marR="0" lvl="4" indent="-271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1575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057400" marR="0" lvl="5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34" name="Google Shape;34;g1c50d59c95f_0_25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1" y="775759"/>
            <a:ext cx="6393974" cy="43645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1c50d59c95f_0_25"/>
          <p:cNvSpPr/>
          <p:nvPr/>
        </p:nvSpPr>
        <p:spPr>
          <a:xfrm>
            <a:off x="0" y="772583"/>
            <a:ext cx="9144000" cy="4371075"/>
          </a:xfrm>
          <a:prstGeom prst="rect">
            <a:avLst/>
          </a:prstGeom>
          <a:solidFill>
            <a:srgbClr val="3664AD">
              <a:alpha val="2745"/>
            </a:srgbClr>
          </a:solidFill>
          <a:ln>
            <a:noFill/>
          </a:ln>
        </p:spPr>
        <p:txBody>
          <a:bodyPr spcFirstLastPara="1" wrap="square" lIns="91425" tIns="45694" rIns="91425" bIns="4569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425" b="0" i="0" u="none" strike="noStrike" cap="none" dirty="0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c50d59c95f_0_25"/>
          <p:cNvSpPr txBox="1">
            <a:spLocks noGrp="1"/>
          </p:cNvSpPr>
          <p:nvPr>
            <p:ph type="title"/>
          </p:nvPr>
        </p:nvSpPr>
        <p:spPr>
          <a:xfrm>
            <a:off x="333993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g1c50d59c95f_0_25"/>
          <p:cNvSpPr txBox="1">
            <a:spLocks noGrp="1"/>
          </p:cNvSpPr>
          <p:nvPr>
            <p:ph type="sldNum" idx="12"/>
          </p:nvPr>
        </p:nvSpPr>
        <p:spPr>
          <a:xfrm>
            <a:off x="8227785" y="4803546"/>
            <a:ext cx="5805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Google Shape;36;g1c50d59c95f_0_25" descr="OpenMainframe_Logo_Pantone.png"/>
          <p:cNvPicPr preferRelativeResize="0"/>
          <p:nvPr/>
        </p:nvPicPr>
        <p:blipFill rotWithShape="1">
          <a:blip r:embed="rId3">
            <a:alphaModFix/>
          </a:blip>
          <a:srcRect r="80655" b="30187"/>
          <a:stretch/>
        </p:blipFill>
        <p:spPr>
          <a:xfrm>
            <a:off x="8306754" y="100724"/>
            <a:ext cx="469850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1c50d59c95f_0_25"/>
          <p:cNvSpPr/>
          <p:nvPr/>
        </p:nvSpPr>
        <p:spPr>
          <a:xfrm>
            <a:off x="0" y="5112913"/>
            <a:ext cx="9144000" cy="50625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91425" tIns="45694" rIns="91425" bIns="4569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425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c50d59c95f_0_25"/>
          <p:cNvSpPr txBox="1">
            <a:spLocks noGrp="1"/>
          </p:cNvSpPr>
          <p:nvPr>
            <p:ph type="body" idx="2"/>
          </p:nvPr>
        </p:nvSpPr>
        <p:spPr>
          <a:xfrm>
            <a:off x="4712200" y="943425"/>
            <a:ext cx="4127175" cy="35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marR="0" lvl="0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marL="685800" marR="0" lvl="1" indent="-2857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8700" marR="0" lvl="2" indent="-271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600" marR="0" lvl="3" indent="-271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14500" marR="0" lvl="4" indent="-271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1575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057400" marR="0" lvl="5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8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7893793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  <p:sldLayoutId id="2147483654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tx1">
              <a:lumMod val="85000"/>
              <a:lumOff val="15000"/>
            </a:schemeClr>
          </a:solidFill>
          <a:latin typeface="Gill Sans" panose="020B0502020104020203" pitchFamily="34" charset="-79"/>
          <a:ea typeface="+mj-ea"/>
          <a:cs typeface="Gill Sans" panose="020B0502020104020203" pitchFamily="34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4553843" y="1643174"/>
            <a:ext cx="4185675" cy="1316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44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Review for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SzPts val="44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GenevaERS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4571983" y="3005359"/>
            <a:ext cx="4185675" cy="6050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375"/>
              </a:spcBef>
            </a:pPr>
            <a:r>
              <a:rPr lang="en-US" dirty="0"/>
              <a:t>August 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A2D7-91FC-3457-3007-CF2049E9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D07D-244B-03C4-9AFE-5361EAB1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Performance Engine / MR95</a:t>
            </a:r>
          </a:p>
          <a:p>
            <a:r>
              <a:rPr lang="en-US" dirty="0">
                <a:latin typeface="+mn-lt"/>
              </a:rPr>
              <a:t>MR88</a:t>
            </a:r>
          </a:p>
          <a:p>
            <a:r>
              <a:rPr lang="en-US" dirty="0">
                <a:latin typeface="+mn-lt"/>
              </a:rPr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539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519" tIns="91519" rIns="91519" bIns="91519" rtlCol="0" anchor="t" anchorCtr="0">
            <a:noAutofit/>
          </a:bodyPr>
          <a:lstStyle/>
          <a:p>
            <a:pPr>
              <a:buSzPts val="37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519" tIns="91519" rIns="91519" bIns="91519" rtlCol="0" anchor="ctr" anchorCtr="0">
            <a:noAutofit/>
          </a:bodyPr>
          <a:lstStyle/>
          <a:p>
            <a:pPr algn="r">
              <a:buClr>
                <a:srgbClr val="001F8E"/>
              </a:buClr>
              <a:buSzPts val="300"/>
            </a:pPr>
            <a:fld id="{00000000-1234-1234-1234-123412341234}" type="slidenum">
              <a:rPr lang="en-US">
                <a:solidFill>
                  <a:srgbClr val="001F8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pPr algn="r">
                <a:buClr>
                  <a:srgbClr val="001F8E"/>
                </a:buClr>
                <a:buSzPts val="300"/>
              </a:pPr>
              <a:t>3</a:t>
            </a:fld>
            <a:endParaRPr>
              <a:solidFill>
                <a:srgbClr val="001F8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451F6-D0F6-8114-D618-9443EE007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GVBMR88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75" dirty="0"/>
              <a:t>refactored for easier maintenance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75" dirty="0"/>
              <a:t>Added the functions COUNT and AVERAGE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Silver badge – in progress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DB2 Performance enhancement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75" dirty="0"/>
              <a:t>Old way – DB2 VSAM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75" dirty="0"/>
              <a:t>New way – DB2 unload utility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575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42863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86E3-521D-42C3-BE96-FDA45B1479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ADABAS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engine now supports ADABAS</a:t>
            </a:r>
          </a:p>
          <a:p>
            <a:pPr marL="400050" indent="-342900">
              <a:buFont typeface="Wingdings" panose="05000000000000000000" pitchFamily="2" charset="2"/>
              <a:buChar char="ü"/>
            </a:pPr>
            <a:r>
              <a:rPr lang="en-US" sz="2030" dirty="0">
                <a:latin typeface="+mn-lt"/>
              </a:rPr>
              <a:t>GitHub project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Enhancements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Silver badge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Existing install now uses open source GenevaERS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519" tIns="91519" rIns="91519" bIns="91519" rtlCol="0" anchor="t" anchorCtr="0">
            <a:noAutofit/>
          </a:bodyPr>
          <a:lstStyle/>
          <a:p>
            <a:pPr>
              <a:buSzPts val="37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519" tIns="91519" rIns="91519" bIns="91519" rtlCol="0" anchor="ctr" anchorCtr="0">
            <a:noAutofit/>
          </a:bodyPr>
          <a:lstStyle/>
          <a:p>
            <a:pPr algn="r">
              <a:buClr>
                <a:srgbClr val="001F8E"/>
              </a:buClr>
              <a:buSzPts val="300"/>
            </a:pPr>
            <a:fld id="{00000000-1234-1234-1234-123412341234}" type="slidenum">
              <a:rPr lang="en-US">
                <a:solidFill>
                  <a:srgbClr val="001F8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pPr algn="r">
                <a:buClr>
                  <a:srgbClr val="001F8E"/>
                </a:buClr>
                <a:buSzPts val="300"/>
              </a:pPr>
              <a:t>4</a:t>
            </a:fld>
            <a:endParaRPr>
              <a:solidFill>
                <a:srgbClr val="001F8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451F6-D0F6-8114-D618-9443EE007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+mn-lt"/>
              </a:rPr>
              <a:t>Documentation improvements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Github</a:t>
            </a:r>
            <a:r>
              <a:rPr lang="en-US" dirty="0">
                <a:latin typeface="+mn-lt"/>
              </a:rPr>
              <a:t> Pages and Jekyll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User friendly changes to guide new users through the 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Continue to update topics to reflect current state architecture and features</a:t>
            </a:r>
          </a:p>
          <a:p>
            <a:pPr marL="42862" indent="0">
              <a:buNone/>
            </a:pP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2863" indent="0">
              <a:buNone/>
            </a:pPr>
            <a:endParaRPr lang="en-US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86E3-521D-42C3-BE96-FDA45B1479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to generate release notes using a GitHub action</a:t>
            </a:r>
          </a:p>
          <a:p>
            <a:pPr marL="400050" lvl="1" indent="0">
              <a:buNone/>
            </a:pPr>
            <a:endParaRPr lang="en-US" sz="203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Workbench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 used is now the same compiler that run-control generator uses.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reports for debugging</a:t>
            </a:r>
          </a:p>
        </p:txBody>
      </p:sp>
    </p:spTree>
    <p:extLst>
      <p:ext uri="{BB962C8B-B14F-4D97-AF65-F5344CB8AC3E}">
        <p14:creationId xmlns:p14="http://schemas.microsoft.com/office/powerpoint/2010/main" val="40282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CA30-DC80-2CF5-4470-34F37A49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Research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44E4-58E8-04A5-59BB-8898B057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84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333993" y="159442"/>
            <a:ext cx="4013282" cy="447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519" tIns="91519" rIns="91519" bIns="91519" rtlCol="0" anchor="t" anchorCtr="0">
            <a:noAutofit/>
          </a:bodyPr>
          <a:lstStyle/>
          <a:p>
            <a:pPr>
              <a:buSzPts val="3700"/>
            </a:pPr>
            <a:r>
              <a:rPr lang="en-US" sz="2400" dirty="0"/>
              <a:t>Look Ahead</a:t>
            </a:r>
            <a:endParaRPr sz="2400"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519" tIns="91519" rIns="91519" bIns="91519" rtlCol="0" anchor="ctr" anchorCtr="0">
            <a:noAutofit/>
          </a:bodyPr>
          <a:lstStyle/>
          <a:p>
            <a:pPr algn="r">
              <a:buClr>
                <a:srgbClr val="001F8E"/>
              </a:buClr>
              <a:buSzPts val="300"/>
            </a:pPr>
            <a:fld id="{00000000-1234-1234-1234-123412341234}" type="slidenum">
              <a:rPr lang="en-US">
                <a:solidFill>
                  <a:srgbClr val="001F8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pPr algn="r">
                <a:buClr>
                  <a:srgbClr val="001F8E"/>
                </a:buClr>
                <a:buSzPts val="300"/>
              </a:pPr>
              <a:t>6</a:t>
            </a:fld>
            <a:endParaRPr>
              <a:solidFill>
                <a:srgbClr val="001F8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451F6-D0F6-8114-D618-9443EE007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0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Carry over from 2023</a:t>
            </a:r>
          </a:p>
          <a:p>
            <a:pPr marL="400050" indent="-342900"/>
            <a:r>
              <a:rPr lang="en-US" sz="2030" dirty="0"/>
              <a:t>Website refresh</a:t>
            </a:r>
          </a:p>
          <a:p>
            <a:pPr marL="400050" indent="-3429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 for documentation site – how to solve a business problem with GenevaERS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a new user through coding and running a solution</a:t>
            </a:r>
          </a:p>
          <a:p>
            <a:pPr marL="400050" indent="-342900"/>
            <a:endParaRPr lang="en-US" sz="232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42863" indent="0">
              <a:buNone/>
            </a:pPr>
            <a:endParaRPr lang="en-US" sz="2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86E3-521D-42C3-BE96-FDA45B1479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2862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mainframe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 record while installing the performance engine. Aspects of the video may be useful for future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the demo and set it up so people outside the project can run it.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42863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333993" y="159442"/>
            <a:ext cx="4013282" cy="447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519" tIns="91519" rIns="91519" bIns="91519" rtlCol="0" anchor="t" anchorCtr="0">
            <a:noAutofit/>
          </a:bodyPr>
          <a:lstStyle/>
          <a:p>
            <a:pPr>
              <a:buSzPts val="3700"/>
            </a:pPr>
            <a:r>
              <a:rPr lang="en-US" sz="2400" dirty="0"/>
              <a:t>Look Ahead</a:t>
            </a:r>
            <a:endParaRPr sz="2400"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519" tIns="91519" rIns="91519" bIns="91519" rtlCol="0" anchor="ctr" anchorCtr="0">
            <a:noAutofit/>
          </a:bodyPr>
          <a:lstStyle/>
          <a:p>
            <a:pPr algn="r">
              <a:buClr>
                <a:srgbClr val="001F8E"/>
              </a:buClr>
              <a:buSzPts val="300"/>
            </a:pPr>
            <a:fld id="{00000000-1234-1234-1234-123412341234}" type="slidenum">
              <a:rPr lang="en-US">
                <a:solidFill>
                  <a:srgbClr val="001F8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pPr algn="r">
                <a:buClr>
                  <a:srgbClr val="001F8E"/>
                </a:buClr>
                <a:buSzPts val="300"/>
              </a:pPr>
              <a:t>7</a:t>
            </a:fld>
            <a:endParaRPr>
              <a:solidFill>
                <a:srgbClr val="001F8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451F6-D0F6-8114-D618-9443EE007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0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ADABAS support by updating the workbench</a:t>
            </a:r>
          </a:p>
          <a:p>
            <a:pPr marL="57150" indent="0">
              <a:buNone/>
            </a:pPr>
            <a:endParaRPr lang="en-US" sz="2030" dirty="0"/>
          </a:p>
          <a:p>
            <a:pPr marL="57150" indent="0">
              <a:buNone/>
            </a:pPr>
            <a:r>
              <a:rPr lang="en-US" dirty="0"/>
              <a:t>Workbench as an editor</a:t>
            </a:r>
          </a:p>
          <a:p>
            <a:pPr marL="400050" indent="-3429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versioning in standard SCMs such as GitHub</a:t>
            </a:r>
          </a:p>
          <a:p>
            <a:pPr marL="5715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342900"/>
            <a:endParaRPr lang="en-US" sz="232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42863" indent="0">
              <a:buNone/>
            </a:pPr>
            <a:endParaRPr lang="en-US" sz="2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86E3-521D-42C3-BE96-FDA45B1479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2862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MR95 enhancement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dirty="0"/>
              <a:t>file output is being written to by multiple outputs (is this in one view or multiple views writing to one output?)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 of only having to read the input data once</a:t>
            </a:r>
          </a:p>
        </p:txBody>
      </p:sp>
    </p:spTree>
    <p:extLst>
      <p:ext uri="{BB962C8B-B14F-4D97-AF65-F5344CB8AC3E}">
        <p14:creationId xmlns:p14="http://schemas.microsoft.com/office/powerpoint/2010/main" val="8015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Click to edit Master subtitle 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9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9745</TotalTime>
  <Words>686</Words>
  <Application>Microsoft Office PowerPoint</Application>
  <PresentationFormat>On-screen Show (16:9)</PresentationFormat>
  <Paragraphs>103</Paragraphs>
  <Slides>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</vt:lpstr>
      <vt:lpstr>Gill Sans Light</vt:lpstr>
      <vt:lpstr>Gill Sans SemiBold</vt:lpstr>
      <vt:lpstr>Open Sans</vt:lpstr>
      <vt:lpstr>Wingdings</vt:lpstr>
      <vt:lpstr>Office Theme</vt:lpstr>
      <vt:lpstr>Annual Review for GenevaERS</vt:lpstr>
      <vt:lpstr>Glossary</vt:lpstr>
      <vt:lpstr>2024</vt:lpstr>
      <vt:lpstr>2024</vt:lpstr>
      <vt:lpstr>Research and Development</vt:lpstr>
      <vt:lpstr>Look Ahead</vt:lpstr>
      <vt:lpstr>Look Ahead</vt:lpstr>
      <vt:lpstr>Click to edit  Master title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a orth</cp:lastModifiedBy>
  <cp:revision>96</cp:revision>
  <dcterms:created xsi:type="dcterms:W3CDTF">2015-09-01T19:28:56Z</dcterms:created>
  <dcterms:modified xsi:type="dcterms:W3CDTF">2024-07-26T19:44:11Z</dcterms:modified>
</cp:coreProperties>
</file>