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8"/>
  </p:notesMasterIdLst>
  <p:handoutMasterIdLst>
    <p:handoutMasterId r:id="rId9"/>
  </p:handoutMasterIdLst>
  <p:sldIdLst>
    <p:sldId id="2946" r:id="rId2"/>
    <p:sldId id="289" r:id="rId3"/>
    <p:sldId id="2142531945" r:id="rId4"/>
    <p:sldId id="2142531944" r:id="rId5"/>
    <p:sldId id="275" r:id="rId6"/>
    <p:sldId id="2142531946" r:id="rId7"/>
  </p:sldIdLst>
  <p:sldSz cx="14630400" cy="8229600"/>
  <p:notesSz cx="9144000" cy="6858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9" userDrawn="1">
          <p15:clr>
            <a:srgbClr val="547EBF"/>
          </p15:clr>
        </p15:guide>
        <p15:guide id="2" pos="4631" userDrawn="1">
          <p15:clr>
            <a:srgbClr val="547EBF"/>
          </p15:clr>
        </p15:guide>
        <p15:guide id="3" pos="7125" userDrawn="1">
          <p15:clr>
            <a:srgbClr val="547EBF"/>
          </p15:clr>
        </p15:guide>
        <p15:guide id="4" pos="820" userDrawn="1">
          <p15:clr>
            <a:srgbClr val="547EBF"/>
          </p15:clr>
        </p15:guide>
        <p15:guide id="5" orient="horz" pos="1571" userDrawn="1">
          <p15:clr>
            <a:srgbClr val="547EBF"/>
          </p15:clr>
        </p15:guide>
        <p15:guide id="6" orient="horz" pos="3295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4177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  <p15:guide id="11" orient="horz" pos="2116" userDrawn="1">
          <p15:clr>
            <a:srgbClr val="547EBF"/>
          </p15:clr>
        </p15:guide>
        <p15:guide id="12" orient="horz" pos="982" userDrawn="1">
          <p15:clr>
            <a:srgbClr val="A4A3A4"/>
          </p15:clr>
        </p15:guide>
        <p15:guide id="13" pos="4721" userDrawn="1">
          <p15:clr>
            <a:srgbClr val="A4A3A4"/>
          </p15:clr>
        </p15:guide>
        <p15:guide id="14" orient="horz" pos="1345" userDrawn="1">
          <p15:clr>
            <a:srgbClr val="A4A3A4"/>
          </p15:clr>
        </p15:guide>
        <p15:guide id="15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Bruno Pita" initials="BP" lastIdx="2" clrIdx="1">
    <p:extLst>
      <p:ext uri="{19B8F6BF-5375-455C-9EA6-DF929625EA0E}">
        <p15:presenceInfo xmlns:p15="http://schemas.microsoft.com/office/powerpoint/2012/main" userId="S-1-12-1-4284914689-1184204553-205087108-950977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45D"/>
    <a:srgbClr val="066083"/>
    <a:srgbClr val="0A445E"/>
    <a:srgbClr val="0A4C69"/>
    <a:srgbClr val="07688E"/>
    <a:srgbClr val="0881B2"/>
    <a:srgbClr val="0788BB"/>
    <a:srgbClr val="0594CB"/>
    <a:srgbClr val="01A2DF"/>
    <a:srgbClr val="00A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5280" autoAdjust="0"/>
  </p:normalViewPr>
  <p:slideViewPr>
    <p:cSldViewPr snapToObjects="1">
      <p:cViewPr varScale="1">
        <p:scale>
          <a:sx n="121" d="100"/>
          <a:sy n="121" d="100"/>
        </p:scale>
        <p:origin x="1752" y="192"/>
      </p:cViewPr>
      <p:guideLst>
        <p:guide orient="horz" pos="2479"/>
        <p:guide pos="4631"/>
        <p:guide pos="7125"/>
        <p:guide pos="820"/>
        <p:guide orient="horz" pos="1571"/>
        <p:guide orient="horz" pos="3295"/>
        <p:guide/>
        <p:guide pos="4177"/>
        <p:guide orient="horz"/>
        <p:guide orient="horz" pos="5184"/>
        <p:guide orient="horz" pos="2116"/>
        <p:guide orient="horz" pos="982"/>
        <p:guide pos="4721"/>
        <p:guide orient="horz" pos="1345"/>
        <p:guide pos="4608"/>
      </p:guideLst>
    </p:cSldViewPr>
  </p:slideViewPr>
  <p:outlineViewPr>
    <p:cViewPr>
      <p:scale>
        <a:sx n="33" d="100"/>
        <a:sy n="33" d="100"/>
      </p:scale>
      <p:origin x="0" y="-793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12" d="100"/>
          <a:sy n="112" d="100"/>
        </p:scale>
        <p:origin x="2418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241759-5A89-494B-9FD9-3F858B814E0E}"/>
              </a:ext>
            </a:extLst>
          </p:cNvPr>
          <p:cNvSpPr/>
          <p:nvPr userDrawn="1"/>
        </p:nvSpPr>
        <p:spPr>
          <a:xfrm>
            <a:off x="-4255" y="0"/>
            <a:ext cx="14630402" cy="132556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D7A68-00F2-4A0C-8281-71920395A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699D507-0017-634E-AF9F-DE565C7DD129}"/>
              </a:ext>
            </a:extLst>
          </p:cNvPr>
          <p:cNvSpPr/>
          <p:nvPr userDrawn="1"/>
        </p:nvSpPr>
        <p:spPr>
          <a:xfrm>
            <a:off x="0" y="-17216"/>
            <a:ext cx="14630402" cy="8246815"/>
          </a:xfrm>
          <a:prstGeom prst="rect">
            <a:avLst/>
          </a:prstGeom>
          <a:solidFill>
            <a:srgbClr val="42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8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0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5"/>
            <a:ext cx="13167360" cy="46535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2166652"/>
            <a:ext cx="6464300" cy="443198"/>
          </a:xfrm>
        </p:spPr>
        <p:txBody>
          <a:bodyPr anchor="b"/>
          <a:lstStyle>
            <a:lvl1pPr marL="0" indent="0">
              <a:buNone/>
              <a:defRPr sz="2880" b="0">
                <a:latin typeface="Arial" pitchFamily="34" charset="0"/>
                <a:cs typeface="Arial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0" cy="2248821"/>
          </a:xfrm>
        </p:spPr>
        <p:txBody>
          <a:bodyPr/>
          <a:lstStyle>
            <a:lvl1pPr>
              <a:defRPr sz="288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160">
                <a:latin typeface="Arial" pitchFamily="34" charset="0"/>
                <a:cs typeface="Arial" pitchFamily="34" charset="0"/>
              </a:defRPr>
            </a:lvl3pPr>
            <a:lvl4pPr>
              <a:defRPr sz="1920">
                <a:latin typeface="Arial" pitchFamily="34" charset="0"/>
                <a:cs typeface="Arial" pitchFamily="34" charset="0"/>
              </a:defRPr>
            </a:lvl4pPr>
            <a:lvl5pPr>
              <a:defRPr sz="1920">
                <a:latin typeface="Arial" pitchFamily="34" charset="0"/>
                <a:cs typeface="Arial" pitchFamily="34" charset="0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166652"/>
            <a:ext cx="6466840" cy="443198"/>
          </a:xfrm>
        </p:spPr>
        <p:txBody>
          <a:bodyPr anchor="b"/>
          <a:lstStyle>
            <a:lvl1pPr marL="0" indent="0">
              <a:buNone/>
              <a:defRPr sz="2880" b="0">
                <a:latin typeface="Arial" pitchFamily="34" charset="0"/>
                <a:cs typeface="Arial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609850"/>
            <a:ext cx="6466840" cy="2248821"/>
          </a:xfrm>
        </p:spPr>
        <p:txBody>
          <a:bodyPr/>
          <a:lstStyle>
            <a:lvl1pPr>
              <a:defRPr sz="288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160">
                <a:latin typeface="Arial" pitchFamily="34" charset="0"/>
                <a:cs typeface="Arial" pitchFamily="34" charset="0"/>
              </a:defRPr>
            </a:lvl3pPr>
            <a:lvl4pPr>
              <a:defRPr sz="1920">
                <a:latin typeface="Arial" pitchFamily="34" charset="0"/>
                <a:cs typeface="Arial" pitchFamily="34" charset="0"/>
              </a:defRPr>
            </a:lvl4pPr>
            <a:lvl5pPr>
              <a:defRPr sz="1920">
                <a:latin typeface="Arial" pitchFamily="34" charset="0"/>
                <a:cs typeface="Arial" pitchFamily="34" charset="0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8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7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D872C-F5E2-4F89-AA4D-0BF620D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7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25589C4-9D58-4BD7-8391-C8277D1788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4" y="1159235"/>
            <a:ext cx="10880725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9E7C4-A33A-4F55-ABE4-A210D28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2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3"/>
          <p:cNvSpPr>
            <a:spLocks noGrp="1"/>
          </p:cNvSpPr>
          <p:nvPr>
            <p:ph idx="1" hasCustomPrompt="1"/>
          </p:nvPr>
        </p:nvSpPr>
        <p:spPr>
          <a:xfrm>
            <a:off x="549275" y="1737043"/>
            <a:ext cx="135778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 err="1"/>
              <a:t>Text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0AE778-9446-425A-BAF2-37FC67BE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44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0AE778-9446-425A-BAF2-37FC67BE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9" name="Holder 3">
            <a:extLst>
              <a:ext uri="{FF2B5EF4-FFF2-40B4-BE49-F238E27FC236}">
                <a16:creationId xmlns:a16="http://schemas.microsoft.com/office/drawing/2014/main" id="{19CB55EB-AC0F-497B-9E73-D787DA67FF2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49275" y="1737043"/>
            <a:ext cx="135778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7909C10-0485-41B3-9B79-3290ABECC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4" y="1159235"/>
            <a:ext cx="10880725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298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23E-5048-9944-A86F-48C8151FB3F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1306513"/>
            <a:ext cx="13577888" cy="19287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41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13355485" y="7643192"/>
            <a:ext cx="771677" cy="438484"/>
          </a:xfrm>
        </p:spPr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23E-5048-9944-A86F-48C8151FB3F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1306513"/>
            <a:ext cx="6765925" cy="60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A03AE5-816B-C140-BD88-70B42C752D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67228" y="1306512"/>
            <a:ext cx="6765925" cy="60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5E156-542D-4F40-8D9A-998BBF9E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96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2DB3B096-D9DE-6E4D-8C11-BB522CCF5A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3355485" y="7643192"/>
            <a:ext cx="771677" cy="438484"/>
          </a:xfrm>
        </p:spPr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Pag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36004" y="-63228"/>
            <a:ext cx="14630400" cy="8246480"/>
          </a:xfrm>
          <a:prstGeom prst="rect">
            <a:avLst/>
          </a:prstGeom>
          <a:solidFill>
            <a:srgbClr val="1B4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72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541325" y="3660293"/>
            <a:ext cx="13606272" cy="761747"/>
          </a:xfrm>
        </p:spPr>
        <p:txBody>
          <a:bodyPr anchor="b" anchorCtr="0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85216" y="4443984"/>
            <a:ext cx="13562381" cy="405994"/>
          </a:xfrm>
        </p:spPr>
        <p:txBody>
          <a:bodyPr lIns="0" anchor="b" anchorCtr="0"/>
          <a:lstStyle>
            <a:lvl1pPr>
              <a:buNone/>
              <a:defRPr sz="264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  <p:pic>
        <p:nvPicPr>
          <p:cNvPr id="3" name="Picture 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93AAEC40-87A8-D549-AD37-435E6F1D3D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-1254233" y="78313"/>
            <a:ext cx="4089682" cy="1255145"/>
          </a:xfrm>
          <a:prstGeom prst="rect">
            <a:avLst/>
          </a:prstGeom>
        </p:spPr>
      </p:pic>
      <p:pic>
        <p:nvPicPr>
          <p:cNvPr id="13" name="Picture 1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618E395-6478-7B9D-6D2D-8646F2B1E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957746" y="78313"/>
            <a:ext cx="4089682" cy="1255145"/>
          </a:xfrm>
          <a:prstGeom prst="rect">
            <a:avLst/>
          </a:prstGeom>
        </p:spPr>
      </p:pic>
      <p:pic>
        <p:nvPicPr>
          <p:cNvPr id="14" name="Picture 1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6C7B7FC5-1BFA-21B8-CC66-D7F130A405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3169725" y="78313"/>
            <a:ext cx="4089682" cy="1255145"/>
          </a:xfrm>
          <a:prstGeom prst="rect">
            <a:avLst/>
          </a:prstGeom>
        </p:spPr>
      </p:pic>
      <p:pic>
        <p:nvPicPr>
          <p:cNvPr id="15" name="Picture 14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D530B11A-8E5D-C9E0-CC4C-B9C5DCCBA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5381704" y="78313"/>
            <a:ext cx="4089682" cy="1255145"/>
          </a:xfrm>
          <a:prstGeom prst="rect">
            <a:avLst/>
          </a:prstGeom>
        </p:spPr>
      </p:pic>
      <p:pic>
        <p:nvPicPr>
          <p:cNvPr id="16" name="Picture 15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8004B57-3E2B-EDDF-DC1F-315CDA13F3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7593683" y="78313"/>
            <a:ext cx="4089682" cy="1255145"/>
          </a:xfrm>
          <a:prstGeom prst="rect">
            <a:avLst/>
          </a:prstGeom>
        </p:spPr>
      </p:pic>
      <p:pic>
        <p:nvPicPr>
          <p:cNvPr id="17" name="Picture 1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177BBF1-C6CF-F082-F5FD-C9BB4B45B1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9805662" y="78313"/>
            <a:ext cx="4089682" cy="1255145"/>
          </a:xfrm>
          <a:prstGeom prst="rect">
            <a:avLst/>
          </a:prstGeom>
        </p:spPr>
      </p:pic>
      <p:pic>
        <p:nvPicPr>
          <p:cNvPr id="18" name="Picture 17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47B75CC-B173-8988-55DE-9A2041686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2017641" y="78313"/>
            <a:ext cx="4089682" cy="1255145"/>
          </a:xfrm>
          <a:prstGeom prst="rect">
            <a:avLst/>
          </a:prstGeom>
        </p:spPr>
      </p:pic>
      <p:pic>
        <p:nvPicPr>
          <p:cNvPr id="19" name="Picture 1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5747EF6-CC14-4BBA-2D70-C21E6AE4E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4229620" y="78313"/>
            <a:ext cx="4089682" cy="1255145"/>
          </a:xfrm>
          <a:prstGeom prst="rect">
            <a:avLst/>
          </a:prstGeom>
        </p:spPr>
      </p:pic>
      <p:pic>
        <p:nvPicPr>
          <p:cNvPr id="20" name="Picture 19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A4A4697-9072-2848-19A8-CBE97508F5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-2428763" y="2491528"/>
            <a:ext cx="4089682" cy="1255145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4B7162C5-68B6-5C55-798F-C5419A7FA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-216784" y="2491528"/>
            <a:ext cx="4089682" cy="1255145"/>
          </a:xfrm>
          <a:prstGeom prst="rect">
            <a:avLst/>
          </a:prstGeom>
        </p:spPr>
      </p:pic>
      <p:pic>
        <p:nvPicPr>
          <p:cNvPr id="22" name="Picture 2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17424751-96B1-D7DA-FFAA-09215057B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995195" y="2491528"/>
            <a:ext cx="4089682" cy="1255145"/>
          </a:xfrm>
          <a:prstGeom prst="rect">
            <a:avLst/>
          </a:prstGeom>
        </p:spPr>
      </p:pic>
      <p:pic>
        <p:nvPicPr>
          <p:cNvPr id="23" name="Picture 2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B8E60BE4-1E4F-CDE4-B8BD-2D875EA5AF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4207174" y="2491528"/>
            <a:ext cx="4089682" cy="1255145"/>
          </a:xfrm>
          <a:prstGeom prst="rect">
            <a:avLst/>
          </a:prstGeom>
        </p:spPr>
      </p:pic>
      <p:pic>
        <p:nvPicPr>
          <p:cNvPr id="24" name="Picture 2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A8C869B-A03F-1A4E-120F-08970244A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6419153" y="2491528"/>
            <a:ext cx="4089682" cy="1255145"/>
          </a:xfrm>
          <a:prstGeom prst="rect">
            <a:avLst/>
          </a:prstGeom>
        </p:spPr>
      </p:pic>
      <p:pic>
        <p:nvPicPr>
          <p:cNvPr id="25" name="Picture 24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8C34FCE-A0F4-FBCF-168C-FAF5D00489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8631132" y="2491528"/>
            <a:ext cx="4089682" cy="1255145"/>
          </a:xfrm>
          <a:prstGeom prst="rect">
            <a:avLst/>
          </a:prstGeom>
        </p:spPr>
      </p:pic>
      <p:pic>
        <p:nvPicPr>
          <p:cNvPr id="26" name="Picture 25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B5AFC4F3-0D43-99F4-63E8-86D7F8336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0843111" y="2491528"/>
            <a:ext cx="4089682" cy="1255145"/>
          </a:xfrm>
          <a:prstGeom prst="rect">
            <a:avLst/>
          </a:prstGeom>
        </p:spPr>
      </p:pic>
      <p:pic>
        <p:nvPicPr>
          <p:cNvPr id="27" name="Picture 2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0A368C73-16A2-4EFC-B73F-A74BA62F3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3055090" y="2491528"/>
            <a:ext cx="4089682" cy="12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92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FB221D-EE0B-4144-828A-90D8481C9DDE}"/>
              </a:ext>
            </a:extLst>
          </p:cNvPr>
          <p:cNvSpPr/>
          <p:nvPr userDrawn="1"/>
        </p:nvSpPr>
        <p:spPr>
          <a:xfrm>
            <a:off x="0" y="1005840"/>
            <a:ext cx="14630402" cy="70772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764CC-8281-40CA-8A99-1B76DFFDD17E}"/>
              </a:ext>
            </a:extLst>
          </p:cNvPr>
          <p:cNvSpPr/>
          <p:nvPr userDrawn="1"/>
        </p:nvSpPr>
        <p:spPr>
          <a:xfrm>
            <a:off x="-2" y="8083070"/>
            <a:ext cx="14630402" cy="15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050" y="1326869"/>
            <a:ext cx="13577113" cy="1928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69854" y="8079262"/>
            <a:ext cx="2160000" cy="1503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800" dirty="0">
                <a:solidFill>
                  <a:srgbClr val="2B4776"/>
                </a:solidFill>
                <a:latin typeface="+mn-lt"/>
                <a:cs typeface="Segoe UI" panose="020B0502040204020203" pitchFamily="34" charset="0"/>
              </a:rPr>
              <a:t>© 2019 IBM V.20190203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F692D-287E-46C0-8422-D133A0BFC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 i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E5F8DCC1-1647-4C7B-88F4-06971F32332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16A3A39-3D61-4B17-A3D4-3F3202EB5BB0}"/>
              </a:ext>
            </a:extLst>
          </p:cNvPr>
          <p:cNvSpPr txBox="1">
            <a:spLocks/>
          </p:cNvSpPr>
          <p:nvPr userDrawn="1"/>
        </p:nvSpPr>
        <p:spPr>
          <a:xfrm>
            <a:off x="6004165" y="8079261"/>
            <a:ext cx="2668881" cy="154147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sz="800" noProof="0" dirty="0">
                <a:solidFill>
                  <a:srgbClr val="2B4776"/>
                </a:solidFill>
                <a:latin typeface="+mn-lt"/>
                <a:cs typeface="Segoe UI" panose="020B0502040204020203" pitchFamily="34" charset="0"/>
              </a:rPr>
              <a:t>– Confidencial –</a:t>
            </a:r>
          </a:p>
        </p:txBody>
      </p:sp>
      <p:pic>
        <p:nvPicPr>
          <p:cNvPr id="14" name="Picture 1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07DCD4CE-4026-D3DF-5F25-349DA6934C4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93043" y="174763"/>
            <a:ext cx="2843161" cy="8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8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18" r:id="rId2"/>
    <p:sldLayoutId id="2147483819" r:id="rId3"/>
    <p:sldLayoutId id="2147483817" r:id="rId4"/>
    <p:sldLayoutId id="2147483804" r:id="rId5"/>
    <p:sldLayoutId id="2147483837" r:id="rId6"/>
    <p:sldLayoutId id="2147483864" r:id="rId7"/>
    <p:sldLayoutId id="2147483835" r:id="rId8"/>
    <p:sldLayoutId id="2147483836" r:id="rId9"/>
    <p:sldLayoutId id="2147483824" r:id="rId10"/>
    <p:sldLayoutId id="2147483860" r:id="rId11"/>
    <p:sldLayoutId id="2147483866" r:id="rId12"/>
  </p:sldLayoutIdLst>
  <p:hf hdr="0" ftr="0" dt="0"/>
  <p:txStyles>
    <p:titleStyle>
      <a:lvl1pPr>
        <a:defRPr sz="2900" b="0">
          <a:solidFill>
            <a:schemeClr val="tx1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</a:defRPr>
      </a:lvl1pPr>
    </p:titleStyle>
    <p:bodyStyle>
      <a:lvl1pPr marL="277740" indent="-27774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>
          <a:solidFill>
            <a:schemeClr val="bg1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</a:defRPr>
      </a:lvl1pPr>
      <a:lvl2pPr marL="601772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972092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342414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712734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51606">
        <a:defRPr>
          <a:latin typeface="+mn-lt"/>
          <a:ea typeface="+mn-ea"/>
          <a:cs typeface="+mn-cs"/>
        </a:defRPr>
      </a:lvl6pPr>
      <a:lvl7pPr marL="2221926">
        <a:defRPr>
          <a:latin typeface="+mn-lt"/>
          <a:ea typeface="+mn-ea"/>
          <a:cs typeface="+mn-cs"/>
        </a:defRPr>
      </a:lvl7pPr>
      <a:lvl8pPr marL="2592246">
        <a:defRPr>
          <a:latin typeface="+mn-lt"/>
          <a:ea typeface="+mn-ea"/>
          <a:cs typeface="+mn-cs"/>
        </a:defRPr>
      </a:lvl8pPr>
      <a:lvl9pPr marL="29625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0321">
        <a:defRPr>
          <a:latin typeface="+mn-lt"/>
          <a:ea typeface="+mn-ea"/>
          <a:cs typeface="+mn-cs"/>
        </a:defRPr>
      </a:lvl2pPr>
      <a:lvl3pPr marL="740642">
        <a:defRPr>
          <a:latin typeface="+mn-lt"/>
          <a:ea typeface="+mn-ea"/>
          <a:cs typeface="+mn-cs"/>
        </a:defRPr>
      </a:lvl3pPr>
      <a:lvl4pPr marL="1110964">
        <a:defRPr>
          <a:latin typeface="+mn-lt"/>
          <a:ea typeface="+mn-ea"/>
          <a:cs typeface="+mn-cs"/>
        </a:defRPr>
      </a:lvl4pPr>
      <a:lvl5pPr marL="1481284">
        <a:defRPr>
          <a:latin typeface="+mn-lt"/>
          <a:ea typeface="+mn-ea"/>
          <a:cs typeface="+mn-cs"/>
        </a:defRPr>
      </a:lvl5pPr>
      <a:lvl6pPr marL="1851606">
        <a:defRPr>
          <a:latin typeface="+mn-lt"/>
          <a:ea typeface="+mn-ea"/>
          <a:cs typeface="+mn-cs"/>
        </a:defRPr>
      </a:lvl6pPr>
      <a:lvl7pPr marL="2221926">
        <a:defRPr>
          <a:latin typeface="+mn-lt"/>
          <a:ea typeface="+mn-ea"/>
          <a:cs typeface="+mn-cs"/>
        </a:defRPr>
      </a:lvl7pPr>
      <a:lvl8pPr marL="2592246">
        <a:defRPr>
          <a:latin typeface="+mn-lt"/>
          <a:ea typeface="+mn-ea"/>
          <a:cs typeface="+mn-cs"/>
        </a:defRPr>
      </a:lvl8pPr>
      <a:lvl9pPr marL="2962566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10" userDrawn="1">
          <p15:clr>
            <a:srgbClr val="F26B43"/>
          </p15:clr>
        </p15:guide>
        <p15:guide id="2" pos="346" userDrawn="1">
          <p15:clr>
            <a:srgbClr val="F26B43"/>
          </p15:clr>
        </p15:guide>
        <p15:guide id="3" pos="8899" userDrawn="1">
          <p15:clr>
            <a:srgbClr val="F26B43"/>
          </p15:clr>
        </p15:guide>
        <p15:guide id="4" orient="horz" pos="835" userDrawn="1">
          <p15:clr>
            <a:srgbClr val="F26B43"/>
          </p15:clr>
        </p15:guide>
        <p15:guide id="5" pos="8645" userDrawn="1">
          <p15:clr>
            <a:srgbClr val="F26B43"/>
          </p15:clr>
        </p15:guide>
        <p15:guide id="6" pos="10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325" y="2926246"/>
            <a:ext cx="13606272" cy="149579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GenevaERS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 Annual Review</a:t>
            </a:r>
            <a:br>
              <a:rPr lang="en-US" dirty="0">
                <a:latin typeface="IBM Plex Sans SemiBold" panose="020B0703050203000203" pitchFamily="34" charset="0"/>
              </a:rPr>
            </a:br>
            <a:r>
              <a:rPr lang="en-US" dirty="0">
                <a:latin typeface="IBM Plex Sans SemiBold" panose="020B0703050203000203" pitchFamily="34" charset="0"/>
              </a:rPr>
              <a:t>z/OS Java Inter-Language R&amp;D Results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5216" y="4443984"/>
            <a:ext cx="13562381" cy="940770"/>
          </a:xfrm>
        </p:spPr>
        <p:txBody>
          <a:bodyPr anchor="t"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By Neil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Beesley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 and Kip M. Twitchell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September  26,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13DBE-F4FD-3930-6EC3-5DD5F1E3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24" y="4914369"/>
            <a:ext cx="7772400" cy="31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7FCF8-72BC-1604-47D9-B08A14B5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C7BC9F-87F0-7648-5CAC-EE2F6B96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GenevaERS</a:t>
            </a:r>
            <a:r>
              <a:rPr lang="en-US" dirty="0">
                <a:solidFill>
                  <a:schemeClr val="tx1"/>
                </a:solidFill>
              </a:rPr>
              <a:t> R&amp;D Inter-language Framework POC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421A7-B89B-95D1-60B5-C46F4C0CC4A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1234480"/>
            <a:ext cx="6405885" cy="6217087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/>
              <a:t>Enables Java to be called from z/OS ASM or 3GL applications</a:t>
            </a:r>
          </a:p>
          <a:p>
            <a:pPr lvl="0"/>
            <a:r>
              <a:rPr lang="en-US" sz="2400" dirty="0"/>
              <a:t>JVM is started only once</a:t>
            </a:r>
          </a:p>
          <a:p>
            <a:pPr lvl="0"/>
            <a:r>
              <a:rPr lang="en-US" sz="2400" dirty="0"/>
              <a:t>Supported applications:</a:t>
            </a:r>
          </a:p>
          <a:p>
            <a:pPr lvl="1"/>
            <a:r>
              <a:rPr lang="en-US" sz="2000" dirty="0"/>
              <a:t>Single</a:t>
            </a:r>
          </a:p>
          <a:p>
            <a:pPr lvl="1"/>
            <a:r>
              <a:rPr lang="en-US" sz="2000" dirty="0"/>
              <a:t>Multi-threaded</a:t>
            </a:r>
          </a:p>
          <a:p>
            <a:pPr lvl="0"/>
            <a:r>
              <a:rPr lang="en-US" sz="2400" dirty="0"/>
              <a:t>Supports languages:</a:t>
            </a:r>
          </a:p>
          <a:p>
            <a:pPr lvl="1"/>
            <a:r>
              <a:rPr lang="en-US" sz="2000" dirty="0"/>
              <a:t>Assembler		</a:t>
            </a:r>
          </a:p>
          <a:p>
            <a:pPr lvl="1"/>
            <a:r>
              <a:rPr lang="en-US" sz="2000" dirty="0"/>
              <a:t>C++</a:t>
            </a:r>
          </a:p>
          <a:p>
            <a:pPr lvl="1"/>
            <a:r>
              <a:rPr lang="en-US" sz="2000" dirty="0"/>
              <a:t>COBOL</a:t>
            </a:r>
          </a:p>
          <a:p>
            <a:pPr lvl="1"/>
            <a:r>
              <a:rPr lang="en-US" sz="2000" dirty="0"/>
              <a:t>PL/1</a:t>
            </a:r>
            <a:endParaRPr lang="en-US" sz="2400" dirty="0"/>
          </a:p>
          <a:p>
            <a:pPr lvl="0"/>
            <a:r>
              <a:rPr lang="en-US" sz="2400" dirty="0"/>
              <a:t>Success criteria: </a:t>
            </a:r>
          </a:p>
          <a:p>
            <a:pPr lvl="1"/>
            <a:r>
              <a:rPr lang="en-US" sz="2000" dirty="0"/>
              <a:t>Prove Viability</a:t>
            </a:r>
          </a:p>
          <a:p>
            <a:pPr lvl="1"/>
            <a:r>
              <a:rPr lang="en-US" sz="2000" dirty="0"/>
              <a:t>Run-time Efficiency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8E7EE-F4F3-8BC1-868B-CB656473C6EC}"/>
              </a:ext>
            </a:extLst>
          </p:cNvPr>
          <p:cNvSpPr/>
          <p:nvPr/>
        </p:nvSpPr>
        <p:spPr>
          <a:xfrm>
            <a:off x="7423212" y="1126467"/>
            <a:ext cx="6624736" cy="65527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z/OS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14B1C-493D-9D82-7C57-E358A1807D02}"/>
              </a:ext>
            </a:extLst>
          </p:cNvPr>
          <p:cNvSpPr/>
          <p:nvPr/>
        </p:nvSpPr>
        <p:spPr>
          <a:xfrm>
            <a:off x="8035280" y="1378496"/>
            <a:ext cx="5400600" cy="792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Multi-Threaded Java Daemon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(Main Task)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6E8B1F-4BA7-48D6-727A-92ED8BFB5C27}"/>
              </a:ext>
            </a:extLst>
          </p:cNvPr>
          <p:cNvSpPr/>
          <p:nvPr/>
        </p:nvSpPr>
        <p:spPr>
          <a:xfrm>
            <a:off x="11161433" y="2566491"/>
            <a:ext cx="1620180" cy="1377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to create thread pool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DF486-4B6D-2F4C-EB8D-40DF8BA32EC3}"/>
              </a:ext>
            </a:extLst>
          </p:cNvPr>
          <p:cNvSpPr/>
          <p:nvPr/>
        </p:nvSpPr>
        <p:spPr>
          <a:xfrm>
            <a:off x="8035280" y="2557654"/>
            <a:ext cx="1620180" cy="1377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Thread to start 3GL application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357AAF9-6C56-BE8B-1CA0-9167BDC291F8}"/>
              </a:ext>
            </a:extLst>
          </p:cNvPr>
          <p:cNvSpPr/>
          <p:nvPr/>
        </p:nvSpPr>
        <p:spPr>
          <a:xfrm flipH="1">
            <a:off x="8755360" y="2213782"/>
            <a:ext cx="324035" cy="300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7580B-6C4B-3C6A-0DA7-73367FD3376D}"/>
              </a:ext>
            </a:extLst>
          </p:cNvPr>
          <p:cNvSpPr/>
          <p:nvPr/>
        </p:nvSpPr>
        <p:spPr>
          <a:xfrm>
            <a:off x="8765649" y="5518956"/>
            <a:ext cx="1620179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CABF-7F4E-3754-0E23-941951AEA51A}"/>
              </a:ext>
            </a:extLst>
          </p:cNvPr>
          <p:cNvSpPr/>
          <p:nvPr/>
        </p:nvSpPr>
        <p:spPr>
          <a:xfrm>
            <a:off x="8517477" y="5122912"/>
            <a:ext cx="1620179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A734E-CCA9-632F-75C1-3A1C8E0E2C9F}"/>
              </a:ext>
            </a:extLst>
          </p:cNvPr>
          <p:cNvSpPr/>
          <p:nvPr/>
        </p:nvSpPr>
        <p:spPr>
          <a:xfrm>
            <a:off x="8269305" y="4726868"/>
            <a:ext cx="1620179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678810-45D4-B4B2-D7A7-B9EBACC6BA84}"/>
              </a:ext>
            </a:extLst>
          </p:cNvPr>
          <p:cNvSpPr/>
          <p:nvPr/>
        </p:nvSpPr>
        <p:spPr>
          <a:xfrm>
            <a:off x="8033736" y="4312834"/>
            <a:ext cx="1620179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3GL/ASM main program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5BA287-D21D-802D-C5D6-57A509412BF0}"/>
              </a:ext>
            </a:extLst>
          </p:cNvPr>
          <p:cNvSpPr/>
          <p:nvPr/>
        </p:nvSpPr>
        <p:spPr>
          <a:xfrm>
            <a:off x="11893346" y="5536946"/>
            <a:ext cx="1620179" cy="15841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E5123-2670-B56C-7201-D7222100077E}"/>
              </a:ext>
            </a:extLst>
          </p:cNvPr>
          <p:cNvSpPr/>
          <p:nvPr/>
        </p:nvSpPr>
        <p:spPr>
          <a:xfrm>
            <a:off x="11645174" y="5140902"/>
            <a:ext cx="1620179" cy="15841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6B3A-B9CA-4433-0DA4-D03B6CF323E4}"/>
              </a:ext>
            </a:extLst>
          </p:cNvPr>
          <p:cNvSpPr/>
          <p:nvPr/>
        </p:nvSpPr>
        <p:spPr>
          <a:xfrm>
            <a:off x="11397002" y="4744858"/>
            <a:ext cx="1620179" cy="15841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5091D2-762E-6D00-F822-CE043849CCFA}"/>
              </a:ext>
            </a:extLst>
          </p:cNvPr>
          <p:cNvSpPr/>
          <p:nvPr/>
        </p:nvSpPr>
        <p:spPr>
          <a:xfrm>
            <a:off x="11161433" y="4330824"/>
            <a:ext cx="1620179" cy="15841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Dynamically Loaded User Written Java Classes with Methods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1D47492-0F82-D2F5-BAD9-07707C6981AE}"/>
              </a:ext>
            </a:extLst>
          </p:cNvPr>
          <p:cNvSpPr/>
          <p:nvPr/>
        </p:nvSpPr>
        <p:spPr>
          <a:xfrm flipH="1">
            <a:off x="8719357" y="3991485"/>
            <a:ext cx="324035" cy="300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410EE61B-5717-767E-9C3E-D84392ABE799}"/>
              </a:ext>
            </a:extLst>
          </p:cNvPr>
          <p:cNvSpPr/>
          <p:nvPr/>
        </p:nvSpPr>
        <p:spPr>
          <a:xfrm flipH="1">
            <a:off x="11883056" y="2227264"/>
            <a:ext cx="324035" cy="300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87213-6614-D8F1-44DF-A303A905C172}"/>
              </a:ext>
            </a:extLst>
          </p:cNvPr>
          <p:cNvSpPr txBox="1"/>
          <p:nvPr/>
        </p:nvSpPr>
        <p:spPr>
          <a:xfrm>
            <a:off x="9979496" y="3268124"/>
            <a:ext cx="811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Thread</a:t>
            </a:r>
          </a:p>
          <a:p>
            <a:pPr algn="ctr"/>
            <a:r>
              <a:rPr lang="en-US" sz="1400" dirty="0"/>
              <a:t>Count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2DC9B5-FE5F-E189-5B5C-AE51E88CF5EC}"/>
              </a:ext>
            </a:extLst>
          </p:cNvPr>
          <p:cNvCxnSpPr/>
          <p:nvPr/>
        </p:nvCxnSpPr>
        <p:spPr>
          <a:xfrm flipV="1">
            <a:off x="9653915" y="3934780"/>
            <a:ext cx="397589" cy="35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FD6990-A5A6-13B0-E58D-39742020A748}"/>
              </a:ext>
            </a:extLst>
          </p:cNvPr>
          <p:cNvCxnSpPr/>
          <p:nvPr/>
        </p:nvCxnSpPr>
        <p:spPr>
          <a:xfrm flipV="1">
            <a:off x="10728613" y="2926538"/>
            <a:ext cx="397589" cy="35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28">
            <a:extLst>
              <a:ext uri="{FF2B5EF4-FFF2-40B4-BE49-F238E27FC236}">
                <a16:creationId xmlns:a16="http://schemas.microsoft.com/office/drawing/2014/main" id="{15D812F6-E1E6-4D02-B6B6-508DD08608A9}"/>
              </a:ext>
            </a:extLst>
          </p:cNvPr>
          <p:cNvSpPr/>
          <p:nvPr/>
        </p:nvSpPr>
        <p:spPr>
          <a:xfrm flipH="1">
            <a:off x="11809504" y="3988815"/>
            <a:ext cx="324035" cy="300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DF6526-8727-7825-7193-D4501EBB8454}"/>
              </a:ext>
            </a:extLst>
          </p:cNvPr>
          <p:cNvSpPr txBox="1"/>
          <p:nvPr/>
        </p:nvSpPr>
        <p:spPr>
          <a:xfrm>
            <a:off x="10357527" y="5523485"/>
            <a:ext cx="846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Method </a:t>
            </a:r>
          </a:p>
          <a:p>
            <a:pPr algn="ctr"/>
            <a:r>
              <a:rPr lang="en-US" sz="1440" dirty="0"/>
              <a:t>Calls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13A264-E550-BF62-82B6-4714FB64DB17}"/>
              </a:ext>
            </a:extLst>
          </p:cNvPr>
          <p:cNvCxnSpPr>
            <a:cxnSpLocks/>
          </p:cNvCxnSpPr>
          <p:nvPr/>
        </p:nvCxnSpPr>
        <p:spPr>
          <a:xfrm>
            <a:off x="9889484" y="6095020"/>
            <a:ext cx="150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F71B82-565C-F3A8-BDA0-D3CCCD366D43}"/>
              </a:ext>
            </a:extLst>
          </p:cNvPr>
          <p:cNvCxnSpPr>
            <a:cxnSpLocks/>
          </p:cNvCxnSpPr>
          <p:nvPr/>
        </p:nvCxnSpPr>
        <p:spPr>
          <a:xfrm>
            <a:off x="10185426" y="6563072"/>
            <a:ext cx="150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23FB08-D414-57DD-C359-40A0915BFE27}"/>
              </a:ext>
            </a:extLst>
          </p:cNvPr>
          <p:cNvCxnSpPr>
            <a:cxnSpLocks/>
          </p:cNvCxnSpPr>
          <p:nvPr/>
        </p:nvCxnSpPr>
        <p:spPr>
          <a:xfrm>
            <a:off x="10375538" y="6923112"/>
            <a:ext cx="150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8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795EC1-91FE-41F3-11E5-867DE69B73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3F9179-E6E4-4F84-DF4F-408DC504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Environment and Code Sample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75C7A-79F1-B4AB-CE08-702CBE30569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38983" y="2208904"/>
            <a:ext cx="5147679" cy="4678204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/JAVA EXEC PROC=JVMPRC16,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JAVACLS='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GvbJavaDaemon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-D'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//STDENV DD *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LIBPATH="$LIBPATH":/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mf_build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/lib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LIBPATH="$LIBPATH":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$(find $APP_HOME -type f);do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CLASSPATH="$CLASSPATH":"$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done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CLASSPATH="$CLASSPATH":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JZOS specific options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IJO="-Xms64m -Xmx1g"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IJO="$IJO -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Dfile.encoding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=ISO8859-1"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IBM_JAVA_OPTIONS="$IJO ”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//*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//DDEXEC   DD *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PGM=TSTUR70,PARM='TASKS=20,NCALL=20000’</a:t>
            </a:r>
            <a:b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//*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//STDOUT   DD SYSOUT=*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//STDERR   DD SYSOUT=*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4B9F0-5C8B-FFCE-F0B3-71CA9B1C13A9}"/>
              </a:ext>
            </a:extLst>
          </p:cNvPr>
          <p:cNvSpPr txBox="1"/>
          <p:nvPr/>
        </p:nvSpPr>
        <p:spPr>
          <a:xfrm rot="16200000">
            <a:off x="133941" y="3596923"/>
            <a:ext cx="17684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  JCL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365447-56F8-3D91-60DE-FEB1FF692A2E}"/>
              </a:ext>
            </a:extLst>
          </p:cNvPr>
          <p:cNvSpPr/>
          <p:nvPr/>
        </p:nvSpPr>
        <p:spPr>
          <a:xfrm>
            <a:off x="1122512" y="1414508"/>
            <a:ext cx="4608512" cy="6480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kern="0" dirty="0"/>
              <a:t>Batch job that executes Java daemon (JVM starts)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F93783-7011-1169-0804-DF663E623247}"/>
              </a:ext>
            </a:extLst>
          </p:cNvPr>
          <p:cNvCxnSpPr>
            <a:cxnSpLocks/>
          </p:cNvCxnSpPr>
          <p:nvPr/>
        </p:nvCxnSpPr>
        <p:spPr>
          <a:xfrm flipH="1">
            <a:off x="4398876" y="2063481"/>
            <a:ext cx="450050" cy="251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C54047-184A-4CAF-CEEC-9E864DD96B71}"/>
              </a:ext>
            </a:extLst>
          </p:cNvPr>
          <p:cNvSpPr/>
          <p:nvPr/>
        </p:nvSpPr>
        <p:spPr>
          <a:xfrm>
            <a:off x="1032483" y="6959116"/>
            <a:ext cx="4518521" cy="8296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kern="0" dirty="0"/>
              <a:t>Java daemon starts ASM/3GL application, “DDEXEC” statement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0A290-2C9F-691D-DB37-6A589399BAA9}"/>
              </a:ext>
            </a:extLst>
          </p:cNvPr>
          <p:cNvCxnSpPr>
            <a:cxnSpLocks/>
          </p:cNvCxnSpPr>
          <p:nvPr/>
        </p:nvCxnSpPr>
        <p:spPr>
          <a:xfrm flipV="1">
            <a:off x="1122512" y="5987008"/>
            <a:ext cx="108012" cy="1008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A2C6144-36CA-ADC6-AB8A-34AA40F88360}"/>
              </a:ext>
            </a:extLst>
          </p:cNvPr>
          <p:cNvSpPr txBox="1">
            <a:spLocks/>
          </p:cNvSpPr>
          <p:nvPr/>
        </p:nvSpPr>
        <p:spPr>
          <a:xfrm>
            <a:off x="7495220" y="2529460"/>
            <a:ext cx="6495122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MVC   UR70FUN,=CL8'INIT'  Set number of threads 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LH    R0,WKTASKS          Number of subtasks 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STH   R0,UR70OPNT         Number of threads needed  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LAY   R1,UR70LIST        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     R15,WKUR70A        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BASR  R14,R15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6B1FD55-4680-FFD7-94E3-1C122DE5E5B8}"/>
              </a:ext>
            </a:extLst>
          </p:cNvPr>
          <p:cNvSpPr txBox="1">
            <a:spLocks/>
          </p:cNvSpPr>
          <p:nvPr/>
        </p:nvSpPr>
        <p:spPr>
          <a:xfrm>
            <a:off x="7423212" y="5475982"/>
            <a:ext cx="5904656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>
              <a:buFont typeface="Arial" panose="020B0604020202020204" pitchFamily="34" charset="0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MVC   UR70FUN,=CL8'CALL’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MVC   UR70CLSS,=CL32'MyClass’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LAY   R1,UR70LIST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     R15,WKUR70A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BASR  R14,R15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E39ADA-ED94-8742-2E37-6D075F0332D8}"/>
              </a:ext>
            </a:extLst>
          </p:cNvPr>
          <p:cNvSpPr/>
          <p:nvPr/>
        </p:nvSpPr>
        <p:spPr>
          <a:xfrm>
            <a:off x="7402185" y="1342500"/>
            <a:ext cx="6133929" cy="1044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kern="0" dirty="0"/>
              <a:t>ASM/3GL application performs INIT call telling Daemon how many Java threads are needed </a:t>
            </a:r>
          </a:p>
          <a:p>
            <a:pPr algn="ctr" defTabSz="914400"/>
            <a:r>
              <a:rPr lang="en-US" sz="2000" kern="0" dirty="0"/>
              <a:t>(one per sub-task for ASM/3GL application)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DCD375C-9C6D-BE14-6DCF-0C6197F32DEE}"/>
              </a:ext>
            </a:extLst>
          </p:cNvPr>
          <p:cNvSpPr/>
          <p:nvPr/>
        </p:nvSpPr>
        <p:spPr>
          <a:xfrm>
            <a:off x="7368221" y="4186816"/>
            <a:ext cx="6133929" cy="1044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kern="0" dirty="0"/>
              <a:t>ASM/3GL application performs “method” calls which are dynamically loaded and executed in the Java thread pool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48A8BC4-6742-FFFF-CA73-4489A3530F59}"/>
              </a:ext>
            </a:extLst>
          </p:cNvPr>
          <p:cNvSpPr/>
          <p:nvPr/>
        </p:nvSpPr>
        <p:spPr>
          <a:xfrm>
            <a:off x="7387208" y="6941000"/>
            <a:ext cx="6133929" cy="6483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kern="0" dirty="0"/>
              <a:t>When ASM/3GL application finishes the Java daemon also terminates, end of job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4512D8-F4D4-603C-0A7A-AF8DCC6052C9}"/>
              </a:ext>
            </a:extLst>
          </p:cNvPr>
          <p:cNvSpPr txBox="1"/>
          <p:nvPr/>
        </p:nvSpPr>
        <p:spPr>
          <a:xfrm rot="16200000">
            <a:off x="6064118" y="3619802"/>
            <a:ext cx="18614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39231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731B5-E761-0215-95D0-8D6E4827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0A564-3FFB-6BDD-A175-2CFEACFE6B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5C5132-8841-FDBD-7A43-6DC58B7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Exchanging Data Between Java and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D13A2-23D8-B6DC-D9BD-1F5FD81B80A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38756" y="1214489"/>
            <a:ext cx="13185156" cy="36933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Data can be passed between ASM/3GL application and Java in either </a:t>
            </a:r>
            <a:r>
              <a:rPr lang="en-US" sz="2200" dirty="0"/>
              <a:t>be 31-bit or 64-bit addresses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AE4409-11A9-BD8D-7698-2E1750EBEF93}"/>
              </a:ext>
            </a:extLst>
          </p:cNvPr>
          <p:cNvSpPr txBox="1">
            <a:spLocks/>
          </p:cNvSpPr>
          <p:nvPr/>
        </p:nvSpPr>
        <p:spPr>
          <a:xfrm>
            <a:off x="8018937" y="1882552"/>
            <a:ext cx="5904656" cy="57554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buFontTx/>
              <a:buChar char="-"/>
            </a:pPr>
            <a:r>
              <a:rPr lang="en-US" sz="1800" kern="0" dirty="0"/>
              <a:t>Single argument supplied of type byte[], which is the data send by ASM/3GL application. </a:t>
            </a:r>
            <a:r>
              <a:rPr lang="en-US" sz="1800" kern="0" dirty="0" err="1"/>
              <a:t>Bytesin.length</a:t>
            </a:r>
            <a:r>
              <a:rPr lang="en-US" sz="1800" kern="0" dirty="0"/>
              <a:t> determined by send length</a:t>
            </a:r>
          </a:p>
          <a:p>
            <a:pPr marL="457200" indent="-457200" defTabSz="914400">
              <a:buFontTx/>
              <a:buChar char="-"/>
            </a:pPr>
            <a:r>
              <a:rPr lang="en-US" sz="1800" kern="0" dirty="0"/>
              <a:t>Object of type </a:t>
            </a:r>
            <a:r>
              <a:rPr lang="en-US" sz="1800" kern="0" dirty="0" err="1"/>
              <a:t>ReturnData</a:t>
            </a:r>
            <a:r>
              <a:rPr lang="en-US" sz="1800" kern="0" dirty="0"/>
              <a:t> is returned comprising a return code and variable array of bytes to ASM/3GL program</a:t>
            </a:r>
          </a:p>
          <a:p>
            <a:pPr marL="457200" indent="-457200" defTabSz="914400">
              <a:buFontTx/>
              <a:buChar char="-"/>
            </a:pPr>
            <a:r>
              <a:rPr lang="en-US" sz="1800" kern="0" dirty="0"/>
              <a:t>Sent and received data is by arrays in native ZOS format</a:t>
            </a:r>
          </a:p>
          <a:p>
            <a:pPr marL="457200" indent="-457200" defTabSz="914400">
              <a:buFontTx/>
              <a:buChar char="-"/>
            </a:pPr>
            <a:r>
              <a:rPr lang="en-US" sz="1800" kern="0" dirty="0"/>
              <a:t>Packed, Binary full words and half words, Zoned numeric and EBCDIC and sent/received by ASM/3GL application</a:t>
            </a:r>
          </a:p>
          <a:p>
            <a:pPr marL="457200" indent="-457200" defTabSz="914400">
              <a:buFontTx/>
              <a:buChar char="-"/>
            </a:pPr>
            <a:r>
              <a:rPr lang="en-US" sz="1800" kern="0" dirty="0"/>
              <a:t>User written Java method must know data to expect, so it can interpret input byte array into Java data types using JZOS (get functions)</a:t>
            </a:r>
          </a:p>
          <a:p>
            <a:pPr marL="457200" indent="-457200" defTabSz="914400">
              <a:buFontTx/>
              <a:buChar char="-"/>
            </a:pPr>
            <a:r>
              <a:rPr lang="en-US" sz="1800" kern="0" dirty="0"/>
              <a:t>Before returning it must format the output byte array into native ZOS format using JZOS (put functions)</a:t>
            </a:r>
          </a:p>
          <a:p>
            <a:pPr marL="457200" indent="-457200" defTabSz="914400">
              <a:buFontTx/>
              <a:buChar char="-"/>
            </a:pPr>
            <a:r>
              <a:rPr lang="en-US" sz="1800" kern="0" dirty="0"/>
              <a:t>ASCII/EBCDIC is handled using String() with encoding identifier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0BA11-9021-72E9-70CF-845DB1DBA5EC}"/>
              </a:ext>
            </a:extLst>
          </p:cNvPr>
          <p:cNvSpPr txBox="1"/>
          <p:nvPr/>
        </p:nvSpPr>
        <p:spPr>
          <a:xfrm>
            <a:off x="474440" y="5266928"/>
            <a:ext cx="6479851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0">
                <a:latin typeface="Courier New" panose="02070309020205020404" pitchFamily="49" charset="0"/>
                <a:ea typeface="Helvetica" panose="020B0604020202020204" pitchFamily="34" charset="0"/>
                <a:cs typeface="Courier New" panose="02070309020205020404" pitchFamily="49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  <a:lvl6pPr marL="1851606"/>
            <a:lvl7pPr marL="2221926"/>
            <a:lvl8pPr marL="2592246"/>
            <a:lvl9pPr marL="2962566"/>
          </a:lstStyle>
          <a:p>
            <a:r>
              <a:rPr lang="en-US" dirty="0"/>
              <a:t>Public </a:t>
            </a:r>
            <a:r>
              <a:rPr lang="en-US" dirty="0" err="1"/>
              <a:t>ReturnData</a:t>
            </a:r>
            <a:r>
              <a:rPr lang="en-US" dirty="0"/>
              <a:t> </a:t>
            </a:r>
            <a:r>
              <a:rPr lang="en-US" dirty="0" err="1"/>
              <a:t>MyMethod</a:t>
            </a:r>
            <a:r>
              <a:rPr lang="en-US" dirty="0"/>
              <a:t>(byte[] </a:t>
            </a:r>
            <a:r>
              <a:rPr lang="en-US" dirty="0" err="1"/>
              <a:t>bytesin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 err="1"/>
              <a:t>ReturnData</a:t>
            </a:r>
            <a:r>
              <a:rPr lang="en-US" dirty="0"/>
              <a:t> </a:t>
            </a:r>
            <a:r>
              <a:rPr lang="en-US" dirty="0" err="1"/>
              <a:t>returnData</a:t>
            </a:r>
            <a:r>
              <a:rPr lang="en-US" dirty="0"/>
              <a:t> = new </a:t>
            </a:r>
            <a:r>
              <a:rPr lang="en-US" dirty="0" err="1"/>
              <a:t>ReturnData</a:t>
            </a:r>
            <a:r>
              <a:rPr lang="en-US" dirty="0"/>
              <a:t>(</a:t>
            </a:r>
            <a:r>
              <a:rPr lang="en-US" dirty="0" err="1"/>
              <a:t>rc</a:t>
            </a:r>
            <a:r>
              <a:rPr lang="en-US" dirty="0"/>
              <a:t>, </a:t>
            </a:r>
            <a:r>
              <a:rPr lang="en-US" dirty="0" err="1"/>
              <a:t>bytesout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returnData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526278-488B-56B8-6084-823AFA1A8ECF}"/>
              </a:ext>
            </a:extLst>
          </p:cNvPr>
          <p:cNvSpPr txBox="1">
            <a:spLocks/>
          </p:cNvSpPr>
          <p:nvPr/>
        </p:nvSpPr>
        <p:spPr>
          <a:xfrm>
            <a:off x="510445" y="2638636"/>
            <a:ext cx="5904656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>
              <a:buFont typeface="Arial" panose="020B0604020202020204" pitchFamily="34" charset="0"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MVC   UR70FUN,=CL8'CALL’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MVC   UR70CLSS,=CL32'MyClass’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MVC   UR70METH,=cl32'Method1’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MVC   UR70LSND,SNDLEN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MVC   UR70LRCV,RECLEN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LAY   R1,UR70LIST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     R15,WKUR70A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BASR  R14,R15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6B4199-2E1E-DBA8-2EAE-DA5A45F63B37}"/>
              </a:ext>
            </a:extLst>
          </p:cNvPr>
          <p:cNvSpPr/>
          <p:nvPr/>
        </p:nvSpPr>
        <p:spPr>
          <a:xfrm>
            <a:off x="474441" y="4726868"/>
            <a:ext cx="6552727" cy="4428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kern="0" dirty="0"/>
              <a:t>A typical Java user written method would be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24683B6-877B-933D-D05E-BA216831C486}"/>
              </a:ext>
            </a:extLst>
          </p:cNvPr>
          <p:cNvSpPr/>
          <p:nvPr/>
        </p:nvSpPr>
        <p:spPr>
          <a:xfrm>
            <a:off x="474440" y="1882552"/>
            <a:ext cx="6552727" cy="6483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kern="0" dirty="0"/>
              <a:t>The following code set the length of send buffer and max length of receive buffer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E1F9-AFCA-7D85-F013-4AF2E00F78DE}"/>
              </a:ext>
            </a:extLst>
          </p:cNvPr>
          <p:cNvSpPr txBox="1"/>
          <p:nvPr/>
        </p:nvSpPr>
        <p:spPr>
          <a:xfrm>
            <a:off x="834479" y="6599076"/>
            <a:ext cx="5616625" cy="10772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ASCII -&gt; Java: new String(bytes, "ASCII") </a:t>
            </a:r>
            <a:b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EBCDIC -&gt; Java: new String(bytes, "Cp1047")</a:t>
            </a:r>
            <a:b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 -&gt; ASCII: </a:t>
            </a:r>
            <a:r>
              <a:rPr lang="en-US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string.getBytes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("ASCII") </a:t>
            </a:r>
            <a:b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 -&gt; EBCDIC: </a:t>
            </a:r>
            <a:r>
              <a:rPr lang="en-US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string.getBytes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("Cp1047")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36EA3A-F200-4C52-9F79-4AED33ACB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24047"/>
              </p:ext>
            </p:extLst>
          </p:nvPr>
        </p:nvGraphicFramePr>
        <p:xfrm>
          <a:off x="2058616" y="2745482"/>
          <a:ext cx="8919175" cy="1657350"/>
        </p:xfrm>
        <a:graphic>
          <a:graphicData uri="http://schemas.openxmlformats.org/drawingml/2006/table">
            <a:tbl>
              <a:tblPr firstRow="1" firstCol="1">
                <a:tableStyleId>{18603FDC-E32A-4AB5-989C-0864C3EAD2B8}</a:tableStyleId>
              </a:tblPr>
              <a:tblGrid>
                <a:gridCol w="4406682">
                  <a:extLst>
                    <a:ext uri="{9D8B030D-6E8A-4147-A177-3AD203B41FA5}">
                      <a16:colId xmlns:a16="http://schemas.microsoft.com/office/drawing/2014/main" val="6733658"/>
                    </a:ext>
                  </a:extLst>
                </a:gridCol>
                <a:gridCol w="1699186">
                  <a:extLst>
                    <a:ext uri="{9D8B030D-6E8A-4147-A177-3AD203B41FA5}">
                      <a16:colId xmlns:a16="http://schemas.microsoft.com/office/drawing/2014/main" val="3232339906"/>
                    </a:ext>
                  </a:extLst>
                </a:gridCol>
                <a:gridCol w="1070550">
                  <a:extLst>
                    <a:ext uri="{9D8B030D-6E8A-4147-A177-3AD203B41FA5}">
                      <a16:colId xmlns:a16="http://schemas.microsoft.com/office/drawing/2014/main" val="2433995595"/>
                    </a:ext>
                  </a:extLst>
                </a:gridCol>
                <a:gridCol w="722000">
                  <a:extLst>
                    <a:ext uri="{9D8B030D-6E8A-4147-A177-3AD203B41FA5}">
                      <a16:colId xmlns:a16="http://schemas.microsoft.com/office/drawing/2014/main" val="1931233575"/>
                    </a:ext>
                  </a:extLst>
                </a:gridCol>
                <a:gridCol w="1020757">
                  <a:extLst>
                    <a:ext uri="{9D8B030D-6E8A-4147-A177-3AD203B41FA5}">
                      <a16:colId xmlns:a16="http://schemas.microsoft.com/office/drawing/2014/main" val="126431022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Scenario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 records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Lookups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CPU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Elapsed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35419444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Bare ASM Exit (no JVM)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76580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76580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0.02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4842925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ASM Exit not calling Java (with JVM)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76580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76580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0.34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1.05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4141290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ASM Exit calling Java (with JVM)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76580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76580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1.47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2.21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19213111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11531678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JVM Start-up cost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0.32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1.04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19957315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Cost for calling Java 10,000 times (minus start-up)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0.15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19092218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776F1F-F188-1B67-8F0E-CCE2F5B08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57582"/>
              </p:ext>
            </p:extLst>
          </p:nvPr>
        </p:nvGraphicFramePr>
        <p:xfrm>
          <a:off x="2058616" y="5698976"/>
          <a:ext cx="8919174" cy="1657350"/>
        </p:xfrm>
        <a:graphic>
          <a:graphicData uri="http://schemas.openxmlformats.org/drawingml/2006/table">
            <a:tbl>
              <a:tblPr firstRow="1" firstCol="1">
                <a:tableStyleId>{18603FDC-E32A-4AB5-989C-0864C3EAD2B8}</a:tableStyleId>
              </a:tblPr>
              <a:tblGrid>
                <a:gridCol w="4406682">
                  <a:extLst>
                    <a:ext uri="{9D8B030D-6E8A-4147-A177-3AD203B41FA5}">
                      <a16:colId xmlns:a16="http://schemas.microsoft.com/office/drawing/2014/main" val="2957032456"/>
                    </a:ext>
                  </a:extLst>
                </a:gridCol>
                <a:gridCol w="1699186">
                  <a:extLst>
                    <a:ext uri="{9D8B030D-6E8A-4147-A177-3AD203B41FA5}">
                      <a16:colId xmlns:a16="http://schemas.microsoft.com/office/drawing/2014/main" val="3362182009"/>
                    </a:ext>
                  </a:extLst>
                </a:gridCol>
                <a:gridCol w="1070550">
                  <a:extLst>
                    <a:ext uri="{9D8B030D-6E8A-4147-A177-3AD203B41FA5}">
                      <a16:colId xmlns:a16="http://schemas.microsoft.com/office/drawing/2014/main" val="795317673"/>
                    </a:ext>
                  </a:extLst>
                </a:gridCol>
                <a:gridCol w="721999">
                  <a:extLst>
                    <a:ext uri="{9D8B030D-6E8A-4147-A177-3AD203B41FA5}">
                      <a16:colId xmlns:a16="http://schemas.microsoft.com/office/drawing/2014/main" val="1506314307"/>
                    </a:ext>
                  </a:extLst>
                </a:gridCol>
                <a:gridCol w="1020757">
                  <a:extLst>
                    <a:ext uri="{9D8B030D-6E8A-4147-A177-3AD203B41FA5}">
                      <a16:colId xmlns:a16="http://schemas.microsoft.com/office/drawing/2014/main" val="36412499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Scenario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Event records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Lookups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CPU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Elapsed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12024393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 dirty="0">
                          <a:effectLst/>
                        </a:rPr>
                        <a:t>Bare ASM </a:t>
                      </a:r>
                      <a:r>
                        <a:rPr lang="pt-BR" sz="1300" u="none" strike="noStrike" dirty="0" err="1">
                          <a:effectLst/>
                        </a:rPr>
                        <a:t>Exit</a:t>
                      </a:r>
                      <a:r>
                        <a:rPr lang="pt-BR" sz="1300" u="none" strike="noStrike" dirty="0">
                          <a:effectLst/>
                        </a:rPr>
                        <a:t> (no JVM)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76580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76580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42160963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ASM Exit not calling Java (with JVM)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76580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76580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1.05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11158946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ASM Exit calling Java (with JVM)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76580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76580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1.18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2.05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27948554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4937695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JVM Start-up cost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0.34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1.04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42013617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Cost for calling Java 10,000 times (minus start-up)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0.13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:a16="http://schemas.microsoft.com/office/drawing/2014/main" val="363687083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C0C8DEB-39A9-D8DD-AFA9-966EAC0A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Engine Java Subsystem: Measurements and APA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5309E0E-AE04-9A6C-B7FC-F795169DB1C0}"/>
              </a:ext>
            </a:extLst>
          </p:cNvPr>
          <p:cNvSpPr txBox="1">
            <a:spLocks/>
          </p:cNvSpPr>
          <p:nvPr/>
        </p:nvSpPr>
        <p:spPr>
          <a:xfrm>
            <a:off x="-120502" y="1214489"/>
            <a:ext cx="14503672" cy="369332"/>
          </a:xfrm>
          <a:prstGeom prst="rect">
            <a:avLst/>
          </a:prstGeom>
        </p:spPr>
        <p:txBody>
          <a:bodyPr/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panose="020B0604020202020204" pitchFamily="34" charset="0"/>
              <a:buNone/>
            </a:pPr>
            <a:r>
              <a:rPr lang="en-US" sz="2400" kern="0" dirty="0">
                <a:solidFill>
                  <a:schemeClr val="tx1"/>
                </a:solidFill>
              </a:rPr>
              <a:t>Using </a:t>
            </a:r>
            <a:r>
              <a:rPr lang="en-US" sz="2400" kern="0" dirty="0" err="1">
                <a:solidFill>
                  <a:schemeClr val="tx1"/>
                </a:solidFill>
              </a:rPr>
              <a:t>GenevaERS</a:t>
            </a:r>
            <a:r>
              <a:rPr lang="en-US" sz="2400" kern="0" dirty="0">
                <a:solidFill>
                  <a:schemeClr val="tx1"/>
                </a:solidFill>
              </a:rPr>
              <a:t> as our specific application, we found the following performance characteristics.  </a:t>
            </a:r>
            <a:endParaRPr lang="en-US" sz="2200" kern="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77F701-4EDD-440C-B771-B9F04F96BB98}"/>
              </a:ext>
            </a:extLst>
          </p:cNvPr>
          <p:cNvSpPr txBox="1">
            <a:spLocks/>
          </p:cNvSpPr>
          <p:nvPr/>
        </p:nvSpPr>
        <p:spPr>
          <a:xfrm>
            <a:off x="1085370" y="4897596"/>
            <a:ext cx="11986505" cy="369332"/>
          </a:xfrm>
          <a:prstGeom prst="rect">
            <a:avLst/>
          </a:prstGeom>
        </p:spPr>
        <p:txBody>
          <a:bodyPr/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200" kern="0" dirty="0">
                <a:solidFill>
                  <a:schemeClr val="tx1"/>
                </a:solidFill>
              </a:rPr>
              <a:t>After analysis, we made changes to avoid using Token Services each call with better results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45915B7-B378-405A-84C5-85DE8CB59D8A}"/>
              </a:ext>
            </a:extLst>
          </p:cNvPr>
          <p:cNvSpPr txBox="1">
            <a:spLocks/>
          </p:cNvSpPr>
          <p:nvPr/>
        </p:nvSpPr>
        <p:spPr>
          <a:xfrm>
            <a:off x="1086508" y="2066052"/>
            <a:ext cx="11986505" cy="369332"/>
          </a:xfrm>
          <a:prstGeom prst="rect">
            <a:avLst/>
          </a:prstGeom>
        </p:spPr>
        <p:txBody>
          <a:bodyPr/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200" kern="0" dirty="0">
                <a:solidFill>
                  <a:schemeClr val="tx1"/>
                </a:solidFill>
              </a:rPr>
              <a:t>The initial results were: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endParaRPr lang="en-US" sz="2200" kern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20BBE6B-2F77-9B17-2116-885D98F95F58}"/>
              </a:ext>
            </a:extLst>
          </p:cNvPr>
          <p:cNvSpPr txBox="1">
            <a:spLocks/>
          </p:cNvSpPr>
          <p:nvPr/>
        </p:nvSpPr>
        <p:spPr>
          <a:xfrm>
            <a:off x="13355485" y="7607188"/>
            <a:ext cx="771677" cy="4384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F9AC08D-23A9-440E-BCB9-AA1E9877CC38}" type="slidenum">
              <a:rPr lang="pt-BR" sz="1600" smtClean="0"/>
              <a:pPr algn="r"/>
              <a:t>5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7210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54D0F-B1E7-AC12-D565-2A7DF36A0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4C67A-A748-D3B3-3BDA-7B90A51292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C314C-F473-200B-98BB-586E1879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C4AF5-9D68-5C8F-6A32-C2E333A892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1309382"/>
            <a:ext cx="13577889" cy="519629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attempted to use the following features: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z/OS environment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Multi-threading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Multi-language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With JVM started only once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Primarily focused on Run-time Efficiency</a:t>
            </a:r>
          </a:p>
          <a:p>
            <a:pPr marL="860128" indent="-457200">
              <a:buFontTx/>
              <a:buChar char="-"/>
            </a:pPr>
            <a:r>
              <a:rPr lang="en-US" dirty="0"/>
              <a:t>Results of Efforts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Multiple levels of interfacing possible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Data transmission between applications is possible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Use of </a:t>
            </a:r>
            <a:r>
              <a:rPr lang="en-US" dirty="0" err="1"/>
              <a:t>jzos</a:t>
            </a:r>
            <a:r>
              <a:rPr lang="en-US" dirty="0"/>
              <a:t> is integral to success of the efforts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Although of course ASM-Java was less efficient than just ASM, the overhead was surprisingly low</a:t>
            </a:r>
          </a:p>
          <a:p>
            <a:pPr marL="860128" indent="-457200">
              <a:buFontTx/>
              <a:buChar char="-"/>
            </a:pPr>
            <a:r>
              <a:rPr lang="en-US" dirty="0"/>
              <a:t>Area of further research includes performance implications of ASCII to EBCDIC conversion processes for a high-performance engine like </a:t>
            </a:r>
            <a:r>
              <a:rPr lang="en-US" dirty="0" err="1"/>
              <a:t>GenevaERS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83857"/>
      </p:ext>
    </p:extLst>
  </p:cSld>
  <p:clrMapOvr>
    <a:masterClrMapping/>
  </p:clrMapOvr>
</p:sld>
</file>

<file path=ppt/theme/theme1.xml><?xml version="1.0" encoding="utf-8"?>
<a:theme xmlns:a="http://schemas.openxmlformats.org/drawingml/2006/main" name="Santander IBM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elvetica - Them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84696</TotalTime>
  <Words>973</Words>
  <Application>Microsoft Macintosh PowerPoint</Application>
  <PresentationFormat>Custom</PresentationFormat>
  <Paragraphs>141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Regular</vt:lpstr>
      <vt:lpstr>Calibri</vt:lpstr>
      <vt:lpstr>Courier New</vt:lpstr>
      <vt:lpstr>Helvetica</vt:lpstr>
      <vt:lpstr>HelvNeue Light for IBM</vt:lpstr>
      <vt:lpstr>IBM Plex Sans SemiBold</vt:lpstr>
      <vt:lpstr>MV Boli</vt:lpstr>
      <vt:lpstr>Santander IBM</vt:lpstr>
      <vt:lpstr>GenevaERS Annual Review z/OS Java Inter-Language R&amp;D Results</vt:lpstr>
      <vt:lpstr>GenevaERS R&amp;D Inter-language Framework POC</vt:lpstr>
      <vt:lpstr>Execution Environment and Code Sample</vt:lpstr>
      <vt:lpstr>Exchanging Data Between Java and Application</vt:lpstr>
      <vt:lpstr>Performance Engine Java Subsystem: Measurements and APA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IBM - Informacional de Finanças</dc:title>
  <dc:subject/>
  <dc:creator/>
  <cp:keywords/>
  <dc:description/>
  <cp:lastModifiedBy>Kip Twitchell</cp:lastModifiedBy>
  <cp:revision>1807</cp:revision>
  <cp:lastPrinted>2018-10-31T16:44:52Z</cp:lastPrinted>
  <dcterms:created xsi:type="dcterms:W3CDTF">2017-10-15T17:28:19Z</dcterms:created>
  <dcterms:modified xsi:type="dcterms:W3CDTF">2024-09-25T23:51:21Z</dcterms:modified>
  <cp:category/>
</cp:coreProperties>
</file>