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5" name="Shape 12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975359" y="866986"/>
            <a:ext cx="11054082" cy="1625601"/>
          </a:xfrm>
          <a:prstGeom prst="rect">
            <a:avLst/>
          </a:prstGeom>
        </p:spPr>
        <p:txBody>
          <a:bodyPr lIns="65023" tIns="65023" rIns="65023" bIns="65023"/>
          <a:lstStyle>
            <a:lvl1pPr defTabSz="1300480">
              <a:defRPr sz="6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Shape 118"/>
          <p:cNvSpPr/>
          <p:nvPr>
            <p:ph type="sldNum" sz="quarter" idx="2"/>
          </p:nvPr>
        </p:nvSpPr>
        <p:spPr>
          <a:xfrm>
            <a:off x="11658092" y="8886613"/>
            <a:ext cx="371349" cy="387038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1300480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8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Review Lecture</a:t>
            </a:r>
          </a:p>
        </p:txBody>
      </p:sp>
      <p:sp>
        <p:nvSpPr>
          <p:cNvPr id="128" name="Shape 128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Ready to Rumble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 idx="4294967295"/>
          </p:nvPr>
        </p:nvSpPr>
        <p:spPr>
          <a:xfrm>
            <a:off x="975359" y="866986"/>
            <a:ext cx="11054082" cy="1625601"/>
          </a:xfrm>
          <a:prstGeom prst="rect">
            <a:avLst/>
          </a:prstGeom>
        </p:spPr>
        <p:txBody>
          <a:bodyPr lIns="65023" tIns="65023" rIns="65023" bIns="65023"/>
          <a:lstStyle>
            <a:lvl1pPr defTabSz="1300480">
              <a:defRPr sz="6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More comparison operators</a:t>
            </a:r>
          </a:p>
        </p:txBody>
      </p:sp>
      <p:sp>
        <p:nvSpPr>
          <p:cNvPr id="159" name="Shape 159"/>
          <p:cNvSpPr/>
          <p:nvPr/>
        </p:nvSpPr>
        <p:spPr>
          <a:xfrm>
            <a:off x="1083733" y="2600960"/>
            <a:ext cx="7662161" cy="2187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650240"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 != y    </a:t>
            </a:r>
            <a:r>
              <a:rPr>
                <a:solidFill>
                  <a:srgbClr val="FF3300"/>
                </a:solidFill>
              </a:rPr>
              <a:t># x is not equal to y</a:t>
            </a:r>
            <a:endParaRPr>
              <a:solidFill>
                <a:srgbClr val="FF3300"/>
              </a:solidFill>
            </a:endParaRPr>
          </a:p>
          <a:p>
            <a:pPr algn="l" defTabSz="650240"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 &gt; y 	</a:t>
            </a:r>
            <a:r>
              <a:rPr>
                <a:solidFill>
                  <a:srgbClr val="FF3300"/>
                </a:solidFill>
              </a:rPr>
              <a:t># x is greater than y</a:t>
            </a:r>
          </a:p>
          <a:p>
            <a:pPr algn="l" defTabSz="650240"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 &lt; y 	</a:t>
            </a:r>
            <a:r>
              <a:rPr>
                <a:solidFill>
                  <a:srgbClr val="FF3300"/>
                </a:solidFill>
              </a:rPr>
              <a:t># x is less than y</a:t>
            </a:r>
          </a:p>
          <a:p>
            <a:pPr algn="l" defTabSz="650240"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 &gt;= y 	</a:t>
            </a:r>
            <a:r>
              <a:rPr>
                <a:solidFill>
                  <a:srgbClr val="FF3300"/>
                </a:solidFill>
              </a:rPr>
              <a:t># x is greater than or equal to y</a:t>
            </a:r>
          </a:p>
          <a:p>
            <a:pPr algn="l" defTabSz="650240"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 &lt;= y 	</a:t>
            </a:r>
            <a:r>
              <a:rPr>
                <a:solidFill>
                  <a:srgbClr val="FF3300"/>
                </a:solidFill>
              </a:rPr>
              <a:t># x is less than or equal to y</a:t>
            </a:r>
          </a:p>
        </p:txBody>
      </p:sp>
      <p:sp>
        <p:nvSpPr>
          <p:cNvPr id="160" name="Shape 160"/>
          <p:cNvSpPr/>
          <p:nvPr/>
        </p:nvSpPr>
        <p:spPr>
          <a:xfrm>
            <a:off x="1083733" y="5840690"/>
            <a:ext cx="11054081" cy="99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spAutoFit/>
          </a:bodyPr>
          <a:lstStyle>
            <a:lvl1pPr defTabSz="650240">
              <a:defRPr sz="6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Logical operators</a:t>
            </a:r>
          </a:p>
        </p:txBody>
      </p:sp>
      <p:sp>
        <p:nvSpPr>
          <p:cNvPr id="161" name="Shape 161"/>
          <p:cNvSpPr/>
          <p:nvPr/>
        </p:nvSpPr>
        <p:spPr>
          <a:xfrm>
            <a:off x="1950719" y="7369386"/>
            <a:ext cx="6361681" cy="115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650240"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 &gt; 10 </a:t>
            </a:r>
            <a:r>
              <a:rPr b="1">
                <a:solidFill>
                  <a:srgbClr val="3333CC"/>
                </a:solidFill>
              </a:rPr>
              <a:t>and</a:t>
            </a:r>
            <a:r>
              <a:t> x &lt; 100	</a:t>
            </a:r>
          </a:p>
          <a:p>
            <a:pPr algn="l" defTabSz="650240"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y &lt; 10 </a:t>
            </a:r>
            <a:r>
              <a:rPr b="1">
                <a:solidFill>
                  <a:srgbClr val="3333CC"/>
                </a:solidFill>
              </a:rPr>
              <a:t>or</a:t>
            </a:r>
            <a:r>
              <a:t> y &gt; 100</a:t>
            </a:r>
          </a:p>
          <a:p>
            <a:pPr algn="l" defTabSz="650240"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DNA_str==“GAAC” </a:t>
            </a:r>
            <a:r>
              <a:rPr b="1">
                <a:solidFill>
                  <a:srgbClr val="3333CC"/>
                </a:solidFill>
              </a:rPr>
              <a:t>or</a:t>
            </a:r>
            <a:r>
              <a:t> DNA_str==“CTTG”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title" idx="4294967295"/>
          </p:nvPr>
        </p:nvSpPr>
        <p:spPr>
          <a:xfrm>
            <a:off x="975359" y="866986"/>
            <a:ext cx="11054082" cy="1625601"/>
          </a:xfrm>
          <a:prstGeom prst="rect">
            <a:avLst/>
          </a:prstGeom>
        </p:spPr>
        <p:txBody>
          <a:bodyPr lIns="65023" tIns="65023" rIns="65023" bIns="65023"/>
          <a:lstStyle>
            <a:lvl1pPr defTabSz="1300480">
              <a:defRPr sz="6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Conditional Execution</a:t>
            </a:r>
          </a:p>
        </p:txBody>
      </p:sp>
      <p:sp>
        <p:nvSpPr>
          <p:cNvPr id="164" name="Shape 164"/>
          <p:cNvSpPr/>
          <p:nvPr/>
        </p:nvSpPr>
        <p:spPr>
          <a:xfrm>
            <a:off x="627662" y="2479039"/>
            <a:ext cx="5995861" cy="2187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650240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 = 10</a:t>
            </a:r>
          </a:p>
          <a:p>
            <a:pPr algn="l" defTabSz="650240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x &gt;= 0:  </a:t>
            </a:r>
            <a:r>
              <a:rPr>
                <a:solidFill>
                  <a:srgbClr val="FF3300"/>
                </a:solidFill>
              </a:rPr>
              <a:t>#boolean expression</a:t>
            </a:r>
            <a:endParaRPr>
              <a:solidFill>
                <a:srgbClr val="FF3300"/>
              </a:solidFill>
            </a:endParaRPr>
          </a:p>
          <a:p>
            <a:pPr algn="l" defTabSz="650240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print "x is positive"</a:t>
            </a:r>
          </a:p>
          <a:p>
            <a:pPr algn="l" defTabSz="650240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 defTabSz="650240">
              <a:defRPr b="1" sz="2400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x is positive</a:t>
            </a:r>
          </a:p>
        </p:txBody>
      </p:sp>
      <p:sp>
        <p:nvSpPr>
          <p:cNvPr id="165" name="Shape 165"/>
          <p:cNvSpPr/>
          <p:nvPr/>
        </p:nvSpPr>
        <p:spPr>
          <a:xfrm>
            <a:off x="3684693" y="6394026"/>
            <a:ext cx="3530583" cy="1501401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650240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HEADER:</a:t>
            </a:r>
          </a:p>
          <a:p>
            <a:pPr algn="l" defTabSz="650240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FIRST STATEMENT</a:t>
            </a:r>
          </a:p>
          <a:p>
            <a:pPr algn="l" defTabSz="650240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…</a:t>
            </a:r>
          </a:p>
          <a:p>
            <a:pPr algn="l" defTabSz="650240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LAST STATEMENT</a:t>
            </a:r>
          </a:p>
        </p:txBody>
      </p:sp>
      <p:sp>
        <p:nvSpPr>
          <p:cNvPr id="166" name="Shape 166"/>
          <p:cNvSpPr/>
          <p:nvPr/>
        </p:nvSpPr>
        <p:spPr>
          <a:xfrm>
            <a:off x="7586133" y="4009813"/>
            <a:ext cx="5116125" cy="46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algn="l" defTabSz="650240">
              <a:defRPr sz="240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would happen if x was </a:t>
            </a:r>
            <a:r>
              <a:rPr>
                <a:solidFill>
                  <a:srgbClr val="FF3300"/>
                </a:solidFill>
              </a:rPr>
              <a:t>–10</a:t>
            </a:r>
            <a:r>
              <a:t>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 idx="4294967295"/>
          </p:nvPr>
        </p:nvSpPr>
        <p:spPr>
          <a:xfrm>
            <a:off x="975359" y="325119"/>
            <a:ext cx="11054082" cy="1625602"/>
          </a:xfrm>
          <a:prstGeom prst="rect">
            <a:avLst/>
          </a:prstGeom>
        </p:spPr>
        <p:txBody>
          <a:bodyPr lIns="65023" tIns="65023" rIns="65023" bIns="65023"/>
          <a:lstStyle>
            <a:lvl1pPr defTabSz="1300480">
              <a:defRPr sz="6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Alternative execution</a:t>
            </a:r>
          </a:p>
        </p:txBody>
      </p:sp>
      <p:sp>
        <p:nvSpPr>
          <p:cNvPr id="169" name="Shape 169"/>
          <p:cNvSpPr/>
          <p:nvPr/>
        </p:nvSpPr>
        <p:spPr>
          <a:xfrm>
            <a:off x="975359" y="4648584"/>
            <a:ext cx="11054082" cy="998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spAutoFit/>
          </a:bodyPr>
          <a:lstStyle>
            <a:lvl1pPr defTabSz="650240">
              <a:defRPr sz="6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Chained conditionals</a:t>
            </a:r>
          </a:p>
        </p:txBody>
      </p:sp>
      <p:sp>
        <p:nvSpPr>
          <p:cNvPr id="170" name="Shape 170"/>
          <p:cNvSpPr/>
          <p:nvPr/>
        </p:nvSpPr>
        <p:spPr>
          <a:xfrm>
            <a:off x="2600960" y="1625599"/>
            <a:ext cx="4715493" cy="2187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650240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x&gt;=0:  </a:t>
            </a:r>
            <a:r>
              <a:rPr>
                <a:solidFill>
                  <a:srgbClr val="FF3300"/>
                </a:solidFill>
              </a:rPr>
              <a:t>#double equals</a:t>
            </a:r>
            <a:endParaRPr>
              <a:solidFill>
                <a:srgbClr val="FF3300"/>
              </a:solidFill>
            </a:endParaRPr>
          </a:p>
          <a:p>
            <a:pPr algn="l" defTabSz="650240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print x, "is positive"</a:t>
            </a:r>
          </a:p>
          <a:p>
            <a:pPr algn="l" defTabSz="650240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else:</a:t>
            </a:r>
          </a:p>
          <a:p>
            <a:pPr algn="l" defTabSz="650240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print x, "is negative"</a:t>
            </a:r>
          </a:p>
          <a:p>
            <a:pPr algn="l" defTabSz="650240">
              <a:defRPr b="1" sz="2400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 defTabSz="650240">
              <a:defRPr b="1" sz="2400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10 is positive</a:t>
            </a:r>
          </a:p>
        </p:txBody>
      </p:sp>
      <p:sp>
        <p:nvSpPr>
          <p:cNvPr id="171" name="Shape 171"/>
          <p:cNvSpPr/>
          <p:nvPr/>
        </p:nvSpPr>
        <p:spPr>
          <a:xfrm>
            <a:off x="1950719" y="5418666"/>
            <a:ext cx="8739508" cy="3559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650240"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y=20</a:t>
            </a:r>
          </a:p>
          <a:p>
            <a:pPr algn="l" defTabSz="650240"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x &lt; y:</a:t>
            </a:r>
          </a:p>
          <a:p>
            <a:pPr algn="l" defTabSz="650240"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print x, "is less than", y</a:t>
            </a:r>
          </a:p>
          <a:p>
            <a:pPr algn="l" defTabSz="650240"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elif x &gt; y: </a:t>
            </a:r>
            <a:r>
              <a:rPr>
                <a:solidFill>
                  <a:srgbClr val="FF3300"/>
                </a:solidFill>
              </a:rPr>
              <a:t>#You can use as many as you want!!</a:t>
            </a:r>
            <a:endParaRPr>
              <a:solidFill>
                <a:srgbClr val="FF3300"/>
              </a:solidFill>
            </a:endParaRPr>
          </a:p>
          <a:p>
            <a:pPr algn="l" defTabSz="650240"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print x, "is greater than", y</a:t>
            </a:r>
          </a:p>
          <a:p>
            <a:pPr algn="l" defTabSz="650240"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else:</a:t>
            </a:r>
          </a:p>
          <a:p>
            <a:pPr algn="l" defTabSz="650240"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print x, "and", y, "are even"</a:t>
            </a:r>
          </a:p>
          <a:p>
            <a:pPr algn="l" defTabSz="650240"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 defTabSz="650240">
              <a:defRPr b="1" sz="2400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10 is less than 20</a:t>
            </a:r>
          </a:p>
          <a:p>
            <a:pPr algn="l" defTabSz="650240">
              <a:defRPr b="1" sz="24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HOW WOULD WE MAKE THIS A FUNCTION?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 idx="4294967295"/>
          </p:nvPr>
        </p:nvSpPr>
        <p:spPr>
          <a:xfrm>
            <a:off x="975359" y="866986"/>
            <a:ext cx="11054082" cy="1625601"/>
          </a:xfrm>
          <a:prstGeom prst="rect">
            <a:avLst/>
          </a:prstGeom>
        </p:spPr>
        <p:txBody>
          <a:bodyPr lIns="65023" tIns="65023" rIns="65023" bIns="65023"/>
          <a:lstStyle>
            <a:lvl1pPr defTabSz="1300480">
              <a:defRPr b="1" sz="6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For Loop &amp; Counting</a:t>
            </a:r>
          </a:p>
        </p:txBody>
      </p:sp>
      <p:pic>
        <p:nvPicPr>
          <p:cNvPr id="174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8853" y="2526453"/>
            <a:ext cx="9861974" cy="37930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76320" y="6502400"/>
            <a:ext cx="368018" cy="460587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hape 176"/>
          <p:cNvSpPr/>
          <p:nvPr/>
        </p:nvSpPr>
        <p:spPr>
          <a:xfrm>
            <a:off x="1928142" y="6344355"/>
            <a:ext cx="1074115" cy="46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650240">
              <a:defRPr sz="2400" u="sng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Output</a:t>
            </a:r>
            <a:r>
              <a:rPr u="none"/>
              <a:t>:</a:t>
            </a:r>
          </a:p>
        </p:txBody>
      </p:sp>
      <p:sp>
        <p:nvSpPr>
          <p:cNvPr id="177" name="Shape 177"/>
          <p:cNvSpPr/>
          <p:nvPr/>
        </p:nvSpPr>
        <p:spPr>
          <a:xfrm>
            <a:off x="1819768" y="7428089"/>
            <a:ext cx="7090493" cy="46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650240">
              <a:defRPr i="1"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How can we make this a function that returns GC count?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 idx="4294967295"/>
          </p:nvPr>
        </p:nvSpPr>
        <p:spPr>
          <a:xfrm>
            <a:off x="975359" y="866986"/>
            <a:ext cx="11054082" cy="1625601"/>
          </a:xfrm>
          <a:prstGeom prst="rect">
            <a:avLst/>
          </a:prstGeom>
        </p:spPr>
        <p:txBody>
          <a:bodyPr lIns="65023" tIns="65023" rIns="65023" bIns="65023"/>
          <a:lstStyle>
            <a:lvl1pPr defTabSz="1300480">
              <a:defRPr b="1" sz="6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Strings are immutable</a:t>
            </a:r>
          </a:p>
        </p:txBody>
      </p:sp>
      <p:pic>
        <p:nvPicPr>
          <p:cNvPr id="180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2799" y="2944142"/>
            <a:ext cx="11108268" cy="18242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33973" y="5960533"/>
            <a:ext cx="8886614" cy="1440463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hape 182"/>
          <p:cNvSpPr/>
          <p:nvPr/>
        </p:nvSpPr>
        <p:spPr>
          <a:xfrm>
            <a:off x="1061155" y="5152249"/>
            <a:ext cx="5218086" cy="46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650240">
              <a:defRPr sz="2400" u="sng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However, you can do something like this:</a:t>
            </a:r>
          </a:p>
        </p:txBody>
      </p:sp>
      <p:sp>
        <p:nvSpPr>
          <p:cNvPr id="183" name="Shape 183"/>
          <p:cNvSpPr/>
          <p:nvPr/>
        </p:nvSpPr>
        <p:spPr>
          <a:xfrm>
            <a:off x="1169528" y="8078328"/>
            <a:ext cx="7446490" cy="46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650240">
              <a:defRPr i="1"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How could we loop through and change every “T” to “U”?</a:t>
            </a:r>
          </a:p>
        </p:txBody>
      </p:sp>
      <p:pic>
        <p:nvPicPr>
          <p:cNvPr id="184" name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84213" y="7477759"/>
            <a:ext cx="1192107" cy="458330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Shape 185"/>
          <p:cNvSpPr/>
          <p:nvPr/>
        </p:nvSpPr>
        <p:spPr>
          <a:xfrm>
            <a:off x="627662" y="7319715"/>
            <a:ext cx="1074115" cy="46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650240">
              <a:defRPr sz="2400" u="sng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Output</a:t>
            </a:r>
            <a:r>
              <a:rPr u="none"/>
              <a:t>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Screenshot 2017-03-06 09.32.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39785" y="1202266"/>
            <a:ext cx="7569201" cy="6781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title" idx="4294967295"/>
          </p:nvPr>
        </p:nvSpPr>
        <p:spPr>
          <a:xfrm>
            <a:off x="1192106" y="-216747"/>
            <a:ext cx="11054081" cy="1625601"/>
          </a:xfrm>
          <a:prstGeom prst="rect">
            <a:avLst/>
          </a:prstGeom>
        </p:spPr>
        <p:txBody>
          <a:bodyPr lIns="65023" tIns="65023" rIns="65023" bIns="65023"/>
          <a:lstStyle>
            <a:lvl1pPr defTabSz="1300480">
              <a:defRPr b="1" sz="6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File Opening/Closing</a:t>
            </a:r>
          </a:p>
        </p:txBody>
      </p:sp>
      <p:sp>
        <p:nvSpPr>
          <p:cNvPr id="190" name="Shape 190"/>
          <p:cNvSpPr/>
          <p:nvPr/>
        </p:nvSpPr>
        <p:spPr>
          <a:xfrm>
            <a:off x="4768426" y="1192106"/>
            <a:ext cx="6502402" cy="772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algn="l" defTabSz="1300480">
              <a:defRPr b="1" sz="3800">
                <a:latin typeface="Cordia New"/>
                <a:ea typeface="Cordia New"/>
                <a:cs typeface="Cordia New"/>
                <a:sym typeface="Cordia New"/>
              </a:defRPr>
            </a:pPr>
            <a:r>
              <a:t>Universal File reading:</a:t>
            </a:r>
          </a:p>
          <a:p>
            <a:pPr algn="l" defTabSz="1300480">
              <a:defRPr sz="3800">
                <a:latin typeface="Cordia New"/>
                <a:ea typeface="Cordia New"/>
                <a:cs typeface="Cordia New"/>
                <a:sym typeface="Cordia New"/>
              </a:defRPr>
            </a:pPr>
          </a:p>
          <a:p>
            <a:pPr algn="l" defTabSz="1300480">
              <a:defRPr sz="3800">
                <a:latin typeface="Cordia New"/>
                <a:ea typeface="Cordia New"/>
                <a:cs typeface="Cordia New"/>
                <a:sym typeface="Cordia New"/>
              </a:defRPr>
            </a:pPr>
            <a:r>
              <a:t>fin=open(“tmp.txt”,”U”)</a:t>
            </a:r>
          </a:p>
          <a:p>
            <a:pPr algn="l" defTabSz="1300480">
              <a:defRPr sz="3800">
                <a:latin typeface="Cordia New"/>
                <a:ea typeface="Cordia New"/>
                <a:cs typeface="Cordia New"/>
                <a:sym typeface="Cordia New"/>
              </a:defRPr>
            </a:pPr>
          </a:p>
          <a:p>
            <a:pPr algn="l" defTabSz="1300480">
              <a:defRPr b="1" sz="3800">
                <a:latin typeface="Cordia New"/>
                <a:ea typeface="Cordia New"/>
                <a:cs typeface="Cordia New"/>
                <a:sym typeface="Cordia New"/>
              </a:defRPr>
            </a:pPr>
            <a:r>
              <a:t>Writing to file:</a:t>
            </a:r>
          </a:p>
          <a:p>
            <a:pPr algn="l" defTabSz="1300480">
              <a:defRPr sz="3800">
                <a:latin typeface="Cordia New"/>
                <a:ea typeface="Cordia New"/>
                <a:cs typeface="Cordia New"/>
                <a:sym typeface="Cordia New"/>
              </a:defRPr>
            </a:pPr>
          </a:p>
          <a:p>
            <a:pPr algn="l" defTabSz="1300480">
              <a:defRPr sz="3800">
                <a:latin typeface="Cordia New"/>
                <a:ea typeface="Cordia New"/>
                <a:cs typeface="Cordia New"/>
                <a:sym typeface="Cordia New"/>
              </a:defRPr>
            </a:pPr>
            <a:r>
              <a:t>output=“Don’t be silly\n”</a:t>
            </a:r>
          </a:p>
          <a:p>
            <a:pPr algn="l" defTabSz="1300480">
              <a:defRPr sz="3800">
                <a:latin typeface="Cordia New"/>
                <a:ea typeface="Cordia New"/>
                <a:cs typeface="Cordia New"/>
                <a:sym typeface="Cordia New"/>
              </a:defRPr>
            </a:pPr>
          </a:p>
          <a:p>
            <a:pPr algn="l" defTabSz="1300480">
              <a:defRPr sz="3800">
                <a:latin typeface="Cordia New"/>
                <a:ea typeface="Cordia New"/>
                <a:cs typeface="Cordia New"/>
                <a:sym typeface="Cordia New"/>
              </a:defRPr>
            </a:pPr>
            <a:r>
              <a:t>fout=open(“outfile.txt”,”w”)</a:t>
            </a:r>
          </a:p>
          <a:p>
            <a:pPr algn="l" defTabSz="1300480">
              <a:defRPr sz="3800">
                <a:latin typeface="Cordia New"/>
                <a:ea typeface="Cordia New"/>
                <a:cs typeface="Cordia New"/>
                <a:sym typeface="Cordia New"/>
              </a:defRPr>
            </a:pPr>
          </a:p>
          <a:p>
            <a:pPr algn="l" defTabSz="1300480">
              <a:defRPr sz="3800">
                <a:latin typeface="Cordia New"/>
                <a:ea typeface="Cordia New"/>
                <a:cs typeface="Cordia New"/>
                <a:sym typeface="Cordia New"/>
              </a:defRPr>
            </a:pPr>
            <a:r>
              <a:t>fout.write(output)</a:t>
            </a:r>
          </a:p>
          <a:p>
            <a:pPr algn="l" defTabSz="1300480">
              <a:defRPr sz="3800">
                <a:latin typeface="Cordia New"/>
                <a:ea typeface="Cordia New"/>
                <a:cs typeface="Cordia New"/>
                <a:sym typeface="Cordia New"/>
              </a:defRPr>
            </a:pPr>
          </a:p>
          <a:p>
            <a:pPr algn="l" defTabSz="1300480">
              <a:defRPr sz="3800">
                <a:latin typeface="Cordia New"/>
                <a:ea typeface="Cordia New"/>
                <a:cs typeface="Cordia New"/>
                <a:sym typeface="Cordia New"/>
              </a:defRPr>
            </a:pPr>
            <a:r>
              <a:t>fout.close()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title"/>
          </p:nvPr>
        </p:nvSpPr>
        <p:spPr>
          <a:xfrm>
            <a:off x="975359" y="866986"/>
            <a:ext cx="11054082" cy="1625601"/>
          </a:xfrm>
          <a:prstGeom prst="rect">
            <a:avLst/>
          </a:prstGeom>
        </p:spPr>
        <p:txBody>
          <a:bodyPr/>
          <a:lstStyle>
            <a:lvl1pPr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List Data Structure</a:t>
            </a:r>
          </a:p>
        </p:txBody>
      </p:sp>
      <p:pic>
        <p:nvPicPr>
          <p:cNvPr id="193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7226" y="3142826"/>
            <a:ext cx="9970348" cy="3271521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Shape 194"/>
          <p:cNvSpPr/>
          <p:nvPr/>
        </p:nvSpPr>
        <p:spPr>
          <a:xfrm>
            <a:off x="433493" y="6610773"/>
            <a:ext cx="11812694" cy="1095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1300480">
              <a:defRPr b="1" sz="3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The Python equivalent of an array but VERY flexible.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title"/>
          </p:nvPr>
        </p:nvSpPr>
        <p:spPr>
          <a:xfrm>
            <a:off x="975359" y="866986"/>
            <a:ext cx="11054082" cy="1625601"/>
          </a:xfrm>
          <a:prstGeom prst="rect">
            <a:avLst/>
          </a:prstGeom>
        </p:spPr>
        <p:txBody>
          <a:bodyPr/>
          <a:lstStyle/>
          <a:p>
            <a:pPr defTabSz="1248460">
              <a:defRPr b="1" sz="595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Lists can hold </a:t>
            </a:r>
            <a:r>
              <a:rPr i="1"/>
              <a:t>ANYTHING</a:t>
            </a:r>
            <a:r>
              <a:t>!</a:t>
            </a:r>
          </a:p>
        </p:txBody>
      </p:sp>
      <p:pic>
        <p:nvPicPr>
          <p:cNvPr id="197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67466" y="3251200"/>
            <a:ext cx="9374295" cy="2833512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Shape 198"/>
          <p:cNvSpPr/>
          <p:nvPr/>
        </p:nvSpPr>
        <p:spPr>
          <a:xfrm flipH="1" flipV="1">
            <a:off x="8344746" y="5852160"/>
            <a:ext cx="541868" cy="433494"/>
          </a:xfrm>
          <a:prstGeom prst="line">
            <a:avLst/>
          </a:prstGeom>
          <a:ln w="50800">
            <a:solidFill>
              <a:srgbClr val="FF00FF"/>
            </a:solidFill>
            <a:tailEnd type="triangle"/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99" name="Shape 199"/>
          <p:cNvSpPr/>
          <p:nvPr/>
        </p:nvSpPr>
        <p:spPr>
          <a:xfrm>
            <a:off x="8213795" y="6096000"/>
            <a:ext cx="3930202" cy="754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4400" u="sng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List within a list.</a:t>
            </a:r>
          </a:p>
        </p:txBody>
      </p:sp>
      <p:sp>
        <p:nvSpPr>
          <p:cNvPr id="200" name="Shape 200"/>
          <p:cNvSpPr/>
          <p:nvPr/>
        </p:nvSpPr>
        <p:spPr>
          <a:xfrm>
            <a:off x="1537231" y="7586133"/>
            <a:ext cx="9952916" cy="1559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defTabSz="1300480">
              <a:defRPr sz="3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How might you make a </a:t>
            </a:r>
            <a:r>
              <a:rPr u="sng"/>
              <a:t>2 dimensional matrix</a:t>
            </a:r>
            <a:r>
              <a:t> with lists?</a:t>
            </a:r>
          </a:p>
          <a:p>
            <a:pPr defTabSz="1300480">
              <a:defRPr sz="3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(Lists, within a list). </a:t>
            </a:r>
          </a:p>
          <a:p>
            <a:pPr defTabSz="1300480">
              <a:defRPr i="1" sz="3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Let’s try 3 rows &amp; 3 columns of 0’s.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title"/>
          </p:nvPr>
        </p:nvSpPr>
        <p:spPr>
          <a:xfrm>
            <a:off x="975359" y="866986"/>
            <a:ext cx="11054082" cy="1625601"/>
          </a:xfrm>
          <a:prstGeom prst="rect">
            <a:avLst/>
          </a:prstGeom>
        </p:spPr>
        <p:txBody>
          <a:bodyPr/>
          <a:lstStyle>
            <a:lvl1pPr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Indexing and Slicing</a:t>
            </a:r>
          </a:p>
        </p:txBody>
      </p:sp>
      <p:pic>
        <p:nvPicPr>
          <p:cNvPr id="203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5359" y="3034453"/>
            <a:ext cx="11063113" cy="14336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5670" y="5380284"/>
            <a:ext cx="10747024" cy="90537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83733" y="7152640"/>
            <a:ext cx="4443307" cy="921174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Shape 206"/>
          <p:cNvSpPr/>
          <p:nvPr/>
        </p:nvSpPr>
        <p:spPr>
          <a:xfrm>
            <a:off x="736035" y="4393635"/>
            <a:ext cx="2674092" cy="59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1300480">
              <a:defRPr b="1" sz="340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Output?</a:t>
            </a:r>
            <a:r>
              <a:rPr>
                <a:solidFill>
                  <a:srgbClr val="000000"/>
                </a:solidFill>
              </a:rPr>
              <a:t> ____</a:t>
            </a:r>
          </a:p>
        </p:txBody>
      </p:sp>
      <p:sp>
        <p:nvSpPr>
          <p:cNvPr id="207" name="Shape 207"/>
          <p:cNvSpPr/>
          <p:nvPr/>
        </p:nvSpPr>
        <p:spPr>
          <a:xfrm>
            <a:off x="758613" y="6394026"/>
            <a:ext cx="2674092" cy="59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1300480">
              <a:defRPr b="1" sz="340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Output?</a:t>
            </a:r>
            <a:r>
              <a:rPr>
                <a:solidFill>
                  <a:srgbClr val="000000"/>
                </a:solidFill>
              </a:rPr>
              <a:t> ____</a:t>
            </a:r>
          </a:p>
        </p:txBody>
      </p:sp>
      <p:sp>
        <p:nvSpPr>
          <p:cNvPr id="208" name="Shape 208"/>
          <p:cNvSpPr/>
          <p:nvPr/>
        </p:nvSpPr>
        <p:spPr>
          <a:xfrm>
            <a:off x="772159" y="8236373"/>
            <a:ext cx="2674093" cy="59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1300480">
              <a:defRPr b="1" sz="340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Output?</a:t>
            </a:r>
            <a:r>
              <a:rPr>
                <a:solidFill>
                  <a:srgbClr val="000000"/>
                </a:solidFill>
              </a:rPr>
              <a:t> ____</a:t>
            </a:r>
          </a:p>
        </p:txBody>
      </p:sp>
      <p:sp>
        <p:nvSpPr>
          <p:cNvPr id="209" name="Shape 209"/>
          <p:cNvSpPr/>
          <p:nvPr/>
        </p:nvSpPr>
        <p:spPr>
          <a:xfrm>
            <a:off x="3576320" y="2275839"/>
            <a:ext cx="4821496" cy="59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1" sz="3400" u="sng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What will this output be?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 idx="4294967295"/>
          </p:nvPr>
        </p:nvSpPr>
        <p:spPr>
          <a:xfrm>
            <a:off x="975359" y="108373"/>
            <a:ext cx="11054082" cy="1625601"/>
          </a:xfrm>
          <a:prstGeom prst="rect">
            <a:avLst/>
          </a:prstGeom>
        </p:spPr>
        <p:txBody>
          <a:bodyPr lIns="65023" tIns="65023" rIns="65023" bIns="65023"/>
          <a:lstStyle>
            <a:lvl1pPr defTabSz="1300480">
              <a:defRPr sz="6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Tips on Variables</a:t>
            </a:r>
          </a:p>
        </p:txBody>
      </p:sp>
      <p:sp>
        <p:nvSpPr>
          <p:cNvPr id="131" name="Shape 131"/>
          <p:cNvSpPr/>
          <p:nvPr/>
        </p:nvSpPr>
        <p:spPr>
          <a:xfrm>
            <a:off x="1192106" y="1828800"/>
            <a:ext cx="9023928" cy="6302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650240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1. Make the names meaningful:</a:t>
            </a:r>
          </a:p>
          <a:p>
            <a:pPr algn="l" defTabSz="650240"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Don’t overuse x, y, z</a:t>
            </a:r>
          </a:p>
          <a:p>
            <a:pPr algn="l" defTabSz="650240"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DNA = “GAATCTA”</a:t>
            </a:r>
          </a:p>
          <a:p>
            <a:pPr algn="l" defTabSz="650240"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RNA = “GAAUCUA”</a:t>
            </a:r>
          </a:p>
          <a:p>
            <a:pPr algn="l" defTabSz="650240"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counter = counter+1</a:t>
            </a:r>
          </a:p>
          <a:p>
            <a:pPr algn="l" defTabSz="650240"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GC_percentage = 32.445</a:t>
            </a:r>
          </a:p>
          <a:p>
            <a:pPr algn="l" defTabSz="650240"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 defTabSz="650240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2. Re-setting variables:</a:t>
            </a:r>
          </a:p>
          <a:p>
            <a:pPr algn="l" defTabSz="650240"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DNA=‘’</a:t>
            </a:r>
          </a:p>
          <a:p>
            <a:pPr algn="l" defTabSz="650240"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counter=0</a:t>
            </a:r>
          </a:p>
          <a:p>
            <a:pPr algn="l" defTabSz="650240"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GC_percentage=0.0</a:t>
            </a:r>
          </a:p>
          <a:p>
            <a:pPr algn="l" defTabSz="650240"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 defTabSz="650240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3. Names you CANNOT use (Python Keywords)</a:t>
            </a:r>
          </a:p>
          <a:p>
            <a:pPr algn="l" defTabSz="650240"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 b="1">
                <a:solidFill>
                  <a:srgbClr val="FF9933"/>
                </a:solidFill>
              </a:rPr>
              <a:t>and</a:t>
            </a:r>
            <a:endParaRPr b="1">
              <a:solidFill>
                <a:srgbClr val="FF9933"/>
              </a:solidFill>
            </a:endParaRPr>
          </a:p>
          <a:p>
            <a:pPr algn="l" defTabSz="650240"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 b="1">
                <a:solidFill>
                  <a:srgbClr val="FF9933"/>
                </a:solidFill>
              </a:rPr>
              <a:t>assert</a:t>
            </a:r>
            <a:endParaRPr b="1">
              <a:solidFill>
                <a:srgbClr val="FF9933"/>
              </a:solidFill>
            </a:endParaRPr>
          </a:p>
          <a:p>
            <a:pPr algn="l" defTabSz="650240"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 b="1">
                <a:solidFill>
                  <a:srgbClr val="FF9933"/>
                </a:solidFill>
              </a:rPr>
              <a:t>break</a:t>
            </a:r>
            <a:r>
              <a:t>  … and 25 more list on page 14 of text</a:t>
            </a:r>
          </a:p>
          <a:p>
            <a:pPr algn="l" defTabSz="650240"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title"/>
          </p:nvPr>
        </p:nvSpPr>
        <p:spPr>
          <a:xfrm>
            <a:off x="975359" y="866986"/>
            <a:ext cx="11054082" cy="1625601"/>
          </a:xfrm>
          <a:prstGeom prst="rect">
            <a:avLst/>
          </a:prstGeom>
        </p:spPr>
        <p:txBody>
          <a:bodyPr/>
          <a:lstStyle>
            <a:lvl1pPr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Lists are mutable</a:t>
            </a:r>
          </a:p>
        </p:txBody>
      </p:sp>
      <p:pic>
        <p:nvPicPr>
          <p:cNvPr id="212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2106" y="2926079"/>
            <a:ext cx="10737992" cy="21426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6986" y="5348675"/>
            <a:ext cx="11162455" cy="503485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Shape 214"/>
          <p:cNvSpPr/>
          <p:nvPr/>
        </p:nvSpPr>
        <p:spPr>
          <a:xfrm>
            <a:off x="7044266" y="3901439"/>
            <a:ext cx="2275841" cy="1408855"/>
          </a:xfrm>
          <a:prstGeom prst="line">
            <a:avLst/>
          </a:prstGeom>
          <a:ln w="50800">
            <a:solidFill>
              <a:srgbClr val="FF00FF"/>
            </a:solidFill>
            <a:tailEnd type="triangle"/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pic>
        <p:nvPicPr>
          <p:cNvPr id="215" name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33973" y="6177279"/>
            <a:ext cx="8669868" cy="18807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title"/>
          </p:nvPr>
        </p:nvSpPr>
        <p:spPr>
          <a:xfrm>
            <a:off x="975359" y="866986"/>
            <a:ext cx="11054082" cy="1625601"/>
          </a:xfrm>
          <a:prstGeom prst="rect">
            <a:avLst/>
          </a:prstGeom>
        </p:spPr>
        <p:txBody>
          <a:bodyPr/>
          <a:lstStyle>
            <a:lvl1pPr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Iterate through lists</a:t>
            </a:r>
          </a:p>
        </p:txBody>
      </p:sp>
      <p:pic>
        <p:nvPicPr>
          <p:cNvPr id="218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7226" y="2926079"/>
            <a:ext cx="10187095" cy="3752428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Shape 219"/>
          <p:cNvSpPr/>
          <p:nvPr/>
        </p:nvSpPr>
        <p:spPr>
          <a:xfrm>
            <a:off x="1169528" y="6886222"/>
            <a:ext cx="2458192" cy="59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1300480">
              <a:defRPr b="1" sz="340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Output?</a:t>
            </a:r>
            <a:r>
              <a:rPr>
                <a:solidFill>
                  <a:srgbClr val="000000"/>
                </a:solidFill>
              </a:rPr>
              <a:t> ___</a:t>
            </a:r>
          </a:p>
        </p:txBody>
      </p:sp>
      <p:sp>
        <p:nvSpPr>
          <p:cNvPr id="220" name="Shape 220"/>
          <p:cNvSpPr/>
          <p:nvPr/>
        </p:nvSpPr>
        <p:spPr>
          <a:xfrm>
            <a:off x="2036515" y="7861582"/>
            <a:ext cx="8258952" cy="1076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defTabSz="1300480">
              <a:defRPr b="1" i="1" sz="3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How could we use </a:t>
            </a:r>
            <a:r>
              <a:rPr>
                <a:solidFill>
                  <a:srgbClr val="3333CC"/>
                </a:solidFill>
              </a:rPr>
              <a:t>GetGC</a:t>
            </a:r>
            <a:r>
              <a:t> to calculate and </a:t>
            </a:r>
            <a:r>
              <a:rPr>
                <a:solidFill>
                  <a:srgbClr val="FF9933"/>
                </a:solidFill>
              </a:rPr>
              <a:t>print</a:t>
            </a:r>
            <a:r>
              <a:t> GC content of each DNA?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title"/>
          </p:nvPr>
        </p:nvSpPr>
        <p:spPr>
          <a:xfrm>
            <a:off x="975359" y="866986"/>
            <a:ext cx="11054082" cy="1625601"/>
          </a:xfrm>
          <a:prstGeom prst="rect">
            <a:avLst/>
          </a:prstGeom>
        </p:spPr>
        <p:txBody>
          <a:bodyPr/>
          <a:lstStyle>
            <a:lvl1pPr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Appending to Lists</a:t>
            </a:r>
          </a:p>
        </p:txBody>
      </p:sp>
      <p:pic>
        <p:nvPicPr>
          <p:cNvPr id="223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7226" y="2709333"/>
            <a:ext cx="10187095" cy="33099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title"/>
          </p:nvPr>
        </p:nvSpPr>
        <p:spPr>
          <a:xfrm>
            <a:off x="975359" y="866986"/>
            <a:ext cx="11054082" cy="1625601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The </a:t>
            </a:r>
            <a:r>
              <a:rPr i="1">
                <a:solidFill>
                  <a:srgbClr val="FF9933"/>
                </a:solidFill>
              </a:rPr>
              <a:t>range</a:t>
            </a:r>
            <a:r>
              <a:t> function</a:t>
            </a:r>
          </a:p>
        </p:txBody>
      </p:sp>
      <p:pic>
        <p:nvPicPr>
          <p:cNvPr id="226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3733" y="2492586"/>
            <a:ext cx="6177281" cy="19642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51200" y="4660053"/>
            <a:ext cx="3576321" cy="602827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Shape 228"/>
          <p:cNvSpPr/>
          <p:nvPr/>
        </p:nvSpPr>
        <p:spPr>
          <a:xfrm>
            <a:off x="1192106" y="4660053"/>
            <a:ext cx="1462185" cy="59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3400" u="sng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Output:</a:t>
            </a:r>
          </a:p>
        </p:txBody>
      </p:sp>
      <p:pic>
        <p:nvPicPr>
          <p:cNvPr id="229" name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50719" y="5743786"/>
            <a:ext cx="10078722" cy="2799646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Shape 230"/>
          <p:cNvSpPr/>
          <p:nvPr/>
        </p:nvSpPr>
        <p:spPr>
          <a:xfrm flipV="1">
            <a:off x="7044266" y="3034453"/>
            <a:ext cx="2167468" cy="2709334"/>
          </a:xfrm>
          <a:prstGeom prst="line">
            <a:avLst/>
          </a:prstGeom>
          <a:ln w="38100">
            <a:solidFill>
              <a:srgbClr val="FF00FF"/>
            </a:solidFill>
            <a:tailEnd type="triangle"/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pic>
        <p:nvPicPr>
          <p:cNvPr id="231" name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428480" y="2709333"/>
            <a:ext cx="451556" cy="40098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title" idx="4294967295"/>
          </p:nvPr>
        </p:nvSpPr>
        <p:spPr>
          <a:xfrm>
            <a:off x="975359" y="541866"/>
            <a:ext cx="11054082" cy="1625601"/>
          </a:xfrm>
          <a:prstGeom prst="rect">
            <a:avLst/>
          </a:prstGeom>
        </p:spPr>
        <p:txBody>
          <a:bodyPr lIns="65023" tIns="65023" rIns="65023" bIns="65023"/>
          <a:lstStyle>
            <a:lvl1pPr defTabSz="1300480">
              <a:defRPr b="1" sz="6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Dictionary Data Type</a:t>
            </a:r>
          </a:p>
        </p:txBody>
      </p:sp>
      <p:pic>
        <p:nvPicPr>
          <p:cNvPr id="234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4213" y="3359573"/>
            <a:ext cx="8561494" cy="1151467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Shape 235"/>
          <p:cNvSpPr/>
          <p:nvPr/>
        </p:nvSpPr>
        <p:spPr>
          <a:xfrm>
            <a:off x="596053" y="2117795"/>
            <a:ext cx="11812694" cy="46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650240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Organizes data by a string “key” rather than an integer element.</a:t>
            </a:r>
          </a:p>
        </p:txBody>
      </p:sp>
      <p:sp>
        <p:nvSpPr>
          <p:cNvPr id="236" name="Shape 236"/>
          <p:cNvSpPr/>
          <p:nvPr/>
        </p:nvSpPr>
        <p:spPr>
          <a:xfrm flipH="1" flipV="1">
            <a:off x="7044267" y="4551680"/>
            <a:ext cx="541867" cy="541867"/>
          </a:xfrm>
          <a:prstGeom prst="line">
            <a:avLst/>
          </a:prstGeom>
          <a:ln w="50800">
            <a:solidFill>
              <a:srgbClr val="FF66FF"/>
            </a:solidFill>
            <a:tailEnd type="triangle"/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37" name="Shape 237"/>
          <p:cNvSpPr/>
          <p:nvPr/>
        </p:nvSpPr>
        <p:spPr>
          <a:xfrm>
            <a:off x="7561298" y="4876800"/>
            <a:ext cx="3409675" cy="46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650240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Brackets denote dictionary</a:t>
            </a:r>
          </a:p>
        </p:txBody>
      </p:sp>
      <p:pic>
        <p:nvPicPr>
          <p:cNvPr id="238" name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84213" y="5418666"/>
            <a:ext cx="6827521" cy="23526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34453" y="7802880"/>
            <a:ext cx="6935894" cy="575734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Shape 240"/>
          <p:cNvSpPr/>
          <p:nvPr/>
        </p:nvSpPr>
        <p:spPr>
          <a:xfrm>
            <a:off x="1300479" y="7694507"/>
            <a:ext cx="1192881" cy="46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650240">
              <a:defRPr b="1" sz="2400" u="sng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Output:</a:t>
            </a:r>
          </a:p>
        </p:txBody>
      </p:sp>
      <p:sp>
        <p:nvSpPr>
          <p:cNvPr id="241" name="Shape 241"/>
          <p:cNvSpPr/>
          <p:nvPr/>
        </p:nvSpPr>
        <p:spPr>
          <a:xfrm flipH="1" flipV="1">
            <a:off x="4334933" y="8453120"/>
            <a:ext cx="216748" cy="433494"/>
          </a:xfrm>
          <a:prstGeom prst="line">
            <a:avLst/>
          </a:prstGeom>
          <a:ln w="38100">
            <a:solidFill>
              <a:srgbClr val="00CC99"/>
            </a:solidFill>
            <a:tailEnd type="triangle"/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42" name="Shape 242"/>
          <p:cNvSpPr/>
          <p:nvPr/>
        </p:nvSpPr>
        <p:spPr>
          <a:xfrm flipH="1" flipV="1">
            <a:off x="5852159" y="8453120"/>
            <a:ext cx="216748" cy="433494"/>
          </a:xfrm>
          <a:prstGeom prst="line">
            <a:avLst/>
          </a:prstGeom>
          <a:ln w="38100">
            <a:solidFill>
              <a:srgbClr val="FF3300"/>
            </a:solidFill>
            <a:tailEnd type="triangle"/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43" name="Shape 243"/>
          <p:cNvSpPr/>
          <p:nvPr/>
        </p:nvSpPr>
        <p:spPr>
          <a:xfrm>
            <a:off x="4095608" y="8728568"/>
            <a:ext cx="2024830" cy="46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650240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Key         Value</a:t>
            </a:r>
          </a:p>
        </p:txBody>
      </p:sp>
      <p:sp>
        <p:nvSpPr>
          <p:cNvPr id="244" name="Shape 244"/>
          <p:cNvSpPr/>
          <p:nvPr/>
        </p:nvSpPr>
        <p:spPr>
          <a:xfrm>
            <a:off x="7369386" y="8453120"/>
            <a:ext cx="3749450" cy="80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650240">
              <a:defRPr i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Assign variable </a:t>
            </a:r>
            <a:r>
              <a:rPr b="1"/>
              <a:t>amino_acid</a:t>
            </a:r>
            <a:r>
              <a:t> </a:t>
            </a:r>
          </a:p>
          <a:p>
            <a:pPr algn="l" defTabSz="650240">
              <a:defRPr i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To be amino acid for “TTT”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title" idx="4294967295"/>
          </p:nvPr>
        </p:nvSpPr>
        <p:spPr>
          <a:xfrm>
            <a:off x="975359" y="866986"/>
            <a:ext cx="11054082" cy="1625601"/>
          </a:xfrm>
          <a:prstGeom prst="rect">
            <a:avLst/>
          </a:prstGeom>
        </p:spPr>
        <p:txBody>
          <a:bodyPr lIns="65023" tIns="65023" rIns="65023" bIns="65023"/>
          <a:lstStyle>
            <a:lvl1pPr defTabSz="1300480">
              <a:defRPr b="1" sz="6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Weird Behavior?</a:t>
            </a:r>
          </a:p>
        </p:txBody>
      </p:sp>
      <p:pic>
        <p:nvPicPr>
          <p:cNvPr id="247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5599" y="2786097"/>
            <a:ext cx="9843913" cy="14043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84693" y="4551679"/>
            <a:ext cx="6746241" cy="417690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Shape 249"/>
          <p:cNvSpPr/>
          <p:nvPr/>
        </p:nvSpPr>
        <p:spPr>
          <a:xfrm>
            <a:off x="1928142" y="4443306"/>
            <a:ext cx="1192880" cy="46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650240">
              <a:defRPr b="1" sz="2400" u="sng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Output:</a:t>
            </a:r>
          </a:p>
        </p:txBody>
      </p:sp>
      <p:pic>
        <p:nvPicPr>
          <p:cNvPr id="250" name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33973" y="5418666"/>
            <a:ext cx="8236374" cy="21787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title" idx="4294967295"/>
          </p:nvPr>
        </p:nvSpPr>
        <p:spPr>
          <a:xfrm>
            <a:off x="975359" y="866986"/>
            <a:ext cx="11054082" cy="1625601"/>
          </a:xfrm>
          <a:prstGeom prst="rect">
            <a:avLst/>
          </a:prstGeom>
        </p:spPr>
        <p:txBody>
          <a:bodyPr lIns="65023" tIns="65023" rIns="65023" bIns="65023"/>
          <a:lstStyle>
            <a:lvl1pPr defTabSz="1300480">
              <a:defRPr b="1" sz="6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Dictionary Methods</a:t>
            </a:r>
          </a:p>
        </p:txBody>
      </p:sp>
      <p:pic>
        <p:nvPicPr>
          <p:cNvPr id="253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0479" y="2709333"/>
            <a:ext cx="10187095" cy="6077939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Shape 254"/>
          <p:cNvSpPr/>
          <p:nvPr/>
        </p:nvSpPr>
        <p:spPr>
          <a:xfrm>
            <a:off x="7261013" y="4285262"/>
            <a:ext cx="5418668" cy="1844301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marL="650240" indent="-650240" algn="l" defTabSz="650240"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Write the following loop:</a:t>
            </a:r>
          </a:p>
          <a:p>
            <a:pPr marL="650240" indent="-650240" algn="l" defTabSz="650240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650240" indent="-650240" algn="l" defTabSz="650240">
              <a:defRPr sz="2400" u="sng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For every</a:t>
            </a:r>
            <a:r>
              <a:rPr u="none"/>
              <a:t> codon in gCode, print the amino acid.</a:t>
            </a:r>
          </a:p>
        </p:txBody>
      </p:sp>
      <p:sp>
        <p:nvSpPr>
          <p:cNvPr id="255" name="Shape 255"/>
          <p:cNvSpPr/>
          <p:nvPr/>
        </p:nvSpPr>
        <p:spPr>
          <a:xfrm>
            <a:off x="6217920" y="3705013"/>
            <a:ext cx="4349673" cy="472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650240">
              <a:defRPr b="1" sz="24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#What does this return?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 idx="4294967295"/>
          </p:nvPr>
        </p:nvSpPr>
        <p:spPr>
          <a:xfrm>
            <a:off x="866986" y="433493"/>
            <a:ext cx="11054081" cy="1625601"/>
          </a:xfrm>
          <a:prstGeom prst="rect">
            <a:avLst/>
          </a:prstGeom>
        </p:spPr>
        <p:txBody>
          <a:bodyPr lIns="65023" tIns="65023" rIns="65023" bIns="65023"/>
          <a:lstStyle>
            <a:lvl1pPr defTabSz="1300480">
              <a:defRPr sz="6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String Types</a:t>
            </a:r>
          </a:p>
        </p:txBody>
      </p:sp>
      <p:sp>
        <p:nvSpPr>
          <p:cNvPr id="134" name="Shape 134"/>
          <p:cNvSpPr/>
          <p:nvPr/>
        </p:nvSpPr>
        <p:spPr>
          <a:xfrm>
            <a:off x="736035" y="2117795"/>
            <a:ext cx="7877198" cy="4321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650240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&gt;&gt;&gt; my_name = ‘Scott’</a:t>
            </a:r>
          </a:p>
          <a:p>
            <a:pPr algn="l" defTabSz="650240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l" defTabSz="650240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You can think of a string as a series of letters: ‘S—c—o—t—t’</a:t>
            </a:r>
          </a:p>
          <a:p>
            <a:pPr algn="l" defTabSz="650240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l" defTabSz="650240"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 Protein_sequence = ‘HELPME’</a:t>
            </a:r>
          </a:p>
          <a:p>
            <a:pPr algn="l" defTabSz="650240"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 defTabSz="650240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Index of the string:</a:t>
            </a:r>
          </a:p>
          <a:p>
            <a:pPr algn="l" defTabSz="650240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+---+---+---+---+---+---+</a:t>
            </a:r>
            <a:endParaRPr b="0">
              <a:latin typeface="Arial Unicode MS"/>
              <a:ea typeface="Arial Unicode MS"/>
              <a:cs typeface="Arial Unicode MS"/>
              <a:sym typeface="Arial Unicode MS"/>
            </a:endParaRPr>
          </a:p>
          <a:p>
            <a:pPr algn="l" defTabSz="650240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| H | E | L | P | M | E |</a:t>
            </a:r>
            <a:endParaRPr b="0">
              <a:latin typeface="Arial Unicode MS"/>
              <a:ea typeface="Arial Unicode MS"/>
              <a:cs typeface="Arial Unicode MS"/>
              <a:sym typeface="Arial Unicode MS"/>
            </a:endParaRPr>
          </a:p>
          <a:p>
            <a:pPr algn="l" defTabSz="650240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+---+---+---+---+---+---+</a:t>
            </a:r>
            <a:endParaRPr b="0">
              <a:latin typeface="Arial Unicode MS"/>
              <a:ea typeface="Arial Unicode MS"/>
              <a:cs typeface="Arial Unicode MS"/>
              <a:sym typeface="Arial Unicode MS"/>
            </a:endParaRPr>
          </a:p>
          <a:p>
            <a:pPr algn="l" defTabSz="650240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</a:t>
            </a:r>
            <a:r>
              <a:rPr>
                <a:solidFill>
                  <a:srgbClr val="FF0000"/>
                </a:solidFill>
              </a:rPr>
              <a:t>0   1   2   3   4   5   6</a:t>
            </a:r>
            <a:endParaRPr b="0">
              <a:solidFill>
                <a:srgbClr val="FF0000"/>
              </a:solidFill>
              <a:latin typeface="Arial Unicode MS"/>
              <a:ea typeface="Arial Unicode MS"/>
              <a:cs typeface="Arial Unicode MS"/>
              <a:sym typeface="Arial Unicode MS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 idx="4294967295"/>
          </p:nvPr>
        </p:nvSpPr>
        <p:spPr>
          <a:xfrm>
            <a:off x="975359" y="-216747"/>
            <a:ext cx="11054082" cy="1625601"/>
          </a:xfrm>
          <a:prstGeom prst="rect">
            <a:avLst/>
          </a:prstGeom>
        </p:spPr>
        <p:txBody>
          <a:bodyPr lIns="65023" tIns="65023" rIns="65023" bIns="65023"/>
          <a:lstStyle>
            <a:lvl1pPr defTabSz="1300480">
              <a:defRPr sz="6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Cool Python Trick: Slicing</a:t>
            </a:r>
          </a:p>
        </p:txBody>
      </p:sp>
      <p:sp>
        <p:nvSpPr>
          <p:cNvPr id="137" name="Shape 137"/>
          <p:cNvSpPr/>
          <p:nvPr/>
        </p:nvSpPr>
        <p:spPr>
          <a:xfrm>
            <a:off x="433493" y="1083732"/>
            <a:ext cx="11812694" cy="4943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algn="l" defTabSz="650240"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 Protein_sequence = ‘HELPME’</a:t>
            </a:r>
          </a:p>
          <a:p>
            <a:pPr algn="l" defTabSz="650240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 defTabSz="650240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</a:t>
            </a:r>
            <a:r>
              <a:rPr b="0">
                <a:latin typeface="Times New Roman"/>
                <a:ea typeface="Times New Roman"/>
                <a:cs typeface="Times New Roman"/>
                <a:sym typeface="Times New Roman"/>
              </a:rPr>
              <a:t>Index positions of the string:</a:t>
            </a:r>
          </a:p>
          <a:p>
            <a:pPr algn="l" defTabSz="650240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+---+---+---+---+---+---+ </a:t>
            </a:r>
            <a:endParaRPr b="0">
              <a:latin typeface="Arial Unicode MS"/>
              <a:ea typeface="Arial Unicode MS"/>
              <a:cs typeface="Arial Unicode MS"/>
              <a:sym typeface="Arial Unicode MS"/>
            </a:endParaRPr>
          </a:p>
          <a:p>
            <a:pPr algn="l" defTabSz="650240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| H | E | L | P | M | E |</a:t>
            </a:r>
            <a:endParaRPr b="0">
              <a:latin typeface="Arial Unicode MS"/>
              <a:ea typeface="Arial Unicode MS"/>
              <a:cs typeface="Arial Unicode MS"/>
              <a:sym typeface="Arial Unicode MS"/>
            </a:endParaRPr>
          </a:p>
          <a:p>
            <a:pPr algn="l" defTabSz="650240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+---+---+---+---+---+---+ </a:t>
            </a:r>
            <a:endParaRPr b="0">
              <a:latin typeface="Arial Unicode MS"/>
              <a:ea typeface="Arial Unicode MS"/>
              <a:cs typeface="Arial Unicode MS"/>
              <a:sym typeface="Arial Unicode MS"/>
            </a:endParaRPr>
          </a:p>
          <a:p>
            <a:pPr algn="l" defTabSz="650240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</a:t>
            </a:r>
            <a:r>
              <a:rPr>
                <a:solidFill>
                  <a:srgbClr val="FF0000"/>
                </a:solidFill>
              </a:rPr>
              <a:t>0   1   2   3   4   5   6</a:t>
            </a:r>
            <a:endParaRPr b="0">
              <a:solidFill>
                <a:srgbClr val="FF0000"/>
              </a:solidFill>
              <a:latin typeface="Arial Unicode MS"/>
              <a:ea typeface="Arial Unicode MS"/>
              <a:cs typeface="Arial Unicode MS"/>
              <a:sym typeface="Arial Unicode MS"/>
            </a:endParaRPr>
          </a:p>
          <a:p>
            <a:pPr algn="l" defTabSz="650240">
              <a:defRPr b="1" sz="2400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-6  -5  -4  -3  -2  -1</a:t>
            </a:r>
            <a:endParaRPr b="0">
              <a:latin typeface="Arial Unicode MS"/>
              <a:ea typeface="Arial Unicode MS"/>
              <a:cs typeface="Arial Unicode MS"/>
              <a:sym typeface="Arial Unicode MS"/>
            </a:endParaRPr>
          </a:p>
          <a:p>
            <a:pPr algn="l" defTabSz="650240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l" defTabSz="650240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&gt;&gt;&gt; aa3 = Protein_sequence[3]     # x = ‘P’</a:t>
            </a:r>
          </a:p>
          <a:p>
            <a:pPr algn="l" defTabSz="650240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&gt;&gt;&gt; peptide = Protein_sequence[0:2]  # x = ‘HE’</a:t>
            </a:r>
          </a:p>
          <a:p>
            <a:pPr algn="l" defTabSz="650240">
              <a:defRPr sz="240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Read the colon as “</a:t>
            </a:r>
            <a:r>
              <a:rPr>
                <a:solidFill>
                  <a:srgbClr val="FF0000"/>
                </a:solidFill>
              </a:rPr>
              <a:t>up to</a:t>
            </a:r>
            <a:r>
              <a:t>”. </a:t>
            </a:r>
          </a:p>
          <a:p>
            <a:pPr algn="l" defTabSz="650240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peptide = Protein_sequence[0:2] -&gt; In english this says, </a:t>
            </a:r>
            <a:r>
              <a:rPr>
                <a:solidFill>
                  <a:srgbClr val="3333CC"/>
                </a:solidFill>
              </a:rPr>
              <a:t>“</a:t>
            </a:r>
            <a:r>
              <a:rPr u="sng"/>
              <a:t>peptide</a:t>
            </a:r>
            <a:r>
              <a:rPr>
                <a:solidFill>
                  <a:srgbClr val="3333CC"/>
                </a:solidFill>
              </a:rPr>
              <a:t> is assigned the slice of the string Protein_sequence </a:t>
            </a:r>
            <a:r>
              <a:rPr>
                <a:solidFill>
                  <a:srgbClr val="FF0000"/>
                </a:solidFill>
              </a:rPr>
              <a:t>from index position 0 up to index position 2</a:t>
            </a:r>
            <a:r>
              <a:rPr>
                <a:solidFill>
                  <a:srgbClr val="3333CC"/>
                </a:solidFill>
              </a:rPr>
              <a:t>.”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 idx="4294967295"/>
          </p:nvPr>
        </p:nvSpPr>
        <p:spPr>
          <a:xfrm>
            <a:off x="975359" y="108373"/>
            <a:ext cx="11054082" cy="1625601"/>
          </a:xfrm>
          <a:prstGeom prst="rect">
            <a:avLst/>
          </a:prstGeom>
        </p:spPr>
        <p:txBody>
          <a:bodyPr lIns="65023" tIns="65023" rIns="65023" bIns="65023"/>
          <a:lstStyle>
            <a:lvl1pPr defTabSz="1300480">
              <a:defRPr sz="6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Simple Functions</a:t>
            </a:r>
          </a:p>
        </p:txBody>
      </p:sp>
      <p:sp>
        <p:nvSpPr>
          <p:cNvPr id="140" name="Shape 140"/>
          <p:cNvSpPr/>
          <p:nvPr>
            <p:ph type="body" idx="4294967295"/>
          </p:nvPr>
        </p:nvSpPr>
        <p:spPr>
          <a:xfrm>
            <a:off x="975359" y="2059093"/>
            <a:ext cx="11054082" cy="5852161"/>
          </a:xfrm>
          <a:prstGeom prst="rect">
            <a:avLst/>
          </a:prstGeom>
        </p:spPr>
        <p:txBody>
          <a:bodyPr lIns="65023" tIns="65023" rIns="65023" bIns="65023" anchor="t"/>
          <a:lstStyle/>
          <a:p>
            <a:pPr marL="424281" indent="-424281" defTabSz="1131417">
              <a:lnSpc>
                <a:spcPct val="90000"/>
              </a:lnSpc>
              <a:spcBef>
                <a:spcPts val="0"/>
              </a:spcBef>
              <a:buSzTx/>
              <a:buNone/>
              <a:defRPr sz="2958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Examples of function with </a:t>
            </a:r>
            <a:r>
              <a:rPr>
                <a:solidFill>
                  <a:srgbClr val="FF0000"/>
                </a:solidFill>
              </a:rPr>
              <a:t>two parameters</a:t>
            </a:r>
            <a:r>
              <a:t> (arguments):</a:t>
            </a:r>
          </a:p>
          <a:p>
            <a:pPr marL="424281" indent="-424281" defTabSz="1131417">
              <a:lnSpc>
                <a:spcPct val="90000"/>
              </a:lnSpc>
              <a:spcBef>
                <a:spcPts val="0"/>
              </a:spcBef>
              <a:buSzTx/>
              <a:buNone/>
              <a:defRPr sz="2958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424281" indent="-424281" defTabSz="1131417">
              <a:lnSpc>
                <a:spcPct val="90000"/>
              </a:lnSpc>
              <a:spcBef>
                <a:spcPts val="0"/>
              </a:spcBef>
              <a:buSzTx/>
              <a:buNone/>
              <a:defRPr sz="2958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To avoid confusion, put an “f” in front of all the variable names inside the function!</a:t>
            </a:r>
          </a:p>
          <a:p>
            <a:pPr marL="424281" indent="-424281" defTabSz="1131417">
              <a:lnSpc>
                <a:spcPct val="90000"/>
              </a:lnSpc>
              <a:spcBef>
                <a:spcPts val="0"/>
              </a:spcBef>
              <a:buSzTx/>
              <a:buNone/>
              <a:defRPr sz="2436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424281" indent="-424281" defTabSz="1131417">
              <a:lnSpc>
                <a:spcPct val="90000"/>
              </a:lnSpc>
              <a:spcBef>
                <a:spcPts val="0"/>
              </a:spcBef>
              <a:buSzTx/>
              <a:buNone/>
              <a:defRPr b="1" sz="295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</a:t>
            </a:r>
            <a:r>
              <a:rPr>
                <a:solidFill>
                  <a:srgbClr val="FF9933"/>
                </a:solidFill>
              </a:rPr>
              <a:t>def </a:t>
            </a:r>
            <a:r>
              <a:rPr>
                <a:solidFill>
                  <a:srgbClr val="3333CC"/>
                </a:solidFill>
              </a:rPr>
              <a:t>Add2Numbers</a:t>
            </a:r>
            <a:r>
              <a:t>(fx,fy):</a:t>
            </a:r>
          </a:p>
          <a:p>
            <a:pPr marL="424281" indent="-424281" defTabSz="1131417">
              <a:lnSpc>
                <a:spcPct val="90000"/>
              </a:lnSpc>
              <a:spcBef>
                <a:spcPts val="0"/>
              </a:spcBef>
              <a:buSzTx/>
              <a:buNone/>
              <a:defRPr b="1" sz="295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fresult=fx+fy</a:t>
            </a:r>
          </a:p>
          <a:p>
            <a:pPr marL="424281" indent="-424281" defTabSz="1131417">
              <a:lnSpc>
                <a:spcPct val="90000"/>
              </a:lnSpc>
              <a:spcBef>
                <a:spcPts val="0"/>
              </a:spcBef>
              <a:buSzTx/>
              <a:buNone/>
              <a:defRPr b="1" sz="295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</a:t>
            </a:r>
            <a:r>
              <a:rPr>
                <a:solidFill>
                  <a:srgbClr val="FF9933"/>
                </a:solidFill>
              </a:rPr>
              <a:t>return</a:t>
            </a:r>
            <a:r>
              <a:t> fresult</a:t>
            </a:r>
          </a:p>
          <a:p>
            <a:pPr marL="424281" indent="-424281" defTabSz="1131417">
              <a:lnSpc>
                <a:spcPct val="90000"/>
              </a:lnSpc>
              <a:spcBef>
                <a:spcPts val="0"/>
              </a:spcBef>
              <a:buSzTx/>
              <a:buNone/>
              <a:defRPr b="1" sz="2958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424281" indent="-424281" defTabSz="1131417">
              <a:lnSpc>
                <a:spcPct val="90000"/>
              </a:lnSpc>
              <a:spcBef>
                <a:spcPts val="0"/>
              </a:spcBef>
              <a:buSzTx/>
              <a:buNone/>
              <a:defRPr b="1" sz="295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output=Add2Numbers(3,4)</a:t>
            </a:r>
          </a:p>
          <a:p>
            <a:pPr marL="424281" indent="-424281" defTabSz="1131417">
              <a:lnSpc>
                <a:spcPct val="90000"/>
              </a:lnSpc>
              <a:spcBef>
                <a:spcPts val="0"/>
              </a:spcBef>
              <a:buSzTx/>
              <a:buNone/>
              <a:defRPr b="1" sz="2088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424281" indent="-424281" defTabSz="1131417">
              <a:lnSpc>
                <a:spcPct val="90000"/>
              </a:lnSpc>
              <a:spcBef>
                <a:spcPts val="0"/>
              </a:spcBef>
              <a:buSzTx/>
              <a:buNone/>
              <a:defRPr sz="2088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to call a function, just use the name and the ()</a:t>
            </a:r>
          </a:p>
          <a:p>
            <a:pPr marL="424281" indent="-424281" defTabSz="1131417">
              <a:lnSpc>
                <a:spcPct val="90000"/>
              </a:lnSpc>
              <a:spcBef>
                <a:spcPts val="0"/>
              </a:spcBef>
              <a:buSzTx/>
              <a:buNone/>
              <a:defRPr sz="2436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424281" indent="-424281" defTabSz="1131417">
              <a:lnSpc>
                <a:spcPct val="90000"/>
              </a:lnSpc>
              <a:spcBef>
                <a:spcPts val="0"/>
              </a:spcBef>
              <a:buSzTx/>
              <a:buNone/>
              <a:defRPr sz="382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</a:t>
            </a:r>
            <a:r>
              <a:rPr>
                <a:solidFill>
                  <a:srgbClr val="FF9933"/>
                </a:solidFill>
              </a:rPr>
              <a:t>return</a:t>
            </a:r>
            <a:r>
              <a:t> command returns data from the function allowing you to assign it to a new variable.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 idx="4294967295"/>
          </p:nvPr>
        </p:nvSpPr>
        <p:spPr>
          <a:xfrm>
            <a:off x="975359" y="866986"/>
            <a:ext cx="11054082" cy="1625601"/>
          </a:xfrm>
          <a:prstGeom prst="rect">
            <a:avLst/>
          </a:prstGeom>
        </p:spPr>
        <p:txBody>
          <a:bodyPr lIns="65023" tIns="65023" rIns="65023" bIns="65023"/>
          <a:lstStyle>
            <a:lvl1pPr defTabSz="1300480">
              <a:defRPr sz="6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Simple Functions</a:t>
            </a:r>
          </a:p>
        </p:txBody>
      </p:sp>
      <p:sp>
        <p:nvSpPr>
          <p:cNvPr id="143" name="Shape 143"/>
          <p:cNvSpPr/>
          <p:nvPr>
            <p:ph type="body" idx="4294967295"/>
          </p:nvPr>
        </p:nvSpPr>
        <p:spPr>
          <a:xfrm>
            <a:off x="975359" y="2817706"/>
            <a:ext cx="11054082" cy="5852161"/>
          </a:xfrm>
          <a:prstGeom prst="rect">
            <a:avLst/>
          </a:prstGeom>
        </p:spPr>
        <p:txBody>
          <a:bodyPr lIns="65023" tIns="65023" rIns="65023" bIns="65023" anchor="t"/>
          <a:lstStyle/>
          <a:p>
            <a:pPr marL="487680" indent="-487680" algn="ctr" defTabSz="1300480">
              <a:lnSpc>
                <a:spcPct val="90000"/>
              </a:lnSpc>
              <a:spcBef>
                <a:spcPts val="0"/>
              </a:spcBef>
              <a:buSzTx/>
              <a:buNone/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HOW FUNCTIONS WORK</a:t>
            </a:r>
          </a:p>
          <a:p>
            <a:pPr marL="487680" indent="-487680" defTabSz="1300480">
              <a:lnSpc>
                <a:spcPct val="90000"/>
              </a:lnSpc>
              <a:spcBef>
                <a:spcPts val="0"/>
              </a:spcBef>
              <a:buSzTx/>
              <a:buNone/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487680" indent="-487680" defTabSz="1300480">
              <a:lnSpc>
                <a:spcPct val="90000"/>
              </a:lnSpc>
              <a:spcBef>
                <a:spcPts val="0"/>
              </a:spcBef>
              <a:buSzTx/>
              <a:buNone/>
              <a:defRPr b="1" sz="3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</a:t>
            </a:r>
            <a:r>
              <a:rPr>
                <a:solidFill>
                  <a:srgbClr val="FF9933"/>
                </a:solidFill>
              </a:rPr>
              <a:t>def </a:t>
            </a:r>
            <a:r>
              <a:rPr>
                <a:solidFill>
                  <a:srgbClr val="3333CC"/>
                </a:solidFill>
              </a:rPr>
              <a:t>Add2Numbers</a:t>
            </a:r>
            <a:r>
              <a:t>(fx,fy):</a:t>
            </a:r>
          </a:p>
          <a:p>
            <a:pPr marL="487680" indent="-487680" defTabSz="1300480">
              <a:lnSpc>
                <a:spcPct val="90000"/>
              </a:lnSpc>
              <a:spcBef>
                <a:spcPts val="0"/>
              </a:spcBef>
              <a:buSzTx/>
              <a:buNone/>
              <a:defRPr b="1" sz="3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fresult=fx+fy</a:t>
            </a:r>
          </a:p>
          <a:p>
            <a:pPr marL="487680" indent="-487680" defTabSz="1300480">
              <a:lnSpc>
                <a:spcPct val="90000"/>
              </a:lnSpc>
              <a:spcBef>
                <a:spcPts val="0"/>
              </a:spcBef>
              <a:buSzTx/>
              <a:buNone/>
              <a:defRPr b="1" sz="3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</a:t>
            </a:r>
            <a:r>
              <a:rPr>
                <a:solidFill>
                  <a:srgbClr val="FF9933"/>
                </a:solidFill>
              </a:rPr>
              <a:t>return</a:t>
            </a:r>
            <a:r>
              <a:t> fresult</a:t>
            </a:r>
          </a:p>
          <a:p>
            <a:pPr marL="487680" indent="-487680" defTabSz="1300480">
              <a:lnSpc>
                <a:spcPct val="90000"/>
              </a:lnSpc>
              <a:spcBef>
                <a:spcPts val="0"/>
              </a:spcBef>
              <a:buSzTx/>
              <a:buNone/>
              <a:defRPr b="1" sz="34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487680" indent="-487680" defTabSz="1300480">
              <a:lnSpc>
                <a:spcPct val="90000"/>
              </a:lnSpc>
              <a:spcBef>
                <a:spcPts val="0"/>
              </a:spcBef>
              <a:buSzTx/>
              <a:buNone/>
              <a:defRPr sz="3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One you create the function you can call it over and over again.</a:t>
            </a:r>
          </a:p>
          <a:p>
            <a:pPr marL="487680" indent="-487680" defTabSz="1300480">
              <a:lnSpc>
                <a:spcPct val="90000"/>
              </a:lnSpc>
              <a:spcBef>
                <a:spcPts val="0"/>
              </a:spcBef>
              <a:buSzTx/>
              <a:buNone/>
              <a:defRPr sz="34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487680" indent="-487680" defTabSz="1300480">
              <a:lnSpc>
                <a:spcPct val="90000"/>
              </a:lnSpc>
              <a:spcBef>
                <a:spcPts val="0"/>
              </a:spcBef>
              <a:buSzTx/>
              <a:buNone/>
              <a:defRPr b="1" sz="3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output=Add2Numbers(3,4)</a:t>
            </a:r>
          </a:p>
          <a:p>
            <a:pPr marL="487680" indent="-487680" defTabSz="1300480">
              <a:lnSpc>
                <a:spcPct val="90000"/>
              </a:lnSpc>
              <a:spcBef>
                <a:spcPts val="0"/>
              </a:spcBef>
              <a:buSzTx/>
              <a:buNone/>
              <a:defRPr b="1" sz="3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output2=Add2Numbers(50,600)</a:t>
            </a:r>
          </a:p>
          <a:p>
            <a:pPr marL="487680" indent="-487680" defTabSz="1300480">
              <a:lnSpc>
                <a:spcPct val="90000"/>
              </a:lnSpc>
              <a:spcBef>
                <a:spcPts val="0"/>
              </a:spcBef>
              <a:buSzTx/>
              <a:buNone/>
              <a:defRPr b="1" sz="3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x=9</a:t>
            </a:r>
            <a:endParaRPr sz="2400">
              <a:solidFill>
                <a:srgbClr val="FF0000"/>
              </a:solidFill>
            </a:endParaRPr>
          </a:p>
          <a:p>
            <a:pPr marL="487680" indent="-487680" defTabSz="1300480">
              <a:lnSpc>
                <a:spcPct val="90000"/>
              </a:lnSpc>
              <a:spcBef>
                <a:spcPts val="0"/>
              </a:spcBef>
              <a:buSzTx/>
              <a:buNone/>
              <a:defRPr b="1" sz="3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output3=Add2Numbers(x,1000)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 idx="4294967295"/>
          </p:nvPr>
        </p:nvSpPr>
        <p:spPr>
          <a:xfrm>
            <a:off x="975359" y="108373"/>
            <a:ext cx="11054082" cy="1625601"/>
          </a:xfrm>
          <a:prstGeom prst="rect">
            <a:avLst/>
          </a:prstGeom>
        </p:spPr>
        <p:txBody>
          <a:bodyPr lIns="65023" tIns="65023" rIns="65023" bIns="65023"/>
          <a:lstStyle>
            <a:lvl1pPr defTabSz="1300480">
              <a:defRPr sz="6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Importing Functions</a:t>
            </a:r>
          </a:p>
        </p:txBody>
      </p:sp>
      <p:sp>
        <p:nvSpPr>
          <p:cNvPr id="146" name="Shape 146"/>
          <p:cNvSpPr/>
          <p:nvPr/>
        </p:nvSpPr>
        <p:spPr>
          <a:xfrm>
            <a:off x="365759" y="1733973"/>
            <a:ext cx="12097175" cy="3901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algn="l" defTabSz="650240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Some built-in functions not automatically loaded. Lots of so-called </a:t>
            </a:r>
            <a:r>
              <a:rPr>
                <a:solidFill>
                  <a:srgbClr val="FF6600"/>
                </a:solidFill>
              </a:rPr>
              <a:t>“modules” </a:t>
            </a:r>
            <a:r>
              <a:t>that have useful functions. Example: math module</a:t>
            </a:r>
          </a:p>
          <a:p>
            <a:pPr algn="l" defTabSz="650240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 defTabSz="650240">
              <a:defRPr b="1" sz="24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import</a:t>
            </a:r>
            <a:r>
              <a:rPr>
                <a:solidFill>
                  <a:srgbClr val="000080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math</a:t>
            </a:r>
            <a:r>
              <a:rPr>
                <a:solidFill>
                  <a:srgbClr val="000080"/>
                </a:solidFill>
              </a:rPr>
              <a:t>  </a:t>
            </a:r>
            <a:r>
              <a:rPr>
                <a:solidFill>
                  <a:srgbClr val="FF3300"/>
                </a:solidFill>
              </a:rPr>
              <a:t>#PUT AT TOP OF FILE</a:t>
            </a:r>
            <a:endParaRPr>
              <a:solidFill>
                <a:srgbClr val="FF3300"/>
              </a:solidFill>
            </a:endParaRPr>
          </a:p>
          <a:p>
            <a:pPr algn="l" defTabSz="650240">
              <a:defRPr b="1" sz="24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 defTabSz="650240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mydata=100</a:t>
            </a:r>
          </a:p>
          <a:p>
            <a:pPr algn="l" defTabSz="650240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mydatalog=math.log(mydata)</a:t>
            </a:r>
          </a:p>
          <a:p>
            <a:pPr algn="l" defTabSz="650240"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 defTabSz="650240">
              <a:defRPr b="1" sz="24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def</a:t>
            </a:r>
            <a:r>
              <a:rPr>
                <a:solidFill>
                  <a:srgbClr val="000080"/>
                </a:solidFill>
              </a:rPr>
              <a:t> BaseInfo</a:t>
            </a:r>
            <a:r>
              <a:rPr>
                <a:solidFill>
                  <a:srgbClr val="000000"/>
                </a:solidFill>
              </a:rPr>
              <a:t>(fx):</a:t>
            </a:r>
          </a:p>
          <a:p>
            <a:pPr algn="l" defTabSz="650240">
              <a:defRPr b="1" sz="2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finfo=math.log(fx)</a:t>
            </a:r>
          </a:p>
          <a:p>
            <a:pPr algn="l" defTabSz="650240">
              <a:defRPr b="1" sz="2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>
                <a:solidFill>
                  <a:srgbClr val="FF9900"/>
                </a:solidFill>
              </a:rPr>
              <a:t>print</a:t>
            </a:r>
            <a:r>
              <a:rPr>
                <a:solidFill>
                  <a:srgbClr val="000080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finfo</a:t>
            </a:r>
          </a:p>
        </p:txBody>
      </p:sp>
      <p:sp>
        <p:nvSpPr>
          <p:cNvPr id="147" name="Shape 147"/>
          <p:cNvSpPr/>
          <p:nvPr/>
        </p:nvSpPr>
        <p:spPr>
          <a:xfrm flipH="1" flipV="1">
            <a:off x="5310293" y="7586133"/>
            <a:ext cx="2709334" cy="433494"/>
          </a:xfrm>
          <a:prstGeom prst="line">
            <a:avLst/>
          </a:prstGeom>
          <a:ln w="50800">
            <a:solidFill>
              <a:srgbClr val="000000"/>
            </a:solidFill>
            <a:tailEnd type="triangle"/>
          </a:ln>
        </p:spPr>
        <p:txBody>
          <a:bodyPr lIns="65023" tIns="65023" rIns="65023" bIns="65023"/>
          <a:lstStyle/>
          <a:p>
            <a:pPr algn="l" defTabSz="1300480">
              <a:defRPr sz="3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48" name="Shape 148"/>
          <p:cNvSpPr/>
          <p:nvPr/>
        </p:nvSpPr>
        <p:spPr>
          <a:xfrm>
            <a:off x="8213795" y="7753208"/>
            <a:ext cx="2800522" cy="46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650240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Notice the “.” symbol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 idx="4294967295"/>
          </p:nvPr>
        </p:nvSpPr>
        <p:spPr>
          <a:xfrm>
            <a:off x="975359" y="866986"/>
            <a:ext cx="11054082" cy="1625601"/>
          </a:xfrm>
          <a:prstGeom prst="rect">
            <a:avLst/>
          </a:prstGeom>
        </p:spPr>
        <p:txBody>
          <a:bodyPr lIns="65023" tIns="65023" rIns="65023" bIns="65023"/>
          <a:lstStyle>
            <a:lvl1pPr defTabSz="1300480">
              <a:defRPr sz="6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Boolean expressions</a:t>
            </a:r>
          </a:p>
        </p:txBody>
      </p:sp>
      <p:sp>
        <p:nvSpPr>
          <p:cNvPr id="151" name="Shape 151"/>
          <p:cNvSpPr/>
          <p:nvPr/>
        </p:nvSpPr>
        <p:spPr>
          <a:xfrm>
            <a:off x="4226559" y="2709333"/>
            <a:ext cx="4837433" cy="140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650240">
              <a:defRPr b="1" sz="4400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TRUE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rPr u="sng">
                <a:solidFill>
                  <a:srgbClr val="000000"/>
                </a:solidFill>
              </a:rPr>
              <a:t>or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FF3300"/>
                </a:solidFill>
              </a:rPr>
              <a:t>FALSE</a:t>
            </a:r>
            <a:endParaRPr>
              <a:solidFill>
                <a:srgbClr val="FF3300"/>
              </a:solidFill>
            </a:endParaRPr>
          </a:p>
          <a:p>
            <a:pPr algn="l" defTabSz="650240">
              <a:defRPr b="1" sz="44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>
                <a:solidFill>
                  <a:srgbClr val="3333CC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  </a:t>
            </a:r>
            <a:r>
              <a:rPr u="sng">
                <a:solidFill>
                  <a:srgbClr val="000000"/>
                </a:solidFill>
              </a:rPr>
              <a:t>or</a:t>
            </a:r>
            <a:r>
              <a:rPr>
                <a:solidFill>
                  <a:srgbClr val="000000"/>
                </a:solidFill>
              </a:rPr>
              <a:t>  </a:t>
            </a:r>
            <a:r>
              <a:t>0</a:t>
            </a:r>
          </a:p>
        </p:txBody>
      </p:sp>
      <p:sp>
        <p:nvSpPr>
          <p:cNvPr id="152" name="Shape 152"/>
          <p:cNvSpPr/>
          <p:nvPr/>
        </p:nvSpPr>
        <p:spPr>
          <a:xfrm>
            <a:off x="1733973" y="5960533"/>
            <a:ext cx="7093320" cy="1844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650240"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5==5  #Does 5 equal 5? Yes! </a:t>
            </a:r>
            <a:r>
              <a:rPr>
                <a:solidFill>
                  <a:srgbClr val="3333CC"/>
                </a:solidFill>
              </a:rPr>
              <a:t>True</a:t>
            </a:r>
            <a:r>
              <a:t>!</a:t>
            </a:r>
          </a:p>
          <a:p>
            <a:pPr algn="l" defTabSz="650240">
              <a:defRPr b="1" sz="2400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1</a:t>
            </a:r>
          </a:p>
          <a:p>
            <a:pPr algn="l" defTabSz="650240"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5==6  #Does 5 equal 6? No! </a:t>
            </a:r>
            <a:r>
              <a:rPr>
                <a:solidFill>
                  <a:srgbClr val="FF3300"/>
                </a:solidFill>
              </a:rPr>
              <a:t>False</a:t>
            </a:r>
            <a:r>
              <a:t>!</a:t>
            </a:r>
          </a:p>
          <a:p>
            <a:pPr algn="l" defTabSz="650240">
              <a:defRPr b="1" sz="24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0</a:t>
            </a:r>
          </a:p>
        </p:txBody>
      </p:sp>
      <p:sp>
        <p:nvSpPr>
          <p:cNvPr id="153" name="Shape 153"/>
          <p:cNvSpPr/>
          <p:nvPr/>
        </p:nvSpPr>
        <p:spPr>
          <a:xfrm>
            <a:off x="2689069" y="4443306"/>
            <a:ext cx="7459586" cy="80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defTabSz="650240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Comparison operator: the double equals sign </a:t>
            </a:r>
            <a:r>
              <a:rPr b="1">
                <a:solidFill>
                  <a:srgbClr val="FF9900"/>
                </a:solidFill>
              </a:rPr>
              <a:t>==</a:t>
            </a:r>
            <a:endParaRPr b="1">
              <a:solidFill>
                <a:srgbClr val="FF9900"/>
              </a:solidFill>
            </a:endParaRPr>
          </a:p>
          <a:p>
            <a:pPr defTabSz="650240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(Don’t confuse with the single equals sign for assignments.)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 idx="4294967295"/>
          </p:nvPr>
        </p:nvSpPr>
        <p:spPr>
          <a:xfrm>
            <a:off x="975359" y="866986"/>
            <a:ext cx="11054082" cy="1625601"/>
          </a:xfrm>
          <a:prstGeom prst="rect">
            <a:avLst/>
          </a:prstGeom>
        </p:spPr>
        <p:txBody>
          <a:bodyPr lIns="65023" tIns="65023" rIns="65023" bIns="65023"/>
          <a:lstStyle/>
          <a:p>
            <a:pPr defTabSz="1300480">
              <a:defRPr i="1" sz="6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Double</a:t>
            </a:r>
            <a:r>
              <a:rPr i="0"/>
              <a:t> equals vs. </a:t>
            </a:r>
            <a:r>
              <a:t>Single</a:t>
            </a:r>
            <a:r>
              <a:rPr i="0"/>
              <a:t> equals</a:t>
            </a:r>
          </a:p>
        </p:txBody>
      </p:sp>
      <p:sp>
        <p:nvSpPr>
          <p:cNvPr id="156" name="Shape 156"/>
          <p:cNvSpPr/>
          <p:nvPr/>
        </p:nvSpPr>
        <p:spPr>
          <a:xfrm>
            <a:off x="650239" y="2853831"/>
            <a:ext cx="11921068" cy="5641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defTabSz="650240">
              <a:defRPr b="1" sz="2800" u="sng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 VERY COMMON MISTAKE</a:t>
            </a:r>
          </a:p>
          <a:p>
            <a:pPr algn="l" defTabSz="650240"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 defTabSz="650240"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Two equals signs “==“ check to see if values match.</a:t>
            </a:r>
          </a:p>
          <a:p>
            <a:pPr algn="l" defTabSz="650240"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 defTabSz="650240"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 single “=“ is used to assign values to variables.</a:t>
            </a:r>
          </a:p>
          <a:p>
            <a:pPr algn="l" defTabSz="650240"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 defTabSz="650240"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Assigning variables:</a:t>
            </a:r>
          </a:p>
          <a:p>
            <a:pPr algn="l" defTabSz="650240"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x=9       </a:t>
            </a:r>
            <a:r>
              <a:rPr>
                <a:solidFill>
                  <a:srgbClr val="FF3300"/>
                </a:solidFill>
              </a:rPr>
              <a:t># Correct</a:t>
            </a:r>
            <a:endParaRPr>
              <a:solidFill>
                <a:srgbClr val="FF3300"/>
              </a:solidFill>
            </a:endParaRPr>
          </a:p>
          <a:p>
            <a:pPr algn="l" defTabSz="650240"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x==9      </a:t>
            </a:r>
            <a:r>
              <a:rPr>
                <a:solidFill>
                  <a:srgbClr val="FF3300"/>
                </a:solidFill>
              </a:rPr>
              <a:t># Incorrect</a:t>
            </a:r>
            <a:endParaRPr>
              <a:solidFill>
                <a:srgbClr val="FF3300"/>
              </a:solidFill>
            </a:endParaRPr>
          </a:p>
          <a:p>
            <a:pPr algn="l" defTabSz="650240"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 defTabSz="650240"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Conditionals:</a:t>
            </a:r>
          </a:p>
          <a:p>
            <a:pPr algn="l" defTabSz="650240"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x==9:  </a:t>
            </a:r>
            <a:r>
              <a:rPr>
                <a:solidFill>
                  <a:srgbClr val="FF3300"/>
                </a:solidFill>
              </a:rPr>
              <a:t># Correct</a:t>
            </a:r>
            <a:endParaRPr>
              <a:solidFill>
                <a:srgbClr val="FF3300"/>
              </a:solidFill>
            </a:endParaRPr>
          </a:p>
          <a:p>
            <a:pPr algn="l" defTabSz="650240"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x=9:   </a:t>
            </a:r>
            <a:r>
              <a:rPr>
                <a:solidFill>
                  <a:srgbClr val="FF3300"/>
                </a:solidFill>
              </a:rPr>
              <a:t># Incorrect</a:t>
            </a:r>
            <a:endParaRPr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