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C99B-BB67-3046-83DB-14B38D676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3502C-3A19-9B42-A8DA-7CDE72909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63D43-9AB7-554D-A43D-E4220B92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09CD-1CB8-E54B-90E8-159995D837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C0E5D-CDF6-4A4C-BEC8-CB7AE88F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D06F-AF57-7B40-B976-EB8FDB43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7AEC-F291-DD47-81A0-1EFE883F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9EB2-7EB6-804E-B7E3-65CD5A03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AB112-5F51-E04B-B0A0-315924EE8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1A6C-9900-724A-847C-83487F27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09CD-1CB8-E54B-90E8-159995D837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B0B09-AB47-A944-ABD9-C1A072BB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607EA-1953-FF43-8376-7B7EEC26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7AEC-F291-DD47-81A0-1EFE883F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8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7B14D-0D9B-B743-AB1B-671B5F060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133B4-D689-314C-90F4-8A793ED9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AFD0-C54F-574A-AF01-29240FF4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09CD-1CB8-E54B-90E8-159995D837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5112-E1F9-9E48-B235-40E610B0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D8A45-46C3-CD4F-9080-1BC66822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7AEC-F291-DD47-81A0-1EFE883F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6B8A-B313-E644-90BC-141E8C26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6A5B-54C5-1448-89BE-6956E870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49372-DB97-B24F-9063-9BCFD205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09CD-1CB8-E54B-90E8-159995D837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6BEC8-BD0B-F942-B105-98BAA3FB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E9BFD-E820-AE4D-A425-58D590EE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7AEC-F291-DD47-81A0-1EFE883F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59D6-2916-994F-B126-5F50D988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C7E95-5BBC-1741-86C1-02B634B4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5B17E-4D5A-8449-A294-E3119C85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09CD-1CB8-E54B-90E8-159995D837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D6518-4F36-7B43-B3C4-CD45A8AC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6504-1F2C-D345-80D5-82FA4B91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7AEC-F291-DD47-81A0-1EFE883F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5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70C6-778D-9E4E-8F55-353EB417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EEC5-4393-6E46-9C3F-B62B91673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A52F-BD85-9249-90E6-BE2F74AA2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C51D2-0480-754E-8FE2-00595D03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09CD-1CB8-E54B-90E8-159995D837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253B-3778-CF43-A0B2-A8019A4F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4970A-CB16-284D-9682-1A5F45EA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7AEC-F291-DD47-81A0-1EFE883F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B83A-D542-B549-BB6D-4615B73C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E43E8-9291-8949-94C5-5EFFCCE15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EFB4C-CCDC-BF40-AC49-972DAF471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31802-2C04-FC47-A202-8E1EF5C2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0842C-057F-194B-8C96-F12E67506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8BA16-3B0B-2A48-90DF-4ECAA355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09CD-1CB8-E54B-90E8-159995D837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120E1-5B92-E044-8416-102DF726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2320-E2E4-F247-B15C-AE9111F9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7AEC-F291-DD47-81A0-1EFE883F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4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4A16-B58E-2E45-B85C-8DFBF54D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8C821-04AC-1B4B-9945-B8A50CF6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09CD-1CB8-E54B-90E8-159995D837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0EBF3-67DE-AA4A-9314-6F744BC7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704ED-24E2-1643-AC5C-ED6B6CDE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7AEC-F291-DD47-81A0-1EFE883F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A3D65-DAAE-1246-A8E2-56C88077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09CD-1CB8-E54B-90E8-159995D837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BF853-74F3-3F47-BCF1-5C4A5425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96BC0-A145-4547-A57F-AC9D2D80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7AEC-F291-DD47-81A0-1EFE883F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2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89DE-AA3B-8041-9E68-27DCCD85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B06C-341D-7046-B6A9-C4C0096C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E9E62-A0A1-8C41-9184-8ED74BAF2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C44AB-C3B0-824A-A7EA-21CC59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09CD-1CB8-E54B-90E8-159995D837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1CF28-99DF-1E4C-BB95-455DC5D1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42B76-1A05-FD49-80A6-B62D2DB2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7AEC-F291-DD47-81A0-1EFE883F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0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335E-0F78-9848-8408-C96071AE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CCFE5-134D-2542-B9CB-A720434BC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CF7F7-4ABA-EA40-A8A0-F11BBF044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EA770-5072-8C48-BBAC-3EA5E871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09CD-1CB8-E54B-90E8-159995D837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B525E-4D72-4D4E-A319-5FB45832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DD4E-8A04-3D42-9F44-C48AA494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7AEC-F291-DD47-81A0-1EFE883F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1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EA256-58D0-324D-B73F-66730117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8FAB1-5C24-804C-A628-A4A55F4F2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63BED-B523-FB4C-8839-FC941E66A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A09CD-1CB8-E54B-90E8-159995D837E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47524-99CE-C843-906B-F80BDA877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53D3-E6FA-2D44-AF06-35C82C788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7AEC-F291-DD47-81A0-1EFE883F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9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yanstutorials.net/bash-scripting-tutoria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109D-DFED-D045-8558-7D9461736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BASH Scripting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11B77-C3D9-BC4E-98C1-7C9ABA759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Ryan’s Tutorial at</a:t>
            </a:r>
          </a:p>
          <a:p>
            <a:r>
              <a:rPr lang="en-US" dirty="0">
                <a:hlinkClick r:id="rId2"/>
              </a:rPr>
              <a:t>https://ryanstutorials.net/bash-scripting-tutorial/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6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8A86-29FA-5A49-8E0A-423313ED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691F07-3FD7-094A-8D63-E7C400D88B5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82001461"/>
              </p:ext>
            </p:extLst>
          </p:nvPr>
        </p:nvGraphicFramePr>
        <p:xfrm>
          <a:off x="382181" y="1373526"/>
          <a:ext cx="8173617" cy="5225103"/>
        </p:xfrm>
        <a:graphic>
          <a:graphicData uri="http://schemas.openxmlformats.org/drawingml/2006/table">
            <a:tbl>
              <a:tblPr/>
              <a:tblGrid>
                <a:gridCol w="3749628">
                  <a:extLst>
                    <a:ext uri="{9D8B030D-6E8A-4147-A177-3AD203B41FA5}">
                      <a16:colId xmlns:a16="http://schemas.microsoft.com/office/drawing/2014/main" val="3994912360"/>
                    </a:ext>
                  </a:extLst>
                </a:gridCol>
                <a:gridCol w="4423989">
                  <a:extLst>
                    <a:ext uri="{9D8B030D-6E8A-4147-A177-3AD203B41FA5}">
                      <a16:colId xmlns:a16="http://schemas.microsoft.com/office/drawing/2014/main" val="1563566925"/>
                    </a:ext>
                  </a:extLst>
                </a:gridCol>
              </a:tblGrid>
              <a:tr h="327909"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Operator</a:t>
                      </a:r>
                    </a:p>
                  </a:txBody>
                  <a:tcPr marL="284960" marR="68390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Description</a:t>
                      </a:r>
                    </a:p>
                  </a:txBody>
                  <a:tcPr marL="135356" marR="284960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513414"/>
                  </a:ext>
                </a:extLst>
              </a:tr>
              <a:tr h="327909">
                <a:tc>
                  <a:txBody>
                    <a:bodyPr/>
                    <a:lstStyle/>
                    <a:p>
                      <a:pPr algn="r"/>
                      <a:r>
                        <a:rPr lang="en-US" sz="1300" b="1">
                          <a:effectLst/>
                        </a:rPr>
                        <a:t>! EXPRESSION</a:t>
                      </a:r>
                    </a:p>
                  </a:txBody>
                  <a:tcPr marL="284960" marR="56992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The EXPRESSION is false.</a:t>
                      </a:r>
                    </a:p>
                  </a:txBody>
                  <a:tcPr marL="135356" marR="284960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888586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r"/>
                      <a:r>
                        <a:rPr lang="en-US" sz="1300" b="1">
                          <a:effectLst/>
                        </a:rPr>
                        <a:t>-n STRING</a:t>
                      </a:r>
                    </a:p>
                  </a:txBody>
                  <a:tcPr marL="284960" marR="56992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The length of STRING is greater than zero.</a:t>
                      </a:r>
                    </a:p>
                  </a:txBody>
                  <a:tcPr marL="135356" marR="284960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93330"/>
                  </a:ext>
                </a:extLst>
              </a:tr>
              <a:tr h="327909">
                <a:tc>
                  <a:txBody>
                    <a:bodyPr/>
                    <a:lstStyle/>
                    <a:p>
                      <a:pPr algn="r"/>
                      <a:r>
                        <a:rPr lang="en-US" sz="1300" b="1">
                          <a:effectLst/>
                        </a:rPr>
                        <a:t>-z STRING</a:t>
                      </a:r>
                    </a:p>
                  </a:txBody>
                  <a:tcPr marL="284960" marR="56992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The lengh of STRING is zero (ie it is empty).</a:t>
                      </a:r>
                    </a:p>
                  </a:txBody>
                  <a:tcPr marL="135356" marR="284960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712448"/>
                  </a:ext>
                </a:extLst>
              </a:tr>
              <a:tr h="327909">
                <a:tc>
                  <a:txBody>
                    <a:bodyPr/>
                    <a:lstStyle/>
                    <a:p>
                      <a:pPr algn="r"/>
                      <a:r>
                        <a:rPr lang="en-US" sz="1300" b="1">
                          <a:effectLst/>
                        </a:rPr>
                        <a:t>STRING1 = STRING2</a:t>
                      </a:r>
                    </a:p>
                  </a:txBody>
                  <a:tcPr marL="284960" marR="56992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STRING1 is equal to STRING2</a:t>
                      </a:r>
                    </a:p>
                  </a:txBody>
                  <a:tcPr marL="135356" marR="284960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055509"/>
                  </a:ext>
                </a:extLst>
              </a:tr>
              <a:tr h="327909">
                <a:tc>
                  <a:txBody>
                    <a:bodyPr/>
                    <a:lstStyle/>
                    <a:p>
                      <a:pPr algn="r"/>
                      <a:r>
                        <a:rPr lang="en-US" sz="1300" b="1">
                          <a:effectLst/>
                        </a:rPr>
                        <a:t>STRING1 != STRING2</a:t>
                      </a:r>
                    </a:p>
                  </a:txBody>
                  <a:tcPr marL="284960" marR="56992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STRING1 is not equal to STRING2</a:t>
                      </a:r>
                    </a:p>
                  </a:txBody>
                  <a:tcPr marL="135356" marR="284960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22578"/>
                  </a:ext>
                </a:extLst>
              </a:tr>
              <a:tr h="327909"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>
                          <a:effectLst/>
                        </a:rPr>
                        <a:t>INTEGER1 -</a:t>
                      </a:r>
                      <a:r>
                        <a:rPr lang="en-US" sz="1300" b="1" dirty="0" err="1">
                          <a:effectLst/>
                        </a:rPr>
                        <a:t>eq</a:t>
                      </a:r>
                      <a:r>
                        <a:rPr lang="en-US" sz="1300" b="1" dirty="0">
                          <a:effectLst/>
                        </a:rPr>
                        <a:t> INTEGER2</a:t>
                      </a:r>
                    </a:p>
                  </a:txBody>
                  <a:tcPr marL="284960" marR="56992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INTEGER1 is numerically equal to INTEGER2</a:t>
                      </a:r>
                    </a:p>
                  </a:txBody>
                  <a:tcPr marL="135356" marR="284960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398278"/>
                  </a:ext>
                </a:extLst>
              </a:tr>
              <a:tr h="327909">
                <a:tc>
                  <a:txBody>
                    <a:bodyPr/>
                    <a:lstStyle/>
                    <a:p>
                      <a:pPr algn="r"/>
                      <a:r>
                        <a:rPr lang="en-US" sz="1300" b="1">
                          <a:effectLst/>
                        </a:rPr>
                        <a:t>INTEGER1 -gt INTEGER2</a:t>
                      </a:r>
                    </a:p>
                  </a:txBody>
                  <a:tcPr marL="284960" marR="56992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INTEGER1 is numerically greater than INTEGER2</a:t>
                      </a:r>
                    </a:p>
                  </a:txBody>
                  <a:tcPr marL="135356" marR="284960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721610"/>
                  </a:ext>
                </a:extLst>
              </a:tr>
              <a:tr h="327909">
                <a:tc>
                  <a:txBody>
                    <a:bodyPr/>
                    <a:lstStyle/>
                    <a:p>
                      <a:pPr algn="r"/>
                      <a:r>
                        <a:rPr lang="en-US" sz="1300" b="1">
                          <a:effectLst/>
                        </a:rPr>
                        <a:t>INTEGER1 -lt INTEGER2</a:t>
                      </a:r>
                    </a:p>
                  </a:txBody>
                  <a:tcPr marL="284960" marR="56992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INTEGER1 is numerically less than INTEGER2</a:t>
                      </a:r>
                    </a:p>
                  </a:txBody>
                  <a:tcPr marL="135356" marR="284960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986374"/>
                  </a:ext>
                </a:extLst>
              </a:tr>
              <a:tr h="327909">
                <a:tc>
                  <a:txBody>
                    <a:bodyPr/>
                    <a:lstStyle/>
                    <a:p>
                      <a:pPr algn="r"/>
                      <a:r>
                        <a:rPr lang="en-US" sz="1300" b="1">
                          <a:effectLst/>
                        </a:rPr>
                        <a:t>-d FILE</a:t>
                      </a:r>
                    </a:p>
                  </a:txBody>
                  <a:tcPr marL="284960" marR="56992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FILE exists and is a directory.</a:t>
                      </a:r>
                    </a:p>
                  </a:txBody>
                  <a:tcPr marL="135356" marR="284960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924286"/>
                  </a:ext>
                </a:extLst>
              </a:tr>
              <a:tr h="319545">
                <a:tc>
                  <a:txBody>
                    <a:bodyPr/>
                    <a:lstStyle/>
                    <a:p>
                      <a:pPr algn="r"/>
                      <a:r>
                        <a:rPr lang="en-US" sz="1300" b="1">
                          <a:effectLst/>
                        </a:rPr>
                        <a:t>-e FILE</a:t>
                      </a:r>
                    </a:p>
                  </a:txBody>
                  <a:tcPr marL="284960" marR="56992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FILE exists.</a:t>
                      </a:r>
                    </a:p>
                  </a:txBody>
                  <a:tcPr marL="135356" marR="284960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57000"/>
                  </a:ext>
                </a:extLst>
              </a:tr>
              <a:tr h="327909">
                <a:tc>
                  <a:txBody>
                    <a:bodyPr/>
                    <a:lstStyle/>
                    <a:p>
                      <a:pPr algn="r"/>
                      <a:r>
                        <a:rPr lang="en-US" sz="1300" b="1">
                          <a:effectLst/>
                        </a:rPr>
                        <a:t>-r FILE</a:t>
                      </a:r>
                    </a:p>
                  </a:txBody>
                  <a:tcPr marL="284960" marR="56992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FILE exists and the read permission is granted.</a:t>
                      </a:r>
                    </a:p>
                  </a:txBody>
                  <a:tcPr marL="135356" marR="284960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45085"/>
                  </a:ext>
                </a:extLst>
              </a:tr>
              <a:tr h="571306">
                <a:tc>
                  <a:txBody>
                    <a:bodyPr/>
                    <a:lstStyle/>
                    <a:p>
                      <a:pPr algn="r"/>
                      <a:r>
                        <a:rPr lang="en-US" sz="1300" b="1">
                          <a:effectLst/>
                        </a:rPr>
                        <a:t>-s FILE</a:t>
                      </a:r>
                    </a:p>
                  </a:txBody>
                  <a:tcPr marL="284960" marR="56992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FILE exists and it's size is greater than zero (ie. it is not empty).</a:t>
                      </a:r>
                    </a:p>
                  </a:txBody>
                  <a:tcPr marL="135356" marR="284960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224923"/>
                  </a:ext>
                </a:extLst>
              </a:tr>
              <a:tr h="327909">
                <a:tc>
                  <a:txBody>
                    <a:bodyPr/>
                    <a:lstStyle/>
                    <a:p>
                      <a:pPr algn="r"/>
                      <a:r>
                        <a:rPr lang="en-US" sz="1300" b="1">
                          <a:effectLst/>
                        </a:rPr>
                        <a:t>-w FILE</a:t>
                      </a:r>
                    </a:p>
                  </a:txBody>
                  <a:tcPr marL="284960" marR="56992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FILE exists and the write permission is granted.</a:t>
                      </a:r>
                    </a:p>
                  </a:txBody>
                  <a:tcPr marL="135356" marR="284960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770713"/>
                  </a:ext>
                </a:extLst>
              </a:tr>
              <a:tr h="327909">
                <a:tc>
                  <a:txBody>
                    <a:bodyPr/>
                    <a:lstStyle/>
                    <a:p>
                      <a:pPr algn="r"/>
                      <a:r>
                        <a:rPr lang="en-US" sz="1300" b="1">
                          <a:effectLst/>
                        </a:rPr>
                        <a:t>-x FILE</a:t>
                      </a:r>
                    </a:p>
                  </a:txBody>
                  <a:tcPr marL="284960" marR="56992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FILE exists and the execute permission is granted.</a:t>
                      </a:r>
                    </a:p>
                  </a:txBody>
                  <a:tcPr marL="135356" marR="284960" marT="35620" marB="3562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0971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8C82152-5427-634A-85F4-241D01E52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31C0AE-D7AC-824E-AA95-DA36B25B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208" y="1370291"/>
            <a:ext cx="1485900" cy="927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4D6A5-3150-7143-8D39-872D038A6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558" y="2951153"/>
            <a:ext cx="29972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C5FB33-F5CB-CB4C-829A-2A26EF607C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222"/>
          <a:stretch/>
        </p:blipFill>
        <p:spPr>
          <a:xfrm>
            <a:off x="8921558" y="4651050"/>
            <a:ext cx="3158344" cy="1286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3858EB-1155-D54B-9896-207E53264395}"/>
              </a:ext>
            </a:extLst>
          </p:cNvPr>
          <p:cNvSpPr txBox="1"/>
          <p:nvPr/>
        </p:nvSpPr>
        <p:spPr>
          <a:xfrm>
            <a:off x="9542151" y="251118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&amp;&amp; (and)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2C204-EE2D-F042-8C00-4CF8978C16FD}"/>
              </a:ext>
            </a:extLst>
          </p:cNvPr>
          <p:cNvSpPr txBox="1"/>
          <p:nvPr/>
        </p:nvSpPr>
        <p:spPr>
          <a:xfrm>
            <a:off x="9737118" y="413808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|| (or)</a:t>
            </a:r>
          </a:p>
        </p:txBody>
      </p:sp>
    </p:spTree>
    <p:extLst>
      <p:ext uri="{BB962C8B-B14F-4D97-AF65-F5344CB8AC3E}">
        <p14:creationId xmlns:p14="http://schemas.microsoft.com/office/powerpoint/2010/main" val="352760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BA41-B9DD-A341-98F0-6F20AEF8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&amp; if/</a:t>
            </a:r>
            <a:r>
              <a:rPr lang="en-US" dirty="0" err="1"/>
              <a:t>elif</a:t>
            </a:r>
            <a:r>
              <a:rPr lang="en-US" dirty="0"/>
              <a:t> statements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09A178-10C7-F344-9394-BCE3E9CED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5617"/>
            <a:ext cx="3592534" cy="2923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A702C1-08E4-0642-ABFE-4702A797B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353" y="1495617"/>
            <a:ext cx="5207969" cy="27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4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689D-CEA3-F34D-86C6-D93C676A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while, until and for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A6819-4809-D848-9692-21ED6E13C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09" y="1709738"/>
            <a:ext cx="2197100" cy="1422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583F9B-655E-1D41-B3FD-5E33FEFCE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59" y="3367437"/>
            <a:ext cx="2895600" cy="309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825DA5-EA36-AE48-8A07-1EBB4478F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050" y="1671638"/>
            <a:ext cx="1993900" cy="146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B312C-8727-9747-9FAE-E9D101765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387" y="3392837"/>
            <a:ext cx="2857500" cy="307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73BBEB-9CD6-924D-992B-340779A30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7015" y="1697038"/>
            <a:ext cx="185420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E975E9-6290-D44D-B371-C558CDAC25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6315" y="3367437"/>
            <a:ext cx="28956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5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0BDC-B4CF-EE4E-8D84-4B107981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with for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BE686-9ACA-7F42-AE63-909FD137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23" y="1734573"/>
            <a:ext cx="2159000" cy="1714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C36AA9-DF7B-F940-B081-18462CE3C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923" y="4004482"/>
            <a:ext cx="2806700" cy="191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41F2B-BBC3-7349-B5A4-9EF7E0164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277" y="2306638"/>
            <a:ext cx="5499100" cy="219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64DD87-A0F4-E747-99EA-F7874D6FECD9}"/>
              </a:ext>
            </a:extLst>
          </p:cNvPr>
          <p:cNvSpPr txBox="1"/>
          <p:nvPr/>
        </p:nvSpPr>
        <p:spPr>
          <a:xfrm>
            <a:off x="1141923" y="1394847"/>
            <a:ext cx="223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OF NUMBERS: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BE0CE-F759-CF43-B411-EDE4FC519F7E}"/>
              </a:ext>
            </a:extLst>
          </p:cNvPr>
          <p:cNvSpPr txBox="1"/>
          <p:nvPr/>
        </p:nvSpPr>
        <p:spPr>
          <a:xfrm>
            <a:off x="1141923" y="363515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9806D1-2137-744E-B20E-579F5C4BD059}"/>
              </a:ext>
            </a:extLst>
          </p:cNvPr>
          <p:cNvSpPr txBox="1"/>
          <p:nvPr/>
        </p:nvSpPr>
        <p:spPr>
          <a:xfrm>
            <a:off x="4896064" y="1813997"/>
            <a:ext cx="346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COOL WAY TO GO THROUGH FILES:</a:t>
            </a:r>
          </a:p>
        </p:txBody>
      </p:sp>
    </p:spTree>
    <p:extLst>
      <p:ext uri="{BB962C8B-B14F-4D97-AF65-F5344CB8AC3E}">
        <p14:creationId xmlns:p14="http://schemas.microsoft.com/office/powerpoint/2010/main" val="3075879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53F3-537B-4D46-B4D5-B53DF7A9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2F0CB-77C8-6F4F-AA4C-E26E299A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8" y="2203127"/>
            <a:ext cx="3479800" cy="3784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7C1353-1B00-1347-A931-0E40D102D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501" y="380690"/>
            <a:ext cx="3340100" cy="271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658DFF-E1F6-3E44-913B-3B3880170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501" y="3409627"/>
            <a:ext cx="3340100" cy="2275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6320B7-EC05-D346-9608-C34AE1B36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234" y="3409627"/>
            <a:ext cx="3955495" cy="2072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33DB50-A234-4240-A37F-29D778EB49BD}"/>
              </a:ext>
            </a:extLst>
          </p:cNvPr>
          <p:cNvSpPr txBox="1"/>
          <p:nvPr/>
        </p:nvSpPr>
        <p:spPr>
          <a:xfrm>
            <a:off x="7683279" y="2913824"/>
            <a:ext cx="23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Overriding commands:</a:t>
            </a:r>
          </a:p>
        </p:txBody>
      </p:sp>
    </p:spTree>
    <p:extLst>
      <p:ext uri="{BB962C8B-B14F-4D97-AF65-F5344CB8AC3E}">
        <p14:creationId xmlns:p14="http://schemas.microsoft.com/office/powerpoint/2010/main" val="298881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45612-3DDE-5047-852C-3BD4F29FE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15" y="1396698"/>
            <a:ext cx="11104349" cy="495088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3190E8E-27D7-564F-A6E8-D35CCFA3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bash script</a:t>
            </a:r>
          </a:p>
        </p:txBody>
      </p:sp>
    </p:spTree>
    <p:extLst>
      <p:ext uri="{BB962C8B-B14F-4D97-AF65-F5344CB8AC3E}">
        <p14:creationId xmlns:p14="http://schemas.microsoft.com/office/powerpoint/2010/main" val="392799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5D54-D439-1741-BA5B-0D7EA1A1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bash 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86E38-D81F-D745-9DA5-23ADE610E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17" y="1690688"/>
            <a:ext cx="7646926" cy="38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6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FDA167-6E17-E644-A5CF-40F3142B4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13" y="354563"/>
            <a:ext cx="7456718" cy="63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5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86C6-EA84-D34B-B7BD-04EDD5BF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special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6495-D2E8-F348-9BA2-611DC8236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$0</a:t>
            </a:r>
            <a:r>
              <a:rPr lang="en-US" dirty="0"/>
              <a:t> - The name of the Bash script.</a:t>
            </a:r>
          </a:p>
          <a:p>
            <a:r>
              <a:rPr lang="en-US" b="1" dirty="0"/>
              <a:t>$1 - $9</a:t>
            </a:r>
            <a:r>
              <a:rPr lang="en-US" dirty="0"/>
              <a:t> - The first 9 arguments to the Bash script. (As mentioned above.)</a:t>
            </a:r>
          </a:p>
          <a:p>
            <a:r>
              <a:rPr lang="en-US" b="1" dirty="0"/>
              <a:t>$#</a:t>
            </a:r>
            <a:r>
              <a:rPr lang="en-US" dirty="0"/>
              <a:t> - How many arguments were passed to the Bash script.</a:t>
            </a:r>
          </a:p>
          <a:p>
            <a:r>
              <a:rPr lang="en-US" b="1" dirty="0"/>
              <a:t>$@</a:t>
            </a:r>
            <a:r>
              <a:rPr lang="en-US" dirty="0"/>
              <a:t> - All the arguments supplied to the Bash script.</a:t>
            </a:r>
          </a:p>
          <a:p>
            <a:r>
              <a:rPr lang="en-US" b="1" dirty="0"/>
              <a:t>$?</a:t>
            </a:r>
            <a:r>
              <a:rPr lang="en-US" dirty="0"/>
              <a:t> - The exit status of the most recently run process.</a:t>
            </a:r>
          </a:p>
          <a:p>
            <a:r>
              <a:rPr lang="en-US" b="1" dirty="0"/>
              <a:t>$$</a:t>
            </a:r>
            <a:r>
              <a:rPr lang="en-US" dirty="0"/>
              <a:t> - The process ID of the current script.</a:t>
            </a:r>
          </a:p>
          <a:p>
            <a:r>
              <a:rPr lang="en-US" b="1" dirty="0"/>
              <a:t>$USER</a:t>
            </a:r>
            <a:r>
              <a:rPr lang="en-US" dirty="0"/>
              <a:t> - The username of the user running the script.</a:t>
            </a:r>
          </a:p>
          <a:p>
            <a:r>
              <a:rPr lang="en-US" b="1" dirty="0"/>
              <a:t>$HOSTNAME</a:t>
            </a:r>
            <a:r>
              <a:rPr lang="en-US" dirty="0"/>
              <a:t> - The hostname of the machine the script is running on.</a:t>
            </a:r>
          </a:p>
          <a:p>
            <a:r>
              <a:rPr lang="en-US" b="1" dirty="0"/>
              <a:t>$SECONDS</a:t>
            </a:r>
            <a:r>
              <a:rPr lang="en-US" dirty="0"/>
              <a:t> - The number of seconds since the script was started.</a:t>
            </a:r>
          </a:p>
          <a:p>
            <a:r>
              <a:rPr lang="en-US" b="1" dirty="0"/>
              <a:t>$RANDOM</a:t>
            </a:r>
            <a:r>
              <a:rPr lang="en-US" dirty="0"/>
              <a:t> - Returns a different random number each time is it referred to.</a:t>
            </a:r>
          </a:p>
          <a:p>
            <a:r>
              <a:rPr lang="en-US" b="1" dirty="0"/>
              <a:t>$LINENO</a:t>
            </a:r>
            <a:r>
              <a:rPr lang="en-US" dirty="0"/>
              <a:t> - Returns the current line number in the Bash script.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A2E0B3-6829-D24C-83E8-C2F330F5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our own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A9635-5CB4-8748-9436-3975F2802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5296"/>
          <a:stretch/>
        </p:blipFill>
        <p:spPr>
          <a:xfrm>
            <a:off x="1644650" y="1384300"/>
            <a:ext cx="5760720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25A708-20BA-B347-873A-D2098B8DF2C9}"/>
              </a:ext>
            </a:extLst>
          </p:cNvPr>
          <p:cNvSpPr txBox="1"/>
          <p:nvPr/>
        </p:nvSpPr>
        <p:spPr>
          <a:xfrm>
            <a:off x="5720680" y="2805814"/>
            <a:ext cx="3332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Setting the value of a variable. (When the variable is just one string quotes not needed.)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D73C8-B6C8-6F4D-9B82-13535E444AC2}"/>
              </a:ext>
            </a:extLst>
          </p:cNvPr>
          <p:cNvSpPr txBox="1"/>
          <p:nvPr/>
        </p:nvSpPr>
        <p:spPr>
          <a:xfrm>
            <a:off x="5739341" y="3821377"/>
            <a:ext cx="333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Checking the value of the variable  (need $)</a:t>
            </a:r>
          </a:p>
        </p:txBody>
      </p:sp>
    </p:spTree>
    <p:extLst>
      <p:ext uri="{BB962C8B-B14F-4D97-AF65-F5344CB8AC3E}">
        <p14:creationId xmlns:p14="http://schemas.microsoft.com/office/powerpoint/2010/main" val="215263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5615-B955-5843-855D-313C11E8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user for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C1BC-4541-474A-91CF-E9255C34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asking the user for input, we use a command called read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B824B-DFAD-474A-8961-2443C99C4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261130"/>
            <a:ext cx="5295900" cy="269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F3A7AD-4ADA-EF4F-8EBF-E9C75A04A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156200"/>
            <a:ext cx="3467100" cy="143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80532-6105-2A44-815A-8617A993D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667" y="2261130"/>
            <a:ext cx="5918200" cy="248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66DBD3-99D7-6A41-B7C2-38F2E5F8C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5177104"/>
            <a:ext cx="3467100" cy="1435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760F80-6FEA-374F-95A7-927292D71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117" y="5072063"/>
            <a:ext cx="48133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4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F99D-7B0A-794D-BF88-8259EEB3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with double parentheses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F5F2C7-F325-6749-AF28-763C4387D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1690688"/>
            <a:ext cx="5372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0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3CDC-D8E0-8641-8B02-AB931E1D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if statements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40855-5455-B240-A4A3-E1956A52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0881"/>
            <a:ext cx="3589003" cy="2881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B4A2E6-FF6B-DE4F-ACDC-98067A6CF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301" y="365125"/>
            <a:ext cx="5593242" cy="4100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54A003-A114-814E-9259-02D3C1DFAC43}"/>
              </a:ext>
            </a:extLst>
          </p:cNvPr>
          <p:cNvSpPr txBox="1"/>
          <p:nvPr/>
        </p:nvSpPr>
        <p:spPr>
          <a:xfrm>
            <a:off x="1004018" y="4465637"/>
            <a:ext cx="9838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4</a:t>
            </a:r>
            <a:r>
              <a:rPr lang="en-US" dirty="0"/>
              <a:t> - Let's see if the first command line argument is greater than 100</a:t>
            </a:r>
          </a:p>
          <a:p>
            <a:r>
              <a:rPr lang="en-US" b="1" dirty="0"/>
              <a:t>Line 6 and 7</a:t>
            </a:r>
            <a:r>
              <a:rPr lang="en-US" dirty="0"/>
              <a:t> - Will only get run if the test on line 4 returns true. </a:t>
            </a:r>
          </a:p>
          <a:p>
            <a:r>
              <a:rPr lang="en-US" b="1" dirty="0"/>
              <a:t>Line 6</a:t>
            </a:r>
            <a:r>
              <a:rPr lang="en-US" dirty="0"/>
              <a:t> - The backslash ( \ ) in front of the single quote ( ' ) is needed as the single quote has a special meaning for bash and we don't want that special meaning. </a:t>
            </a:r>
          </a:p>
          <a:p>
            <a:r>
              <a:rPr lang="en-US" b="1" dirty="0"/>
              <a:t>Line 8</a:t>
            </a:r>
            <a:r>
              <a:rPr lang="en-US" dirty="0"/>
              <a:t> - fi signals the end of the if statement. All commands after this will be run as normal.</a:t>
            </a:r>
          </a:p>
          <a:p>
            <a:r>
              <a:rPr lang="en-US" b="1" dirty="0"/>
              <a:t>Line 10</a:t>
            </a:r>
            <a:r>
              <a:rPr lang="en-US" dirty="0"/>
              <a:t> - Because this command is outside the if statement it will be run regardless of the outcome of the if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290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BASH Scripting 101</vt:lpstr>
      <vt:lpstr>A simple bash script</vt:lpstr>
      <vt:lpstr>How to run a bash script</vt:lpstr>
      <vt:lpstr>PowerPoint Presentation</vt:lpstr>
      <vt:lpstr>Other special variables</vt:lpstr>
      <vt:lpstr>Setting our own variables</vt:lpstr>
      <vt:lpstr>Ask user for input</vt:lpstr>
      <vt:lpstr>Arithmetic with double parentheses</vt:lpstr>
      <vt:lpstr>Basic if statements</vt:lpstr>
      <vt:lpstr>Bash Operators</vt:lpstr>
      <vt:lpstr>Nested if &amp; if/elif statements</vt:lpstr>
      <vt:lpstr>Loops: while, until and for</vt:lpstr>
      <vt:lpstr>More with for</vt:lpstr>
      <vt:lpstr>Functions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Scripting 101</dc:title>
  <dc:creator>Microsoft Office User</dc:creator>
  <cp:lastModifiedBy>Microsoft Office User</cp:lastModifiedBy>
  <cp:revision>11</cp:revision>
  <dcterms:created xsi:type="dcterms:W3CDTF">2018-02-06T04:11:15Z</dcterms:created>
  <dcterms:modified xsi:type="dcterms:W3CDTF">2018-02-08T02:27:24Z</dcterms:modified>
</cp:coreProperties>
</file>