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Economica"/>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7DB95F2-2406-4E48-8F95-0D9F9F95638D}">
  <a:tblStyle styleId="{D7DB95F2-2406-4E48-8F95-0D9F9F9563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8edf6901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8edf6901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8edf69012_0_1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8edf69012_0_1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8d8d5e6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8d8d5e6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8edf69012_0_1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8edf69012_0_1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8edf6901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8edf6901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8edf6901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8edf6901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8f0768b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8f0768b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8f0768b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8f0768b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8d8d5e6d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8d8d5e6d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8edf690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8edf690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139aa0362_0_1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139aa0362_0_1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8edf69012_0_4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8edf69012_0_4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8edf690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8edf690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3">
    <p:bg>
      <p:bgPr>
        <a:solidFill>
          <a:srgbClr val="FFFFFF"/>
        </a:solidFill>
      </p:bgPr>
    </p:bg>
    <p:spTree>
      <p:nvGrpSpPr>
        <p:cNvPr id="58" name="Shape 58"/>
        <p:cNvGrpSpPr/>
        <p:nvPr/>
      </p:nvGrpSpPr>
      <p:grpSpPr>
        <a:xfrm>
          <a:off x="0" y="0"/>
          <a:ext cx="0" cy="0"/>
          <a:chOff x="0" y="0"/>
          <a:chExt cx="0" cy="0"/>
        </a:xfrm>
      </p:grpSpPr>
      <p:sp>
        <p:nvSpPr>
          <p:cNvPr id="59" name="Google Shape;59;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149" y="-27"/>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21314" y="-27"/>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192078" y="2261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rot="10800000">
            <a:off x="191890" y="2259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1042802" y="-27"/>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1564118" y="-27"/>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1234882" y="2261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rot="10800000">
            <a:off x="1234694" y="2259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2085542" y="-27"/>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2606858" y="-27"/>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2277622" y="2261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10800000">
            <a:off x="2277434" y="2259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3128346" y="-27"/>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3649662" y="-27"/>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3320426" y="2261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rot="10800000">
            <a:off x="3320238" y="2259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4171140" y="-26"/>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4363220" y="226165"/>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149" y="10286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21377" y="10286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192078" y="12548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rot="10800000">
            <a:off x="191890" y="12546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1042802" y="10286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1564181" y="10286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234882" y="12548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rot="10800000">
            <a:off x="1234694" y="12546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2085542" y="10286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2606921" y="10286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2277622" y="12548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rot="10800000">
            <a:off x="2277434" y="12546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3128346" y="10286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3649725" y="10286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3320426" y="12548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rot="10800000">
            <a:off x="3320238" y="12546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4171140" y="1028674"/>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4363220" y="1254865"/>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149" y="20573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521314" y="20573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192078" y="22835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rot="10800000">
            <a:off x="191890" y="22833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1042802" y="20573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1564118" y="20573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1234882" y="22835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rot="10800000">
            <a:off x="1234694" y="22833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2085542" y="20573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2606858" y="20573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2277622" y="22835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rot="10800000">
            <a:off x="2277434" y="22833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3128346" y="20573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3649662" y="20573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3320426" y="22835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rot="10800000">
            <a:off x="3320238" y="22833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4171140" y="2057374"/>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4363220" y="2283565"/>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149" y="30860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521314" y="30860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192078" y="33122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rot="10800000">
            <a:off x="191890" y="33120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1042802" y="30860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1564118" y="30860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1234882" y="33122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rot="10800000">
            <a:off x="1234694" y="33120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2085542" y="30860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2606858" y="30860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2277622" y="33122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rot="10800000">
            <a:off x="2277434" y="33120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3128409" y="30860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3649725" y="30860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3320426" y="33122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rot="10800000">
            <a:off x="3320238" y="33120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4171140" y="3086074"/>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4363220" y="3312265"/>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149" y="41147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521314" y="41147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192078" y="43409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rot="10800000">
            <a:off x="191890" y="43407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042802" y="41147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1564118" y="41147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1234882" y="43409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rot="10800000">
            <a:off x="1234694" y="43407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2085542" y="41147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2606858" y="41147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2277622" y="43409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10800000">
            <a:off x="2277434" y="43407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3128346" y="41147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3649662" y="41147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3320426" y="43409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10800000">
            <a:off x="3320238" y="43407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4171140" y="4114774"/>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4363220" y="4340965"/>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txBox="1"/>
          <p:nvPr>
            <p:ph type="title"/>
          </p:nvPr>
        </p:nvSpPr>
        <p:spPr>
          <a:xfrm>
            <a:off x="5090175" y="496350"/>
            <a:ext cx="3206100" cy="3274800"/>
          </a:xfrm>
          <a:prstGeom prst="rect">
            <a:avLst/>
          </a:prstGeom>
          <a:noFill/>
        </p:spPr>
        <p:txBody>
          <a:bodyPr anchorCtr="0" anchor="t" bIns="91425" lIns="91425" spcFirstLastPara="1" rIns="91425" wrap="square" tIns="91425"/>
          <a:lstStyle>
            <a:lvl1pPr lvl="0" rtl="0" algn="l">
              <a:lnSpc>
                <a:spcPct val="100000"/>
              </a:lnSpc>
              <a:spcBef>
                <a:spcPts val="0"/>
              </a:spcBef>
              <a:spcAft>
                <a:spcPts val="0"/>
              </a:spcAft>
              <a:buClr>
                <a:schemeClr val="dk1"/>
              </a:buClr>
              <a:buSzPts val="3600"/>
              <a:buNone/>
              <a:defRPr b="1" sz="3600">
                <a:solidFill>
                  <a:schemeClr val="dk1"/>
                </a:solidFill>
              </a:defRPr>
            </a:lvl1pPr>
            <a:lvl2pPr lvl="1" rtl="0" algn="l">
              <a:lnSpc>
                <a:spcPct val="100000"/>
              </a:lnSpc>
              <a:spcBef>
                <a:spcPts val="0"/>
              </a:spcBef>
              <a:spcAft>
                <a:spcPts val="0"/>
              </a:spcAft>
              <a:buClr>
                <a:schemeClr val="dk1"/>
              </a:buClr>
              <a:buSzPts val="3600"/>
              <a:buNone/>
              <a:defRPr b="1" sz="3600">
                <a:solidFill>
                  <a:schemeClr val="dk1"/>
                </a:solidFill>
              </a:defRPr>
            </a:lvl2pPr>
            <a:lvl3pPr lvl="2" rtl="0" algn="l">
              <a:lnSpc>
                <a:spcPct val="100000"/>
              </a:lnSpc>
              <a:spcBef>
                <a:spcPts val="0"/>
              </a:spcBef>
              <a:spcAft>
                <a:spcPts val="0"/>
              </a:spcAft>
              <a:buClr>
                <a:schemeClr val="dk1"/>
              </a:buClr>
              <a:buSzPts val="3600"/>
              <a:buNone/>
              <a:defRPr b="1" sz="3600">
                <a:solidFill>
                  <a:schemeClr val="dk1"/>
                </a:solidFill>
              </a:defRPr>
            </a:lvl3pPr>
            <a:lvl4pPr lvl="3" rtl="0" algn="l">
              <a:lnSpc>
                <a:spcPct val="100000"/>
              </a:lnSpc>
              <a:spcBef>
                <a:spcPts val="0"/>
              </a:spcBef>
              <a:spcAft>
                <a:spcPts val="0"/>
              </a:spcAft>
              <a:buClr>
                <a:schemeClr val="dk1"/>
              </a:buClr>
              <a:buSzPts val="3600"/>
              <a:buNone/>
              <a:defRPr b="1" sz="3600">
                <a:solidFill>
                  <a:schemeClr val="dk1"/>
                </a:solidFill>
              </a:defRPr>
            </a:lvl4pPr>
            <a:lvl5pPr lvl="4" rtl="0" algn="l">
              <a:lnSpc>
                <a:spcPct val="100000"/>
              </a:lnSpc>
              <a:spcBef>
                <a:spcPts val="0"/>
              </a:spcBef>
              <a:spcAft>
                <a:spcPts val="0"/>
              </a:spcAft>
              <a:buClr>
                <a:schemeClr val="dk1"/>
              </a:buClr>
              <a:buSzPts val="3600"/>
              <a:buNone/>
              <a:defRPr b="1" sz="3600">
                <a:solidFill>
                  <a:schemeClr val="dk1"/>
                </a:solidFill>
              </a:defRPr>
            </a:lvl5pPr>
            <a:lvl6pPr lvl="5" rtl="0" algn="l">
              <a:lnSpc>
                <a:spcPct val="100000"/>
              </a:lnSpc>
              <a:spcBef>
                <a:spcPts val="0"/>
              </a:spcBef>
              <a:spcAft>
                <a:spcPts val="0"/>
              </a:spcAft>
              <a:buClr>
                <a:schemeClr val="dk1"/>
              </a:buClr>
              <a:buSzPts val="3600"/>
              <a:buNone/>
              <a:defRPr b="1" sz="3600">
                <a:solidFill>
                  <a:schemeClr val="dk1"/>
                </a:solidFill>
              </a:defRPr>
            </a:lvl6pPr>
            <a:lvl7pPr lvl="6" rtl="0" algn="l">
              <a:lnSpc>
                <a:spcPct val="100000"/>
              </a:lnSpc>
              <a:spcBef>
                <a:spcPts val="0"/>
              </a:spcBef>
              <a:spcAft>
                <a:spcPts val="0"/>
              </a:spcAft>
              <a:buClr>
                <a:schemeClr val="dk1"/>
              </a:buClr>
              <a:buSzPts val="3600"/>
              <a:buNone/>
              <a:defRPr b="1" sz="3600">
                <a:solidFill>
                  <a:schemeClr val="dk1"/>
                </a:solidFill>
              </a:defRPr>
            </a:lvl7pPr>
            <a:lvl8pPr lvl="7" rtl="0" algn="l">
              <a:lnSpc>
                <a:spcPct val="100000"/>
              </a:lnSpc>
              <a:spcBef>
                <a:spcPts val="0"/>
              </a:spcBef>
              <a:spcAft>
                <a:spcPts val="0"/>
              </a:spcAft>
              <a:buClr>
                <a:schemeClr val="dk1"/>
              </a:buClr>
              <a:buSzPts val="3600"/>
              <a:buNone/>
              <a:defRPr b="1" sz="3600">
                <a:solidFill>
                  <a:schemeClr val="dk1"/>
                </a:solidFill>
              </a:defRPr>
            </a:lvl8pPr>
            <a:lvl9pPr lvl="8" rtl="0" algn="l">
              <a:lnSpc>
                <a:spcPct val="100000"/>
              </a:lnSpc>
              <a:spcBef>
                <a:spcPts val="0"/>
              </a:spcBef>
              <a:spcAft>
                <a:spcPts val="0"/>
              </a:spcAft>
              <a:buClr>
                <a:schemeClr val="dk1"/>
              </a:buClr>
              <a:buSzPts val="3600"/>
              <a:buNone/>
              <a:defRPr b="1" sz="3600">
                <a:solidFill>
                  <a:schemeClr val="dk1"/>
                </a:solidFill>
              </a:defRPr>
            </a:lvl9pPr>
          </a:lstStyle>
          <a:p/>
        </p:txBody>
      </p:sp>
      <p:sp>
        <p:nvSpPr>
          <p:cNvPr id="151" name="Google Shape;151;p13"/>
          <p:cNvSpPr txBox="1"/>
          <p:nvPr>
            <p:ph idx="12" type="sldNum"/>
          </p:nvPr>
        </p:nvSpPr>
        <p:spPr>
          <a:xfrm>
            <a:off x="8497999" y="4688759"/>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1"/>
                </a:solidFill>
              </a:defRPr>
            </a:lvl1pPr>
            <a:lvl2pPr lvl="1" rtl="0" algn="r">
              <a:lnSpc>
                <a:spcPct val="100000"/>
              </a:lnSpc>
              <a:spcAft>
                <a:spcPts val="0"/>
              </a:spcAft>
              <a:buNone/>
              <a:defRPr sz="1000">
                <a:solidFill>
                  <a:schemeClr val="dk1"/>
                </a:solidFill>
              </a:defRPr>
            </a:lvl2pPr>
            <a:lvl3pPr lvl="2" rtl="0" algn="r">
              <a:lnSpc>
                <a:spcPct val="100000"/>
              </a:lnSpc>
              <a:spcAft>
                <a:spcPts val="0"/>
              </a:spcAft>
              <a:buNone/>
              <a:defRPr sz="1000">
                <a:solidFill>
                  <a:schemeClr val="dk1"/>
                </a:solidFill>
              </a:defRPr>
            </a:lvl3pPr>
            <a:lvl4pPr lvl="3" rtl="0" algn="r">
              <a:lnSpc>
                <a:spcPct val="100000"/>
              </a:lnSpc>
              <a:spcAft>
                <a:spcPts val="0"/>
              </a:spcAft>
              <a:buNone/>
              <a:defRPr sz="1000">
                <a:solidFill>
                  <a:schemeClr val="dk1"/>
                </a:solidFill>
              </a:defRPr>
            </a:lvl4pPr>
            <a:lvl5pPr lvl="4" rtl="0" algn="r">
              <a:lnSpc>
                <a:spcPct val="100000"/>
              </a:lnSpc>
              <a:spcAft>
                <a:spcPts val="0"/>
              </a:spcAft>
              <a:buNone/>
              <a:defRPr sz="1000">
                <a:solidFill>
                  <a:schemeClr val="dk1"/>
                </a:solidFill>
              </a:defRPr>
            </a:lvl5pPr>
            <a:lvl6pPr lvl="5" rtl="0" algn="r">
              <a:lnSpc>
                <a:spcPct val="100000"/>
              </a:lnSpc>
              <a:spcAft>
                <a:spcPts val="0"/>
              </a:spcAft>
              <a:buNone/>
              <a:defRPr sz="1000">
                <a:solidFill>
                  <a:schemeClr val="dk1"/>
                </a:solidFill>
              </a:defRPr>
            </a:lvl6pPr>
            <a:lvl7pPr lvl="6" rtl="0" algn="r">
              <a:lnSpc>
                <a:spcPct val="100000"/>
              </a:lnSpc>
              <a:spcAft>
                <a:spcPts val="0"/>
              </a:spcAft>
              <a:buNone/>
              <a:defRPr sz="1000">
                <a:solidFill>
                  <a:schemeClr val="dk1"/>
                </a:solidFill>
              </a:defRPr>
            </a:lvl7pPr>
            <a:lvl8pPr lvl="7" rtl="0" algn="r">
              <a:lnSpc>
                <a:spcPct val="100000"/>
              </a:lnSpc>
              <a:spcAft>
                <a:spcPts val="0"/>
              </a:spcAft>
              <a:buNone/>
              <a:defRPr sz="1000">
                <a:solidFill>
                  <a:schemeClr val="dk1"/>
                </a:solidFill>
              </a:defRPr>
            </a:lvl8pPr>
            <a:lvl9pPr lvl="8" rtl="0" algn="r">
              <a:lnSpc>
                <a:spcPct val="100000"/>
              </a:lnSpc>
              <a:spcAft>
                <a:spcPts val="0"/>
              </a:spcAft>
              <a:buNone/>
              <a:defRPr sz="10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4">
    <p:bg>
      <p:bgPr>
        <a:solidFill>
          <a:srgbClr val="FFFFFF"/>
        </a:solidFill>
      </p:bgPr>
    </p:bg>
    <p:spTree>
      <p:nvGrpSpPr>
        <p:cNvPr id="152" name="Shape 152"/>
        <p:cNvGrpSpPr/>
        <p:nvPr/>
      </p:nvGrpSpPr>
      <p:grpSpPr>
        <a:xfrm>
          <a:off x="0" y="0"/>
          <a:ext cx="0" cy="0"/>
          <a:chOff x="0" y="0"/>
          <a:chExt cx="0" cy="0"/>
        </a:xfrm>
      </p:grpSpPr>
      <p:sp>
        <p:nvSpPr>
          <p:cNvPr id="153" name="Google Shape;153;p14"/>
          <p:cNvSpPr/>
          <p:nvPr/>
        </p:nvSpPr>
        <p:spPr>
          <a:xfrm>
            <a:off x="0" y="0"/>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2448225" y="447900"/>
            <a:ext cx="4247700" cy="4247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2571750" y="571500"/>
            <a:ext cx="4000500" cy="4000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txBox="1"/>
          <p:nvPr>
            <p:ph type="ctrTitle"/>
          </p:nvPr>
        </p:nvSpPr>
        <p:spPr>
          <a:xfrm>
            <a:off x="2771700" y="1441775"/>
            <a:ext cx="3600600" cy="1510800"/>
          </a:xfrm>
          <a:prstGeom prst="rect">
            <a:avLst/>
          </a:prstGeom>
          <a:noFill/>
        </p:spPr>
        <p:txBody>
          <a:bodyPr anchorCtr="0" anchor="b" bIns="91425" lIns="91425" spcFirstLastPara="1" rIns="91425" wrap="square" tIns="91425"/>
          <a:lstStyle>
            <a:lvl1pPr lvl="0" algn="ctr">
              <a:lnSpc>
                <a:spcPct val="100000"/>
              </a:lnSpc>
              <a:spcBef>
                <a:spcPts val="0"/>
              </a:spcBef>
              <a:spcAft>
                <a:spcPts val="0"/>
              </a:spcAft>
              <a:buClr>
                <a:srgbClr val="455A64"/>
              </a:buClr>
              <a:buSzPts val="4800"/>
              <a:buNone/>
              <a:defRPr b="1" sz="4800">
                <a:solidFill>
                  <a:schemeClr val="lt2"/>
                </a:solidFill>
              </a:defRPr>
            </a:lvl1pPr>
            <a:lvl2pPr lvl="1" algn="ctr">
              <a:lnSpc>
                <a:spcPct val="100000"/>
              </a:lnSpc>
              <a:spcBef>
                <a:spcPts val="0"/>
              </a:spcBef>
              <a:spcAft>
                <a:spcPts val="0"/>
              </a:spcAft>
              <a:buClr>
                <a:srgbClr val="455A64"/>
              </a:buClr>
              <a:buSzPts val="4800"/>
              <a:buNone/>
              <a:defRPr b="1" sz="4800">
                <a:solidFill>
                  <a:schemeClr val="lt2"/>
                </a:solidFill>
              </a:defRPr>
            </a:lvl2pPr>
            <a:lvl3pPr lvl="2" algn="ctr">
              <a:lnSpc>
                <a:spcPct val="100000"/>
              </a:lnSpc>
              <a:spcBef>
                <a:spcPts val="0"/>
              </a:spcBef>
              <a:spcAft>
                <a:spcPts val="0"/>
              </a:spcAft>
              <a:buClr>
                <a:srgbClr val="455A64"/>
              </a:buClr>
              <a:buSzPts val="4800"/>
              <a:buNone/>
              <a:defRPr b="1" sz="4800">
                <a:solidFill>
                  <a:schemeClr val="lt2"/>
                </a:solidFill>
              </a:defRPr>
            </a:lvl3pPr>
            <a:lvl4pPr lvl="3" algn="ctr">
              <a:lnSpc>
                <a:spcPct val="100000"/>
              </a:lnSpc>
              <a:spcBef>
                <a:spcPts val="0"/>
              </a:spcBef>
              <a:spcAft>
                <a:spcPts val="0"/>
              </a:spcAft>
              <a:buClr>
                <a:srgbClr val="455A64"/>
              </a:buClr>
              <a:buSzPts val="4800"/>
              <a:buNone/>
              <a:defRPr b="1" sz="4800">
                <a:solidFill>
                  <a:schemeClr val="lt2"/>
                </a:solidFill>
              </a:defRPr>
            </a:lvl4pPr>
            <a:lvl5pPr lvl="4" algn="ctr">
              <a:lnSpc>
                <a:spcPct val="100000"/>
              </a:lnSpc>
              <a:spcBef>
                <a:spcPts val="0"/>
              </a:spcBef>
              <a:spcAft>
                <a:spcPts val="0"/>
              </a:spcAft>
              <a:buClr>
                <a:srgbClr val="455A64"/>
              </a:buClr>
              <a:buSzPts val="4800"/>
              <a:buNone/>
              <a:defRPr b="1" sz="4800">
                <a:solidFill>
                  <a:schemeClr val="lt2"/>
                </a:solidFill>
              </a:defRPr>
            </a:lvl5pPr>
            <a:lvl6pPr lvl="5" algn="ctr">
              <a:lnSpc>
                <a:spcPct val="100000"/>
              </a:lnSpc>
              <a:spcBef>
                <a:spcPts val="0"/>
              </a:spcBef>
              <a:spcAft>
                <a:spcPts val="0"/>
              </a:spcAft>
              <a:buClr>
                <a:srgbClr val="455A64"/>
              </a:buClr>
              <a:buSzPts val="4800"/>
              <a:buNone/>
              <a:defRPr b="1" sz="4800">
                <a:solidFill>
                  <a:schemeClr val="lt2"/>
                </a:solidFill>
              </a:defRPr>
            </a:lvl6pPr>
            <a:lvl7pPr lvl="6" algn="ctr">
              <a:lnSpc>
                <a:spcPct val="100000"/>
              </a:lnSpc>
              <a:spcBef>
                <a:spcPts val="0"/>
              </a:spcBef>
              <a:spcAft>
                <a:spcPts val="0"/>
              </a:spcAft>
              <a:buClr>
                <a:srgbClr val="455A64"/>
              </a:buClr>
              <a:buSzPts val="4800"/>
              <a:buNone/>
              <a:defRPr b="1" sz="4800">
                <a:solidFill>
                  <a:schemeClr val="lt2"/>
                </a:solidFill>
              </a:defRPr>
            </a:lvl7pPr>
            <a:lvl8pPr lvl="7" algn="ctr">
              <a:lnSpc>
                <a:spcPct val="100000"/>
              </a:lnSpc>
              <a:spcBef>
                <a:spcPts val="0"/>
              </a:spcBef>
              <a:spcAft>
                <a:spcPts val="0"/>
              </a:spcAft>
              <a:buClr>
                <a:srgbClr val="455A64"/>
              </a:buClr>
              <a:buSzPts val="4800"/>
              <a:buNone/>
              <a:defRPr b="1" sz="4800">
                <a:solidFill>
                  <a:schemeClr val="lt2"/>
                </a:solidFill>
              </a:defRPr>
            </a:lvl8pPr>
            <a:lvl9pPr lvl="8" algn="ctr">
              <a:lnSpc>
                <a:spcPct val="100000"/>
              </a:lnSpc>
              <a:spcBef>
                <a:spcPts val="0"/>
              </a:spcBef>
              <a:spcAft>
                <a:spcPts val="0"/>
              </a:spcAft>
              <a:buClr>
                <a:srgbClr val="455A64"/>
              </a:buClr>
              <a:buSzPts val="4800"/>
              <a:buNone/>
              <a:defRPr b="1" sz="4800">
                <a:solidFill>
                  <a:schemeClr val="lt2"/>
                </a:solidFill>
              </a:defRPr>
            </a:lvl9pPr>
          </a:lstStyle>
          <a:p/>
        </p:txBody>
      </p:sp>
      <p:sp>
        <p:nvSpPr>
          <p:cNvPr id="157" name="Google Shape;157;p14"/>
          <p:cNvSpPr txBox="1"/>
          <p:nvPr>
            <p:ph idx="1" type="subTitle"/>
          </p:nvPr>
        </p:nvSpPr>
        <p:spPr>
          <a:xfrm>
            <a:off x="3371625" y="3105075"/>
            <a:ext cx="2486100" cy="828600"/>
          </a:xfrm>
          <a:prstGeom prst="rect">
            <a:avLst/>
          </a:prstGeom>
          <a:noFill/>
        </p:spPr>
        <p:txBody>
          <a:bodyPr anchorCtr="0" anchor="t" bIns="91425" lIns="91425" spcFirstLastPara="1" rIns="91425" wrap="square" tIns="91425"/>
          <a:lstStyle>
            <a:lvl1pPr lvl="0" algn="ctr">
              <a:lnSpc>
                <a:spcPct val="100000"/>
              </a:lnSpc>
              <a:spcBef>
                <a:spcPts val="0"/>
              </a:spcBef>
              <a:spcAft>
                <a:spcPts val="0"/>
              </a:spcAft>
              <a:buClr>
                <a:srgbClr val="455A64"/>
              </a:buClr>
              <a:buSzPts val="1800"/>
              <a:buNone/>
              <a:defRPr sz="1800">
                <a:solidFill>
                  <a:schemeClr val="lt2"/>
                </a:solidFill>
              </a:defRPr>
            </a:lvl1pPr>
            <a:lvl2pPr lvl="1" algn="ctr">
              <a:lnSpc>
                <a:spcPct val="100000"/>
              </a:lnSpc>
              <a:spcBef>
                <a:spcPts val="0"/>
              </a:spcBef>
              <a:spcAft>
                <a:spcPts val="0"/>
              </a:spcAft>
              <a:buClr>
                <a:srgbClr val="455A64"/>
              </a:buClr>
              <a:buSzPts val="1800"/>
              <a:buNone/>
              <a:defRPr sz="1800">
                <a:solidFill>
                  <a:schemeClr val="lt2"/>
                </a:solidFill>
              </a:defRPr>
            </a:lvl2pPr>
            <a:lvl3pPr lvl="2" algn="ctr">
              <a:lnSpc>
                <a:spcPct val="100000"/>
              </a:lnSpc>
              <a:spcBef>
                <a:spcPts val="0"/>
              </a:spcBef>
              <a:spcAft>
                <a:spcPts val="0"/>
              </a:spcAft>
              <a:buClr>
                <a:srgbClr val="455A64"/>
              </a:buClr>
              <a:buSzPts val="1800"/>
              <a:buNone/>
              <a:defRPr sz="1800">
                <a:solidFill>
                  <a:schemeClr val="lt2"/>
                </a:solidFill>
              </a:defRPr>
            </a:lvl3pPr>
            <a:lvl4pPr lvl="3" algn="ctr">
              <a:lnSpc>
                <a:spcPct val="100000"/>
              </a:lnSpc>
              <a:spcBef>
                <a:spcPts val="0"/>
              </a:spcBef>
              <a:spcAft>
                <a:spcPts val="0"/>
              </a:spcAft>
              <a:buClr>
                <a:srgbClr val="455A64"/>
              </a:buClr>
              <a:buSzPts val="1800"/>
              <a:buNone/>
              <a:defRPr sz="1800">
                <a:solidFill>
                  <a:schemeClr val="lt2"/>
                </a:solidFill>
              </a:defRPr>
            </a:lvl4pPr>
            <a:lvl5pPr lvl="4" algn="ctr">
              <a:lnSpc>
                <a:spcPct val="100000"/>
              </a:lnSpc>
              <a:spcBef>
                <a:spcPts val="0"/>
              </a:spcBef>
              <a:spcAft>
                <a:spcPts val="0"/>
              </a:spcAft>
              <a:buClr>
                <a:srgbClr val="455A64"/>
              </a:buClr>
              <a:buSzPts val="1800"/>
              <a:buNone/>
              <a:defRPr sz="1800">
                <a:solidFill>
                  <a:schemeClr val="lt2"/>
                </a:solidFill>
              </a:defRPr>
            </a:lvl5pPr>
            <a:lvl6pPr lvl="5" algn="ctr">
              <a:lnSpc>
                <a:spcPct val="100000"/>
              </a:lnSpc>
              <a:spcBef>
                <a:spcPts val="0"/>
              </a:spcBef>
              <a:spcAft>
                <a:spcPts val="0"/>
              </a:spcAft>
              <a:buClr>
                <a:srgbClr val="455A64"/>
              </a:buClr>
              <a:buSzPts val="1800"/>
              <a:buNone/>
              <a:defRPr sz="1800">
                <a:solidFill>
                  <a:schemeClr val="lt2"/>
                </a:solidFill>
              </a:defRPr>
            </a:lvl6pPr>
            <a:lvl7pPr lvl="6" algn="ctr">
              <a:lnSpc>
                <a:spcPct val="100000"/>
              </a:lnSpc>
              <a:spcBef>
                <a:spcPts val="0"/>
              </a:spcBef>
              <a:spcAft>
                <a:spcPts val="0"/>
              </a:spcAft>
              <a:buClr>
                <a:srgbClr val="455A64"/>
              </a:buClr>
              <a:buSzPts val="1800"/>
              <a:buNone/>
              <a:defRPr sz="1800">
                <a:solidFill>
                  <a:schemeClr val="lt2"/>
                </a:solidFill>
              </a:defRPr>
            </a:lvl7pPr>
            <a:lvl8pPr lvl="7" algn="ctr">
              <a:lnSpc>
                <a:spcPct val="100000"/>
              </a:lnSpc>
              <a:spcBef>
                <a:spcPts val="0"/>
              </a:spcBef>
              <a:spcAft>
                <a:spcPts val="0"/>
              </a:spcAft>
              <a:buClr>
                <a:srgbClr val="455A64"/>
              </a:buClr>
              <a:buSzPts val="1800"/>
              <a:buNone/>
              <a:defRPr sz="1800">
                <a:solidFill>
                  <a:schemeClr val="lt2"/>
                </a:solidFill>
              </a:defRPr>
            </a:lvl8pPr>
            <a:lvl9pPr lvl="8" algn="ctr">
              <a:lnSpc>
                <a:spcPct val="100000"/>
              </a:lnSpc>
              <a:spcBef>
                <a:spcPts val="0"/>
              </a:spcBef>
              <a:spcAft>
                <a:spcPts val="0"/>
              </a:spcAft>
              <a:buClr>
                <a:srgbClr val="455A64"/>
              </a:buClr>
              <a:buSzPts val="1800"/>
              <a:buNone/>
              <a:defRPr sz="1800">
                <a:solidFill>
                  <a:schemeClr val="lt2"/>
                </a:solidFill>
              </a:defRPr>
            </a:lvl9pPr>
          </a:lstStyle>
          <a:p/>
        </p:txBody>
      </p:sp>
      <p:sp>
        <p:nvSpPr>
          <p:cNvPr id="158" name="Google Shape;158;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5">
    <p:spTree>
      <p:nvGrpSpPr>
        <p:cNvPr id="159" name="Shape 159"/>
        <p:cNvGrpSpPr/>
        <p:nvPr/>
      </p:nvGrpSpPr>
      <p:grpSpPr>
        <a:xfrm>
          <a:off x="0" y="0"/>
          <a:ext cx="0" cy="0"/>
          <a:chOff x="0" y="0"/>
          <a:chExt cx="0" cy="0"/>
        </a:xfrm>
      </p:grpSpPr>
      <p:sp>
        <p:nvSpPr>
          <p:cNvPr id="160" name="Google Shape;160;p15"/>
          <p:cNvSpPr/>
          <p:nvPr/>
        </p:nvSpPr>
        <p:spPr>
          <a:xfrm>
            <a:off x="0" y="0"/>
            <a:ext cx="9144000" cy="5143500"/>
          </a:xfrm>
          <a:prstGeom prst="rect">
            <a:avLst/>
          </a:prstGeom>
          <a:solidFill>
            <a:srgbClr val="F1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15"/>
          <p:cNvCxnSpPr/>
          <p:nvPr/>
        </p:nvCxnSpPr>
        <p:spPr>
          <a:xfrm rot="10800000">
            <a:off x="398200" y="977175"/>
            <a:ext cx="505800" cy="0"/>
          </a:xfrm>
          <a:prstGeom prst="straightConnector1">
            <a:avLst/>
          </a:prstGeom>
          <a:noFill/>
          <a:ln cap="flat" cmpd="sng" w="19050">
            <a:solidFill>
              <a:srgbClr val="FF5822"/>
            </a:solidFill>
            <a:prstDash val="solid"/>
            <a:round/>
            <a:headEnd len="sm" w="sm" type="none"/>
            <a:tailEnd len="sm" w="sm" type="none"/>
          </a:ln>
        </p:spPr>
      </p:cxnSp>
      <p:sp>
        <p:nvSpPr>
          <p:cNvPr id="162" name="Google Shape;162;p15"/>
          <p:cNvSpPr txBox="1"/>
          <p:nvPr>
            <p:ph type="title"/>
          </p:nvPr>
        </p:nvSpPr>
        <p:spPr>
          <a:xfrm>
            <a:off x="311700" y="1153900"/>
            <a:ext cx="2655000" cy="858900"/>
          </a:xfrm>
          <a:prstGeom prst="rect">
            <a:avLst/>
          </a:prstGeom>
          <a:noFill/>
        </p:spPr>
        <p:txBody>
          <a:bodyPr anchorCtr="0" anchor="ctr" bIns="91425" lIns="91425" spcFirstLastPara="1" rIns="91425" wrap="square" tIns="91425"/>
          <a:lstStyle>
            <a:lvl1pPr lvl="0" rtl="0" algn="l">
              <a:lnSpc>
                <a:spcPct val="100000"/>
              </a:lnSpc>
              <a:spcBef>
                <a:spcPts val="0"/>
              </a:spcBef>
              <a:spcAft>
                <a:spcPts val="0"/>
              </a:spcAft>
              <a:buNone/>
              <a:defRPr sz="2400">
                <a:solidFill>
                  <a:srgbClr val="000000"/>
                </a:solidFill>
              </a:defRPr>
            </a:lvl1pPr>
            <a:lvl2pPr lvl="1" rtl="0" algn="l">
              <a:lnSpc>
                <a:spcPct val="100000"/>
              </a:lnSpc>
              <a:spcBef>
                <a:spcPts val="0"/>
              </a:spcBef>
              <a:spcAft>
                <a:spcPts val="0"/>
              </a:spcAft>
              <a:buNone/>
              <a:defRPr sz="2400">
                <a:solidFill>
                  <a:srgbClr val="000000"/>
                </a:solidFill>
              </a:defRPr>
            </a:lvl2pPr>
            <a:lvl3pPr lvl="2" rtl="0" algn="l">
              <a:lnSpc>
                <a:spcPct val="100000"/>
              </a:lnSpc>
              <a:spcBef>
                <a:spcPts val="0"/>
              </a:spcBef>
              <a:spcAft>
                <a:spcPts val="0"/>
              </a:spcAft>
              <a:buNone/>
              <a:defRPr sz="2400">
                <a:solidFill>
                  <a:srgbClr val="000000"/>
                </a:solidFill>
              </a:defRPr>
            </a:lvl3pPr>
            <a:lvl4pPr lvl="3" rtl="0" algn="l">
              <a:lnSpc>
                <a:spcPct val="100000"/>
              </a:lnSpc>
              <a:spcBef>
                <a:spcPts val="0"/>
              </a:spcBef>
              <a:spcAft>
                <a:spcPts val="0"/>
              </a:spcAft>
              <a:buNone/>
              <a:defRPr sz="2400">
                <a:solidFill>
                  <a:srgbClr val="000000"/>
                </a:solidFill>
              </a:defRPr>
            </a:lvl4pPr>
            <a:lvl5pPr lvl="4" rtl="0" algn="l">
              <a:lnSpc>
                <a:spcPct val="100000"/>
              </a:lnSpc>
              <a:spcBef>
                <a:spcPts val="0"/>
              </a:spcBef>
              <a:spcAft>
                <a:spcPts val="0"/>
              </a:spcAft>
              <a:buNone/>
              <a:defRPr sz="2400">
                <a:solidFill>
                  <a:srgbClr val="000000"/>
                </a:solidFill>
              </a:defRPr>
            </a:lvl5pPr>
            <a:lvl6pPr lvl="5" rtl="0" algn="l">
              <a:lnSpc>
                <a:spcPct val="100000"/>
              </a:lnSpc>
              <a:spcBef>
                <a:spcPts val="0"/>
              </a:spcBef>
              <a:spcAft>
                <a:spcPts val="0"/>
              </a:spcAft>
              <a:buNone/>
              <a:defRPr sz="2400">
                <a:solidFill>
                  <a:srgbClr val="000000"/>
                </a:solidFill>
              </a:defRPr>
            </a:lvl6pPr>
            <a:lvl7pPr lvl="6" rtl="0" algn="l">
              <a:lnSpc>
                <a:spcPct val="100000"/>
              </a:lnSpc>
              <a:spcBef>
                <a:spcPts val="0"/>
              </a:spcBef>
              <a:spcAft>
                <a:spcPts val="0"/>
              </a:spcAft>
              <a:buNone/>
              <a:defRPr sz="2400">
                <a:solidFill>
                  <a:srgbClr val="000000"/>
                </a:solidFill>
              </a:defRPr>
            </a:lvl7pPr>
            <a:lvl8pPr lvl="7" rtl="0" algn="l">
              <a:lnSpc>
                <a:spcPct val="100000"/>
              </a:lnSpc>
              <a:spcBef>
                <a:spcPts val="0"/>
              </a:spcBef>
              <a:spcAft>
                <a:spcPts val="0"/>
              </a:spcAft>
              <a:buNone/>
              <a:defRPr sz="2400">
                <a:solidFill>
                  <a:srgbClr val="000000"/>
                </a:solidFill>
              </a:defRPr>
            </a:lvl8pPr>
            <a:lvl9pPr lvl="8" rtl="0" algn="l">
              <a:lnSpc>
                <a:spcPct val="100000"/>
              </a:lnSpc>
              <a:spcBef>
                <a:spcPts val="0"/>
              </a:spcBef>
              <a:spcAft>
                <a:spcPts val="0"/>
              </a:spcAft>
              <a:buNone/>
              <a:defRPr sz="2400">
                <a:solidFill>
                  <a:srgbClr val="000000"/>
                </a:solidFill>
              </a:defRPr>
            </a:lvl9pPr>
          </a:lstStyle>
          <a:p/>
        </p:txBody>
      </p:sp>
      <p:sp>
        <p:nvSpPr>
          <p:cNvPr id="163" name="Google Shape;163;p15"/>
          <p:cNvSpPr txBox="1"/>
          <p:nvPr>
            <p:ph idx="1" type="body"/>
          </p:nvPr>
        </p:nvSpPr>
        <p:spPr>
          <a:xfrm>
            <a:off x="311700" y="2022050"/>
            <a:ext cx="2655000" cy="2928300"/>
          </a:xfrm>
          <a:prstGeom prst="rect">
            <a:avLst/>
          </a:prstGeom>
          <a:noFill/>
        </p:spPr>
        <p:txBody>
          <a:bodyPr anchorCtr="0" anchor="t" bIns="91425" lIns="91425" spcFirstLastPara="1" rIns="91425" wrap="square" tIns="91425"/>
          <a:lstStyle>
            <a:lvl1pPr indent="-292100" lvl="0" marL="457200" rtl="0" algn="l">
              <a:lnSpc>
                <a:spcPct val="115000"/>
              </a:lnSpc>
              <a:spcBef>
                <a:spcPts val="0"/>
              </a:spcBef>
              <a:spcAft>
                <a:spcPts val="0"/>
              </a:spcAft>
              <a:buClr>
                <a:srgbClr val="434343"/>
              </a:buClr>
              <a:buSzPts val="1000"/>
              <a:buChar char="●"/>
              <a:defRPr sz="1000">
                <a:solidFill>
                  <a:srgbClr val="434343"/>
                </a:solidFill>
              </a:defRPr>
            </a:lvl1pPr>
            <a:lvl2pPr indent="-292100" lvl="1" marL="914400" rtl="0" algn="l">
              <a:lnSpc>
                <a:spcPct val="115000"/>
              </a:lnSpc>
              <a:spcBef>
                <a:spcPts val="1600"/>
              </a:spcBef>
              <a:spcAft>
                <a:spcPts val="0"/>
              </a:spcAft>
              <a:buClr>
                <a:srgbClr val="434343"/>
              </a:buClr>
              <a:buSzPts val="1000"/>
              <a:buChar char="○"/>
              <a:defRPr sz="1000">
                <a:solidFill>
                  <a:srgbClr val="434343"/>
                </a:solidFill>
              </a:defRPr>
            </a:lvl2pPr>
            <a:lvl3pPr indent="-292100" lvl="2" marL="1371600" rtl="0" algn="l">
              <a:lnSpc>
                <a:spcPct val="115000"/>
              </a:lnSpc>
              <a:spcBef>
                <a:spcPts val="1600"/>
              </a:spcBef>
              <a:spcAft>
                <a:spcPts val="0"/>
              </a:spcAft>
              <a:buClr>
                <a:srgbClr val="434343"/>
              </a:buClr>
              <a:buSzPts val="1000"/>
              <a:buChar char="■"/>
              <a:defRPr sz="1000">
                <a:solidFill>
                  <a:srgbClr val="434343"/>
                </a:solidFill>
              </a:defRPr>
            </a:lvl3pPr>
            <a:lvl4pPr indent="-292100" lvl="3" marL="1828800" rtl="0" algn="l">
              <a:lnSpc>
                <a:spcPct val="115000"/>
              </a:lnSpc>
              <a:spcBef>
                <a:spcPts val="1600"/>
              </a:spcBef>
              <a:spcAft>
                <a:spcPts val="0"/>
              </a:spcAft>
              <a:buClr>
                <a:srgbClr val="434343"/>
              </a:buClr>
              <a:buSzPts val="1000"/>
              <a:buChar char="●"/>
              <a:defRPr sz="1000">
                <a:solidFill>
                  <a:srgbClr val="434343"/>
                </a:solidFill>
              </a:defRPr>
            </a:lvl4pPr>
            <a:lvl5pPr indent="-292100" lvl="4" marL="2286000" rtl="0" algn="l">
              <a:lnSpc>
                <a:spcPct val="115000"/>
              </a:lnSpc>
              <a:spcBef>
                <a:spcPts val="1600"/>
              </a:spcBef>
              <a:spcAft>
                <a:spcPts val="0"/>
              </a:spcAft>
              <a:buClr>
                <a:srgbClr val="434343"/>
              </a:buClr>
              <a:buSzPts val="1000"/>
              <a:buChar char="○"/>
              <a:defRPr sz="1000">
                <a:solidFill>
                  <a:srgbClr val="434343"/>
                </a:solidFill>
              </a:defRPr>
            </a:lvl5pPr>
            <a:lvl6pPr indent="-292100" lvl="5" marL="2743200" rtl="0" algn="l">
              <a:lnSpc>
                <a:spcPct val="115000"/>
              </a:lnSpc>
              <a:spcBef>
                <a:spcPts val="1600"/>
              </a:spcBef>
              <a:spcAft>
                <a:spcPts val="0"/>
              </a:spcAft>
              <a:buClr>
                <a:srgbClr val="434343"/>
              </a:buClr>
              <a:buSzPts val="1000"/>
              <a:buChar char="■"/>
              <a:defRPr sz="1000">
                <a:solidFill>
                  <a:srgbClr val="434343"/>
                </a:solidFill>
              </a:defRPr>
            </a:lvl6pPr>
            <a:lvl7pPr indent="-292100" lvl="6" marL="3200400" rtl="0" algn="l">
              <a:lnSpc>
                <a:spcPct val="115000"/>
              </a:lnSpc>
              <a:spcBef>
                <a:spcPts val="1600"/>
              </a:spcBef>
              <a:spcAft>
                <a:spcPts val="0"/>
              </a:spcAft>
              <a:buClr>
                <a:srgbClr val="434343"/>
              </a:buClr>
              <a:buSzPts val="1000"/>
              <a:buChar char="●"/>
              <a:defRPr sz="1000">
                <a:solidFill>
                  <a:srgbClr val="434343"/>
                </a:solidFill>
              </a:defRPr>
            </a:lvl7pPr>
            <a:lvl8pPr indent="-292100" lvl="7" marL="3657600" rtl="0" algn="l">
              <a:lnSpc>
                <a:spcPct val="115000"/>
              </a:lnSpc>
              <a:spcBef>
                <a:spcPts val="1600"/>
              </a:spcBef>
              <a:spcAft>
                <a:spcPts val="0"/>
              </a:spcAft>
              <a:buClr>
                <a:srgbClr val="434343"/>
              </a:buClr>
              <a:buSzPts val="1000"/>
              <a:buChar char="○"/>
              <a:defRPr sz="1000">
                <a:solidFill>
                  <a:srgbClr val="434343"/>
                </a:solidFill>
              </a:defRPr>
            </a:lvl8pPr>
            <a:lvl9pPr indent="-292100" lvl="8" marL="4114800" rtl="0" algn="l">
              <a:lnSpc>
                <a:spcPct val="115000"/>
              </a:lnSpc>
              <a:spcBef>
                <a:spcPts val="1600"/>
              </a:spcBef>
              <a:spcAft>
                <a:spcPts val="1600"/>
              </a:spcAft>
              <a:buClr>
                <a:srgbClr val="434343"/>
              </a:buClr>
              <a:buSzPts val="1000"/>
              <a:buChar char="■"/>
              <a:defRPr sz="1000">
                <a:solidFill>
                  <a:srgbClr val="434343"/>
                </a:solidFill>
              </a:defRPr>
            </a:lvl9pPr>
          </a:lstStyle>
          <a:p/>
        </p:txBody>
      </p:sp>
      <p:sp>
        <p:nvSpPr>
          <p:cNvPr id="164" name="Google Shape;164;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6">
    <p:spTree>
      <p:nvGrpSpPr>
        <p:cNvPr id="165" name="Shape 165"/>
        <p:cNvGrpSpPr/>
        <p:nvPr/>
      </p:nvGrpSpPr>
      <p:grpSpPr>
        <a:xfrm>
          <a:off x="0" y="0"/>
          <a:ext cx="0" cy="0"/>
          <a:chOff x="0" y="0"/>
          <a:chExt cx="0" cy="0"/>
        </a:xfrm>
      </p:grpSpPr>
      <p:sp>
        <p:nvSpPr>
          <p:cNvPr id="166" name="Google Shape;166;p16"/>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0" y="0"/>
            <a:ext cx="304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3341300" y="314875"/>
            <a:ext cx="5486400" cy="11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txBox="1"/>
          <p:nvPr>
            <p:ph type="title"/>
          </p:nvPr>
        </p:nvSpPr>
        <p:spPr>
          <a:xfrm>
            <a:off x="348300" y="428200"/>
            <a:ext cx="2351400" cy="43998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71" name="Google Shape;171;p16"/>
          <p:cNvSpPr txBox="1"/>
          <p:nvPr>
            <p:ph idx="1" type="body"/>
          </p:nvPr>
        </p:nvSpPr>
        <p:spPr>
          <a:xfrm>
            <a:off x="3539325" y="593900"/>
            <a:ext cx="5090400" cy="40116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172" name="Google Shape;172;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7">
    <p:bg>
      <p:bgPr>
        <a:solidFill>
          <a:srgbClr val="FFFFFF"/>
        </a:solidFill>
      </p:bgPr>
    </p:bg>
    <p:spTree>
      <p:nvGrpSpPr>
        <p:cNvPr id="173" name="Shape 173"/>
        <p:cNvGrpSpPr/>
        <p:nvPr/>
      </p:nvGrpSpPr>
      <p:grpSpPr>
        <a:xfrm>
          <a:off x="0" y="0"/>
          <a:ext cx="0" cy="0"/>
          <a:chOff x="0" y="0"/>
          <a:chExt cx="0" cy="0"/>
        </a:xfrm>
      </p:grpSpPr>
      <p:sp>
        <p:nvSpPr>
          <p:cNvPr id="174" name="Google Shape;174;p1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388425" y="636500"/>
            <a:ext cx="2789700" cy="579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txBox="1"/>
          <p:nvPr>
            <p:ph type="title"/>
          </p:nvPr>
        </p:nvSpPr>
        <p:spPr>
          <a:xfrm>
            <a:off x="308775" y="770525"/>
            <a:ext cx="2866800" cy="37536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79" name="Google Shape;179;p17"/>
          <p:cNvSpPr txBox="1"/>
          <p:nvPr>
            <p:ph idx="1" type="body"/>
          </p:nvPr>
        </p:nvSpPr>
        <p:spPr>
          <a:xfrm>
            <a:off x="4022850" y="770525"/>
            <a:ext cx="4919400" cy="38118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180" name="Google Shape;180;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8"/>
          <p:cNvSpPr txBox="1"/>
          <p:nvPr>
            <p:ph type="ctrTitle"/>
          </p:nvPr>
        </p:nvSpPr>
        <p:spPr>
          <a:xfrm>
            <a:off x="2448300" y="1266375"/>
            <a:ext cx="4247400" cy="151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chemeClr val="dk1"/>
                </a:solidFill>
              </a:rPr>
              <a:t>LEAD &amp; MEAD</a:t>
            </a:r>
            <a:endParaRPr sz="6000">
              <a:solidFill>
                <a:schemeClr val="dk1"/>
              </a:solidFill>
            </a:endParaRPr>
          </a:p>
        </p:txBody>
      </p:sp>
      <p:sp>
        <p:nvSpPr>
          <p:cNvPr id="186" name="Google Shape;186;p18"/>
          <p:cNvSpPr txBox="1"/>
          <p:nvPr>
            <p:ph idx="1" type="subTitle"/>
          </p:nvPr>
        </p:nvSpPr>
        <p:spPr>
          <a:xfrm>
            <a:off x="3181500" y="2623525"/>
            <a:ext cx="2781000" cy="126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Economica"/>
                <a:ea typeface="Economica"/>
                <a:cs typeface="Economica"/>
                <a:sym typeface="Economica"/>
              </a:rPr>
              <a:t>LING 573 Text </a:t>
            </a:r>
            <a:r>
              <a:rPr lang="en">
                <a:solidFill>
                  <a:schemeClr val="dk1"/>
                </a:solidFill>
                <a:latin typeface="Economica"/>
                <a:ea typeface="Economica"/>
                <a:cs typeface="Economica"/>
                <a:sym typeface="Economica"/>
              </a:rPr>
              <a:t>Summarization D2</a:t>
            </a:r>
            <a:endParaRPr>
              <a:solidFill>
                <a:schemeClr val="dk1"/>
              </a:solidFill>
              <a:latin typeface="Economica"/>
              <a:ea typeface="Economica"/>
              <a:cs typeface="Economica"/>
              <a:sym typeface="Economica"/>
            </a:endParaRPr>
          </a:p>
          <a:p>
            <a:pPr indent="0" lvl="0" marL="0" rtl="0" algn="ctr">
              <a:spcBef>
                <a:spcPts val="0"/>
              </a:spcBef>
              <a:spcAft>
                <a:spcPts val="0"/>
              </a:spcAft>
              <a:buNone/>
            </a:pPr>
            <a:r>
              <a:rPr b="1" lang="en" sz="2000">
                <a:solidFill>
                  <a:schemeClr val="dk1"/>
                </a:solidFill>
                <a:latin typeface="Economica"/>
                <a:ea typeface="Economica"/>
                <a:cs typeface="Economica"/>
                <a:sym typeface="Economica"/>
              </a:rPr>
              <a:t>Claude Zhang  </a:t>
            </a:r>
            <a:endParaRPr b="1" sz="2000">
              <a:solidFill>
                <a:schemeClr val="dk1"/>
              </a:solidFill>
              <a:latin typeface="Economica"/>
              <a:ea typeface="Economica"/>
              <a:cs typeface="Economica"/>
              <a:sym typeface="Economica"/>
            </a:endParaRPr>
          </a:p>
          <a:p>
            <a:pPr indent="0" lvl="0" marL="0" rtl="0" algn="ctr">
              <a:spcBef>
                <a:spcPts val="0"/>
              </a:spcBef>
              <a:spcAft>
                <a:spcPts val="0"/>
              </a:spcAft>
              <a:buNone/>
            </a:pPr>
            <a:r>
              <a:rPr b="1" lang="en" sz="2000">
                <a:solidFill>
                  <a:schemeClr val="dk1"/>
                </a:solidFill>
                <a:latin typeface="Economica"/>
                <a:ea typeface="Economica"/>
                <a:cs typeface="Economica"/>
                <a:sym typeface="Economica"/>
              </a:rPr>
              <a:t>Julia McAnallen  </a:t>
            </a:r>
            <a:endParaRPr b="1" sz="2000">
              <a:solidFill>
                <a:schemeClr val="dk1"/>
              </a:solidFill>
              <a:latin typeface="Economica"/>
              <a:ea typeface="Economica"/>
              <a:cs typeface="Economica"/>
              <a:sym typeface="Economica"/>
            </a:endParaRPr>
          </a:p>
          <a:p>
            <a:pPr indent="0" lvl="0" marL="0" rtl="0" algn="ctr">
              <a:spcBef>
                <a:spcPts val="0"/>
              </a:spcBef>
              <a:spcAft>
                <a:spcPts val="0"/>
              </a:spcAft>
              <a:buNone/>
            </a:pPr>
            <a:r>
              <a:rPr b="1" lang="en" sz="2000">
                <a:solidFill>
                  <a:schemeClr val="dk1"/>
                </a:solidFill>
                <a:latin typeface="Economica"/>
                <a:ea typeface="Economica"/>
                <a:cs typeface="Economica"/>
                <a:sym typeface="Economica"/>
              </a:rPr>
              <a:t>Genevieve Peaslee  </a:t>
            </a:r>
            <a:endParaRPr b="1" sz="2000">
              <a:solidFill>
                <a:schemeClr val="dk1"/>
              </a:solidFill>
              <a:latin typeface="Economica"/>
              <a:ea typeface="Economica"/>
              <a:cs typeface="Economica"/>
              <a:sym typeface="Economica"/>
            </a:endParaRPr>
          </a:p>
          <a:p>
            <a:pPr indent="0" lvl="0" marL="0" rtl="0" algn="ctr">
              <a:spcBef>
                <a:spcPts val="0"/>
              </a:spcBef>
              <a:spcAft>
                <a:spcPts val="0"/>
              </a:spcAft>
              <a:buNone/>
            </a:pPr>
            <a:r>
              <a:rPr b="1" lang="en" sz="2000">
                <a:solidFill>
                  <a:schemeClr val="dk1"/>
                </a:solidFill>
                <a:latin typeface="Economica"/>
                <a:ea typeface="Economica"/>
                <a:cs typeface="Economica"/>
                <a:sym typeface="Economica"/>
              </a:rPr>
              <a:t>Zoe Winkworth</a:t>
            </a:r>
            <a:endParaRPr b="1" sz="2000">
              <a:solidFill>
                <a:schemeClr val="dk1"/>
              </a:solidFill>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5090175" y="496350"/>
            <a:ext cx="3206100" cy="32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Thank you</a:t>
            </a:r>
            <a:endParaRPr sz="4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308775" y="770525"/>
            <a:ext cx="2866800" cy="37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Outputs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a:solidFill>
                  <a:srgbClr val="A9B7C6"/>
                </a:solidFill>
                <a:highlight>
                  <a:srgbClr val="2B2B2B"/>
                </a:highlight>
                <a:latin typeface="Open Sans"/>
                <a:ea typeface="Open Sans"/>
                <a:cs typeface="Open Sans"/>
                <a:sym typeface="Open Sans"/>
              </a:rPr>
              <a:t>1 ROUGE-1 Eval D1021-A.M.100.D.1 R:0.19492 P:0.19492 F:0.19492</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rPr lang="en" sz="1100">
                <a:solidFill>
                  <a:srgbClr val="A9B7C6"/>
                </a:solidFill>
                <a:highlight>
                  <a:srgbClr val="2B2B2B"/>
                </a:highlight>
                <a:latin typeface="Open Sans"/>
                <a:ea typeface="Open Sans"/>
                <a:cs typeface="Open Sans"/>
                <a:sym typeface="Open Sans"/>
              </a:rPr>
              <a:t>1 ROUGE-2 Eval D1021-A.M.100.D.1 R:0.04310 P:0.04310 F:0.04310</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rPr lang="en" sz="1100">
                <a:solidFill>
                  <a:srgbClr val="A9B7C6"/>
                </a:solidFill>
                <a:highlight>
                  <a:srgbClr val="2B2B2B"/>
                </a:highlight>
                <a:latin typeface="Open Sans"/>
                <a:ea typeface="Open Sans"/>
                <a:cs typeface="Open Sans"/>
                <a:sym typeface="Open Sans"/>
              </a:rPr>
              <a:t>peers/devtest/D1021-A.M.100.D.1</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400"/>
          </a:p>
        </p:txBody>
      </p:sp>
      <p:sp>
        <p:nvSpPr>
          <p:cNvPr id="250" name="Google Shape;250;p28"/>
          <p:cNvSpPr txBox="1"/>
          <p:nvPr>
            <p:ph idx="1" type="body"/>
          </p:nvPr>
        </p:nvSpPr>
        <p:spPr>
          <a:xfrm>
            <a:off x="4022850" y="770525"/>
            <a:ext cx="4919400" cy="1979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i="1" lang="en" sz="1300">
                <a:solidFill>
                  <a:srgbClr val="000000"/>
                </a:solidFill>
              </a:rPr>
              <a:t>Lafave was charged in 2004 with two counts of lewd and lascivious battery and one count of lewd and lascivious exhibition after she allegedly had sex with the student in a sport utility vehicle while another teenager drove. Lafave was sentenced in Hillsborough County, where Tampa is located, to three years of house arrest and seven years probation after pleading guilty Nov. 22 to two counts of lewd and lascivious battery for having sex with the boy in a classroom and her home.</a:t>
            </a:r>
            <a:endParaRPr i="1" sz="1300">
              <a:solidFill>
                <a:srgbClr val="000000"/>
              </a:solidFill>
            </a:endParaRPr>
          </a:p>
        </p:txBody>
      </p:sp>
      <p:sp>
        <p:nvSpPr>
          <p:cNvPr id="251" name="Google Shape;251;p28"/>
          <p:cNvSpPr txBox="1"/>
          <p:nvPr>
            <p:ph idx="1" type="body"/>
          </p:nvPr>
        </p:nvSpPr>
        <p:spPr>
          <a:xfrm>
            <a:off x="4022850" y="2933500"/>
            <a:ext cx="4919400" cy="2129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en" sz="1300">
                <a:solidFill>
                  <a:schemeClr val="dk1"/>
                </a:solidFill>
              </a:rPr>
              <a:t>A hitch has developed in a plea deal agreed to by a former teacher who pleaded guilty to having sex with a 14-year-old student, a spokesman for the prosecutor said.</a:t>
            </a:r>
            <a:endParaRPr i="1" sz="1300">
              <a:solidFill>
                <a:schemeClr val="dk1"/>
              </a:solidFill>
            </a:endParaRPr>
          </a:p>
          <a:p>
            <a:pPr indent="0" lvl="0" marL="0" rtl="0" algn="l">
              <a:lnSpc>
                <a:spcPct val="100000"/>
              </a:lnSpc>
              <a:spcBef>
                <a:spcPts val="0"/>
              </a:spcBef>
              <a:spcAft>
                <a:spcPts val="0"/>
              </a:spcAft>
              <a:buClr>
                <a:schemeClr val="dk1"/>
              </a:buClr>
              <a:buSzPts val="1100"/>
              <a:buFont typeface="Arial"/>
              <a:buNone/>
            </a:pPr>
            <a:r>
              <a:rPr i="1" lang="en" sz="1300">
                <a:solidFill>
                  <a:schemeClr val="dk1"/>
                </a:solidFill>
              </a:rPr>
              <a:t>The agreement was meant to resolve charges against Debra Lafave, 25, in two counties.</a:t>
            </a:r>
            <a:endParaRPr i="1" sz="1300">
              <a:solidFill>
                <a:schemeClr val="dk1"/>
              </a:solidFill>
            </a:endParaRPr>
          </a:p>
          <a:p>
            <a:pPr indent="0" lvl="0" marL="0" rtl="0" algn="l">
              <a:lnSpc>
                <a:spcPct val="100000"/>
              </a:lnSpc>
              <a:spcBef>
                <a:spcPts val="0"/>
              </a:spcBef>
              <a:spcAft>
                <a:spcPts val="0"/>
              </a:spcAft>
              <a:buClr>
                <a:schemeClr val="dk1"/>
              </a:buClr>
              <a:buSzPts val="1100"/>
              <a:buFont typeface="Arial"/>
              <a:buNone/>
            </a:pPr>
            <a:r>
              <a:rPr i="1" lang="en" sz="1300">
                <a:solidFill>
                  <a:schemeClr val="dk1"/>
                </a:solidFill>
              </a:rPr>
              <a:t>But the judge in one of the counties has balked, Ric Ridgeway, a spokesman for the State Attorney's Office, said Thursday.</a:t>
            </a:r>
            <a:endParaRPr i="1" sz="1300">
              <a:solidFill>
                <a:schemeClr val="dk1"/>
              </a:solidFill>
            </a:endParaRPr>
          </a:p>
          <a:p>
            <a:pPr indent="0" lvl="0" marL="0" rtl="0" algn="l">
              <a:lnSpc>
                <a:spcPct val="100000"/>
              </a:lnSpc>
              <a:spcBef>
                <a:spcPts val="0"/>
              </a:spcBef>
              <a:spcAft>
                <a:spcPts val="0"/>
              </a:spcAft>
              <a:buNone/>
            </a:pPr>
            <a:r>
              <a:rPr i="1" lang="en" sz="1300">
                <a:solidFill>
                  <a:schemeClr val="dk1"/>
                </a:solidFill>
              </a:rPr>
              <a:t>Lafave was sentenced to three years of house arrest and seven years probation after pleading guilty last month in Hillsborough County to two counts of lewd and lascivious battery.</a:t>
            </a:r>
            <a:endParaRPr i="1" sz="13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System architecture</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257" name="Google Shape;257;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Lead Sentence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MEAD System</a:t>
            </a:r>
            <a:endParaRPr/>
          </a:p>
        </p:txBody>
      </p:sp>
      <p:pic>
        <p:nvPicPr>
          <p:cNvPr id="258" name="Google Shape;258;p29"/>
          <p:cNvPicPr preferRelativeResize="0"/>
          <p:nvPr/>
        </p:nvPicPr>
        <p:blipFill>
          <a:blip r:embed="rId3">
            <a:alphaModFix/>
          </a:blip>
          <a:stretch>
            <a:fillRect/>
          </a:stretch>
        </p:blipFill>
        <p:spPr>
          <a:xfrm>
            <a:off x="3519075" y="0"/>
            <a:ext cx="1248250" cy="5143500"/>
          </a:xfrm>
          <a:prstGeom prst="rect">
            <a:avLst/>
          </a:prstGeom>
          <a:noFill/>
          <a:ln>
            <a:noFill/>
          </a:ln>
        </p:spPr>
      </p:pic>
      <p:pic>
        <p:nvPicPr>
          <p:cNvPr id="259" name="Google Shape;259;p29"/>
          <p:cNvPicPr preferRelativeResize="0"/>
          <p:nvPr/>
        </p:nvPicPr>
        <p:blipFill>
          <a:blip r:embed="rId4">
            <a:alphaModFix/>
          </a:blip>
          <a:stretch>
            <a:fillRect/>
          </a:stretch>
        </p:blipFill>
        <p:spPr>
          <a:xfrm>
            <a:off x="5441738" y="1052563"/>
            <a:ext cx="2867025" cy="267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rPr>
              <a:t>Analysis</a:t>
            </a:r>
            <a:endParaRPr b="1">
              <a:solidFill>
                <a:schemeClr val="dk1"/>
              </a:solidFill>
            </a:endParaRPr>
          </a:p>
        </p:txBody>
      </p:sp>
      <p:sp>
        <p:nvSpPr>
          <p:cNvPr id="265" name="Google Shape;265;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Average length of sentences is 20~30 words</a:t>
            </a:r>
            <a:endParaRPr sz="2400">
              <a:latin typeface="Economica"/>
              <a:ea typeface="Economica"/>
              <a:cs typeface="Economica"/>
              <a:sym typeface="Economica"/>
            </a:endParaRPr>
          </a:p>
          <a:p>
            <a:pPr indent="-342900" lvl="1" marL="914400" rtl="0" algn="l">
              <a:spcBef>
                <a:spcPts val="0"/>
              </a:spcBef>
              <a:spcAft>
                <a:spcPts val="0"/>
              </a:spcAft>
              <a:buSzPts val="1800"/>
              <a:buFont typeface="Economica"/>
              <a:buChar char="○"/>
            </a:pPr>
            <a:r>
              <a:rPr lang="en" sz="1800">
                <a:latin typeface="Economica"/>
                <a:ea typeface="Economica"/>
                <a:cs typeface="Economica"/>
                <a:sym typeface="Economica"/>
              </a:rPr>
              <a:t>Only 2~4 sentences in the summarization</a:t>
            </a:r>
            <a:endParaRPr sz="1800">
              <a:latin typeface="Economica"/>
              <a:ea typeface="Economica"/>
              <a:cs typeface="Economica"/>
              <a:sym typeface="Economi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Pre-processing</a:t>
            </a:r>
            <a:endParaRPr>
              <a:solidFill>
                <a:schemeClr val="dk1"/>
              </a:solidFill>
            </a:endParaRPr>
          </a:p>
        </p:txBody>
      </p:sp>
      <p:sp>
        <p:nvSpPr>
          <p:cNvPr id="271" name="Google Shape;271;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Tokenization</a:t>
            </a:r>
            <a:endParaRPr/>
          </a:p>
          <a:p>
            <a:pPr indent="0" lvl="0" marL="0" rtl="0" algn="l">
              <a:spcBef>
                <a:spcPts val="1600"/>
              </a:spcBef>
              <a:spcAft>
                <a:spcPts val="0"/>
              </a:spcAft>
              <a:buNone/>
            </a:pPr>
            <a:r>
              <a:rPr lang="en"/>
              <a:t>Remove stop words, punctuations</a:t>
            </a:r>
            <a:endParaRPr/>
          </a:p>
          <a:p>
            <a:pPr indent="0" lvl="0" marL="0" rtl="0" algn="l">
              <a:spcBef>
                <a:spcPts val="1600"/>
              </a:spcBef>
              <a:spcAft>
                <a:spcPts val="1600"/>
              </a:spcAft>
              <a:buNone/>
            </a:pPr>
            <a:r>
              <a:rPr lang="en"/>
              <a:t>WordMap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Baselin</a:t>
            </a:r>
            <a:r>
              <a:rPr lang="en"/>
              <a:t>e</a:t>
            </a:r>
            <a:r>
              <a:rPr lang="en">
                <a:solidFill>
                  <a:schemeClr val="dk1"/>
                </a:solidFill>
              </a:rPr>
              <a:t> Systems</a:t>
            </a:r>
            <a:endParaRPr/>
          </a:p>
        </p:txBody>
      </p:sp>
      <p:graphicFrame>
        <p:nvGraphicFramePr>
          <p:cNvPr id="192" name="Google Shape;192;p19"/>
          <p:cNvGraphicFramePr/>
          <p:nvPr/>
        </p:nvGraphicFramePr>
        <p:xfrm>
          <a:off x="952500" y="1846875"/>
          <a:ext cx="3000000" cy="3000000"/>
        </p:xfrm>
        <a:graphic>
          <a:graphicData uri="http://schemas.openxmlformats.org/drawingml/2006/table">
            <a:tbl>
              <a:tblPr>
                <a:noFill/>
                <a:tableStyleId>{D7DB95F2-2406-4E48-8F95-0D9F9F95638D}</a:tableStyleId>
              </a:tblPr>
              <a:tblGrid>
                <a:gridCol w="2413000"/>
                <a:gridCol w="2413000"/>
                <a:gridCol w="2413000"/>
              </a:tblGrid>
              <a:tr h="381000">
                <a:tc>
                  <a:txBody>
                    <a:bodyPr>
                      <a:noAutofit/>
                    </a:bodyPr>
                    <a:lstStyle/>
                    <a:p>
                      <a:pPr indent="0" lvl="0" marL="0" rtl="0" algn="l">
                        <a:spcBef>
                          <a:spcPts val="0"/>
                        </a:spcBef>
                        <a:spcAft>
                          <a:spcPts val="0"/>
                        </a:spcAft>
                        <a:buNone/>
                      </a:pPr>
                      <a:r>
                        <a:t/>
                      </a:r>
                      <a:endParaRPr sz="1800">
                        <a:latin typeface="Economica"/>
                        <a:ea typeface="Economica"/>
                        <a:cs typeface="Economica"/>
                        <a:sym typeface="Economica"/>
                      </a:endParaRPr>
                    </a:p>
                  </a:txBody>
                  <a:tcPr marT="91425" marB="91425" marR="91425" marL="91425"/>
                </a:tc>
                <a:tc>
                  <a:txBody>
                    <a:bodyPr>
                      <a:noAutofit/>
                    </a:bodyPr>
                    <a:lstStyle/>
                    <a:p>
                      <a:pPr indent="0" lvl="0" marL="0" rtl="0" algn="l">
                        <a:spcBef>
                          <a:spcPts val="0"/>
                        </a:spcBef>
                        <a:spcAft>
                          <a:spcPts val="0"/>
                        </a:spcAft>
                        <a:buNone/>
                      </a:pPr>
                      <a:r>
                        <a:rPr b="1" lang="en" sz="1800">
                          <a:latin typeface="Economica"/>
                          <a:ea typeface="Economica"/>
                          <a:cs typeface="Economica"/>
                          <a:sym typeface="Economica"/>
                        </a:rPr>
                        <a:t>Lead Sentence</a:t>
                      </a:r>
                      <a:endParaRPr b="1" sz="1800">
                        <a:latin typeface="Economica"/>
                        <a:ea typeface="Economica"/>
                        <a:cs typeface="Economica"/>
                        <a:sym typeface="Economica"/>
                      </a:endParaRPr>
                    </a:p>
                  </a:txBody>
                  <a:tcPr marT="91425" marB="91425" marR="91425" marL="91425"/>
                </a:tc>
                <a:tc>
                  <a:txBody>
                    <a:bodyPr>
                      <a:noAutofit/>
                    </a:bodyPr>
                    <a:lstStyle/>
                    <a:p>
                      <a:pPr indent="0" lvl="0" marL="0" rtl="0" algn="l">
                        <a:spcBef>
                          <a:spcPts val="0"/>
                        </a:spcBef>
                        <a:spcAft>
                          <a:spcPts val="0"/>
                        </a:spcAft>
                        <a:buNone/>
                      </a:pPr>
                      <a:r>
                        <a:rPr b="1" lang="en" sz="1800">
                          <a:latin typeface="Economica"/>
                          <a:ea typeface="Economica"/>
                          <a:cs typeface="Economica"/>
                          <a:sym typeface="Economica"/>
                        </a:rPr>
                        <a:t>MEAD System</a:t>
                      </a:r>
                      <a:endParaRPr b="1" sz="1800">
                        <a:latin typeface="Economica"/>
                        <a:ea typeface="Economica"/>
                        <a:cs typeface="Economica"/>
                        <a:sym typeface="Economica"/>
                      </a:endParaRPr>
                    </a:p>
                  </a:txBody>
                  <a:tcPr marT="91425" marB="91425" marR="91425" marL="91425"/>
                </a:tc>
              </a:tr>
              <a:tr h="381000">
                <a:tc>
                  <a:txBody>
                    <a:bodyPr>
                      <a:noAutofit/>
                    </a:bodyPr>
                    <a:lstStyle/>
                    <a:p>
                      <a:pPr indent="0" lvl="0" marL="0" rtl="0" algn="l">
                        <a:spcBef>
                          <a:spcPts val="0"/>
                        </a:spcBef>
                        <a:spcAft>
                          <a:spcPts val="0"/>
                        </a:spcAft>
                        <a:buNone/>
                      </a:pPr>
                      <a:r>
                        <a:rPr b="1" lang="en" sz="1800">
                          <a:latin typeface="Economica"/>
                          <a:ea typeface="Economica"/>
                          <a:cs typeface="Economica"/>
                          <a:sym typeface="Economica"/>
                        </a:rPr>
                        <a:t>Content Selection</a:t>
                      </a:r>
                      <a:endParaRPr b="1" sz="1800">
                        <a:latin typeface="Economica"/>
                        <a:ea typeface="Economica"/>
                        <a:cs typeface="Economica"/>
                        <a:sym typeface="Economica"/>
                      </a:endParaRPr>
                    </a:p>
                  </a:txBody>
                  <a:tcPr marT="91425" marB="91425" marR="91425" marL="91425"/>
                </a:tc>
                <a:tc>
                  <a:txBody>
                    <a:bodyPr>
                      <a:noAutofit/>
                    </a:bodyPr>
                    <a:lstStyle/>
                    <a:p>
                      <a:pPr indent="0" lvl="0" marL="0" rtl="0" algn="l">
                        <a:spcBef>
                          <a:spcPts val="0"/>
                        </a:spcBef>
                        <a:spcAft>
                          <a:spcPts val="0"/>
                        </a:spcAft>
                        <a:buNone/>
                      </a:pPr>
                      <a:r>
                        <a:rPr lang="en" sz="1800">
                          <a:latin typeface="Economica"/>
                          <a:ea typeface="Economica"/>
                          <a:cs typeface="Economica"/>
                          <a:sym typeface="Economica"/>
                        </a:rPr>
                        <a:t>First sentence of each doc</a:t>
                      </a:r>
                      <a:endParaRPr sz="1800">
                        <a:latin typeface="Economica"/>
                        <a:ea typeface="Economica"/>
                        <a:cs typeface="Economica"/>
                        <a:sym typeface="Economica"/>
                      </a:endParaRPr>
                    </a:p>
                  </a:txBody>
                  <a:tcPr marT="91425" marB="91425" marR="91425" marL="91425"/>
                </a:tc>
                <a:tc>
                  <a:txBody>
                    <a:bodyPr>
                      <a:noAutofit/>
                    </a:bodyPr>
                    <a:lstStyle/>
                    <a:p>
                      <a:pPr indent="0" lvl="0" marL="0" rtl="0" algn="l">
                        <a:spcBef>
                          <a:spcPts val="0"/>
                        </a:spcBef>
                        <a:spcAft>
                          <a:spcPts val="0"/>
                        </a:spcAft>
                        <a:buNone/>
                      </a:pPr>
                      <a:r>
                        <a:rPr lang="en" sz="1800">
                          <a:latin typeface="Economica"/>
                          <a:ea typeface="Economica"/>
                          <a:cs typeface="Economica"/>
                          <a:sym typeface="Economica"/>
                        </a:rPr>
                        <a:t>MEAD</a:t>
                      </a:r>
                      <a:endParaRPr sz="1800">
                        <a:latin typeface="Economica"/>
                        <a:ea typeface="Economica"/>
                        <a:cs typeface="Economica"/>
                        <a:sym typeface="Economica"/>
                      </a:endParaRPr>
                    </a:p>
                  </a:txBody>
                  <a:tcPr marT="91425" marB="91425" marR="91425" marL="91425"/>
                </a:tc>
              </a:tr>
              <a:tr h="381000">
                <a:tc>
                  <a:txBody>
                    <a:bodyPr>
                      <a:noAutofit/>
                    </a:bodyPr>
                    <a:lstStyle/>
                    <a:p>
                      <a:pPr indent="0" lvl="0" marL="0" rtl="0" algn="l">
                        <a:spcBef>
                          <a:spcPts val="0"/>
                        </a:spcBef>
                        <a:spcAft>
                          <a:spcPts val="0"/>
                        </a:spcAft>
                        <a:buNone/>
                      </a:pPr>
                      <a:r>
                        <a:rPr b="1" lang="en" sz="1800">
                          <a:latin typeface="Economica"/>
                          <a:ea typeface="Economica"/>
                          <a:cs typeface="Economica"/>
                          <a:sym typeface="Economica"/>
                        </a:rPr>
                        <a:t>Information Ordering</a:t>
                      </a:r>
                      <a:endParaRPr b="1" sz="1800">
                        <a:latin typeface="Economica"/>
                        <a:ea typeface="Economica"/>
                        <a:cs typeface="Economica"/>
                        <a:sym typeface="Economica"/>
                      </a:endParaRPr>
                    </a:p>
                  </a:txBody>
                  <a:tcPr marT="91425" marB="91425" marR="91425" marL="91425"/>
                </a:tc>
                <a:tc>
                  <a:txBody>
                    <a:bodyPr>
                      <a:noAutofit/>
                    </a:bodyPr>
                    <a:lstStyle/>
                    <a:p>
                      <a:pPr indent="0" lvl="0" marL="0" rtl="0" algn="l">
                        <a:spcBef>
                          <a:spcPts val="0"/>
                        </a:spcBef>
                        <a:spcAft>
                          <a:spcPts val="0"/>
                        </a:spcAft>
                        <a:buNone/>
                      </a:pPr>
                      <a:r>
                        <a:rPr lang="en" sz="1800">
                          <a:latin typeface="Economica"/>
                          <a:ea typeface="Economica"/>
                          <a:cs typeface="Economica"/>
                          <a:sym typeface="Economica"/>
                        </a:rPr>
                        <a:t>chronological</a:t>
                      </a:r>
                      <a:endParaRPr sz="1800">
                        <a:latin typeface="Economica"/>
                        <a:ea typeface="Economica"/>
                        <a:cs typeface="Economica"/>
                        <a:sym typeface="Economica"/>
                      </a:endParaRPr>
                    </a:p>
                  </a:txBody>
                  <a:tcPr marT="91425" marB="91425" marR="91425" marL="91425"/>
                </a:tc>
                <a:tc>
                  <a:txBody>
                    <a:bodyPr>
                      <a:noAutofit/>
                    </a:bodyPr>
                    <a:lstStyle/>
                    <a:p>
                      <a:pPr indent="0" lvl="0" marL="0" rtl="0" algn="l">
                        <a:spcBef>
                          <a:spcPts val="0"/>
                        </a:spcBef>
                        <a:spcAft>
                          <a:spcPts val="0"/>
                        </a:spcAft>
                        <a:buNone/>
                      </a:pPr>
                      <a:r>
                        <a:rPr lang="en" sz="1800">
                          <a:latin typeface="Economica"/>
                          <a:ea typeface="Economica"/>
                          <a:cs typeface="Economica"/>
                          <a:sym typeface="Economica"/>
                        </a:rPr>
                        <a:t>MEAD score</a:t>
                      </a:r>
                      <a:endParaRPr sz="1800">
                        <a:latin typeface="Economica"/>
                        <a:ea typeface="Economica"/>
                        <a:cs typeface="Economica"/>
                        <a:sym typeface="Economica"/>
                      </a:endParaRPr>
                    </a:p>
                  </a:txBody>
                  <a:tcPr marT="91425" marB="91425" marR="91425" marL="91425"/>
                </a:tc>
              </a:tr>
              <a:tr h="381000">
                <a:tc>
                  <a:txBody>
                    <a:bodyPr>
                      <a:noAutofit/>
                    </a:bodyPr>
                    <a:lstStyle/>
                    <a:p>
                      <a:pPr indent="0" lvl="0" marL="0" rtl="0" algn="l">
                        <a:spcBef>
                          <a:spcPts val="0"/>
                        </a:spcBef>
                        <a:spcAft>
                          <a:spcPts val="0"/>
                        </a:spcAft>
                        <a:buNone/>
                      </a:pPr>
                      <a:r>
                        <a:rPr b="1" lang="en" sz="1800">
                          <a:latin typeface="Economica"/>
                          <a:ea typeface="Economica"/>
                          <a:cs typeface="Economica"/>
                          <a:sym typeface="Economica"/>
                        </a:rPr>
                        <a:t>Content Realization</a:t>
                      </a:r>
                      <a:endParaRPr b="1" sz="1800">
                        <a:latin typeface="Economica"/>
                        <a:ea typeface="Economica"/>
                        <a:cs typeface="Economica"/>
                        <a:sym typeface="Economica"/>
                      </a:endParaRPr>
                    </a:p>
                  </a:txBody>
                  <a:tcPr marT="91425" marB="91425" marR="91425" marL="91425"/>
                </a:tc>
                <a:tc>
                  <a:txBody>
                    <a:bodyPr>
                      <a:noAutofit/>
                    </a:bodyPr>
                    <a:lstStyle/>
                    <a:p>
                      <a:pPr indent="0" lvl="0" marL="0" rtl="0" algn="l">
                        <a:spcBef>
                          <a:spcPts val="0"/>
                        </a:spcBef>
                        <a:spcAft>
                          <a:spcPts val="0"/>
                        </a:spcAft>
                        <a:buNone/>
                      </a:pPr>
                      <a:r>
                        <a:rPr lang="en" sz="1800">
                          <a:latin typeface="Economica"/>
                          <a:ea typeface="Economica"/>
                          <a:cs typeface="Economica"/>
                          <a:sym typeface="Economica"/>
                        </a:rPr>
                        <a:t>Add until next sentence exceeds 100 words</a:t>
                      </a:r>
                      <a:endParaRPr sz="1800">
                        <a:latin typeface="Economica"/>
                        <a:ea typeface="Economica"/>
                        <a:cs typeface="Economica"/>
                        <a:sym typeface="Economica"/>
                      </a:endParaRPr>
                    </a:p>
                  </a:txBody>
                  <a:tcPr marT="91425" marB="91425" marR="91425" marL="91425"/>
                </a:tc>
                <a:tc>
                  <a:txBody>
                    <a:bodyPr>
                      <a:noAutofit/>
                    </a:bodyPr>
                    <a:lstStyle/>
                    <a:p>
                      <a:pPr indent="0" lvl="0" marL="0" rtl="0" algn="l">
                        <a:spcBef>
                          <a:spcPts val="0"/>
                        </a:spcBef>
                        <a:spcAft>
                          <a:spcPts val="0"/>
                        </a:spcAft>
                        <a:buClr>
                          <a:schemeClr val="dk2"/>
                        </a:buClr>
                        <a:buSzPts val="1100"/>
                        <a:buFont typeface="Arial"/>
                        <a:buNone/>
                      </a:pPr>
                      <a:r>
                        <a:rPr lang="en" sz="1800">
                          <a:latin typeface="Economica"/>
                          <a:ea typeface="Economica"/>
                          <a:cs typeface="Economica"/>
                          <a:sym typeface="Economica"/>
                        </a:rPr>
                        <a:t>Add until next sentence exceeds 100 words</a:t>
                      </a:r>
                      <a:endParaRPr sz="1800">
                        <a:latin typeface="Economica"/>
                        <a:ea typeface="Economica"/>
                        <a:cs typeface="Economica"/>
                        <a:sym typeface="Economica"/>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Lead</a:t>
            </a:r>
            <a:endParaRPr/>
          </a:p>
        </p:txBody>
      </p:sp>
      <p:sp>
        <p:nvSpPr>
          <p:cNvPr id="198" name="Google Shape;198;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Content Selection</a:t>
            </a:r>
            <a:endParaRPr>
              <a:latin typeface="Economica"/>
              <a:ea typeface="Economica"/>
              <a:cs typeface="Economica"/>
              <a:sym typeface="Economica"/>
            </a:endParaRPr>
          </a:p>
          <a:p>
            <a:pPr indent="-342900" lvl="0" marL="457200" rtl="0" algn="l">
              <a:spcBef>
                <a:spcPts val="1600"/>
              </a:spcBef>
              <a:spcAft>
                <a:spcPts val="0"/>
              </a:spcAft>
              <a:buSzPts val="1800"/>
              <a:buFont typeface="Economica"/>
              <a:buChar char="-"/>
            </a:pPr>
            <a:r>
              <a:rPr lang="en">
                <a:latin typeface="Economica"/>
                <a:ea typeface="Economica"/>
                <a:cs typeface="Economica"/>
                <a:sym typeface="Economica"/>
              </a:rPr>
              <a:t>First sentence of every document</a:t>
            </a:r>
            <a:endParaRPr>
              <a:latin typeface="Economica"/>
              <a:ea typeface="Economica"/>
              <a:cs typeface="Economica"/>
              <a:sym typeface="Economica"/>
            </a:endParaRPr>
          </a:p>
          <a:p>
            <a:pPr indent="0" lvl="0" marL="0" rtl="0" algn="l">
              <a:spcBef>
                <a:spcPts val="1600"/>
              </a:spcBef>
              <a:spcAft>
                <a:spcPts val="0"/>
              </a:spcAft>
              <a:buNone/>
            </a:pPr>
            <a:r>
              <a:rPr lang="en">
                <a:latin typeface="Economica"/>
                <a:ea typeface="Economica"/>
                <a:cs typeface="Economica"/>
                <a:sym typeface="Economica"/>
              </a:rPr>
              <a:t>Information Ordering</a:t>
            </a:r>
            <a:endParaRPr>
              <a:latin typeface="Economica"/>
              <a:ea typeface="Economica"/>
              <a:cs typeface="Economica"/>
              <a:sym typeface="Economica"/>
            </a:endParaRPr>
          </a:p>
          <a:p>
            <a:pPr indent="-342900" lvl="0" marL="457200" rtl="0" algn="l">
              <a:spcBef>
                <a:spcPts val="1600"/>
              </a:spcBef>
              <a:spcAft>
                <a:spcPts val="0"/>
              </a:spcAft>
              <a:buSzPts val="1800"/>
              <a:buFont typeface="Economica"/>
              <a:buChar char="-"/>
            </a:pPr>
            <a:r>
              <a:rPr lang="en">
                <a:latin typeface="Economica"/>
                <a:ea typeface="Economica"/>
                <a:cs typeface="Economica"/>
                <a:sym typeface="Economica"/>
              </a:rPr>
              <a:t>Chronologically by date and article id</a:t>
            </a:r>
            <a:endParaRPr>
              <a:latin typeface="Economica"/>
              <a:ea typeface="Economica"/>
              <a:cs typeface="Economica"/>
              <a:sym typeface="Economica"/>
            </a:endParaRPr>
          </a:p>
          <a:p>
            <a:pPr indent="0" lvl="0" marL="0" rtl="0" algn="l">
              <a:spcBef>
                <a:spcPts val="1600"/>
              </a:spcBef>
              <a:spcAft>
                <a:spcPts val="0"/>
              </a:spcAft>
              <a:buNone/>
            </a:pPr>
            <a:r>
              <a:rPr lang="en">
                <a:latin typeface="Economica"/>
                <a:ea typeface="Economica"/>
                <a:cs typeface="Economica"/>
                <a:sym typeface="Economica"/>
              </a:rPr>
              <a:t>Content Realization</a:t>
            </a:r>
            <a:endParaRPr>
              <a:latin typeface="Economica"/>
              <a:ea typeface="Economica"/>
              <a:cs typeface="Economica"/>
              <a:sym typeface="Economica"/>
            </a:endParaRPr>
          </a:p>
          <a:p>
            <a:pPr indent="-342900" lvl="0" marL="457200" rtl="0" algn="l">
              <a:spcBef>
                <a:spcPts val="1600"/>
              </a:spcBef>
              <a:spcAft>
                <a:spcPts val="0"/>
              </a:spcAft>
              <a:buSzPts val="1800"/>
              <a:buFont typeface="Economica"/>
              <a:buChar char="-"/>
            </a:pPr>
            <a:r>
              <a:rPr lang="en">
                <a:latin typeface="Economica"/>
                <a:ea typeface="Economica"/>
                <a:cs typeface="Economica"/>
                <a:sym typeface="Economica"/>
              </a:rPr>
              <a:t>Add complete sentences only, until limit. (exclude sentences &gt; 100)</a:t>
            </a:r>
            <a:endParaRPr>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MEAD</a:t>
            </a:r>
            <a:endParaRPr/>
          </a:p>
        </p:txBody>
      </p:sp>
      <p:sp>
        <p:nvSpPr>
          <p:cNvPr id="204" name="Google Shape;204;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Content Selection</a:t>
            </a:r>
            <a:endParaRPr>
              <a:latin typeface="Economica"/>
              <a:ea typeface="Economica"/>
              <a:cs typeface="Economica"/>
              <a:sym typeface="Economica"/>
            </a:endParaRPr>
          </a:p>
          <a:p>
            <a:pPr indent="-342900" lvl="0" marL="457200" rtl="0" algn="l">
              <a:spcBef>
                <a:spcPts val="1600"/>
              </a:spcBef>
              <a:spcAft>
                <a:spcPts val="0"/>
              </a:spcAft>
              <a:buSzPts val="1800"/>
              <a:buFont typeface="Economica"/>
              <a:buChar char="-"/>
            </a:pPr>
            <a:r>
              <a:rPr lang="en">
                <a:latin typeface="Economica"/>
                <a:ea typeface="Economica"/>
                <a:cs typeface="Economica"/>
                <a:sym typeface="Economica"/>
              </a:rPr>
              <a:t>Centroid score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Sentence position</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First sentence overlap</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Redundancy penalty</a:t>
            </a:r>
            <a:endParaRPr>
              <a:latin typeface="Economica"/>
              <a:ea typeface="Economica"/>
              <a:cs typeface="Economica"/>
              <a:sym typeface="Economica"/>
            </a:endParaRPr>
          </a:p>
          <a:p>
            <a:pPr indent="0" lvl="0" marL="0" rtl="0" algn="l">
              <a:spcBef>
                <a:spcPts val="1600"/>
              </a:spcBef>
              <a:spcAft>
                <a:spcPts val="0"/>
              </a:spcAft>
              <a:buNone/>
            </a:pPr>
            <a:r>
              <a:rPr lang="en">
                <a:latin typeface="Economica"/>
                <a:ea typeface="Economica"/>
                <a:cs typeface="Economica"/>
                <a:sym typeface="Economica"/>
              </a:rPr>
              <a:t>Information Ordering</a:t>
            </a:r>
            <a:endParaRPr>
              <a:latin typeface="Economica"/>
              <a:ea typeface="Economica"/>
              <a:cs typeface="Economica"/>
              <a:sym typeface="Economica"/>
            </a:endParaRPr>
          </a:p>
          <a:p>
            <a:pPr indent="-342900" lvl="0" marL="457200" rtl="0" algn="l">
              <a:spcBef>
                <a:spcPts val="1600"/>
              </a:spcBef>
              <a:spcAft>
                <a:spcPts val="0"/>
              </a:spcAft>
              <a:buSzPts val="1800"/>
              <a:buFont typeface="Economica"/>
              <a:buChar char="-"/>
            </a:pPr>
            <a:r>
              <a:rPr lang="en">
                <a:latin typeface="Economica"/>
                <a:ea typeface="Economica"/>
                <a:cs typeface="Economica"/>
                <a:sym typeface="Economica"/>
              </a:rPr>
              <a:t>Ordered by MEAD score (recalculated with redundancy penalty)</a:t>
            </a:r>
            <a:endParaRPr>
              <a:latin typeface="Economica"/>
              <a:ea typeface="Economica"/>
              <a:cs typeface="Economica"/>
              <a:sym typeface="Economica"/>
            </a:endParaRPr>
          </a:p>
          <a:p>
            <a:pPr indent="0" lvl="0" marL="0" rtl="0" algn="l">
              <a:spcBef>
                <a:spcPts val="1600"/>
              </a:spcBef>
              <a:spcAft>
                <a:spcPts val="1600"/>
              </a:spcAft>
              <a:buNone/>
            </a:pPr>
            <a:r>
              <a:rPr lang="en">
                <a:latin typeface="Economica"/>
                <a:ea typeface="Economica"/>
                <a:cs typeface="Economica"/>
                <a:sym typeface="Economica"/>
              </a:rPr>
              <a:t>Content Realization (no change)</a:t>
            </a:r>
            <a:endParaRPr>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2"/>
          <p:cNvSpPr/>
          <p:nvPr/>
        </p:nvSpPr>
        <p:spPr>
          <a:xfrm>
            <a:off x="0" y="3264025"/>
            <a:ext cx="9144000" cy="540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0" y="1285875"/>
            <a:ext cx="9144000" cy="1491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MEAD </a:t>
            </a:r>
            <a:r>
              <a:rPr lang="en">
                <a:solidFill>
                  <a:schemeClr val="dk1"/>
                </a:solidFill>
              </a:rPr>
              <a:t>Content selection</a:t>
            </a:r>
            <a:endParaRPr>
              <a:solidFill>
                <a:schemeClr val="dk1"/>
              </a:solidFill>
            </a:endParaRPr>
          </a:p>
        </p:txBody>
      </p:sp>
      <p:sp>
        <p:nvSpPr>
          <p:cNvPr id="212" name="Google Shape;212;p22"/>
          <p:cNvSpPr txBox="1"/>
          <p:nvPr>
            <p:ph idx="1" type="body"/>
          </p:nvPr>
        </p:nvSpPr>
        <p:spPr>
          <a:xfrm>
            <a:off x="667475" y="1225225"/>
            <a:ext cx="81648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C = </a:t>
            </a:r>
            <a:r>
              <a:rPr lang="en"/>
              <a:t>Centroid score - Σ</a:t>
            </a:r>
            <a:r>
              <a:rPr baseline="-25000" lang="en"/>
              <a:t>i</a:t>
            </a:r>
            <a:r>
              <a:rPr lang="en"/>
              <a:t>C</a:t>
            </a:r>
            <a:r>
              <a:rPr baseline="-25000" lang="en"/>
              <a:t>w,I </a:t>
            </a:r>
            <a:r>
              <a:rPr lang="en"/>
              <a:t>	 	</a:t>
            </a:r>
            <a:r>
              <a:rPr i="1" lang="en" sz="1400"/>
              <a:t>With threshold value applied to words in centroid</a:t>
            </a:r>
            <a:endParaRPr baseline="-25000" i="1" sz="1400"/>
          </a:p>
          <a:p>
            <a:pPr indent="0" lvl="0" marL="0" rtl="0" algn="l">
              <a:spcBef>
                <a:spcPts val="1600"/>
              </a:spcBef>
              <a:spcAft>
                <a:spcPts val="0"/>
              </a:spcAft>
              <a:buClr>
                <a:schemeClr val="dk2"/>
              </a:buClr>
              <a:buSzPts val="1100"/>
              <a:buFont typeface="Arial"/>
              <a:buNone/>
            </a:pPr>
            <a:r>
              <a:rPr lang="en"/>
              <a:t>P = Position score - ((n-i+1)/n</a:t>
            </a:r>
            <a:r>
              <a:rPr lang="en"/>
              <a:t>)	 </a:t>
            </a:r>
            <a:r>
              <a:rPr lang="en"/>
              <a:t>	</a:t>
            </a:r>
            <a:r>
              <a:rPr i="1" lang="en" sz="1400"/>
              <a:t>(original equation: </a:t>
            </a:r>
            <a:r>
              <a:rPr i="1" lang="en" sz="1400"/>
              <a:t>((n-i+1)/n)</a:t>
            </a:r>
            <a:r>
              <a:rPr i="1" lang="en" sz="1400"/>
              <a:t>*C</a:t>
            </a:r>
            <a:r>
              <a:rPr baseline="-25000" i="1" lang="en" sz="1400"/>
              <a:t>max </a:t>
            </a:r>
            <a:r>
              <a:rPr i="1" lang="en" sz="1400"/>
              <a:t>)</a:t>
            </a:r>
            <a:endParaRPr baseline="-25000" i="1" sz="1400"/>
          </a:p>
          <a:p>
            <a:pPr indent="0" lvl="0" marL="0" rtl="0" algn="l">
              <a:spcBef>
                <a:spcPts val="1600"/>
              </a:spcBef>
              <a:spcAft>
                <a:spcPts val="0"/>
              </a:spcAft>
              <a:buNone/>
            </a:pPr>
            <a:r>
              <a:rPr lang="en"/>
              <a:t>F = First-sentence overlap - cosine similarity with first sentence</a:t>
            </a:r>
            <a:endParaRPr/>
          </a:p>
          <a:p>
            <a:pPr indent="0" lvl="0" marL="0" rtl="0" algn="l">
              <a:spcBef>
                <a:spcPts val="1600"/>
              </a:spcBef>
              <a:spcAft>
                <a:spcPts val="0"/>
              </a:spcAft>
              <a:buNone/>
            </a:pPr>
            <a:r>
              <a:rPr lang="en"/>
              <a:t>C + P + F: Above scores are summed, applying optional weights (w</a:t>
            </a:r>
            <a:r>
              <a:rPr baseline="-25000" lang="en"/>
              <a:t>c</a:t>
            </a:r>
            <a:r>
              <a:rPr lang="en"/>
              <a:t> , w</a:t>
            </a:r>
            <a:r>
              <a:rPr baseline="-25000" lang="en"/>
              <a:t>p</a:t>
            </a:r>
            <a:r>
              <a:rPr lang="en"/>
              <a:t> , w</a:t>
            </a:r>
            <a:r>
              <a:rPr baseline="-25000" lang="en"/>
              <a:t>f</a:t>
            </a:r>
            <a:r>
              <a:rPr lang="en"/>
              <a:t>)</a:t>
            </a:r>
            <a:endParaRPr/>
          </a:p>
          <a:p>
            <a:pPr indent="0" lvl="0" marL="0" rtl="0" algn="l">
              <a:spcBef>
                <a:spcPts val="1600"/>
              </a:spcBef>
              <a:spcAft>
                <a:spcPts val="0"/>
              </a:spcAft>
              <a:buNone/>
            </a:pPr>
            <a:r>
              <a:rPr lang="en"/>
              <a:t>R: Redundancy applied - 2 * # overlapping wds/(# wds in sentence pair)</a:t>
            </a:r>
            <a:endParaRPr/>
          </a:p>
          <a:p>
            <a:pPr indent="0" lvl="0" marL="0" rtl="0" algn="l">
              <a:spcBef>
                <a:spcPts val="1600"/>
              </a:spcBef>
              <a:spcAft>
                <a:spcPts val="1600"/>
              </a:spcAft>
              <a:buNone/>
            </a:pPr>
            <a:r>
              <a:rPr lang="en"/>
              <a:t>Next step: </a:t>
            </a:r>
            <a:r>
              <a:rPr lang="en"/>
              <a:t>C + P + F - 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Results</a:t>
            </a:r>
            <a:endParaRPr>
              <a:solidFill>
                <a:schemeClr val="dk1"/>
              </a:solidFill>
            </a:endParaRPr>
          </a:p>
        </p:txBody>
      </p:sp>
      <p:pic>
        <p:nvPicPr>
          <p:cNvPr id="218" name="Google Shape;218;p23"/>
          <p:cNvPicPr preferRelativeResize="0"/>
          <p:nvPr/>
        </p:nvPicPr>
        <p:blipFill>
          <a:blip r:embed="rId3">
            <a:alphaModFix/>
          </a:blip>
          <a:stretch>
            <a:fillRect/>
          </a:stretch>
        </p:blipFill>
        <p:spPr>
          <a:xfrm>
            <a:off x="1468950" y="1147225"/>
            <a:ext cx="5381548" cy="3691475"/>
          </a:xfrm>
          <a:prstGeom prst="rect">
            <a:avLst/>
          </a:prstGeom>
          <a:noFill/>
          <a:ln>
            <a:noFill/>
          </a:ln>
        </p:spPr>
      </p:pic>
      <p:sp>
        <p:nvSpPr>
          <p:cNvPr id="219" name="Google Shape;219;p23"/>
          <p:cNvSpPr/>
          <p:nvPr/>
        </p:nvSpPr>
        <p:spPr>
          <a:xfrm>
            <a:off x="7116425" y="1429000"/>
            <a:ext cx="1815900" cy="30177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u="sng">
                <a:solidFill>
                  <a:schemeClr val="dk1"/>
                </a:solidFill>
                <a:latin typeface="Open Sans"/>
                <a:ea typeface="Open Sans"/>
                <a:cs typeface="Open Sans"/>
                <a:sym typeface="Open Sans"/>
              </a:rPr>
              <a:t>Key</a:t>
            </a:r>
            <a:endParaRPr b="1" sz="1200" u="sng">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200">
                <a:solidFill>
                  <a:schemeClr val="dk1"/>
                </a:solidFill>
                <a:latin typeface="Open Sans"/>
                <a:ea typeface="Open Sans"/>
                <a:cs typeface="Open Sans"/>
                <a:sym typeface="Open Sans"/>
              </a:rPr>
              <a:t>R</a:t>
            </a:r>
            <a:r>
              <a:rPr lang="en" sz="1200">
                <a:solidFill>
                  <a:schemeClr val="dk1"/>
                </a:solidFill>
                <a:latin typeface="Open Sans"/>
                <a:ea typeface="Open Sans"/>
                <a:cs typeface="Open Sans"/>
                <a:sym typeface="Open Sans"/>
              </a:rPr>
              <a:t> - Reuters corpus</a:t>
            </a:r>
            <a:endParaRPr sz="1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200">
                <a:solidFill>
                  <a:schemeClr val="dk1"/>
                </a:solidFill>
                <a:latin typeface="Open Sans"/>
                <a:ea typeface="Open Sans"/>
                <a:cs typeface="Open Sans"/>
                <a:sym typeface="Open Sans"/>
              </a:rPr>
              <a:t>B</a:t>
            </a:r>
            <a:r>
              <a:rPr lang="en" sz="1200">
                <a:solidFill>
                  <a:schemeClr val="dk1"/>
                </a:solidFill>
                <a:latin typeface="Open Sans"/>
                <a:ea typeface="Open Sans"/>
                <a:cs typeface="Open Sans"/>
                <a:sym typeface="Open Sans"/>
              </a:rPr>
              <a:t> - Brown corpus</a:t>
            </a:r>
            <a:endParaRPr sz="1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200">
                <a:solidFill>
                  <a:schemeClr val="dk1"/>
                </a:solidFill>
                <a:latin typeface="Open Sans"/>
                <a:ea typeface="Open Sans"/>
                <a:cs typeface="Open Sans"/>
                <a:sym typeface="Open Sans"/>
              </a:rPr>
              <a:t>Max/Min/0 </a:t>
            </a:r>
            <a:r>
              <a:rPr lang="en" sz="1200">
                <a:solidFill>
                  <a:schemeClr val="dk1"/>
                </a:solidFill>
                <a:latin typeface="Open Sans"/>
                <a:ea typeface="Open Sans"/>
                <a:cs typeface="Open Sans"/>
                <a:sym typeface="Open Sans"/>
              </a:rPr>
              <a:t>- threshold values for words in centroid (default is </a:t>
            </a:r>
            <a:r>
              <a:rPr b="1" lang="en" sz="1200">
                <a:solidFill>
                  <a:schemeClr val="dk1"/>
                </a:solidFill>
                <a:latin typeface="Open Sans"/>
                <a:ea typeface="Open Sans"/>
                <a:cs typeface="Open Sans"/>
                <a:sym typeface="Open Sans"/>
              </a:rPr>
              <a:t>Mean</a:t>
            </a:r>
            <a:r>
              <a:rPr lang="en" sz="1200">
                <a:solidFill>
                  <a:schemeClr val="dk1"/>
                </a:solidFill>
                <a:latin typeface="Open Sans"/>
                <a:ea typeface="Open Sans"/>
                <a:cs typeface="Open Sans"/>
                <a:sym typeface="Open Sans"/>
              </a:rPr>
              <a:t>)</a:t>
            </a:r>
            <a:endParaRPr sz="1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200">
                <a:solidFill>
                  <a:schemeClr val="dk1"/>
                </a:solidFill>
                <a:latin typeface="Open Sans"/>
                <a:ea typeface="Open Sans"/>
                <a:cs typeface="Open Sans"/>
                <a:sym typeface="Open Sans"/>
              </a:rPr>
              <a:t>1-0-0, 0-1-0 </a:t>
            </a:r>
            <a:r>
              <a:rPr lang="en" sz="1200">
                <a:solidFill>
                  <a:schemeClr val="dk1"/>
                </a:solidFill>
                <a:latin typeface="Open Sans"/>
                <a:ea typeface="Open Sans"/>
                <a:cs typeface="Open Sans"/>
                <a:sym typeface="Open Sans"/>
              </a:rPr>
              <a:t>etc. - weight values for:</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w</a:t>
            </a:r>
            <a:r>
              <a:rPr baseline="-25000" lang="en" sz="1200">
                <a:solidFill>
                  <a:schemeClr val="dk1"/>
                </a:solidFill>
                <a:latin typeface="Open Sans"/>
                <a:ea typeface="Open Sans"/>
                <a:cs typeface="Open Sans"/>
                <a:sym typeface="Open Sans"/>
              </a:rPr>
              <a:t>c</a:t>
            </a:r>
            <a:r>
              <a:rPr lang="en" sz="1200">
                <a:solidFill>
                  <a:schemeClr val="dk1"/>
                </a:solidFill>
                <a:latin typeface="Open Sans"/>
                <a:ea typeface="Open Sans"/>
                <a:cs typeface="Open Sans"/>
                <a:sym typeface="Open Sans"/>
              </a:rPr>
              <a:t> (centroid)</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w</a:t>
            </a:r>
            <a:r>
              <a:rPr baseline="-25000" lang="en" sz="1200">
                <a:solidFill>
                  <a:schemeClr val="dk1"/>
                </a:solidFill>
                <a:latin typeface="Open Sans"/>
                <a:ea typeface="Open Sans"/>
                <a:cs typeface="Open Sans"/>
                <a:sym typeface="Open Sans"/>
              </a:rPr>
              <a:t>p</a:t>
            </a:r>
            <a:r>
              <a:rPr lang="en" sz="1200">
                <a:solidFill>
                  <a:schemeClr val="dk1"/>
                </a:solidFill>
                <a:latin typeface="Open Sans"/>
                <a:ea typeface="Open Sans"/>
                <a:cs typeface="Open Sans"/>
                <a:sym typeface="Open Sans"/>
              </a:rPr>
              <a:t> (position)</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w</a:t>
            </a:r>
            <a:r>
              <a:rPr baseline="-25000" lang="en" sz="1200">
                <a:solidFill>
                  <a:schemeClr val="dk1"/>
                </a:solidFill>
                <a:latin typeface="Open Sans"/>
                <a:ea typeface="Open Sans"/>
                <a:cs typeface="Open Sans"/>
                <a:sym typeface="Open Sans"/>
              </a:rPr>
              <a:t>f</a:t>
            </a:r>
            <a:r>
              <a:rPr lang="en" sz="1200">
                <a:solidFill>
                  <a:schemeClr val="dk1"/>
                </a:solidFill>
                <a:latin typeface="Open Sans"/>
                <a:ea typeface="Open Sans"/>
                <a:cs typeface="Open Sans"/>
                <a:sym typeface="Open Sans"/>
              </a:rPr>
              <a:t> (first sentence overlap)</a:t>
            </a:r>
            <a:endParaRPr sz="1200">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308775" y="770525"/>
            <a:ext cx="2866800" cy="37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Sample Outputs</a:t>
            </a:r>
            <a:endParaRPr sz="3600"/>
          </a:p>
          <a:p>
            <a:pPr indent="0" lvl="0" marL="0" rtl="0" algn="l">
              <a:spcBef>
                <a:spcPts val="0"/>
              </a:spcBef>
              <a:spcAft>
                <a:spcPts val="0"/>
              </a:spcAft>
              <a:buNone/>
            </a:pPr>
            <a:r>
              <a:t/>
            </a:r>
            <a:endParaRPr/>
          </a:p>
          <a:p>
            <a:pPr indent="0" lvl="0" marL="0" rtl="0" algn="l">
              <a:spcBef>
                <a:spcPts val="0"/>
              </a:spcBef>
              <a:spcAft>
                <a:spcPts val="0"/>
              </a:spcAft>
              <a:buNone/>
            </a:pPr>
            <a:r>
              <a:rPr lang="en" sz="1100">
                <a:solidFill>
                  <a:srgbClr val="A9B7C6"/>
                </a:solidFill>
                <a:highlight>
                  <a:srgbClr val="2B2B2B"/>
                </a:highlight>
                <a:latin typeface="Open Sans"/>
                <a:ea typeface="Open Sans"/>
                <a:cs typeface="Open Sans"/>
                <a:sym typeface="Open Sans"/>
              </a:rPr>
              <a:t>1 ROUGE-1 Eval D1046-A.M.100.H.2 R:0.15354 P:0.16250 F:0.15789</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rPr lang="en" sz="1100">
                <a:solidFill>
                  <a:srgbClr val="A9B7C6"/>
                </a:solidFill>
                <a:highlight>
                  <a:srgbClr val="2B2B2B"/>
                </a:highlight>
                <a:latin typeface="Open Sans"/>
                <a:ea typeface="Open Sans"/>
                <a:cs typeface="Open Sans"/>
                <a:sym typeface="Open Sans"/>
              </a:rPr>
              <a:t>1 ROUGE-2 Eval D1046-A.M.100.H.2 R:0.00800 P:0.00847 F:0.00823</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rPr lang="en" sz="1100">
                <a:solidFill>
                  <a:srgbClr val="A9B7C6"/>
                </a:solidFill>
                <a:highlight>
                  <a:srgbClr val="2B2B2B"/>
                </a:highlight>
                <a:latin typeface="Open Sans"/>
                <a:ea typeface="Open Sans"/>
                <a:cs typeface="Open Sans"/>
                <a:sym typeface="Open Sans"/>
              </a:rPr>
              <a:t>peers/devtest/D1046-A.M.100.H.1</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400"/>
          </a:p>
        </p:txBody>
      </p:sp>
      <p:sp>
        <p:nvSpPr>
          <p:cNvPr id="225" name="Google Shape;225;p24"/>
          <p:cNvSpPr txBox="1"/>
          <p:nvPr>
            <p:ph idx="1" type="body"/>
          </p:nvPr>
        </p:nvSpPr>
        <p:spPr>
          <a:xfrm>
            <a:off x="4022850" y="696450"/>
            <a:ext cx="4919400" cy="2129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 sz="1300">
                <a:solidFill>
                  <a:srgbClr val="000000"/>
                </a:solidFill>
              </a:rPr>
              <a:t>I</a:t>
            </a:r>
            <a:r>
              <a:rPr i="1" lang="en" sz="1300">
                <a:solidFill>
                  <a:srgbClr val="000000"/>
                </a:solidFill>
              </a:rPr>
              <a:t>n a report prepared for the meeting in Jakarta, the World Bank said recent economic reforms by Jakarta have "boosted Indonesia's economic resilience and positioned it better to absorb massive shocks, such as the natural disaster in Aceh and North Sumatra." 							Indonesia's death toll stands at almost 115,000, with thousands more still missing and hundreds of thousands left homeless after entire towns and villages were swept away or reduced to rubble by the quake and waves.</a:t>
            </a:r>
            <a:endParaRPr i="1" sz="1300">
              <a:solidFill>
                <a:srgbClr val="000000"/>
              </a:solidFill>
            </a:endParaRPr>
          </a:p>
          <a:p>
            <a:pPr indent="0" lvl="0" marL="0" rtl="0" algn="l">
              <a:spcBef>
                <a:spcPts val="1600"/>
              </a:spcBef>
              <a:spcAft>
                <a:spcPts val="0"/>
              </a:spcAft>
              <a:buNone/>
            </a:pPr>
            <a:r>
              <a:t/>
            </a:r>
            <a:endParaRPr i="1" sz="1300">
              <a:solidFill>
                <a:srgbClr val="000000"/>
              </a:solidFill>
            </a:endParaRPr>
          </a:p>
          <a:p>
            <a:pPr indent="0" lvl="0" marL="0" rtl="0" algn="l">
              <a:spcBef>
                <a:spcPts val="1600"/>
              </a:spcBef>
              <a:spcAft>
                <a:spcPts val="1600"/>
              </a:spcAft>
              <a:buNone/>
            </a:pPr>
            <a:r>
              <a:t/>
            </a:r>
            <a:endParaRPr i="1" sz="1300">
              <a:solidFill>
                <a:srgbClr val="000000"/>
              </a:solidFill>
            </a:endParaRPr>
          </a:p>
        </p:txBody>
      </p:sp>
      <p:sp>
        <p:nvSpPr>
          <p:cNvPr id="226" name="Google Shape;226;p24"/>
          <p:cNvSpPr txBox="1"/>
          <p:nvPr>
            <p:ph idx="1" type="body"/>
          </p:nvPr>
        </p:nvSpPr>
        <p:spPr>
          <a:xfrm>
            <a:off x="4022850" y="2933500"/>
            <a:ext cx="4919400" cy="2129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300">
                <a:solidFill>
                  <a:schemeClr val="dk1"/>
                </a:solidFill>
              </a:rPr>
              <a:t>Uzbekistan on Monday sent a plane with 35 metric tons (39 short tons) of humanitarian aid to tsunami-hit Indonesia, the Foreign Ministry said.</a:t>
            </a:r>
            <a:endParaRPr i="1" sz="1300">
              <a:solidFill>
                <a:schemeClr val="dk1"/>
              </a:solidFill>
            </a:endParaRPr>
          </a:p>
          <a:p>
            <a:pPr indent="0" lvl="0" marL="0" rtl="0" algn="l">
              <a:lnSpc>
                <a:spcPct val="100000"/>
              </a:lnSpc>
              <a:spcBef>
                <a:spcPts val="0"/>
              </a:spcBef>
              <a:spcAft>
                <a:spcPts val="0"/>
              </a:spcAft>
              <a:buNone/>
            </a:pPr>
            <a:r>
              <a:rPr i="1" lang="en" sz="1300">
                <a:solidFill>
                  <a:schemeClr val="dk1"/>
                </a:solidFill>
              </a:rPr>
              <a:t>The Ilyushin-76 cargo plane headed for Medan, the main city on Indonesia's Sumatra island, one of the areas hardest hit by the Dec. 26 tsunami, the ministry said in a statement.</a:t>
            </a:r>
            <a:endParaRPr i="1" sz="1300">
              <a:solidFill>
                <a:schemeClr val="dk1"/>
              </a:solidFill>
            </a:endParaRPr>
          </a:p>
          <a:p>
            <a:pPr indent="0" lvl="0" marL="0" rtl="0" algn="l">
              <a:lnSpc>
                <a:spcPct val="100000"/>
              </a:lnSpc>
              <a:spcBef>
                <a:spcPts val="0"/>
              </a:spcBef>
              <a:spcAft>
                <a:spcPts val="0"/>
              </a:spcAft>
              <a:buNone/>
            </a:pPr>
            <a:r>
              <a:rPr i="1" lang="en" sz="1300">
                <a:solidFill>
                  <a:schemeClr val="dk1"/>
                </a:solidFill>
              </a:rPr>
              <a:t>A second plane with an additional 16 metric tons (18 short tons) of aid was to depart Monday evening.</a:t>
            </a:r>
            <a:endParaRPr i="1" sz="1300">
              <a:solidFill>
                <a:schemeClr val="dk1"/>
              </a:solidFill>
            </a:endParaRPr>
          </a:p>
          <a:p>
            <a:pPr indent="0" lvl="0" marL="0" rtl="0" algn="l">
              <a:lnSpc>
                <a:spcPct val="100000"/>
              </a:lnSpc>
              <a:spcBef>
                <a:spcPts val="0"/>
              </a:spcBef>
              <a:spcAft>
                <a:spcPts val="0"/>
              </a:spcAft>
              <a:buNone/>
            </a:pPr>
            <a:r>
              <a:rPr i="1" lang="en" sz="1300">
                <a:solidFill>
                  <a:schemeClr val="dk1"/>
                </a:solidFill>
              </a:rPr>
              <a:t>The aid includes medicines, tents, food, two off-road vehicles, a motor boat, field kitchens, drinking water and helicopter parts.</a:t>
            </a:r>
            <a:endParaRPr i="1" sz="13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dk1"/>
                </a:solidFill>
              </a:rPr>
              <a:t>Issues</a:t>
            </a:r>
            <a:endParaRPr sz="42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100">
                <a:solidFill>
                  <a:srgbClr val="A9B7C6"/>
                </a:solidFill>
                <a:highlight>
                  <a:srgbClr val="2B2B2B"/>
                </a:highlight>
                <a:latin typeface="Open Sans"/>
                <a:ea typeface="Open Sans"/>
                <a:cs typeface="Open Sans"/>
                <a:sym typeface="Open Sans"/>
              </a:rPr>
              <a:t>D1016-A.M.100.C.2</a:t>
            </a:r>
            <a:endParaRPr>
              <a:solidFill>
                <a:schemeClr val="dk1"/>
              </a:solidFill>
            </a:endParaRPr>
          </a:p>
        </p:txBody>
      </p:sp>
      <p:sp>
        <p:nvSpPr>
          <p:cNvPr id="232" name="Google Shape;232;p25"/>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000000"/>
                </a:solidFill>
              </a:rPr>
              <a:t>HONG KONG, January 23 (Xinhua) -- Following are Hang Seng Index  (key indicator of Hong Kong's blue chips), Hang Seng China Enterprises Index and the turnover on the Hong Kong Stock Exchange today (Thursday):</a:t>
            </a:r>
            <a:endParaRPr i="1">
              <a:solidFill>
                <a:srgbClr val="000000"/>
              </a:solidFill>
            </a:endParaRPr>
          </a:p>
          <a:p>
            <a:pPr indent="0" lvl="0" marL="0" rtl="0" algn="l">
              <a:spcBef>
                <a:spcPts val="1600"/>
              </a:spcBef>
              <a:spcAft>
                <a:spcPts val="0"/>
              </a:spcAft>
              <a:buNone/>
            </a:pPr>
            <a:r>
              <a:rPr i="1" lang="en">
                <a:solidFill>
                  <a:srgbClr val="000000"/>
                </a:solidFill>
              </a:rPr>
              <a:t>Index: Thursday Wednesday  Change</a:t>
            </a:r>
            <a:endParaRPr i="1">
              <a:solidFill>
                <a:srgbClr val="000000"/>
              </a:solidFill>
            </a:endParaRPr>
          </a:p>
          <a:p>
            <a:pPr indent="0" lvl="0" marL="0" rtl="0" algn="l">
              <a:spcBef>
                <a:spcPts val="1600"/>
              </a:spcBef>
              <a:spcAft>
                <a:spcPts val="0"/>
              </a:spcAft>
              <a:buNone/>
            </a:pPr>
            <a:r>
              <a:rPr i="1" lang="en">
                <a:solidFill>
                  <a:srgbClr val="000000"/>
                </a:solidFill>
              </a:rPr>
              <a:t>Hang Seng Index (HSI) 13,610 13,692 -82</a:t>
            </a:r>
            <a:endParaRPr i="1">
              <a:solidFill>
                <a:srgbClr val="000000"/>
              </a:solidFill>
            </a:endParaRPr>
          </a:p>
          <a:p>
            <a:pPr indent="0" lvl="0" marL="0" rtl="0" algn="l">
              <a:spcBef>
                <a:spcPts val="1600"/>
              </a:spcBef>
              <a:spcAft>
                <a:spcPts val="0"/>
              </a:spcAft>
              <a:buNone/>
            </a:pPr>
            <a:r>
              <a:rPr i="1" lang="en">
                <a:solidFill>
                  <a:srgbClr val="000000"/>
                </a:solidFill>
              </a:rPr>
              <a:t>HSI Sectors:</a:t>
            </a:r>
            <a:endParaRPr i="1">
              <a:solidFill>
                <a:srgbClr val="000000"/>
              </a:solidFill>
            </a:endParaRPr>
          </a:p>
          <a:p>
            <a:pPr indent="0" lvl="0" marL="0" rtl="0" algn="l">
              <a:spcBef>
                <a:spcPts val="1600"/>
              </a:spcBef>
              <a:spcAft>
                <a:spcPts val="0"/>
              </a:spcAft>
              <a:buNone/>
            </a:pPr>
            <a:r>
              <a:rPr i="1" lang="en">
                <a:solidFill>
                  <a:srgbClr val="000000"/>
                </a:solidFill>
              </a:rPr>
              <a:t>Finance 14,545 14,534 +11</a:t>
            </a:r>
            <a:endParaRPr i="1">
              <a:solidFill>
                <a:srgbClr val="000000"/>
              </a:solidFill>
            </a:endParaRPr>
          </a:p>
          <a:p>
            <a:pPr indent="0" lvl="0" marL="0" rtl="0" algn="l">
              <a:spcBef>
                <a:spcPts val="1600"/>
              </a:spcBef>
              <a:spcAft>
                <a:spcPts val="0"/>
              </a:spcAft>
              <a:buNone/>
            </a:pPr>
            <a:r>
              <a:rPr i="1" lang="en">
                <a:solidFill>
                  <a:srgbClr val="000000"/>
                </a:solidFill>
              </a:rPr>
              <a:t>Turnover (Million HK Dollars):</a:t>
            </a:r>
            <a:endParaRPr i="1">
              <a:solidFill>
                <a:srgbClr val="000000"/>
              </a:solidFill>
            </a:endParaRPr>
          </a:p>
          <a:p>
            <a:pPr indent="0" lvl="0" marL="0" rtl="0" algn="l">
              <a:spcBef>
                <a:spcPts val="1600"/>
              </a:spcBef>
              <a:spcAft>
                <a:spcPts val="0"/>
              </a:spcAft>
              <a:buNone/>
            </a:pPr>
            <a:r>
              <a:rPr i="1" lang="en">
                <a:solidFill>
                  <a:srgbClr val="000000"/>
                </a:solidFill>
              </a:rPr>
              <a:t>HSI 8,285 11,158  -2,873 </a:t>
            </a:r>
            <a:endParaRPr i="1">
              <a:solidFill>
                <a:srgbClr val="000000"/>
              </a:solidFill>
            </a:endParaRPr>
          </a:p>
          <a:p>
            <a:pPr indent="0" lvl="0" marL="0" rtl="0" algn="l">
              <a:spcBef>
                <a:spcPts val="1600"/>
              </a:spcBef>
              <a:spcAft>
                <a:spcPts val="1600"/>
              </a:spcAft>
              <a:buNone/>
            </a:pPr>
            <a:r>
              <a:rPr i="1" lang="en">
                <a:solidFill>
                  <a:srgbClr val="000000"/>
                </a:solidFill>
              </a:rPr>
              <a:t>(Million US Dollars) 1,062 1,439 -377</a:t>
            </a:r>
            <a:endParaRPr i="1">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311700" y="1153900"/>
            <a:ext cx="2655000" cy="85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Next Steps</a:t>
            </a:r>
            <a:endParaRPr b="1" sz="4200"/>
          </a:p>
        </p:txBody>
      </p:sp>
      <p:sp>
        <p:nvSpPr>
          <p:cNvPr id="238" name="Google Shape;238;p26"/>
          <p:cNvSpPr txBox="1"/>
          <p:nvPr>
            <p:ph idx="1" type="body"/>
          </p:nvPr>
        </p:nvSpPr>
        <p:spPr>
          <a:xfrm>
            <a:off x="311700" y="2022050"/>
            <a:ext cx="2655000" cy="2928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Economica"/>
              <a:buChar char="●"/>
            </a:pPr>
            <a:r>
              <a:rPr lang="en" sz="1500">
                <a:latin typeface="Economica"/>
                <a:ea typeface="Economica"/>
                <a:cs typeface="Economica"/>
                <a:sym typeface="Economica"/>
              </a:rPr>
              <a:t>More Pre-processing (NER, lemmatization)</a:t>
            </a:r>
            <a:endParaRPr sz="1500">
              <a:latin typeface="Economica"/>
              <a:ea typeface="Economica"/>
              <a:cs typeface="Economica"/>
              <a:sym typeface="Economica"/>
            </a:endParaRPr>
          </a:p>
          <a:p>
            <a:pPr indent="-323850" lvl="0" marL="457200" rtl="0" algn="l">
              <a:spcBef>
                <a:spcPts val="0"/>
              </a:spcBef>
              <a:spcAft>
                <a:spcPts val="0"/>
              </a:spcAft>
              <a:buSzPts val="1500"/>
              <a:buFont typeface="Economica"/>
              <a:buChar char="●"/>
            </a:pPr>
            <a:r>
              <a:rPr b="1" lang="en" sz="1500">
                <a:latin typeface="Economica"/>
                <a:ea typeface="Economica"/>
                <a:cs typeface="Economica"/>
                <a:sym typeface="Economica"/>
              </a:rPr>
              <a:t>Content selection</a:t>
            </a:r>
            <a:r>
              <a:rPr lang="en" sz="1500">
                <a:latin typeface="Economica"/>
                <a:ea typeface="Economica"/>
                <a:cs typeface="Economica"/>
                <a:sym typeface="Economica"/>
              </a:rPr>
              <a:t>: </a:t>
            </a:r>
            <a:r>
              <a:rPr lang="en" sz="1500">
                <a:latin typeface="Economica"/>
                <a:ea typeface="Economica"/>
                <a:cs typeface="Economica"/>
                <a:sym typeface="Economica"/>
              </a:rPr>
              <a:t>MEALDA</a:t>
            </a:r>
            <a:endParaRPr sz="1500">
              <a:latin typeface="Economica"/>
              <a:ea typeface="Economica"/>
              <a:cs typeface="Economica"/>
              <a:sym typeface="Economica"/>
            </a:endParaRPr>
          </a:p>
          <a:p>
            <a:pPr indent="-323850" lvl="0" marL="457200" rtl="0" algn="l">
              <a:spcBef>
                <a:spcPts val="0"/>
              </a:spcBef>
              <a:spcAft>
                <a:spcPts val="0"/>
              </a:spcAft>
              <a:buSzPts val="1500"/>
              <a:buFont typeface="Economica"/>
              <a:buChar char="●"/>
            </a:pPr>
            <a:r>
              <a:rPr lang="en" sz="1500">
                <a:latin typeface="Economica"/>
                <a:ea typeface="Economica"/>
                <a:cs typeface="Economica"/>
                <a:sym typeface="Economica"/>
              </a:rPr>
              <a:t>Explore additional outside corpora</a:t>
            </a:r>
            <a:endParaRPr sz="1500">
              <a:latin typeface="Economica"/>
              <a:ea typeface="Economica"/>
              <a:cs typeface="Economica"/>
              <a:sym typeface="Economica"/>
            </a:endParaRPr>
          </a:p>
          <a:p>
            <a:pPr indent="-323850" lvl="0" marL="457200" rtl="0" algn="l">
              <a:spcBef>
                <a:spcPts val="0"/>
              </a:spcBef>
              <a:spcAft>
                <a:spcPts val="0"/>
              </a:spcAft>
              <a:buSzPts val="1500"/>
              <a:buFont typeface="Economica"/>
              <a:buChar char="●"/>
            </a:pPr>
            <a:r>
              <a:rPr lang="en" sz="1500">
                <a:latin typeface="Economica"/>
                <a:ea typeface="Economica"/>
                <a:cs typeface="Economica"/>
                <a:sym typeface="Economica"/>
              </a:rPr>
              <a:t>Improve </a:t>
            </a:r>
            <a:r>
              <a:rPr b="1" lang="en" sz="1500">
                <a:latin typeface="Economica"/>
                <a:ea typeface="Economica"/>
                <a:cs typeface="Economica"/>
                <a:sym typeface="Economica"/>
              </a:rPr>
              <a:t>information ordering </a:t>
            </a:r>
            <a:r>
              <a:rPr lang="en" sz="1500">
                <a:latin typeface="Economica"/>
                <a:ea typeface="Economica"/>
                <a:cs typeface="Economica"/>
                <a:sym typeface="Economica"/>
              </a:rPr>
              <a:t>strategy</a:t>
            </a:r>
            <a:endParaRPr sz="1500">
              <a:latin typeface="Economica"/>
              <a:ea typeface="Economica"/>
              <a:cs typeface="Economica"/>
              <a:sym typeface="Economica"/>
            </a:endParaRPr>
          </a:p>
          <a:p>
            <a:pPr indent="-323850" lvl="0" marL="457200" rtl="0" algn="l">
              <a:spcBef>
                <a:spcPts val="0"/>
              </a:spcBef>
              <a:spcAft>
                <a:spcPts val="0"/>
              </a:spcAft>
              <a:buSzPts val="1500"/>
              <a:buFont typeface="Economica"/>
              <a:buChar char="●"/>
            </a:pPr>
            <a:r>
              <a:rPr b="1" lang="en" sz="1500">
                <a:latin typeface="Economica"/>
                <a:ea typeface="Economica"/>
                <a:cs typeface="Economica"/>
                <a:sym typeface="Economica"/>
              </a:rPr>
              <a:t>Content realization</a:t>
            </a:r>
            <a:r>
              <a:rPr lang="en" sz="1500">
                <a:latin typeface="Economica"/>
                <a:ea typeface="Economica"/>
                <a:cs typeface="Economica"/>
                <a:sym typeface="Economica"/>
              </a:rPr>
              <a:t>: eliminate unwanted sentences and clauses, e.g. leading location information, multi-line lists</a:t>
            </a:r>
            <a:endParaRPr sz="1500">
              <a:latin typeface="Economica"/>
              <a:ea typeface="Economica"/>
              <a:cs typeface="Economica"/>
              <a:sym typeface="Economica"/>
            </a:endParaRPr>
          </a:p>
        </p:txBody>
      </p:sp>
      <p:pic>
        <p:nvPicPr>
          <p:cNvPr id="239" name="Google Shape;239;p26"/>
          <p:cNvPicPr preferRelativeResize="0"/>
          <p:nvPr/>
        </p:nvPicPr>
        <p:blipFill>
          <a:blip r:embed="rId3">
            <a:alphaModFix/>
          </a:blip>
          <a:stretch>
            <a:fillRect/>
          </a:stretch>
        </p:blipFill>
        <p:spPr>
          <a:xfrm>
            <a:off x="2966700" y="217979"/>
            <a:ext cx="6086001" cy="47323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