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8" r:id="rId2"/>
    <p:sldId id="258" r:id="rId3"/>
    <p:sldId id="269" r:id="rId4"/>
    <p:sldId id="266" r:id="rId5"/>
    <p:sldId id="260" r:id="rId6"/>
    <p:sldId id="270" r:id="rId7"/>
    <p:sldId id="27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2"/>
    <p:restoredTop sz="94682"/>
  </p:normalViewPr>
  <p:slideViewPr>
    <p:cSldViewPr snapToGrid="0" snapToObjects="1">
      <p:cViewPr varScale="1">
        <p:scale>
          <a:sx n="124" d="100"/>
          <a:sy n="124" d="100"/>
        </p:scale>
        <p:origin x="5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0" i="0" u="none" strike="noStrike" baseline="0" dirty="0">
                <a:effectLst/>
              </a:rPr>
              <a:t>Figure 9: Annotator </a:t>
            </a:r>
            <a:r>
              <a:rPr lang="en-US" sz="1600" b="0" i="0" u="none" strike="noStrike" baseline="0" dirty="0"/>
              <a:t>a</a:t>
            </a:r>
            <a:r>
              <a:rPr lang="en-US" sz="1600" dirty="0"/>
              <a:t>verage</a:t>
            </a:r>
          </a:p>
        </c:rich>
      </c:tx>
      <c:layout>
        <c:manualLayout>
          <c:xMode val="edge"/>
          <c:yMode val="edge"/>
          <c:x val="0.16867202435169049"/>
          <c:y val="6.283522183394446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753640109178638"/>
          <c:y val="0.17097263044420341"/>
          <c:w val="0.64636475315748332"/>
          <c:h val="0.64953807817353526"/>
        </c:manualLayout>
      </c:layout>
      <c:barChart>
        <c:barDir val="col"/>
        <c:grouping val="clustered"/>
        <c:varyColors val="0"/>
        <c:ser>
          <c:idx val="0"/>
          <c:order val="0"/>
          <c:tx>
            <c:strRef>
              <c:f>Sheet1!$B$1</c:f>
              <c:strCache>
                <c:ptCount val="1"/>
                <c:pt idx="0">
                  <c:v>Amazon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1.1560143046765701</c:v>
                </c:pt>
              </c:numCache>
            </c:numRef>
          </c:val>
          <c:extLst>
            <c:ext xmlns:c16="http://schemas.microsoft.com/office/drawing/2014/chart" uri="{C3380CC4-5D6E-409C-BE32-E72D297353CC}">
              <c16:uniqueId val="{00000000-D7EF-CC49-9428-045A0612FB08}"/>
            </c:ext>
          </c:extLst>
        </c:ser>
        <c:ser>
          <c:idx val="1"/>
          <c:order val="1"/>
          <c:tx>
            <c:strRef>
              <c:f>Sheet1!$C$1</c:f>
              <c:strCache>
                <c:ptCount val="1"/>
                <c:pt idx="0">
                  <c:v>Microsoft</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0.71255688686624397</c:v>
                </c:pt>
              </c:numCache>
            </c:numRef>
          </c:val>
          <c:extLst>
            <c:ext xmlns:c16="http://schemas.microsoft.com/office/drawing/2014/chart" uri="{C3380CC4-5D6E-409C-BE32-E72D297353CC}">
              <c16:uniqueId val="{00000003-D7EF-CC49-9428-045A0612FB08}"/>
            </c:ext>
          </c:extLst>
        </c:ser>
        <c:ser>
          <c:idx val="2"/>
          <c:order val="2"/>
          <c:tx>
            <c:strRef>
              <c:f>Sheet1!$D$1</c:f>
              <c:strCache>
                <c:ptCount val="1"/>
                <c:pt idx="0">
                  <c:v>Google</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1.13142880845718</c:v>
                </c:pt>
              </c:numCache>
            </c:numRef>
          </c:val>
          <c:extLst>
            <c:ext xmlns:c16="http://schemas.microsoft.com/office/drawing/2014/chart" uri="{C3380CC4-5D6E-409C-BE32-E72D297353CC}">
              <c16:uniqueId val="{00000004-D7EF-CC49-9428-045A0612FB08}"/>
            </c:ext>
          </c:extLst>
        </c:ser>
        <c:dLbls>
          <c:showLegendKey val="0"/>
          <c:showVal val="0"/>
          <c:showCatName val="0"/>
          <c:showSerName val="0"/>
          <c:showPercent val="0"/>
          <c:showBubbleSize val="0"/>
        </c:dLbls>
        <c:gapWidth val="150"/>
        <c:axId val="1411635727"/>
        <c:axId val="1369026047"/>
      </c:barChart>
      <c:catAx>
        <c:axId val="1411635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9026047"/>
        <c:crosses val="autoZero"/>
        <c:auto val="1"/>
        <c:lblAlgn val="ctr"/>
        <c:lblOffset val="100"/>
        <c:noMultiLvlLbl val="0"/>
      </c:catAx>
      <c:valAx>
        <c:axId val="1369026047"/>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163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Figure 8: Scores</a:t>
            </a:r>
            <a:r>
              <a:rPr lang="en-US" sz="1600" baseline="0" dirty="0"/>
              <a:t> by annotator</a:t>
            </a:r>
            <a:endParaRPr lang="en-US" sz="1600" dirty="0"/>
          </a:p>
        </c:rich>
      </c:tx>
      <c:layout>
        <c:manualLayout>
          <c:xMode val="edge"/>
          <c:yMode val="edge"/>
          <c:x val="0.37597797036351405"/>
          <c:y val="7.481514025280881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841772864719644E-2"/>
          <c:y val="0.16664734393967257"/>
          <c:w val="0.95087693332926126"/>
          <c:h val="0.54914033900281001"/>
        </c:manualLayout>
      </c:layout>
      <c:barChart>
        <c:barDir val="col"/>
        <c:grouping val="clustered"/>
        <c:varyColors val="0"/>
        <c:ser>
          <c:idx val="0"/>
          <c:order val="0"/>
          <c:tx>
            <c:strRef>
              <c:f>Sheet1!$B$1</c:f>
              <c:strCache>
                <c:ptCount val="1"/>
                <c:pt idx="0">
                  <c:v>Amazon</c:v>
                </c:pt>
              </c:strCache>
            </c:strRef>
          </c:tx>
          <c:spPr>
            <a:solidFill>
              <a:schemeClr val="accent1"/>
            </a:solidFill>
            <a:ln>
              <a:noFill/>
            </a:ln>
            <a:effectLst/>
          </c:spPr>
          <c:invertIfNegative val="0"/>
          <c:cat>
            <c:strRef>
              <c:f>Sheet1!$A$2:$A$8</c:f>
              <c:strCache>
                <c:ptCount val="7"/>
                <c:pt idx="0">
                  <c:v>A</c:v>
                </c:pt>
                <c:pt idx="1">
                  <c:v>B</c:v>
                </c:pt>
                <c:pt idx="2">
                  <c:v>G</c:v>
                </c:pt>
                <c:pt idx="3">
                  <c:v>J</c:v>
                </c:pt>
                <c:pt idx="4">
                  <c:v>L</c:v>
                </c:pt>
                <c:pt idx="5">
                  <c:v>T</c:v>
                </c:pt>
                <c:pt idx="6">
                  <c:v>V</c:v>
                </c:pt>
              </c:strCache>
            </c:strRef>
          </c:cat>
          <c:val>
            <c:numRef>
              <c:f>Sheet1!$B$2:$B$8</c:f>
              <c:numCache>
                <c:formatCode>General</c:formatCode>
                <c:ptCount val="7"/>
                <c:pt idx="0">
                  <c:v>1.4047619</c:v>
                </c:pt>
                <c:pt idx="1">
                  <c:v>0.3125</c:v>
                </c:pt>
                <c:pt idx="2">
                  <c:v>0.93877551000000004</c:v>
                </c:pt>
                <c:pt idx="3">
                  <c:v>1.5714285699999999</c:v>
                </c:pt>
                <c:pt idx="4">
                  <c:v>1.4146341499999999</c:v>
                </c:pt>
                <c:pt idx="5">
                  <c:v>1.25</c:v>
                </c:pt>
                <c:pt idx="6">
                  <c:v>1.2</c:v>
                </c:pt>
              </c:numCache>
            </c:numRef>
          </c:val>
          <c:extLst>
            <c:ext xmlns:c16="http://schemas.microsoft.com/office/drawing/2014/chart" uri="{C3380CC4-5D6E-409C-BE32-E72D297353CC}">
              <c16:uniqueId val="{00000000-3109-EC45-A388-73CCD1ECE7CD}"/>
            </c:ext>
          </c:extLst>
        </c:ser>
        <c:ser>
          <c:idx val="1"/>
          <c:order val="1"/>
          <c:tx>
            <c:strRef>
              <c:f>Sheet1!$C$1</c:f>
              <c:strCache>
                <c:ptCount val="1"/>
                <c:pt idx="0">
                  <c:v>Microsoft</c:v>
                </c:pt>
              </c:strCache>
            </c:strRef>
          </c:tx>
          <c:spPr>
            <a:solidFill>
              <a:schemeClr val="accent2"/>
            </a:solidFill>
            <a:ln>
              <a:noFill/>
            </a:ln>
            <a:effectLst/>
          </c:spPr>
          <c:invertIfNegative val="0"/>
          <c:cat>
            <c:strRef>
              <c:f>Sheet1!$A$2:$A$8</c:f>
              <c:strCache>
                <c:ptCount val="7"/>
                <c:pt idx="0">
                  <c:v>A</c:v>
                </c:pt>
                <c:pt idx="1">
                  <c:v>B</c:v>
                </c:pt>
                <c:pt idx="2">
                  <c:v>G</c:v>
                </c:pt>
                <c:pt idx="3">
                  <c:v>J</c:v>
                </c:pt>
                <c:pt idx="4">
                  <c:v>L</c:v>
                </c:pt>
                <c:pt idx="5">
                  <c:v>T</c:v>
                </c:pt>
                <c:pt idx="6">
                  <c:v>V</c:v>
                </c:pt>
              </c:strCache>
            </c:strRef>
          </c:cat>
          <c:val>
            <c:numRef>
              <c:f>Sheet1!$C$2:$C$8</c:f>
              <c:numCache>
                <c:formatCode>General</c:formatCode>
                <c:ptCount val="7"/>
                <c:pt idx="0">
                  <c:v>0.54761905</c:v>
                </c:pt>
                <c:pt idx="1">
                  <c:v>1.4375</c:v>
                </c:pt>
                <c:pt idx="2">
                  <c:v>0.68367347000000001</c:v>
                </c:pt>
                <c:pt idx="3">
                  <c:v>0.6</c:v>
                </c:pt>
                <c:pt idx="4">
                  <c:v>0.40243901999999998</c:v>
                </c:pt>
                <c:pt idx="5">
                  <c:v>0.41666667000000002</c:v>
                </c:pt>
                <c:pt idx="6">
                  <c:v>0.9</c:v>
                </c:pt>
              </c:numCache>
            </c:numRef>
          </c:val>
          <c:extLst>
            <c:ext xmlns:c16="http://schemas.microsoft.com/office/drawing/2014/chart" uri="{C3380CC4-5D6E-409C-BE32-E72D297353CC}">
              <c16:uniqueId val="{00000001-3109-EC45-A388-73CCD1ECE7CD}"/>
            </c:ext>
          </c:extLst>
        </c:ser>
        <c:ser>
          <c:idx val="2"/>
          <c:order val="2"/>
          <c:tx>
            <c:strRef>
              <c:f>Sheet1!$D$1</c:f>
              <c:strCache>
                <c:ptCount val="1"/>
                <c:pt idx="0">
                  <c:v>Google</c:v>
                </c:pt>
              </c:strCache>
            </c:strRef>
          </c:tx>
          <c:spPr>
            <a:solidFill>
              <a:schemeClr val="accent3"/>
            </a:solidFill>
            <a:ln>
              <a:noFill/>
            </a:ln>
            <a:effectLst/>
          </c:spPr>
          <c:invertIfNegative val="0"/>
          <c:cat>
            <c:strRef>
              <c:f>Sheet1!$A$2:$A$8</c:f>
              <c:strCache>
                <c:ptCount val="7"/>
                <c:pt idx="0">
                  <c:v>A</c:v>
                </c:pt>
                <c:pt idx="1">
                  <c:v>B</c:v>
                </c:pt>
                <c:pt idx="2">
                  <c:v>G</c:v>
                </c:pt>
                <c:pt idx="3">
                  <c:v>J</c:v>
                </c:pt>
                <c:pt idx="4">
                  <c:v>L</c:v>
                </c:pt>
                <c:pt idx="5">
                  <c:v>T</c:v>
                </c:pt>
                <c:pt idx="6">
                  <c:v>V</c:v>
                </c:pt>
              </c:strCache>
            </c:strRef>
          </c:cat>
          <c:val>
            <c:numRef>
              <c:f>Sheet1!$D$2:$D$8</c:f>
              <c:numCache>
                <c:formatCode>General</c:formatCode>
                <c:ptCount val="7"/>
                <c:pt idx="0">
                  <c:v>1.04761905</c:v>
                </c:pt>
                <c:pt idx="1">
                  <c:v>1.25</c:v>
                </c:pt>
                <c:pt idx="2">
                  <c:v>1.3775510200000001</c:v>
                </c:pt>
                <c:pt idx="3">
                  <c:v>0.82857143</c:v>
                </c:pt>
                <c:pt idx="4">
                  <c:v>1.18292683</c:v>
                </c:pt>
                <c:pt idx="5">
                  <c:v>1.3333333300000001</c:v>
                </c:pt>
                <c:pt idx="6">
                  <c:v>0.9</c:v>
                </c:pt>
              </c:numCache>
            </c:numRef>
          </c:val>
          <c:extLst>
            <c:ext xmlns:c16="http://schemas.microsoft.com/office/drawing/2014/chart" uri="{C3380CC4-5D6E-409C-BE32-E72D297353CC}">
              <c16:uniqueId val="{00000002-3109-EC45-A388-73CCD1ECE7CD}"/>
            </c:ext>
          </c:extLst>
        </c:ser>
        <c:dLbls>
          <c:showLegendKey val="0"/>
          <c:showVal val="0"/>
          <c:showCatName val="0"/>
          <c:showSerName val="0"/>
          <c:showPercent val="0"/>
          <c:showBubbleSize val="0"/>
        </c:dLbls>
        <c:gapWidth val="219"/>
        <c:overlap val="-27"/>
        <c:axId val="1413683471"/>
        <c:axId val="1367953695"/>
      </c:barChart>
      <c:catAx>
        <c:axId val="141368347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dirty="0"/>
                  <a:t>Annotators:</a:t>
                </a:r>
              </a:p>
            </c:rich>
          </c:tx>
          <c:layout>
            <c:manualLayout>
              <c:xMode val="edge"/>
              <c:yMode val="edge"/>
              <c:x val="4.4733505767783569E-3"/>
              <c:y val="0.7343014550971186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953695"/>
        <c:crosses val="autoZero"/>
        <c:auto val="1"/>
        <c:lblAlgn val="ctr"/>
        <c:lblOffset val="100"/>
        <c:noMultiLvlLbl val="0"/>
      </c:catAx>
      <c:valAx>
        <c:axId val="1367953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683471"/>
        <c:crosses val="autoZero"/>
        <c:crossBetween val="between"/>
      </c:valAx>
      <c:spPr>
        <a:noFill/>
        <a:ln>
          <a:noFill/>
        </a:ln>
        <a:effectLst/>
      </c:spPr>
    </c:plotArea>
    <c:legend>
      <c:legendPos val="b"/>
      <c:layout>
        <c:manualLayout>
          <c:xMode val="edge"/>
          <c:yMode val="edge"/>
          <c:x val="0.37394391730037496"/>
          <c:y val="0.90368969172627656"/>
          <c:w val="0.23968075351192281"/>
          <c:h val="8.05597524310269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Figure 10:</a:t>
            </a:r>
            <a:r>
              <a:rPr lang="en-US" sz="1600" baseline="0" dirty="0"/>
              <a:t> Human and System utterances</a:t>
            </a:r>
            <a:endParaRPr lang="en-US" sz="1600" dirty="0"/>
          </a:p>
        </c:rich>
      </c:tx>
      <c:layout>
        <c:manualLayout>
          <c:xMode val="edge"/>
          <c:yMode val="edge"/>
          <c:x val="0.24219512560929884"/>
          <c:y val="5.160298192938936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382752155980499E-2"/>
          <c:y val="0.18278297459437232"/>
          <c:w val="0.91666486689163851"/>
          <c:h val="0.70343892105257222"/>
        </c:manualLayout>
      </c:layout>
      <c:barChart>
        <c:barDir val="col"/>
        <c:grouping val="clustered"/>
        <c:varyColors val="0"/>
        <c:ser>
          <c:idx val="0"/>
          <c:order val="0"/>
          <c:tx>
            <c:strRef>
              <c:f>Sheet1!$B$1</c:f>
              <c:strCache>
                <c:ptCount val="1"/>
                <c:pt idx="0">
                  <c:v>Amazon</c:v>
                </c:pt>
              </c:strCache>
            </c:strRef>
          </c:tx>
          <c:spPr>
            <a:solidFill>
              <a:schemeClr val="accent1"/>
            </a:solidFill>
            <a:ln>
              <a:noFill/>
            </a:ln>
            <a:effectLst/>
          </c:spPr>
          <c:invertIfNegative val="0"/>
          <c:cat>
            <c:strRef>
              <c:f>Sheet1!$A$2:$A$3</c:f>
              <c:strCache>
                <c:ptCount val="2"/>
                <c:pt idx="0">
                  <c:v>Human</c:v>
                </c:pt>
                <c:pt idx="1">
                  <c:v>System</c:v>
                </c:pt>
              </c:strCache>
            </c:strRef>
          </c:cat>
          <c:val>
            <c:numRef>
              <c:f>Sheet1!$B$2:$B$3</c:f>
              <c:numCache>
                <c:formatCode>General</c:formatCode>
                <c:ptCount val="2"/>
                <c:pt idx="0">
                  <c:v>1.02930653090751</c:v>
                </c:pt>
                <c:pt idx="1">
                  <c:v>1.19699767852811</c:v>
                </c:pt>
              </c:numCache>
            </c:numRef>
          </c:val>
          <c:extLst>
            <c:ext xmlns:c16="http://schemas.microsoft.com/office/drawing/2014/chart" uri="{C3380CC4-5D6E-409C-BE32-E72D297353CC}">
              <c16:uniqueId val="{00000000-5240-DA4C-8C8B-642D37A79C19}"/>
            </c:ext>
          </c:extLst>
        </c:ser>
        <c:ser>
          <c:idx val="1"/>
          <c:order val="1"/>
          <c:tx>
            <c:strRef>
              <c:f>Sheet1!$C$1</c:f>
              <c:strCache>
                <c:ptCount val="1"/>
                <c:pt idx="0">
                  <c:v>Microsoft</c:v>
                </c:pt>
              </c:strCache>
            </c:strRef>
          </c:tx>
          <c:spPr>
            <a:solidFill>
              <a:schemeClr val="accent2"/>
            </a:solidFill>
            <a:ln>
              <a:noFill/>
            </a:ln>
            <a:effectLst/>
          </c:spPr>
          <c:invertIfNegative val="0"/>
          <c:cat>
            <c:strRef>
              <c:f>Sheet1!$A$2:$A$3</c:f>
              <c:strCache>
                <c:ptCount val="2"/>
                <c:pt idx="0">
                  <c:v>Human</c:v>
                </c:pt>
                <c:pt idx="1">
                  <c:v>System</c:v>
                </c:pt>
              </c:strCache>
            </c:strRef>
          </c:cat>
          <c:val>
            <c:numRef>
              <c:f>Sheet1!$C$2:$C$3</c:f>
              <c:numCache>
                <c:formatCode>General</c:formatCode>
                <c:ptCount val="2"/>
                <c:pt idx="0">
                  <c:v>0.65929686077469296</c:v>
                </c:pt>
                <c:pt idx="1">
                  <c:v>0.89610431608976304</c:v>
                </c:pt>
              </c:numCache>
            </c:numRef>
          </c:val>
          <c:extLst>
            <c:ext xmlns:c16="http://schemas.microsoft.com/office/drawing/2014/chart" uri="{C3380CC4-5D6E-409C-BE32-E72D297353CC}">
              <c16:uniqueId val="{00000001-5240-DA4C-8C8B-642D37A79C19}"/>
            </c:ext>
          </c:extLst>
        </c:ser>
        <c:ser>
          <c:idx val="2"/>
          <c:order val="2"/>
          <c:tx>
            <c:strRef>
              <c:f>Sheet1!$D$1</c:f>
              <c:strCache>
                <c:ptCount val="1"/>
                <c:pt idx="0">
                  <c:v>Google</c:v>
                </c:pt>
              </c:strCache>
            </c:strRef>
          </c:tx>
          <c:spPr>
            <a:solidFill>
              <a:schemeClr val="accent3"/>
            </a:solidFill>
            <a:ln>
              <a:noFill/>
            </a:ln>
            <a:effectLst/>
          </c:spPr>
          <c:invertIfNegative val="0"/>
          <c:cat>
            <c:strRef>
              <c:f>Sheet1!$A$2:$A$3</c:f>
              <c:strCache>
                <c:ptCount val="2"/>
                <c:pt idx="0">
                  <c:v>Human</c:v>
                </c:pt>
                <c:pt idx="1">
                  <c:v>System</c:v>
                </c:pt>
              </c:strCache>
            </c:strRef>
          </c:cat>
          <c:val>
            <c:numRef>
              <c:f>Sheet1!$D$2:$D$3</c:f>
              <c:numCache>
                <c:formatCode>General</c:formatCode>
                <c:ptCount val="2"/>
                <c:pt idx="0">
                  <c:v>1.3113966083177899</c:v>
                </c:pt>
                <c:pt idx="1">
                  <c:v>0.90689800538211895</c:v>
                </c:pt>
              </c:numCache>
            </c:numRef>
          </c:val>
          <c:extLst>
            <c:ext xmlns:c16="http://schemas.microsoft.com/office/drawing/2014/chart" uri="{C3380CC4-5D6E-409C-BE32-E72D297353CC}">
              <c16:uniqueId val="{00000002-5240-DA4C-8C8B-642D37A79C19}"/>
            </c:ext>
          </c:extLst>
        </c:ser>
        <c:dLbls>
          <c:showLegendKey val="0"/>
          <c:showVal val="0"/>
          <c:showCatName val="0"/>
          <c:showSerName val="0"/>
          <c:showPercent val="0"/>
          <c:showBubbleSize val="0"/>
        </c:dLbls>
        <c:gapWidth val="219"/>
        <c:overlap val="-27"/>
        <c:axId val="1439577727"/>
        <c:axId val="1410288575"/>
      </c:barChart>
      <c:catAx>
        <c:axId val="1439577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0288575"/>
        <c:crosses val="autoZero"/>
        <c:auto val="1"/>
        <c:lblAlgn val="ctr"/>
        <c:lblOffset val="100"/>
        <c:noMultiLvlLbl val="0"/>
      </c:catAx>
      <c:valAx>
        <c:axId val="1410288575"/>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9577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AD3BC-E3D9-F04E-96A9-7554E8970F09}" type="datetimeFigureOut">
              <a:rPr lang="en-US" smtClean="0"/>
              <a:t>1/16/20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0B33D-925A-5541-877D-6C47CF9E4932}" type="slidenum">
              <a:rPr lang="en-US" smtClean="0"/>
              <a:t>‹#›</a:t>
            </a:fld>
            <a:endParaRPr lang="en-US" dirty="0"/>
          </a:p>
        </p:txBody>
      </p:sp>
    </p:spTree>
    <p:extLst>
      <p:ext uri="{BB962C8B-B14F-4D97-AF65-F5344CB8AC3E}">
        <p14:creationId xmlns:p14="http://schemas.microsoft.com/office/powerpoint/2010/main" val="44046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want do something TTS piece of a dialog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Looked into doing something useful SSML – Speech… - set of tags let users change how system reads some input</a:t>
            </a:r>
          </a:p>
        </p:txBody>
      </p:sp>
      <p:sp>
        <p:nvSpPr>
          <p:cNvPr id="4" name="Slide Number Placeholder 3"/>
          <p:cNvSpPr>
            <a:spLocks noGrp="1"/>
          </p:cNvSpPr>
          <p:nvPr>
            <p:ph type="sldNum" sz="quarter" idx="10"/>
          </p:nvPr>
        </p:nvSpPr>
        <p:spPr/>
        <p:txBody>
          <a:bodyPr/>
          <a:lstStyle/>
          <a:p>
            <a:fld id="{2E14D564-0ECD-9A44-B6E3-E526C906C55E}" type="slidenum">
              <a:rPr lang="en-US" smtClean="0"/>
              <a:t>1</a:t>
            </a:fld>
            <a:endParaRPr lang="en-US" dirty="0"/>
          </a:p>
        </p:txBody>
      </p:sp>
    </p:spTree>
    <p:extLst>
      <p:ext uri="{BB962C8B-B14F-4D97-AF65-F5344CB8AC3E}">
        <p14:creationId xmlns:p14="http://schemas.microsoft.com/office/powerpoint/2010/main" val="203650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variability between annotators – personal preference (what is ”natural”?) Also voice preference – all systems have different voices but didn’t want extra variable, kept same</a:t>
            </a:r>
          </a:p>
          <a:p>
            <a:r>
              <a:rPr lang="en-US" dirty="0"/>
              <a:t>Most common shape (4/7 annotators) – leftmost</a:t>
            </a:r>
          </a:p>
          <a:p>
            <a:r>
              <a:rPr lang="en-US" dirty="0"/>
              <a:t>One preferred Microsoft</a:t>
            </a:r>
          </a:p>
          <a:p>
            <a:endParaRPr lang="en-US" dirty="0"/>
          </a:p>
          <a:p>
            <a:r>
              <a:rPr lang="en-US" dirty="0"/>
              <a:t>Google better human, Amazon better system – intonation variation? Google more varied</a:t>
            </a:r>
          </a:p>
        </p:txBody>
      </p:sp>
      <p:sp>
        <p:nvSpPr>
          <p:cNvPr id="4" name="Slide Number Placeholder 3"/>
          <p:cNvSpPr>
            <a:spLocks noGrp="1"/>
          </p:cNvSpPr>
          <p:nvPr>
            <p:ph type="sldNum" sz="quarter" idx="10"/>
          </p:nvPr>
        </p:nvSpPr>
        <p:spPr/>
        <p:txBody>
          <a:bodyPr/>
          <a:lstStyle/>
          <a:p>
            <a:fld id="{2E14D564-0ECD-9A44-B6E3-E526C906C55E}" type="slidenum">
              <a:rPr lang="en-US" smtClean="0"/>
              <a:t>6</a:t>
            </a:fld>
            <a:endParaRPr lang="en-US" dirty="0"/>
          </a:p>
        </p:txBody>
      </p:sp>
    </p:spTree>
    <p:extLst>
      <p:ext uri="{BB962C8B-B14F-4D97-AF65-F5344CB8AC3E}">
        <p14:creationId xmlns:p14="http://schemas.microsoft.com/office/powerpoint/2010/main" val="125038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81CB-22DB-8747-BD94-021625F16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EAA2A9-A06A-CC48-9866-1C0D03DC9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EE7B-E5DB-6F4E-8097-7DA681467E8A}"/>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5" name="Footer Placeholder 4">
            <a:extLst>
              <a:ext uri="{FF2B5EF4-FFF2-40B4-BE49-F238E27FC236}">
                <a16:creationId xmlns:a16="http://schemas.microsoft.com/office/drawing/2014/main" id="{27672C04-38AC-9047-B314-33D7ABCF8D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EB3DEE-8884-2044-8928-B51526049DFC}"/>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99101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E35-BA34-C344-9543-5D97B97A8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07A8E5-7938-7D45-9B22-F83DFF8F0F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4F26D-BA10-CC4E-9A9C-19857D1F3EA1}"/>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5" name="Footer Placeholder 4">
            <a:extLst>
              <a:ext uri="{FF2B5EF4-FFF2-40B4-BE49-F238E27FC236}">
                <a16:creationId xmlns:a16="http://schemas.microsoft.com/office/drawing/2014/main" id="{B1AE2460-5A07-2545-91EA-D894955E1B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7E0295-2DB7-C140-9E82-481B4C720E25}"/>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109295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D9DD53-AD40-A34F-BDB3-C98F195A9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FDCFED-E669-E643-AFD4-7B8711DB0D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C0BDC-622B-8547-8204-F81281211C1B}"/>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5" name="Footer Placeholder 4">
            <a:extLst>
              <a:ext uri="{FF2B5EF4-FFF2-40B4-BE49-F238E27FC236}">
                <a16:creationId xmlns:a16="http://schemas.microsoft.com/office/drawing/2014/main" id="{C07AEBEF-BC3A-7E40-A035-9680693B3F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9012A5-05D5-9440-85FC-1D77FEB76248}"/>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388311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43F4-9627-F649-96F9-7D8D0E055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F0469-FF74-F544-9AD2-E31F9C4E82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29709-5FDC-AE42-B46F-719B42FF11BC}"/>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5" name="Footer Placeholder 4">
            <a:extLst>
              <a:ext uri="{FF2B5EF4-FFF2-40B4-BE49-F238E27FC236}">
                <a16:creationId xmlns:a16="http://schemas.microsoft.com/office/drawing/2014/main" id="{E348BA1D-FD1E-2E44-B684-DCC3BE4921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840A2E-49A2-A241-AF2E-915352BD2D46}"/>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215510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DE54-73BF-1F4A-8315-6B146610A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4C1C3C-DAE8-6746-86DA-AB83B15C8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4BA5EB-A20D-E849-B6DD-0A493653E52B}"/>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5" name="Footer Placeholder 4">
            <a:extLst>
              <a:ext uri="{FF2B5EF4-FFF2-40B4-BE49-F238E27FC236}">
                <a16:creationId xmlns:a16="http://schemas.microsoft.com/office/drawing/2014/main" id="{64E4A8EB-5A0D-364D-8998-015A711A33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9639D0-7AC5-1948-8332-E89DD2E46924}"/>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180523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074B-FD91-CE4F-B1AB-9B1EC44DF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F9EF0-56F1-C848-BC7B-89C4398826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10E0D-B043-B240-9A0A-29D33B3758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570D70-6ECC-CD40-A862-77F7526FFFE8}"/>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6" name="Footer Placeholder 5">
            <a:extLst>
              <a:ext uri="{FF2B5EF4-FFF2-40B4-BE49-F238E27FC236}">
                <a16:creationId xmlns:a16="http://schemas.microsoft.com/office/drawing/2014/main" id="{8FA858CC-B406-FB41-BD9D-5E1FB8ED72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21F371-525E-8640-A3E1-37E3A7B13BE5}"/>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56426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4EC9-A617-6E45-A027-3E06B9AEB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913B0B-F42A-9A43-A2F0-CBA3EC40B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D68F49-89D8-8846-BE5D-081F6712FC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B8683E-41B1-0E48-84CF-A2756D75B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1C537C-1E9A-5B4F-8A85-A218294A8D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CF13B5-0318-5244-A800-6E9CB91B3B58}"/>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8" name="Footer Placeholder 7">
            <a:extLst>
              <a:ext uri="{FF2B5EF4-FFF2-40B4-BE49-F238E27FC236}">
                <a16:creationId xmlns:a16="http://schemas.microsoft.com/office/drawing/2014/main" id="{71BEBEE0-C2E9-BF41-A273-8B7CA99A776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F736585-6F60-674D-A645-3F5F71B16C87}"/>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64214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BA87-CF41-5347-BCED-7770EC840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6500E-FDC8-7D42-885E-B09A23992A62}"/>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4" name="Footer Placeholder 3">
            <a:extLst>
              <a:ext uri="{FF2B5EF4-FFF2-40B4-BE49-F238E27FC236}">
                <a16:creationId xmlns:a16="http://schemas.microsoft.com/office/drawing/2014/main" id="{E6C65D95-90F8-2C49-8AAB-56BE134A29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F9BF677-E1F0-A946-9729-960E257D0620}"/>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180863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DAF75-DFC2-0844-9B96-B6B97300F035}"/>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3" name="Footer Placeholder 2">
            <a:extLst>
              <a:ext uri="{FF2B5EF4-FFF2-40B4-BE49-F238E27FC236}">
                <a16:creationId xmlns:a16="http://schemas.microsoft.com/office/drawing/2014/main" id="{7FB70386-511B-8440-9469-63BF79746B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2145EDA-6AC9-BA42-9DC3-1F3587F0B9AB}"/>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380948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C3D6-9145-8C4C-9C07-D5295AD3C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7726C3-C404-3947-8645-96037D7AD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1F2F85-9C2B-8446-8C39-76AB5C777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BD4720-3EA1-274B-AA66-4C148199A1B2}"/>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6" name="Footer Placeholder 5">
            <a:extLst>
              <a:ext uri="{FF2B5EF4-FFF2-40B4-BE49-F238E27FC236}">
                <a16:creationId xmlns:a16="http://schemas.microsoft.com/office/drawing/2014/main" id="{95ABB123-9AF2-A048-B983-12DDF7C35F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FCD647-612E-3A48-9C23-BB655A47E97D}"/>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37374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A50B-CBA8-A346-966D-AD20681D6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1CE90-9DE4-6F4B-934C-519CEF4E9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D2DACD-74F3-CB49-8AF4-61689D384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2B2ABB-C5B3-0C4F-8949-00EC26C6668E}"/>
              </a:ext>
            </a:extLst>
          </p:cNvPr>
          <p:cNvSpPr>
            <a:spLocks noGrp="1"/>
          </p:cNvSpPr>
          <p:nvPr>
            <p:ph type="dt" sz="half" idx="10"/>
          </p:nvPr>
        </p:nvSpPr>
        <p:spPr/>
        <p:txBody>
          <a:bodyPr/>
          <a:lstStyle/>
          <a:p>
            <a:fld id="{EB21084F-0C79-B243-908E-5A516BA877BE}" type="datetimeFigureOut">
              <a:rPr lang="en-US" smtClean="0"/>
              <a:t>1/16/20</a:t>
            </a:fld>
            <a:endParaRPr lang="en-US" dirty="0"/>
          </a:p>
        </p:txBody>
      </p:sp>
      <p:sp>
        <p:nvSpPr>
          <p:cNvPr id="6" name="Footer Placeholder 5">
            <a:extLst>
              <a:ext uri="{FF2B5EF4-FFF2-40B4-BE49-F238E27FC236}">
                <a16:creationId xmlns:a16="http://schemas.microsoft.com/office/drawing/2014/main" id="{47039A64-DFF4-EB46-87EE-245BCCF532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C0DB55-82F1-8445-B015-E5DF540383A4}"/>
              </a:ext>
            </a:extLst>
          </p:cNvPr>
          <p:cNvSpPr>
            <a:spLocks noGrp="1"/>
          </p:cNvSpPr>
          <p:nvPr>
            <p:ph type="sldNum" sz="quarter" idx="12"/>
          </p:nvPr>
        </p:nvSpPr>
        <p:spPr/>
        <p:txBody>
          <a:bodyPr/>
          <a:lstStyle/>
          <a:p>
            <a:fld id="{7DFB6FFA-25F0-714A-B2F4-48D86802C1B8}" type="slidenum">
              <a:rPr lang="en-US" smtClean="0"/>
              <a:t>‹#›</a:t>
            </a:fld>
            <a:endParaRPr lang="en-US" dirty="0"/>
          </a:p>
        </p:txBody>
      </p:sp>
    </p:spTree>
    <p:extLst>
      <p:ext uri="{BB962C8B-B14F-4D97-AF65-F5344CB8AC3E}">
        <p14:creationId xmlns:p14="http://schemas.microsoft.com/office/powerpoint/2010/main" val="403192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143DB-75A7-1645-91C8-DE637EB3E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A598E-FA8F-9A4D-B566-919D2891C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0159C-BAD3-FD4C-9A24-416B06983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1084F-0C79-B243-908E-5A516BA877BE}" type="datetimeFigureOut">
              <a:rPr lang="en-US" smtClean="0"/>
              <a:t>1/16/20</a:t>
            </a:fld>
            <a:endParaRPr lang="en-US" dirty="0"/>
          </a:p>
        </p:txBody>
      </p:sp>
      <p:sp>
        <p:nvSpPr>
          <p:cNvPr id="5" name="Footer Placeholder 4">
            <a:extLst>
              <a:ext uri="{FF2B5EF4-FFF2-40B4-BE49-F238E27FC236}">
                <a16:creationId xmlns:a16="http://schemas.microsoft.com/office/drawing/2014/main" id="{ED39E733-FF41-7040-AC3A-8623FC9E9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5F5B07-5A73-9F47-B090-461F8CAF4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B6FFA-25F0-714A-B2F4-48D86802C1B8}" type="slidenum">
              <a:rPr lang="en-US" smtClean="0"/>
              <a:t>‹#›</a:t>
            </a:fld>
            <a:endParaRPr lang="en-US" dirty="0"/>
          </a:p>
        </p:txBody>
      </p:sp>
    </p:spTree>
    <p:extLst>
      <p:ext uri="{BB962C8B-B14F-4D97-AF65-F5344CB8AC3E}">
        <p14:creationId xmlns:p14="http://schemas.microsoft.com/office/powerpoint/2010/main" val="73535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microsoft.com/office/2007/relationships/media" Target="../media/media7.mp3"/><Relationship Id="rId18" Type="http://schemas.openxmlformats.org/officeDocument/2006/relationships/audio" Target="../media/media9.mp3"/><Relationship Id="rId26" Type="http://schemas.openxmlformats.org/officeDocument/2006/relationships/audio" Target="../media/media13.wav"/><Relationship Id="rId3" Type="http://schemas.microsoft.com/office/2007/relationships/media" Target="../media/media2.mp3"/><Relationship Id="rId21" Type="http://schemas.microsoft.com/office/2007/relationships/media" Target="../media/media11.mp3"/><Relationship Id="rId34" Type="http://schemas.openxmlformats.org/officeDocument/2006/relationships/image" Target="../media/image1.png"/><Relationship Id="rId7" Type="http://schemas.microsoft.com/office/2007/relationships/media" Target="../media/media4.mp3"/><Relationship Id="rId12" Type="http://schemas.openxmlformats.org/officeDocument/2006/relationships/audio" Target="../media/media6.mp3"/><Relationship Id="rId17" Type="http://schemas.microsoft.com/office/2007/relationships/media" Target="../media/media9.mp3"/><Relationship Id="rId25" Type="http://schemas.microsoft.com/office/2007/relationships/media" Target="../media/media13.wav"/><Relationship Id="rId33" Type="http://schemas.openxmlformats.org/officeDocument/2006/relationships/slideLayout" Target="../slideLayouts/slideLayout7.xml"/><Relationship Id="rId2" Type="http://schemas.openxmlformats.org/officeDocument/2006/relationships/audio" Target="../media/media1.mp3"/><Relationship Id="rId16" Type="http://schemas.openxmlformats.org/officeDocument/2006/relationships/audio" Target="../media/media8.mp3"/><Relationship Id="rId20" Type="http://schemas.openxmlformats.org/officeDocument/2006/relationships/audio" Target="../media/media10.mp3"/><Relationship Id="rId29" Type="http://schemas.microsoft.com/office/2007/relationships/media" Target="../media/media15.mp3"/><Relationship Id="rId1" Type="http://schemas.microsoft.com/office/2007/relationships/media" Target="../media/media1.mp3"/><Relationship Id="rId6" Type="http://schemas.openxmlformats.org/officeDocument/2006/relationships/audio" Target="../media/media3.mp3"/><Relationship Id="rId11" Type="http://schemas.microsoft.com/office/2007/relationships/media" Target="../media/media6.mp3"/><Relationship Id="rId24" Type="http://schemas.openxmlformats.org/officeDocument/2006/relationships/audio" Target="../media/media12.mp3"/><Relationship Id="rId32" Type="http://schemas.openxmlformats.org/officeDocument/2006/relationships/audio" Target="../media/media16.mp3"/><Relationship Id="rId5" Type="http://schemas.microsoft.com/office/2007/relationships/media" Target="../media/media3.mp3"/><Relationship Id="rId15" Type="http://schemas.microsoft.com/office/2007/relationships/media" Target="../media/media8.mp3"/><Relationship Id="rId23" Type="http://schemas.microsoft.com/office/2007/relationships/media" Target="../media/media12.mp3"/><Relationship Id="rId28" Type="http://schemas.openxmlformats.org/officeDocument/2006/relationships/audio" Target="../media/media14.wav"/><Relationship Id="rId10" Type="http://schemas.openxmlformats.org/officeDocument/2006/relationships/audio" Target="../media/media5.mp3"/><Relationship Id="rId19" Type="http://schemas.microsoft.com/office/2007/relationships/media" Target="../media/media10.mp3"/><Relationship Id="rId31" Type="http://schemas.microsoft.com/office/2007/relationships/media" Target="../media/media16.mp3"/><Relationship Id="rId4" Type="http://schemas.openxmlformats.org/officeDocument/2006/relationships/audio" Target="../media/media2.mp3"/><Relationship Id="rId9" Type="http://schemas.microsoft.com/office/2007/relationships/media" Target="../media/media5.mp3"/><Relationship Id="rId14" Type="http://schemas.openxmlformats.org/officeDocument/2006/relationships/audio" Target="../media/media7.mp3"/><Relationship Id="rId22" Type="http://schemas.openxmlformats.org/officeDocument/2006/relationships/audio" Target="../media/media11.mp3"/><Relationship Id="rId27" Type="http://schemas.microsoft.com/office/2007/relationships/media" Target="../media/media14.wav"/><Relationship Id="rId30" Type="http://schemas.openxmlformats.org/officeDocument/2006/relationships/audio" Target="../media/media15.mp3"/><Relationship Id="rId8" Type="http://schemas.openxmlformats.org/officeDocument/2006/relationships/audio" Target="../media/media4.mp3"/></Relationships>
</file>

<file path=ppt/slides/_rels/slide3.xml.rels><?xml version="1.0" encoding="UTF-8" standalone="yes"?>
<Relationships xmlns="http://schemas.openxmlformats.org/package/2006/relationships"><Relationship Id="rId13" Type="http://schemas.microsoft.com/office/2007/relationships/media" Target="../media/media23.mp3"/><Relationship Id="rId18" Type="http://schemas.openxmlformats.org/officeDocument/2006/relationships/audio" Target="../media/media25.wav"/><Relationship Id="rId26" Type="http://schemas.openxmlformats.org/officeDocument/2006/relationships/audio" Target="../media/media29.wav"/><Relationship Id="rId39" Type="http://schemas.microsoft.com/office/2007/relationships/media" Target="../media/media36.wav"/><Relationship Id="rId21" Type="http://schemas.microsoft.com/office/2007/relationships/media" Target="../media/media27.wav"/><Relationship Id="rId34" Type="http://schemas.openxmlformats.org/officeDocument/2006/relationships/audio" Target="../media/media33.wav"/><Relationship Id="rId42" Type="http://schemas.openxmlformats.org/officeDocument/2006/relationships/audio" Target="../media/media37.wav"/><Relationship Id="rId47" Type="http://schemas.microsoft.com/office/2007/relationships/media" Target="../media/media40.wav"/><Relationship Id="rId50" Type="http://schemas.openxmlformats.org/officeDocument/2006/relationships/image" Target="../media/image1.png"/><Relationship Id="rId7" Type="http://schemas.microsoft.com/office/2007/relationships/media" Target="../media/media20.mp3"/><Relationship Id="rId2" Type="http://schemas.openxmlformats.org/officeDocument/2006/relationships/audio" Target="../media/media17.mp3"/><Relationship Id="rId16" Type="http://schemas.openxmlformats.org/officeDocument/2006/relationships/audio" Target="../media/media24.mp3"/><Relationship Id="rId29" Type="http://schemas.microsoft.com/office/2007/relationships/media" Target="../media/media31.wav"/><Relationship Id="rId11" Type="http://schemas.microsoft.com/office/2007/relationships/media" Target="../media/media22.mp3"/><Relationship Id="rId24" Type="http://schemas.openxmlformats.org/officeDocument/2006/relationships/audio" Target="../media/media28.wav"/><Relationship Id="rId32" Type="http://schemas.openxmlformats.org/officeDocument/2006/relationships/audio" Target="../media/media32.wav"/><Relationship Id="rId37" Type="http://schemas.microsoft.com/office/2007/relationships/media" Target="../media/media35.wav"/><Relationship Id="rId40" Type="http://schemas.openxmlformats.org/officeDocument/2006/relationships/audio" Target="../media/media36.wav"/><Relationship Id="rId45" Type="http://schemas.microsoft.com/office/2007/relationships/media" Target="../media/media39.wav"/><Relationship Id="rId5" Type="http://schemas.microsoft.com/office/2007/relationships/media" Target="../media/media19.mp3"/><Relationship Id="rId15" Type="http://schemas.microsoft.com/office/2007/relationships/media" Target="../media/media24.mp3"/><Relationship Id="rId23" Type="http://schemas.microsoft.com/office/2007/relationships/media" Target="../media/media28.wav"/><Relationship Id="rId28" Type="http://schemas.openxmlformats.org/officeDocument/2006/relationships/audio" Target="../media/media30.wav"/><Relationship Id="rId36" Type="http://schemas.openxmlformats.org/officeDocument/2006/relationships/audio" Target="../media/media34.wav"/><Relationship Id="rId49" Type="http://schemas.openxmlformats.org/officeDocument/2006/relationships/slideLayout" Target="../slideLayouts/slideLayout7.xml"/><Relationship Id="rId10" Type="http://schemas.openxmlformats.org/officeDocument/2006/relationships/audio" Target="../media/media21.mp3"/><Relationship Id="rId19" Type="http://schemas.microsoft.com/office/2007/relationships/media" Target="../media/media26.wav"/><Relationship Id="rId31" Type="http://schemas.microsoft.com/office/2007/relationships/media" Target="../media/media32.wav"/><Relationship Id="rId44" Type="http://schemas.openxmlformats.org/officeDocument/2006/relationships/audio" Target="../media/media38.wav"/><Relationship Id="rId4" Type="http://schemas.openxmlformats.org/officeDocument/2006/relationships/audio" Target="../media/media18.mp3"/><Relationship Id="rId9" Type="http://schemas.microsoft.com/office/2007/relationships/media" Target="../media/media21.mp3"/><Relationship Id="rId14" Type="http://schemas.openxmlformats.org/officeDocument/2006/relationships/audio" Target="../media/media23.mp3"/><Relationship Id="rId22" Type="http://schemas.openxmlformats.org/officeDocument/2006/relationships/audio" Target="../media/media27.wav"/><Relationship Id="rId27" Type="http://schemas.microsoft.com/office/2007/relationships/media" Target="../media/media30.wav"/><Relationship Id="rId30" Type="http://schemas.openxmlformats.org/officeDocument/2006/relationships/audio" Target="../media/media31.wav"/><Relationship Id="rId35" Type="http://schemas.microsoft.com/office/2007/relationships/media" Target="../media/media34.wav"/><Relationship Id="rId43" Type="http://schemas.microsoft.com/office/2007/relationships/media" Target="../media/media38.wav"/><Relationship Id="rId48" Type="http://schemas.openxmlformats.org/officeDocument/2006/relationships/audio" Target="../media/media40.wav"/><Relationship Id="rId8" Type="http://schemas.openxmlformats.org/officeDocument/2006/relationships/audio" Target="../media/media20.mp3"/><Relationship Id="rId3" Type="http://schemas.microsoft.com/office/2007/relationships/media" Target="../media/media18.mp3"/><Relationship Id="rId12" Type="http://schemas.openxmlformats.org/officeDocument/2006/relationships/audio" Target="../media/media22.mp3"/><Relationship Id="rId17" Type="http://schemas.microsoft.com/office/2007/relationships/media" Target="../media/media25.wav"/><Relationship Id="rId25" Type="http://schemas.microsoft.com/office/2007/relationships/media" Target="../media/media29.wav"/><Relationship Id="rId33" Type="http://schemas.microsoft.com/office/2007/relationships/media" Target="../media/media33.wav"/><Relationship Id="rId38" Type="http://schemas.openxmlformats.org/officeDocument/2006/relationships/audio" Target="../media/media35.wav"/><Relationship Id="rId46" Type="http://schemas.openxmlformats.org/officeDocument/2006/relationships/audio" Target="../media/media39.wav"/><Relationship Id="rId20" Type="http://schemas.openxmlformats.org/officeDocument/2006/relationships/audio" Target="../media/media26.wav"/><Relationship Id="rId41" Type="http://schemas.microsoft.com/office/2007/relationships/media" Target="../media/media37.wav"/><Relationship Id="rId1" Type="http://schemas.microsoft.com/office/2007/relationships/media" Target="../media/media17.mp3"/><Relationship Id="rId6" Type="http://schemas.openxmlformats.org/officeDocument/2006/relationships/audio" Target="../media/media19.mp3"/></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1.mp3"/><Relationship Id="rId1" Type="http://schemas.microsoft.com/office/2007/relationships/media" Target="../media/media41.mp3"/><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atasets.maluuba.com/Frames" TargetMode="External"/><Relationship Id="rId7" Type="http://schemas.openxmlformats.org/officeDocument/2006/relationships/hyperlink" Target="https://github.com/Azure-Samples/Cognitive-Speech-TTS/tree/master/Samples-Http" TargetMode="External"/><Relationship Id="rId2" Type="http://schemas.openxmlformats.org/officeDocument/2006/relationships/hyperlink" Target="https://www.w3.org/TR/2010/REC-speech-synthesis11-20100907/#S3.2.4" TargetMode="External"/><Relationship Id="rId1" Type="http://schemas.openxmlformats.org/officeDocument/2006/relationships/slideLayout" Target="../slideLayouts/slideLayout7.xml"/><Relationship Id="rId6" Type="http://schemas.openxmlformats.org/officeDocument/2006/relationships/hyperlink" Target="https://aws.amazon.com/polly/" TargetMode="External"/><Relationship Id="rId5" Type="http://schemas.openxmlformats.org/officeDocument/2006/relationships/hyperlink" Target="https://developers.google.com/actions/reference/ssml#tts_simulator" TargetMode="External"/><Relationship Id="rId4" Type="http://schemas.openxmlformats.org/officeDocument/2006/relationships/hyperlink" Target="https://www.isip.piconepress.com/projects/switchbo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44905D-AB28-9246-A6B2-9D6BB58E419E}"/>
              </a:ext>
            </a:extLst>
          </p:cNvPr>
          <p:cNvSpPr txBox="1"/>
          <p:nvPr/>
        </p:nvSpPr>
        <p:spPr>
          <a:xfrm>
            <a:off x="2630404" y="2551837"/>
            <a:ext cx="6931193" cy="1754326"/>
          </a:xfrm>
          <a:prstGeom prst="rect">
            <a:avLst/>
          </a:prstGeom>
          <a:noFill/>
        </p:spPr>
        <p:txBody>
          <a:bodyPr wrap="none" rtlCol="0">
            <a:spAutoFit/>
          </a:bodyPr>
          <a:lstStyle/>
          <a:p>
            <a:pPr algn="ctr"/>
            <a:r>
              <a:rPr lang="en-US" sz="5400" dirty="0"/>
              <a:t>Comparing Commercial </a:t>
            </a:r>
          </a:p>
          <a:p>
            <a:pPr algn="ctr"/>
            <a:r>
              <a:rPr lang="en-US" sz="5400" dirty="0"/>
              <a:t>Text-to-Speech Systems</a:t>
            </a:r>
          </a:p>
        </p:txBody>
      </p:sp>
      <p:sp>
        <p:nvSpPr>
          <p:cNvPr id="2" name="TextBox 1">
            <a:extLst>
              <a:ext uri="{FF2B5EF4-FFF2-40B4-BE49-F238E27FC236}">
                <a16:creationId xmlns:a16="http://schemas.microsoft.com/office/drawing/2014/main" id="{FBD62985-460F-FA4A-8F55-C553115FFF6D}"/>
              </a:ext>
            </a:extLst>
          </p:cNvPr>
          <p:cNvSpPr txBox="1"/>
          <p:nvPr/>
        </p:nvSpPr>
        <p:spPr>
          <a:xfrm>
            <a:off x="5127400" y="6028660"/>
            <a:ext cx="1937197" cy="646331"/>
          </a:xfrm>
          <a:prstGeom prst="rect">
            <a:avLst/>
          </a:prstGeom>
          <a:noFill/>
        </p:spPr>
        <p:txBody>
          <a:bodyPr wrap="none" rtlCol="0">
            <a:spAutoFit/>
          </a:bodyPr>
          <a:lstStyle/>
          <a:p>
            <a:pPr algn="ctr"/>
            <a:r>
              <a:rPr lang="en-US" dirty="0"/>
              <a:t>Genevieve Peaslee</a:t>
            </a:r>
          </a:p>
          <a:p>
            <a:pPr algn="ctr"/>
            <a:r>
              <a:rPr lang="en-US" dirty="0"/>
              <a:t>March 16, 2018</a:t>
            </a:r>
          </a:p>
        </p:txBody>
      </p:sp>
    </p:spTree>
    <p:extLst>
      <p:ext uri="{BB962C8B-B14F-4D97-AF65-F5344CB8AC3E}">
        <p14:creationId xmlns:p14="http://schemas.microsoft.com/office/powerpoint/2010/main" val="356541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B645BFF-62A0-5145-8E40-C5A081CA74E0}"/>
              </a:ext>
            </a:extLst>
          </p:cNvPr>
          <p:cNvGraphicFramePr>
            <a:graphicFrameLocks noGrp="1"/>
          </p:cNvGraphicFramePr>
          <p:nvPr>
            <p:extLst>
              <p:ext uri="{D42A27DB-BD31-4B8C-83A1-F6EECF244321}">
                <p14:modId xmlns:p14="http://schemas.microsoft.com/office/powerpoint/2010/main" val="3057646654"/>
              </p:ext>
            </p:extLst>
          </p:nvPr>
        </p:nvGraphicFramePr>
        <p:xfrm>
          <a:off x="1180976" y="3121002"/>
          <a:ext cx="6108063" cy="3046262"/>
        </p:xfrm>
        <a:graphic>
          <a:graphicData uri="http://schemas.openxmlformats.org/drawingml/2006/table">
            <a:tbl>
              <a:tblPr firstRow="1" bandRow="1">
                <a:tableStyleId>{073A0DAA-6AF3-43AB-8588-CEC1D06C72B9}</a:tableStyleId>
              </a:tblPr>
              <a:tblGrid>
                <a:gridCol w="932361">
                  <a:extLst>
                    <a:ext uri="{9D8B030D-6E8A-4147-A177-3AD203B41FA5}">
                      <a16:colId xmlns:a16="http://schemas.microsoft.com/office/drawing/2014/main" val="3998291632"/>
                    </a:ext>
                  </a:extLst>
                </a:gridCol>
                <a:gridCol w="1592409">
                  <a:extLst>
                    <a:ext uri="{9D8B030D-6E8A-4147-A177-3AD203B41FA5}">
                      <a16:colId xmlns:a16="http://schemas.microsoft.com/office/drawing/2014/main" val="2812185058"/>
                    </a:ext>
                  </a:extLst>
                </a:gridCol>
                <a:gridCol w="2438926">
                  <a:extLst>
                    <a:ext uri="{9D8B030D-6E8A-4147-A177-3AD203B41FA5}">
                      <a16:colId xmlns:a16="http://schemas.microsoft.com/office/drawing/2014/main" val="2001466830"/>
                    </a:ext>
                  </a:extLst>
                </a:gridCol>
                <a:gridCol w="1144367">
                  <a:extLst>
                    <a:ext uri="{9D8B030D-6E8A-4147-A177-3AD203B41FA5}">
                      <a16:colId xmlns:a16="http://schemas.microsoft.com/office/drawing/2014/main" val="2340515209"/>
                    </a:ext>
                  </a:extLst>
                </a:gridCol>
              </a:tblGrid>
              <a:tr h="652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&lt;say-as interpret-as&gt;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[address, date, time, unit, fraction, telephone…]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solidFill>
                        </a:rPr>
                        <a:t>&lt;say-as interpret-as="digits"&gt;</a:t>
                      </a:r>
                      <a:r>
                        <a:rPr lang="en-US" sz="1200" b="1" dirty="0">
                          <a:solidFill>
                            <a:schemeClr val="tx1"/>
                          </a:solidFill>
                        </a:rPr>
                        <a:t>12345</a:t>
                      </a:r>
                      <a:r>
                        <a:rPr lang="en-US" sz="1200" b="0" dirty="0">
                          <a:solidFill>
                            <a:schemeClr val="tx1"/>
                          </a:solidFill>
                        </a:rPr>
                        <a:t>&lt;/say-as&gt;</a:t>
                      </a: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952043"/>
                  </a:ext>
                </a:extLst>
              </a:tr>
              <a:tr h="598469">
                <a:tc>
                  <a:txBody>
                    <a:bodyPr/>
                    <a:lstStyle/>
                    <a:p>
                      <a:r>
                        <a:rPr lang="en-US" sz="1200" b="0" dirty="0">
                          <a:solidFill>
                            <a:sysClr val="windowText" lastClr="000000"/>
                          </a:solidFill>
                        </a:rPr>
                        <a:t>&lt;break&gt;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insert/delete 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ysClr val="windowText" lastClr="000000"/>
                          </a:solidFill>
                        </a:rPr>
                        <a:t>Where they go</a:t>
                      </a:r>
                      <a:r>
                        <a:rPr lang="en-US" sz="1200" b="0" dirty="0">
                          <a:solidFill>
                            <a:sysClr val="windowText" lastClr="000000"/>
                          </a:solidFill>
                        </a:rPr>
                        <a:t> &lt;break time=“100ms”/&gt; </a:t>
                      </a:r>
                      <a:r>
                        <a:rPr lang="en-US" sz="1200" b="1" dirty="0">
                          <a:solidFill>
                            <a:sysClr val="windowText" lastClr="000000"/>
                          </a:solidFill>
                        </a:rPr>
                        <a:t>I don’t know.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188259"/>
                  </a:ext>
                </a:extLst>
              </a:tr>
              <a:tr h="598469">
                <a:tc>
                  <a:txBody>
                    <a:bodyPr/>
                    <a:lstStyle/>
                    <a:p>
                      <a:r>
                        <a:rPr lang="en-US" sz="1200" b="0" dirty="0">
                          <a:solidFill>
                            <a:sysClr val="windowText" lastClr="000000"/>
                          </a:solidFill>
                        </a:rPr>
                        <a:t>&lt;emphasis&gt;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 rate and volume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&lt;emphasis level="strong"&gt;</a:t>
                      </a:r>
                      <a:r>
                        <a:rPr lang="en-US" sz="1200" b="1" dirty="0">
                          <a:solidFill>
                            <a:sysClr val="windowText" lastClr="000000"/>
                          </a:solidFill>
                        </a:rPr>
                        <a:t>Listen to me.</a:t>
                      </a:r>
                      <a:r>
                        <a:rPr lang="en-US" sz="1200" b="0" dirty="0">
                          <a:solidFill>
                            <a:sysClr val="windowText" lastClr="000000"/>
                          </a:solidFill>
                        </a:rPr>
                        <a:t>&lt;/emphasis&gt;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585777"/>
                  </a:ext>
                </a:extLst>
              </a:tr>
              <a:tr h="5984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&lt;phoneme&gt;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specify phonetic pronunciation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&lt;phoneme alphabet="ipa" ph="ˈpi.kæn"&gt;</a:t>
                      </a:r>
                      <a:r>
                        <a:rPr lang="en-US" sz="1200" b="1" dirty="0"/>
                        <a:t>pecan</a:t>
                      </a:r>
                      <a:r>
                        <a:rPr lang="en-US" sz="1200" dirty="0"/>
                        <a:t>&lt;/phoneme&gt;</a:t>
                      </a: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1646150"/>
                  </a:ext>
                </a:extLst>
              </a:tr>
              <a:tr h="5984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&lt;prosody&gt;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[volume, rate, pitch, pitch contour…]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ysClr val="windowText" lastClr="000000"/>
                          </a:solidFill>
                        </a:rPr>
                        <a:t>&lt;prosody volume=“-2dB” rate =”x-slow”&gt;</a:t>
                      </a:r>
                      <a:r>
                        <a:rPr lang="en-US" sz="1200" b="1" dirty="0">
                          <a:solidFill>
                            <a:sysClr val="windowText" lastClr="000000"/>
                          </a:solidFill>
                        </a:rPr>
                        <a:t>It’s very sad.</a:t>
                      </a:r>
                      <a:r>
                        <a:rPr lang="en-US" sz="1200" b="0" dirty="0">
                          <a:solidFill>
                            <a:sysClr val="windowText" lastClr="000000"/>
                          </a:solidFill>
                        </a:rPr>
                        <a:t>&lt;/prosody&gt;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9377765"/>
                  </a:ext>
                </a:extLst>
              </a:tr>
            </a:tbl>
          </a:graphicData>
        </a:graphic>
      </p:graphicFrame>
      <p:sp>
        <p:nvSpPr>
          <p:cNvPr id="9" name="TextBox 8">
            <a:extLst>
              <a:ext uri="{FF2B5EF4-FFF2-40B4-BE49-F238E27FC236}">
                <a16:creationId xmlns:a16="http://schemas.microsoft.com/office/drawing/2014/main" id="{7B406723-3F51-3A42-B312-E26C7CBB6798}"/>
              </a:ext>
            </a:extLst>
          </p:cNvPr>
          <p:cNvSpPr txBox="1"/>
          <p:nvPr/>
        </p:nvSpPr>
        <p:spPr>
          <a:xfrm>
            <a:off x="6096000" y="2691411"/>
            <a:ext cx="1344481" cy="461665"/>
          </a:xfrm>
          <a:prstGeom prst="rect">
            <a:avLst/>
          </a:prstGeom>
          <a:noFill/>
        </p:spPr>
        <p:txBody>
          <a:bodyPr wrap="square" rtlCol="0">
            <a:spAutoFit/>
          </a:bodyPr>
          <a:lstStyle/>
          <a:p>
            <a:r>
              <a:rPr lang="en-US" sz="1200" dirty="0"/>
              <a:t>untagged    tagged</a:t>
            </a:r>
          </a:p>
          <a:p>
            <a:r>
              <a:rPr lang="en-US" sz="1200" dirty="0"/>
              <a:t>input              input</a:t>
            </a:r>
          </a:p>
        </p:txBody>
      </p:sp>
      <p:pic>
        <p:nvPicPr>
          <p:cNvPr id="10" name="break_w">
            <a:hlinkClick r:id="" action="ppaction://media"/>
            <a:extLst>
              <a:ext uri="{FF2B5EF4-FFF2-40B4-BE49-F238E27FC236}">
                <a16:creationId xmlns:a16="http://schemas.microsoft.com/office/drawing/2014/main" id="{4B16B22D-F3D5-8945-8CEE-4932FCE6977C}"/>
              </a:ext>
            </a:extLst>
          </p:cNvPr>
          <p:cNvPicPr>
            <a:picLocks noChangeAspect="1"/>
          </p:cNvPicPr>
          <p:nvPr>
            <a:audioFile r:link="rId2"/>
            <p:extLst>
              <p:ext uri="{DAA4B4D4-6D71-4841-9C94-3DE7FCFB9230}">
                <p14:media xmlns:p14="http://schemas.microsoft.com/office/powerpoint/2010/main" r:embed="rId1"/>
              </p:ext>
            </p:extLst>
          </p:nvPr>
        </p:nvPicPr>
        <p:blipFill>
          <a:blip r:embed="rId34"/>
          <a:stretch>
            <a:fillRect/>
          </a:stretch>
        </p:blipFill>
        <p:spPr>
          <a:xfrm>
            <a:off x="6860331" y="3862377"/>
            <a:ext cx="396260" cy="396260"/>
          </a:xfrm>
          <a:prstGeom prst="rect">
            <a:avLst/>
          </a:prstGeom>
        </p:spPr>
      </p:pic>
      <p:pic>
        <p:nvPicPr>
          <p:cNvPr id="11" name="break_wo">
            <a:hlinkClick r:id="" action="ppaction://media"/>
            <a:extLst>
              <a:ext uri="{FF2B5EF4-FFF2-40B4-BE49-F238E27FC236}">
                <a16:creationId xmlns:a16="http://schemas.microsoft.com/office/drawing/2014/main" id="{7419002E-B2C7-E148-8006-6D4DB4E7E6BB}"/>
              </a:ext>
            </a:extLst>
          </p:cNvPr>
          <p:cNvPicPr>
            <a:picLocks noChangeAspect="1"/>
          </p:cNvPicPr>
          <p:nvPr>
            <a:audioFile r:link="rId4"/>
            <p:extLst>
              <p:ext uri="{DAA4B4D4-6D71-4841-9C94-3DE7FCFB9230}">
                <p14:media xmlns:p14="http://schemas.microsoft.com/office/powerpoint/2010/main" r:embed="rId3"/>
              </p:ext>
            </p:extLst>
          </p:nvPr>
        </p:nvPicPr>
        <p:blipFill>
          <a:blip r:embed="rId34"/>
          <a:stretch>
            <a:fillRect/>
          </a:stretch>
        </p:blipFill>
        <p:spPr>
          <a:xfrm>
            <a:off x="6282825" y="3867363"/>
            <a:ext cx="368125" cy="368125"/>
          </a:xfrm>
          <a:prstGeom prst="rect">
            <a:avLst/>
          </a:prstGeom>
        </p:spPr>
      </p:pic>
      <p:pic>
        <p:nvPicPr>
          <p:cNvPr id="12" name="emphasis_w">
            <a:hlinkClick r:id="" action="ppaction://media"/>
            <a:extLst>
              <a:ext uri="{FF2B5EF4-FFF2-40B4-BE49-F238E27FC236}">
                <a16:creationId xmlns:a16="http://schemas.microsoft.com/office/drawing/2014/main" id="{B64EF005-C203-684B-847A-3CE6611A8060}"/>
              </a:ext>
            </a:extLst>
          </p:cNvPr>
          <p:cNvPicPr>
            <a:picLocks noChangeAspect="1"/>
          </p:cNvPicPr>
          <p:nvPr>
            <a:audioFile r:link="rId6"/>
            <p:extLst>
              <p:ext uri="{DAA4B4D4-6D71-4841-9C94-3DE7FCFB9230}">
                <p14:media xmlns:p14="http://schemas.microsoft.com/office/powerpoint/2010/main" r:embed="rId5"/>
              </p:ext>
            </p:extLst>
          </p:nvPr>
        </p:nvPicPr>
        <p:blipFill>
          <a:blip r:embed="rId34"/>
          <a:stretch>
            <a:fillRect/>
          </a:stretch>
        </p:blipFill>
        <p:spPr>
          <a:xfrm>
            <a:off x="6860424" y="4495409"/>
            <a:ext cx="396167" cy="396167"/>
          </a:xfrm>
          <a:prstGeom prst="rect">
            <a:avLst/>
          </a:prstGeom>
        </p:spPr>
      </p:pic>
      <p:pic>
        <p:nvPicPr>
          <p:cNvPr id="13" name="emphasis_wo">
            <a:hlinkClick r:id="" action="ppaction://media"/>
            <a:extLst>
              <a:ext uri="{FF2B5EF4-FFF2-40B4-BE49-F238E27FC236}">
                <a16:creationId xmlns:a16="http://schemas.microsoft.com/office/drawing/2014/main" id="{BCE2AA3A-BAFE-A64B-B019-2A6276C3A919}"/>
              </a:ext>
            </a:extLst>
          </p:cNvPr>
          <p:cNvPicPr>
            <a:picLocks noChangeAspect="1"/>
          </p:cNvPicPr>
          <p:nvPr>
            <a:audioFile r:link="rId8"/>
            <p:extLst>
              <p:ext uri="{DAA4B4D4-6D71-4841-9C94-3DE7FCFB9230}">
                <p14:media xmlns:p14="http://schemas.microsoft.com/office/powerpoint/2010/main" r:embed="rId7"/>
              </p:ext>
            </p:extLst>
          </p:nvPr>
        </p:nvPicPr>
        <p:blipFill>
          <a:blip r:embed="rId34"/>
          <a:stretch>
            <a:fillRect/>
          </a:stretch>
        </p:blipFill>
        <p:spPr>
          <a:xfrm>
            <a:off x="6278462" y="4475798"/>
            <a:ext cx="368744" cy="368744"/>
          </a:xfrm>
          <a:prstGeom prst="rect">
            <a:avLst/>
          </a:prstGeom>
        </p:spPr>
      </p:pic>
      <p:pic>
        <p:nvPicPr>
          <p:cNvPr id="14" name="interpret_with">
            <a:hlinkClick r:id="" action="ppaction://media"/>
            <a:extLst>
              <a:ext uri="{FF2B5EF4-FFF2-40B4-BE49-F238E27FC236}">
                <a16:creationId xmlns:a16="http://schemas.microsoft.com/office/drawing/2014/main" id="{C9CB3E32-33A9-4A40-8CFB-C8635C90CC1D}"/>
              </a:ext>
            </a:extLst>
          </p:cNvPr>
          <p:cNvPicPr>
            <a:picLocks noChangeAspect="1"/>
          </p:cNvPicPr>
          <p:nvPr>
            <a:audioFile r:link="rId10"/>
            <p:extLst>
              <p:ext uri="{DAA4B4D4-6D71-4841-9C94-3DE7FCFB9230}">
                <p14:media xmlns:p14="http://schemas.microsoft.com/office/powerpoint/2010/main" r:embed="rId9"/>
              </p:ext>
            </p:extLst>
          </p:nvPr>
        </p:nvPicPr>
        <p:blipFill>
          <a:blip r:embed="rId34"/>
          <a:stretch>
            <a:fillRect/>
          </a:stretch>
        </p:blipFill>
        <p:spPr>
          <a:xfrm>
            <a:off x="6855568" y="3265047"/>
            <a:ext cx="335915" cy="335915"/>
          </a:xfrm>
          <a:prstGeom prst="rect">
            <a:avLst/>
          </a:prstGeom>
        </p:spPr>
      </p:pic>
      <p:pic>
        <p:nvPicPr>
          <p:cNvPr id="15" name="interpret_wo">
            <a:hlinkClick r:id="" action="ppaction://media"/>
            <a:extLst>
              <a:ext uri="{FF2B5EF4-FFF2-40B4-BE49-F238E27FC236}">
                <a16:creationId xmlns:a16="http://schemas.microsoft.com/office/drawing/2014/main" id="{9A2F0AD0-71CD-9F4E-8476-9B8F73972698}"/>
              </a:ext>
            </a:extLst>
          </p:cNvPr>
          <p:cNvPicPr>
            <a:picLocks noChangeAspect="1"/>
          </p:cNvPicPr>
          <p:nvPr>
            <a:audioFile r:link="rId12"/>
            <p:extLst>
              <p:ext uri="{DAA4B4D4-6D71-4841-9C94-3DE7FCFB9230}">
                <p14:media xmlns:p14="http://schemas.microsoft.com/office/powerpoint/2010/main" r:embed="rId11"/>
              </p:ext>
            </p:extLst>
          </p:nvPr>
        </p:nvPicPr>
        <p:blipFill>
          <a:blip r:embed="rId34"/>
          <a:stretch>
            <a:fillRect/>
          </a:stretch>
        </p:blipFill>
        <p:spPr>
          <a:xfrm>
            <a:off x="6255803" y="3265047"/>
            <a:ext cx="358458" cy="358458"/>
          </a:xfrm>
          <a:prstGeom prst="rect">
            <a:avLst/>
          </a:prstGeom>
        </p:spPr>
      </p:pic>
      <p:pic>
        <p:nvPicPr>
          <p:cNvPr id="16" name="phoneme_w">
            <a:hlinkClick r:id="" action="ppaction://media"/>
            <a:extLst>
              <a:ext uri="{FF2B5EF4-FFF2-40B4-BE49-F238E27FC236}">
                <a16:creationId xmlns:a16="http://schemas.microsoft.com/office/drawing/2014/main" id="{D22BF3B5-6622-BE4C-B114-4ADC36FD80DA}"/>
              </a:ext>
            </a:extLst>
          </p:cNvPr>
          <p:cNvPicPr>
            <a:picLocks noChangeAspect="1"/>
          </p:cNvPicPr>
          <p:nvPr>
            <a:audioFile r:link="rId14"/>
            <p:extLst>
              <p:ext uri="{DAA4B4D4-6D71-4841-9C94-3DE7FCFB9230}">
                <p14:media xmlns:p14="http://schemas.microsoft.com/office/powerpoint/2010/main" r:embed="rId13"/>
              </p:ext>
            </p:extLst>
          </p:nvPr>
        </p:nvPicPr>
        <p:blipFill>
          <a:blip r:embed="rId34"/>
          <a:stretch>
            <a:fillRect/>
          </a:stretch>
        </p:blipFill>
        <p:spPr>
          <a:xfrm>
            <a:off x="6849412" y="5137468"/>
            <a:ext cx="391951" cy="391951"/>
          </a:xfrm>
          <a:prstGeom prst="rect">
            <a:avLst/>
          </a:prstGeom>
        </p:spPr>
      </p:pic>
      <p:pic>
        <p:nvPicPr>
          <p:cNvPr id="17" name="phoneme_wo">
            <a:hlinkClick r:id="" action="ppaction://media"/>
            <a:extLst>
              <a:ext uri="{FF2B5EF4-FFF2-40B4-BE49-F238E27FC236}">
                <a16:creationId xmlns:a16="http://schemas.microsoft.com/office/drawing/2014/main" id="{A3FB169C-A5AA-C845-982C-59188261ADC8}"/>
              </a:ext>
            </a:extLst>
          </p:cNvPr>
          <p:cNvPicPr>
            <a:picLocks noChangeAspect="1"/>
          </p:cNvPicPr>
          <p:nvPr>
            <a:audioFile r:link="rId16"/>
            <p:extLst>
              <p:ext uri="{DAA4B4D4-6D71-4841-9C94-3DE7FCFB9230}">
                <p14:media xmlns:p14="http://schemas.microsoft.com/office/powerpoint/2010/main" r:embed="rId15"/>
              </p:ext>
            </p:extLst>
          </p:nvPr>
        </p:nvPicPr>
        <p:blipFill>
          <a:blip r:embed="rId34"/>
          <a:stretch>
            <a:fillRect/>
          </a:stretch>
        </p:blipFill>
        <p:spPr>
          <a:xfrm>
            <a:off x="6308107" y="5137468"/>
            <a:ext cx="368126" cy="368126"/>
          </a:xfrm>
          <a:prstGeom prst="rect">
            <a:avLst/>
          </a:prstGeom>
        </p:spPr>
      </p:pic>
      <p:pic>
        <p:nvPicPr>
          <p:cNvPr id="18" name="prosody_w">
            <a:hlinkClick r:id="" action="ppaction://media"/>
            <a:extLst>
              <a:ext uri="{FF2B5EF4-FFF2-40B4-BE49-F238E27FC236}">
                <a16:creationId xmlns:a16="http://schemas.microsoft.com/office/drawing/2014/main" id="{50DEA385-724A-B742-90B7-8ED3F3286C7B}"/>
              </a:ext>
            </a:extLst>
          </p:cNvPr>
          <p:cNvPicPr>
            <a:picLocks noChangeAspect="1"/>
          </p:cNvPicPr>
          <p:nvPr>
            <a:audioFile r:link="rId18"/>
            <p:extLst>
              <p:ext uri="{DAA4B4D4-6D71-4841-9C94-3DE7FCFB9230}">
                <p14:media xmlns:p14="http://schemas.microsoft.com/office/powerpoint/2010/main" r:embed="rId17"/>
              </p:ext>
            </p:extLst>
          </p:nvPr>
        </p:nvPicPr>
        <p:blipFill>
          <a:blip r:embed="rId34"/>
          <a:stretch>
            <a:fillRect/>
          </a:stretch>
        </p:blipFill>
        <p:spPr>
          <a:xfrm>
            <a:off x="6858183" y="5758867"/>
            <a:ext cx="383180" cy="383180"/>
          </a:xfrm>
          <a:prstGeom prst="rect">
            <a:avLst/>
          </a:prstGeom>
        </p:spPr>
      </p:pic>
      <p:pic>
        <p:nvPicPr>
          <p:cNvPr id="19" name="prosody_wo">
            <a:hlinkClick r:id="" action="ppaction://media"/>
            <a:extLst>
              <a:ext uri="{FF2B5EF4-FFF2-40B4-BE49-F238E27FC236}">
                <a16:creationId xmlns:a16="http://schemas.microsoft.com/office/drawing/2014/main" id="{614351F7-8019-AD42-BC09-2174A24078AB}"/>
              </a:ext>
            </a:extLst>
          </p:cNvPr>
          <p:cNvPicPr>
            <a:picLocks noChangeAspect="1"/>
          </p:cNvPicPr>
          <p:nvPr>
            <a:audioFile r:link="rId20"/>
            <p:extLst>
              <p:ext uri="{DAA4B4D4-6D71-4841-9C94-3DE7FCFB9230}">
                <p14:media xmlns:p14="http://schemas.microsoft.com/office/powerpoint/2010/main" r:embed="rId19"/>
              </p:ext>
            </p:extLst>
          </p:nvPr>
        </p:nvPicPr>
        <p:blipFill>
          <a:blip r:embed="rId34"/>
          <a:stretch>
            <a:fillRect/>
          </a:stretch>
        </p:blipFill>
        <p:spPr>
          <a:xfrm>
            <a:off x="6316567" y="5762384"/>
            <a:ext cx="351206" cy="351206"/>
          </a:xfrm>
          <a:prstGeom prst="rect">
            <a:avLst/>
          </a:prstGeom>
        </p:spPr>
      </p:pic>
      <p:sp>
        <p:nvSpPr>
          <p:cNvPr id="20" name="TextBox 19">
            <a:extLst>
              <a:ext uri="{FF2B5EF4-FFF2-40B4-BE49-F238E27FC236}">
                <a16:creationId xmlns:a16="http://schemas.microsoft.com/office/drawing/2014/main" id="{32F56B22-6EE8-1B4C-A11A-8702DCF0A075}"/>
              </a:ext>
            </a:extLst>
          </p:cNvPr>
          <p:cNvSpPr txBox="1"/>
          <p:nvPr/>
        </p:nvSpPr>
        <p:spPr>
          <a:xfrm>
            <a:off x="3419421" y="6198220"/>
            <a:ext cx="1249894" cy="307777"/>
          </a:xfrm>
          <a:prstGeom prst="rect">
            <a:avLst/>
          </a:prstGeom>
          <a:noFill/>
        </p:spPr>
        <p:txBody>
          <a:bodyPr wrap="none" rtlCol="0">
            <a:spAutoFit/>
          </a:bodyPr>
          <a:lstStyle/>
          <a:p>
            <a:r>
              <a:rPr lang="en-US" sz="1400" dirty="0"/>
              <a:t>Figure 1: SSML</a:t>
            </a:r>
          </a:p>
        </p:txBody>
      </p:sp>
      <p:sp>
        <p:nvSpPr>
          <p:cNvPr id="21" name="TextBox 20">
            <a:extLst>
              <a:ext uri="{FF2B5EF4-FFF2-40B4-BE49-F238E27FC236}">
                <a16:creationId xmlns:a16="http://schemas.microsoft.com/office/drawing/2014/main" id="{0BAC6A96-12F8-CB44-A070-E455721AFD63}"/>
              </a:ext>
            </a:extLst>
          </p:cNvPr>
          <p:cNvSpPr txBox="1"/>
          <p:nvPr/>
        </p:nvSpPr>
        <p:spPr>
          <a:xfrm>
            <a:off x="698719" y="599060"/>
            <a:ext cx="10794562" cy="2038133"/>
          </a:xfrm>
          <a:prstGeom prst="rect">
            <a:avLst/>
          </a:prstGeom>
          <a:noFill/>
        </p:spPr>
        <p:txBody>
          <a:bodyPr wrap="square" rtlCol="0">
            <a:spAutoFit/>
          </a:bodyPr>
          <a:lstStyle/>
          <a:p>
            <a:pPr lvl="0" algn="just"/>
            <a:r>
              <a:rPr lang="en-US" sz="1400" dirty="0">
                <a:solidFill>
                  <a:prstClr val="black"/>
                </a:solidFill>
              </a:rPr>
              <a:t>	This project began with an attempt to find a way to improve the output of text-to-speech engines by using Speech Synthesis Markup Language (SSML) [1]. (Figure 1 shows examples of SSML tags.) I initially explored available TTS systems with the goal of finding areas of weakness that I could improve with some kind of automatic (rule-based) SSML tagging. I quickly found that the three main commercial systems, from Amazon, Microsoft, and Google, sounded the best and seemed to make the fewest errors, so I focused on these three systems.</a:t>
            </a:r>
          </a:p>
          <a:p>
            <a:pPr lvl="0" algn="just"/>
            <a:r>
              <a:rPr lang="en-US" sz="1400" dirty="0">
                <a:solidFill>
                  <a:prstClr val="black"/>
                </a:solidFill>
              </a:rPr>
              <a:t>	I considered various scopes for my automatic tagging: limiting the application to one specific dialog act type, or to some specific type of phrase, in one domain. I also briefly looked into translating ToBI (intonation) annotations to SSML but couldn’t find couldn’t find ToBI annotated corpora and didn’t see much application for such a tool. I experimented with how the Amazon, Microsoft, and Google systems handled elements that are relatively easy to modify with SSML: acronyms/abbreviations and numbers (dates, amounts (dollars, miles, etc.), fractions, etc.) and found that their default handling is, if not perfect, generally good (see Figure 2). </a:t>
            </a:r>
          </a:p>
        </p:txBody>
      </p:sp>
      <p:graphicFrame>
        <p:nvGraphicFramePr>
          <p:cNvPr id="23" name="Table 22">
            <a:extLst>
              <a:ext uri="{FF2B5EF4-FFF2-40B4-BE49-F238E27FC236}">
                <a16:creationId xmlns:a16="http://schemas.microsoft.com/office/drawing/2014/main" id="{05138CD7-59CC-D644-A558-0AA9E88DA386}"/>
              </a:ext>
            </a:extLst>
          </p:cNvPr>
          <p:cNvGraphicFramePr>
            <a:graphicFrameLocks noGrp="1"/>
          </p:cNvGraphicFramePr>
          <p:nvPr/>
        </p:nvGraphicFramePr>
        <p:xfrm>
          <a:off x="8476769" y="2885131"/>
          <a:ext cx="2559143" cy="3256710"/>
        </p:xfrm>
        <a:graphic>
          <a:graphicData uri="http://schemas.openxmlformats.org/drawingml/2006/table">
            <a:tbl>
              <a:tblPr firstRow="1" bandRow="1">
                <a:tableStyleId>{5C22544A-7EE6-4342-B048-85BDC9FD1C3A}</a:tableStyleId>
              </a:tblPr>
              <a:tblGrid>
                <a:gridCol w="1247711">
                  <a:extLst>
                    <a:ext uri="{9D8B030D-6E8A-4147-A177-3AD203B41FA5}">
                      <a16:colId xmlns:a16="http://schemas.microsoft.com/office/drawing/2014/main" val="1329559461"/>
                    </a:ext>
                  </a:extLst>
                </a:gridCol>
                <a:gridCol w="1311432">
                  <a:extLst>
                    <a:ext uri="{9D8B030D-6E8A-4147-A177-3AD203B41FA5}">
                      <a16:colId xmlns:a16="http://schemas.microsoft.com/office/drawing/2014/main" val="1788413831"/>
                    </a:ext>
                  </a:extLst>
                </a:gridCol>
              </a:tblGrid>
              <a:tr h="299921">
                <a:tc gridSpan="2">
                  <a:txBody>
                    <a:bodyPr/>
                    <a:lstStyle/>
                    <a:p>
                      <a:r>
                        <a:rPr lang="en-US" sz="1200" b="1" dirty="0">
                          <a:solidFill>
                            <a:sysClr val="windowText" lastClr="000000"/>
                          </a:solidFill>
                        </a:rPr>
                        <a:t>IBM NASCAR UW AIDS HIV USDA DARPA AAA NAACP</a:t>
                      </a:r>
                      <a:endParaRPr lang="en-US" sz="12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080964861"/>
                  </a:ext>
                </a:extLst>
              </a:tr>
              <a:tr h="359905">
                <a:tc>
                  <a:txBody>
                    <a:bodyPr/>
                    <a:lstStyle/>
                    <a:p>
                      <a:pPr algn="r"/>
                      <a:r>
                        <a:rPr lang="en-US" sz="1200" dirty="0">
                          <a:solidFill>
                            <a:sysClr val="windowText" lastClr="000000"/>
                          </a:solidFill>
                        </a:rPr>
                        <a:t>Amazon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0932632"/>
                  </a:ext>
                </a:extLst>
              </a:tr>
              <a:tr h="359905">
                <a:tc>
                  <a:txBody>
                    <a:bodyPr/>
                    <a:lstStyle/>
                    <a:p>
                      <a:pPr algn="r"/>
                      <a:r>
                        <a:rPr lang="en-US" sz="1200" dirty="0">
                          <a:solidFill>
                            <a:sysClr val="windowText" lastClr="000000"/>
                          </a:solidFill>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24239"/>
                  </a:ext>
                </a:extLst>
              </a:tr>
              <a:tr h="359905">
                <a:tc>
                  <a:txBody>
                    <a:bodyPr/>
                    <a:lstStyle/>
                    <a:p>
                      <a:pPr algn="r"/>
                      <a:r>
                        <a:rPr lang="en-US" sz="1200" dirty="0">
                          <a:solidFill>
                            <a:sysClr val="windowText" lastClr="000000"/>
                          </a:solidFill>
                        </a:rPr>
                        <a:t>Google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014448"/>
                  </a:ext>
                </a:extLst>
              </a:tr>
              <a:tr h="359905">
                <a:tc gridSpan="2">
                  <a:txBody>
                    <a:bodyPr/>
                    <a:lstStyle/>
                    <a:p>
                      <a:r>
                        <a:rPr lang="en-US" sz="1200" b="1" dirty="0">
                          <a:solidFill>
                            <a:sysClr val="windowText" lastClr="000000"/>
                          </a:solidFill>
                        </a:rPr>
                        <a:t>I went to Dr. Lamont's office at 534 1/2 Sunset Dr. on 5/13. He charged me $80.75 for 45 min.</a:t>
                      </a:r>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534301920"/>
                  </a:ext>
                </a:extLst>
              </a:tr>
              <a:tr h="359905">
                <a:tc>
                  <a:txBody>
                    <a:bodyPr/>
                    <a:lstStyle/>
                    <a:p>
                      <a:pPr algn="r"/>
                      <a:r>
                        <a:rPr lang="en-US" sz="1200" dirty="0">
                          <a:solidFill>
                            <a:sysClr val="windowText" lastClr="000000"/>
                          </a:solidFill>
                        </a:rPr>
                        <a:t>Amazon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7960469"/>
                  </a:ext>
                </a:extLst>
              </a:tr>
              <a:tr h="359905">
                <a:tc>
                  <a:txBody>
                    <a:bodyPr/>
                    <a:lstStyle/>
                    <a:p>
                      <a:pPr algn="r"/>
                      <a:r>
                        <a:rPr lang="en-US" sz="1200" dirty="0">
                          <a:solidFill>
                            <a:sysClr val="windowText" lastClr="000000"/>
                          </a:solidFill>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608259"/>
                  </a:ext>
                </a:extLst>
              </a:tr>
              <a:tr h="359905">
                <a:tc>
                  <a:txBody>
                    <a:bodyPr/>
                    <a:lstStyle/>
                    <a:p>
                      <a:pPr algn="r"/>
                      <a:r>
                        <a:rPr lang="en-US" sz="1200" dirty="0">
                          <a:solidFill>
                            <a:sysClr val="windowText" lastClr="000000"/>
                          </a:solidFill>
                        </a:rPr>
                        <a:t>Google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4731782"/>
                  </a:ext>
                </a:extLst>
              </a:tr>
            </a:tbl>
          </a:graphicData>
        </a:graphic>
      </p:graphicFrame>
      <p:pic>
        <p:nvPicPr>
          <p:cNvPr id="25" name="test Google">
            <a:hlinkClick r:id="" action="ppaction://media"/>
            <a:extLst>
              <a:ext uri="{FF2B5EF4-FFF2-40B4-BE49-F238E27FC236}">
                <a16:creationId xmlns:a16="http://schemas.microsoft.com/office/drawing/2014/main" id="{92C0FFD8-CA34-D143-B5F1-7405304706BF}"/>
              </a:ext>
            </a:extLst>
          </p:cNvPr>
          <p:cNvPicPr>
            <a:picLocks noChangeAspect="1"/>
          </p:cNvPicPr>
          <p:nvPr>
            <a:audioFile r:link="rId22"/>
            <p:extLst>
              <p:ext uri="{DAA4B4D4-6D71-4841-9C94-3DE7FCFB9230}">
                <p14:media xmlns:p14="http://schemas.microsoft.com/office/powerpoint/2010/main" r:embed="rId21"/>
              </p:ext>
            </p:extLst>
          </p:nvPr>
        </p:nvPicPr>
        <p:blipFill>
          <a:blip r:embed="rId34"/>
          <a:stretch>
            <a:fillRect/>
          </a:stretch>
        </p:blipFill>
        <p:spPr>
          <a:xfrm>
            <a:off x="9959872" y="5806277"/>
            <a:ext cx="338948" cy="338948"/>
          </a:xfrm>
          <a:prstGeom prst="rect">
            <a:avLst/>
          </a:prstGeom>
        </p:spPr>
      </p:pic>
      <p:pic>
        <p:nvPicPr>
          <p:cNvPr id="27" name="abbrev Google">
            <a:hlinkClick r:id="" action="ppaction://media"/>
            <a:extLst>
              <a:ext uri="{FF2B5EF4-FFF2-40B4-BE49-F238E27FC236}">
                <a16:creationId xmlns:a16="http://schemas.microsoft.com/office/drawing/2014/main" id="{F18DDFAF-2A9A-6649-846C-A9EF1C62DC05}"/>
              </a:ext>
            </a:extLst>
          </p:cNvPr>
          <p:cNvPicPr>
            <a:picLocks noChangeAspect="1"/>
          </p:cNvPicPr>
          <p:nvPr>
            <a:audioFile r:link="rId24"/>
            <p:extLst>
              <p:ext uri="{DAA4B4D4-6D71-4841-9C94-3DE7FCFB9230}">
                <p14:media xmlns:p14="http://schemas.microsoft.com/office/powerpoint/2010/main" r:embed="rId23"/>
              </p:ext>
            </p:extLst>
          </p:nvPr>
        </p:nvPicPr>
        <p:blipFill>
          <a:blip r:embed="rId34"/>
          <a:stretch>
            <a:fillRect/>
          </a:stretch>
        </p:blipFill>
        <p:spPr>
          <a:xfrm>
            <a:off x="9949239" y="4097037"/>
            <a:ext cx="338948" cy="338948"/>
          </a:xfrm>
          <a:prstGeom prst="rect">
            <a:avLst/>
          </a:prstGeom>
        </p:spPr>
      </p:pic>
      <p:pic>
        <p:nvPicPr>
          <p:cNvPr id="29" name="test_abbrev_Bing1">
            <a:hlinkClick r:id="" action="ppaction://media"/>
            <a:extLst>
              <a:ext uri="{FF2B5EF4-FFF2-40B4-BE49-F238E27FC236}">
                <a16:creationId xmlns:a16="http://schemas.microsoft.com/office/drawing/2014/main" id="{0711D7A6-BCA9-A34D-BE8B-2FF9F225A8E2}"/>
              </a:ext>
            </a:extLst>
          </p:cNvPr>
          <p:cNvPicPr>
            <a:picLocks noChangeAspect="1"/>
          </p:cNvPicPr>
          <p:nvPr>
            <a:audioFile r:link="rId26"/>
            <p:extLst>
              <p:ext uri="{DAA4B4D4-6D71-4841-9C94-3DE7FCFB9230}">
                <p14:media xmlns:p14="http://schemas.microsoft.com/office/powerpoint/2010/main" r:embed="rId25"/>
              </p:ext>
            </p:extLst>
          </p:nvPr>
        </p:nvPicPr>
        <p:blipFill>
          <a:blip r:embed="rId34"/>
          <a:stretch>
            <a:fillRect/>
          </a:stretch>
        </p:blipFill>
        <p:spPr>
          <a:xfrm>
            <a:off x="9949239" y="5440111"/>
            <a:ext cx="338948" cy="338948"/>
          </a:xfrm>
          <a:prstGeom prst="rect">
            <a:avLst/>
          </a:prstGeom>
        </p:spPr>
      </p:pic>
      <p:pic>
        <p:nvPicPr>
          <p:cNvPr id="30" name="test_abbrev_Bing2">
            <a:hlinkClick r:id="" action="ppaction://media"/>
            <a:extLst>
              <a:ext uri="{FF2B5EF4-FFF2-40B4-BE49-F238E27FC236}">
                <a16:creationId xmlns:a16="http://schemas.microsoft.com/office/drawing/2014/main" id="{9B5468C2-A9E8-F444-BD6F-322F1CC23688}"/>
              </a:ext>
            </a:extLst>
          </p:cNvPr>
          <p:cNvPicPr>
            <a:picLocks noChangeAspect="1"/>
          </p:cNvPicPr>
          <p:nvPr>
            <a:audioFile r:link="rId28"/>
            <p:extLst>
              <p:ext uri="{DAA4B4D4-6D71-4841-9C94-3DE7FCFB9230}">
                <p14:media xmlns:p14="http://schemas.microsoft.com/office/powerpoint/2010/main" r:embed="rId27"/>
              </p:ext>
            </p:extLst>
          </p:nvPr>
        </p:nvPicPr>
        <p:blipFill>
          <a:blip r:embed="rId34"/>
          <a:stretch>
            <a:fillRect/>
          </a:stretch>
        </p:blipFill>
        <p:spPr>
          <a:xfrm>
            <a:off x="9949239" y="3716426"/>
            <a:ext cx="338948" cy="338948"/>
          </a:xfrm>
          <a:prstGeom prst="rect">
            <a:avLst/>
          </a:prstGeom>
        </p:spPr>
      </p:pic>
      <p:pic>
        <p:nvPicPr>
          <p:cNvPr id="32" name="abbreviations Amazon">
            <a:hlinkClick r:id="" action="ppaction://media"/>
            <a:extLst>
              <a:ext uri="{FF2B5EF4-FFF2-40B4-BE49-F238E27FC236}">
                <a16:creationId xmlns:a16="http://schemas.microsoft.com/office/drawing/2014/main" id="{42DCE7AA-3004-FB4A-9BCA-D54435D2D2C3}"/>
              </a:ext>
            </a:extLst>
          </p:cNvPr>
          <p:cNvPicPr>
            <a:picLocks noChangeAspect="1"/>
          </p:cNvPicPr>
          <p:nvPr>
            <a:audioFile r:link="rId30"/>
            <p:extLst>
              <p:ext uri="{DAA4B4D4-6D71-4841-9C94-3DE7FCFB9230}">
                <p14:media xmlns:p14="http://schemas.microsoft.com/office/powerpoint/2010/main" r:embed="rId29"/>
              </p:ext>
            </p:extLst>
          </p:nvPr>
        </p:nvPicPr>
        <p:blipFill>
          <a:blip r:embed="rId34"/>
          <a:stretch>
            <a:fillRect/>
          </a:stretch>
        </p:blipFill>
        <p:spPr>
          <a:xfrm>
            <a:off x="9959872" y="3328884"/>
            <a:ext cx="345879" cy="345879"/>
          </a:xfrm>
          <a:prstGeom prst="rect">
            <a:avLst/>
          </a:prstGeom>
        </p:spPr>
      </p:pic>
      <p:pic>
        <p:nvPicPr>
          <p:cNvPr id="33" name="test Amazon">
            <a:hlinkClick r:id="" action="ppaction://media"/>
            <a:extLst>
              <a:ext uri="{FF2B5EF4-FFF2-40B4-BE49-F238E27FC236}">
                <a16:creationId xmlns:a16="http://schemas.microsoft.com/office/drawing/2014/main" id="{D4E11FB0-C6E4-CC45-A55A-C765AC7273B3}"/>
              </a:ext>
            </a:extLst>
          </p:cNvPr>
          <p:cNvPicPr>
            <a:picLocks noChangeAspect="1"/>
          </p:cNvPicPr>
          <p:nvPr>
            <a:audioFile r:link="rId32"/>
            <p:extLst>
              <p:ext uri="{DAA4B4D4-6D71-4841-9C94-3DE7FCFB9230}">
                <p14:media xmlns:p14="http://schemas.microsoft.com/office/powerpoint/2010/main" r:embed="rId31"/>
              </p:ext>
            </p:extLst>
          </p:nvPr>
        </p:nvPicPr>
        <p:blipFill>
          <a:blip r:embed="rId34"/>
          <a:stretch>
            <a:fillRect/>
          </a:stretch>
        </p:blipFill>
        <p:spPr>
          <a:xfrm>
            <a:off x="9959872" y="5063839"/>
            <a:ext cx="349054" cy="349054"/>
          </a:xfrm>
          <a:prstGeom prst="rect">
            <a:avLst/>
          </a:prstGeom>
        </p:spPr>
      </p:pic>
      <p:sp>
        <p:nvSpPr>
          <p:cNvPr id="34" name="TextBox 33">
            <a:extLst>
              <a:ext uri="{FF2B5EF4-FFF2-40B4-BE49-F238E27FC236}">
                <a16:creationId xmlns:a16="http://schemas.microsoft.com/office/drawing/2014/main" id="{5984DF33-BAF5-7948-A391-93F4D5BB8559}"/>
              </a:ext>
            </a:extLst>
          </p:cNvPr>
          <p:cNvSpPr txBox="1"/>
          <p:nvPr/>
        </p:nvSpPr>
        <p:spPr>
          <a:xfrm>
            <a:off x="9246418" y="6207959"/>
            <a:ext cx="768993" cy="307777"/>
          </a:xfrm>
          <a:prstGeom prst="rect">
            <a:avLst/>
          </a:prstGeom>
          <a:noFill/>
        </p:spPr>
        <p:txBody>
          <a:bodyPr wrap="none" rtlCol="0">
            <a:spAutoFit/>
          </a:bodyPr>
          <a:lstStyle/>
          <a:p>
            <a:r>
              <a:rPr lang="en-US" sz="1400" dirty="0">
                <a:solidFill>
                  <a:prstClr val="black"/>
                </a:solidFill>
              </a:rPr>
              <a:t>Figure</a:t>
            </a:r>
            <a:r>
              <a:rPr lang="en-US" sz="1400" dirty="0"/>
              <a:t> 2</a:t>
            </a:r>
            <a:endParaRPr lang="en-US" dirty="0"/>
          </a:p>
        </p:txBody>
      </p:sp>
    </p:spTree>
    <p:extLst>
      <p:ext uri="{BB962C8B-B14F-4D97-AF65-F5344CB8AC3E}">
        <p14:creationId xmlns:p14="http://schemas.microsoft.com/office/powerpoint/2010/main" val="21491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24"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49" fill="hold"/>
                                        <p:tgtEl>
                                          <p:spTgt spid="11"/>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332"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835" fill="hold"/>
                                        <p:tgtEl>
                                          <p:spTgt spid="13"/>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488" fill="hold"/>
                                        <p:tgtEl>
                                          <p:spTgt spid="14"/>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220" fill="hold"/>
                                        <p:tgtEl>
                                          <p:spTgt spid="15"/>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26" fill="hold"/>
                                        <p:tgtEl>
                                          <p:spTgt spid="16"/>
                                        </p:tgtEl>
                                      </p:cBhvr>
                                    </p:cmd>
                                  </p:childTnLst>
                                </p:cTn>
                              </p:par>
                            </p:childTnLst>
                          </p:cTn>
                        </p:par>
                      </p:childTnLst>
                    </p:cTn>
                  </p:par>
                  <p:par>
                    <p:cTn id="31" fill="hold">
                      <p:stCondLst>
                        <p:cond delay="indefinite"/>
                      </p:stCondLst>
                      <p:childTnLst>
                        <p:par>
                          <p:cTn id="32" fill="hold">
                            <p:stCondLst>
                              <p:cond delay="0"/>
                            </p:stCondLst>
                            <p:childTnLst>
                              <p:par>
                                <p:cTn id="33" presetID="1" presetClass="mediacall" presetSubtype="0" fill="hold" nodeType="clickEffect">
                                  <p:stCondLst>
                                    <p:cond delay="0"/>
                                  </p:stCondLst>
                                  <p:childTnLst>
                                    <p:cmd type="call" cmd="playFrom(0.0)">
                                      <p:cBhvr>
                                        <p:cTn id="34" dur="705" fill="hold"/>
                                        <p:tgtEl>
                                          <p:spTgt spid="17"/>
                                        </p:tgtEl>
                                      </p:cBhvr>
                                    </p:cmd>
                                  </p:childTnLst>
                                </p:cTn>
                              </p:par>
                            </p:childTnLst>
                          </p:cTn>
                        </p:par>
                      </p:childTnLst>
                    </p:cTn>
                  </p:par>
                  <p:par>
                    <p:cTn id="35" fill="hold">
                      <p:stCondLst>
                        <p:cond delay="indefinite"/>
                      </p:stCondLst>
                      <p:childTnLst>
                        <p:par>
                          <p:cTn id="36" fill="hold">
                            <p:stCondLst>
                              <p:cond delay="0"/>
                            </p:stCondLst>
                            <p:childTnLst>
                              <p:par>
                                <p:cTn id="37" presetID="1" presetClass="mediacall" presetSubtype="0" fill="hold" nodeType="clickEffect">
                                  <p:stCondLst>
                                    <p:cond delay="0"/>
                                  </p:stCondLst>
                                  <p:childTnLst>
                                    <p:cmd type="call" cmd="playFrom(0.0)">
                                      <p:cBhvr>
                                        <p:cTn id="38" dur="1541" fill="hold"/>
                                        <p:tgtEl>
                                          <p:spTgt spid="18"/>
                                        </p:tgtEl>
                                      </p:cBhvr>
                                    </p:cmd>
                                  </p:childTnLst>
                                </p:cTn>
                              </p:par>
                            </p:childTnLst>
                          </p:cTn>
                        </p:par>
                      </p:childTnLst>
                    </p:cTn>
                  </p:par>
                  <p:par>
                    <p:cTn id="39" fill="hold">
                      <p:stCondLst>
                        <p:cond delay="indefinite"/>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1044" fill="hold"/>
                                        <p:tgtEl>
                                          <p:spTgt spid="19"/>
                                        </p:tgtEl>
                                      </p:cBhvr>
                                    </p:cmd>
                                  </p:childTnLst>
                                </p:cTn>
                              </p:par>
                            </p:childTnLst>
                          </p:cTn>
                        </p:par>
                      </p:childTnLst>
                    </p:cTn>
                  </p:par>
                  <p:par>
                    <p:cTn id="43" fill="hold">
                      <p:stCondLst>
                        <p:cond delay="indefinite"/>
                      </p:stCondLst>
                      <p:childTnLst>
                        <p:par>
                          <p:cTn id="44" fill="hold">
                            <p:stCondLst>
                              <p:cond delay="0"/>
                            </p:stCondLst>
                            <p:childTnLst>
                              <p:par>
                                <p:cTn id="45" presetID="1" presetClass="mediacall" presetSubtype="0" fill="hold" nodeType="clickEffect">
                                  <p:stCondLst>
                                    <p:cond delay="0"/>
                                  </p:stCondLst>
                                  <p:childTnLst>
                                    <p:cmd type="call" cmd="playFrom(0.0)">
                                      <p:cBhvr>
                                        <p:cTn id="46" dur="10872" fill="hold"/>
                                        <p:tgtEl>
                                          <p:spTgt spid="25"/>
                                        </p:tgtEl>
                                      </p:cBhvr>
                                    </p:cmd>
                                  </p:childTnLst>
                                </p:cTn>
                              </p:par>
                            </p:childTnLst>
                          </p:cTn>
                        </p:par>
                      </p:childTnLst>
                    </p:cTn>
                  </p:par>
                  <p:par>
                    <p:cTn id="47" fill="hold">
                      <p:stCondLst>
                        <p:cond delay="indefinite"/>
                      </p:stCondLst>
                      <p:childTnLst>
                        <p:par>
                          <p:cTn id="48" fill="hold">
                            <p:stCondLst>
                              <p:cond delay="0"/>
                            </p:stCondLst>
                            <p:childTnLst>
                              <p:par>
                                <p:cTn id="49" presetID="1" presetClass="mediacall" presetSubtype="0" fill="hold" nodeType="clickEffect">
                                  <p:stCondLst>
                                    <p:cond delay="0"/>
                                  </p:stCondLst>
                                  <p:childTnLst>
                                    <p:cmd type="call" cmd="playFrom(0.0)">
                                      <p:cBhvr>
                                        <p:cTn id="50" dur="6672" fill="hold"/>
                                        <p:tgtEl>
                                          <p:spTgt spid="27"/>
                                        </p:tgtEl>
                                      </p:cBhvr>
                                    </p:cmd>
                                  </p:childTnLst>
                                </p:cTn>
                              </p:par>
                            </p:childTnLst>
                          </p:cTn>
                        </p:par>
                      </p:childTnLst>
                    </p:cTn>
                  </p:par>
                  <p:par>
                    <p:cTn id="51" fill="hold">
                      <p:stCondLst>
                        <p:cond delay="indefinite"/>
                      </p:stCondLst>
                      <p:childTnLst>
                        <p:par>
                          <p:cTn id="52" fill="hold">
                            <p:stCondLst>
                              <p:cond delay="0"/>
                            </p:stCondLst>
                            <p:childTnLst>
                              <p:par>
                                <p:cTn id="53" presetID="1" presetClass="mediacall" presetSubtype="0" fill="hold" nodeType="clickEffect">
                                  <p:stCondLst>
                                    <p:cond delay="0"/>
                                  </p:stCondLst>
                                  <p:childTnLst>
                                    <p:cmd type="call" cmd="playFrom(0.0)">
                                      <p:cBhvr>
                                        <p:cTn id="54" dur="10743" fill="hold"/>
                                        <p:tgtEl>
                                          <p:spTgt spid="29"/>
                                        </p:tgtEl>
                                      </p:cBhvr>
                                    </p:cmd>
                                  </p:childTnLst>
                                </p:cTn>
                              </p:par>
                            </p:childTnLst>
                          </p:cTn>
                        </p:par>
                      </p:childTnLst>
                    </p:cTn>
                  </p:par>
                  <p:par>
                    <p:cTn id="55" fill="hold">
                      <p:stCondLst>
                        <p:cond delay="indefinite"/>
                      </p:stCondLst>
                      <p:childTnLst>
                        <p:par>
                          <p:cTn id="56" fill="hold">
                            <p:stCondLst>
                              <p:cond delay="0"/>
                            </p:stCondLst>
                            <p:childTnLst>
                              <p:par>
                                <p:cTn id="57" presetID="1" presetClass="mediacall" presetSubtype="0" fill="hold" nodeType="clickEffect">
                                  <p:stCondLst>
                                    <p:cond delay="0"/>
                                  </p:stCondLst>
                                  <p:childTnLst>
                                    <p:cmd type="call" cmd="playFrom(0.0)">
                                      <p:cBhvr>
                                        <p:cTn id="58" dur="5459" fill="hold"/>
                                        <p:tgtEl>
                                          <p:spTgt spid="30"/>
                                        </p:tgtEl>
                                      </p:cBhvr>
                                    </p:cmd>
                                  </p:childTnLst>
                                </p:cTn>
                              </p:par>
                            </p:childTnLst>
                          </p:cTn>
                        </p:par>
                      </p:childTnLst>
                    </p:cTn>
                  </p:par>
                  <p:par>
                    <p:cTn id="59" fill="hold">
                      <p:stCondLst>
                        <p:cond delay="indefinite"/>
                      </p:stCondLst>
                      <p:childTnLst>
                        <p:par>
                          <p:cTn id="60" fill="hold">
                            <p:stCondLst>
                              <p:cond delay="0"/>
                            </p:stCondLst>
                            <p:childTnLst>
                              <p:par>
                                <p:cTn id="61" presetID="1" presetClass="mediacall" presetSubtype="0" fill="hold" nodeType="clickEffect">
                                  <p:stCondLst>
                                    <p:cond delay="0"/>
                                  </p:stCondLst>
                                  <p:childTnLst>
                                    <p:cmd type="call" cmd="playFrom(0.0)">
                                      <p:cBhvr>
                                        <p:cTn id="62" dur="5041" fill="hold"/>
                                        <p:tgtEl>
                                          <p:spTgt spid="32"/>
                                        </p:tgtEl>
                                      </p:cBhvr>
                                    </p:cmd>
                                  </p:childTnLst>
                                </p:cTn>
                              </p:par>
                            </p:childTnLst>
                          </p:cTn>
                        </p:par>
                      </p:childTnLst>
                    </p:cTn>
                  </p:par>
                  <p:par>
                    <p:cTn id="63" fill="hold">
                      <p:stCondLst>
                        <p:cond delay="indefinite"/>
                      </p:stCondLst>
                      <p:childTnLst>
                        <p:par>
                          <p:cTn id="64" fill="hold">
                            <p:stCondLst>
                              <p:cond delay="0"/>
                            </p:stCondLst>
                            <p:childTnLst>
                              <p:par>
                                <p:cTn id="65" presetID="1" presetClass="mediacall" presetSubtype="0" fill="hold" nodeType="clickEffect">
                                  <p:stCondLst>
                                    <p:cond delay="0"/>
                                  </p:stCondLst>
                                  <p:childTnLst>
                                    <p:cmd type="call" cmd="playFrom(0.0)">
                                      <p:cBhvr>
                                        <p:cTn id="66" dur="8986"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67" fill="hold" display="0">
                  <p:stCondLst>
                    <p:cond delay="indefinite"/>
                  </p:stCondLst>
                  <p:endCondLst>
                    <p:cond evt="onStopAudio" delay="0">
                      <p:tgtEl>
                        <p:sldTgt/>
                      </p:tgtEl>
                    </p:cond>
                  </p:endCondLst>
                </p:cTn>
                <p:tgtEl>
                  <p:spTgt spid="10"/>
                </p:tgtEl>
              </p:cMediaNode>
            </p:audio>
            <p:audio>
              <p:cMediaNode vol="80000">
                <p:cTn id="68" fill="hold" display="0">
                  <p:stCondLst>
                    <p:cond delay="indefinite"/>
                  </p:stCondLst>
                  <p:endCondLst>
                    <p:cond evt="onStopAudio" delay="0">
                      <p:tgtEl>
                        <p:sldTgt/>
                      </p:tgtEl>
                    </p:cond>
                  </p:endCondLst>
                </p:cTn>
                <p:tgtEl>
                  <p:spTgt spid="11"/>
                </p:tgtEl>
              </p:cMediaNode>
            </p:audio>
            <p:audio>
              <p:cMediaNode vol="80000">
                <p:cTn id="69" fill="hold" display="0">
                  <p:stCondLst>
                    <p:cond delay="indefinite"/>
                  </p:stCondLst>
                  <p:endCondLst>
                    <p:cond evt="onStopAudio" delay="0">
                      <p:tgtEl>
                        <p:sldTgt/>
                      </p:tgtEl>
                    </p:cond>
                  </p:endCondLst>
                </p:cTn>
                <p:tgtEl>
                  <p:spTgt spid="12"/>
                </p:tgtEl>
              </p:cMediaNode>
            </p:audio>
            <p:audio>
              <p:cMediaNode vol="80000">
                <p:cTn id="70" fill="hold" display="0">
                  <p:stCondLst>
                    <p:cond delay="indefinite"/>
                  </p:stCondLst>
                  <p:endCondLst>
                    <p:cond evt="onStopAudio" delay="0">
                      <p:tgtEl>
                        <p:sldTgt/>
                      </p:tgtEl>
                    </p:cond>
                  </p:endCondLst>
                </p:cTn>
                <p:tgtEl>
                  <p:spTgt spid="13"/>
                </p:tgtEl>
              </p:cMediaNode>
            </p:audio>
            <p:audio>
              <p:cMediaNode vol="80000">
                <p:cTn id="71" fill="hold" display="0">
                  <p:stCondLst>
                    <p:cond delay="indefinite"/>
                  </p:stCondLst>
                  <p:endCondLst>
                    <p:cond evt="onStopAudio" delay="0">
                      <p:tgtEl>
                        <p:sldTgt/>
                      </p:tgtEl>
                    </p:cond>
                  </p:endCondLst>
                </p:cTn>
                <p:tgtEl>
                  <p:spTgt spid="14"/>
                </p:tgtEl>
              </p:cMediaNode>
            </p:audio>
            <p:audio>
              <p:cMediaNode vol="80000">
                <p:cTn id="72" fill="hold" display="0">
                  <p:stCondLst>
                    <p:cond delay="indefinite"/>
                  </p:stCondLst>
                  <p:endCondLst>
                    <p:cond evt="onStopAudio" delay="0">
                      <p:tgtEl>
                        <p:sldTgt/>
                      </p:tgtEl>
                    </p:cond>
                  </p:endCondLst>
                </p:cTn>
                <p:tgtEl>
                  <p:spTgt spid="15"/>
                </p:tgtEl>
              </p:cMediaNode>
            </p:audio>
            <p:audio>
              <p:cMediaNode vol="80000">
                <p:cTn id="73" fill="hold" display="0">
                  <p:stCondLst>
                    <p:cond delay="indefinite"/>
                  </p:stCondLst>
                  <p:endCondLst>
                    <p:cond evt="onStopAudio" delay="0">
                      <p:tgtEl>
                        <p:sldTgt/>
                      </p:tgtEl>
                    </p:cond>
                  </p:endCondLst>
                </p:cTn>
                <p:tgtEl>
                  <p:spTgt spid="16"/>
                </p:tgtEl>
              </p:cMediaNode>
            </p:audio>
            <p:audio>
              <p:cMediaNode vol="80000">
                <p:cTn id="74" fill="hold" display="0">
                  <p:stCondLst>
                    <p:cond delay="indefinite"/>
                  </p:stCondLst>
                  <p:endCondLst>
                    <p:cond evt="onStopAudio" delay="0">
                      <p:tgtEl>
                        <p:sldTgt/>
                      </p:tgtEl>
                    </p:cond>
                  </p:endCondLst>
                </p:cTn>
                <p:tgtEl>
                  <p:spTgt spid="17"/>
                </p:tgtEl>
              </p:cMediaNode>
            </p:audio>
            <p:audio>
              <p:cMediaNode vol="80000">
                <p:cTn id="75" fill="hold" display="0">
                  <p:stCondLst>
                    <p:cond delay="indefinite"/>
                  </p:stCondLst>
                  <p:endCondLst>
                    <p:cond evt="onStopAudio" delay="0">
                      <p:tgtEl>
                        <p:sldTgt/>
                      </p:tgtEl>
                    </p:cond>
                  </p:endCondLst>
                </p:cTn>
                <p:tgtEl>
                  <p:spTgt spid="18"/>
                </p:tgtEl>
              </p:cMediaNode>
            </p:audio>
            <p:audio>
              <p:cMediaNode vol="80000">
                <p:cTn id="76" fill="hold" display="0">
                  <p:stCondLst>
                    <p:cond delay="indefinite"/>
                  </p:stCondLst>
                  <p:endCondLst>
                    <p:cond evt="onStopAudio" delay="0">
                      <p:tgtEl>
                        <p:sldTgt/>
                      </p:tgtEl>
                    </p:cond>
                  </p:endCondLst>
                </p:cTn>
                <p:tgtEl>
                  <p:spTgt spid="19"/>
                </p:tgtEl>
              </p:cMediaNode>
            </p:audio>
            <p:audio>
              <p:cMediaNode vol="80000">
                <p:cTn id="77" fill="hold" display="0">
                  <p:stCondLst>
                    <p:cond delay="indefinite"/>
                  </p:stCondLst>
                  <p:endCondLst>
                    <p:cond evt="onStopAudio" delay="0">
                      <p:tgtEl>
                        <p:sldTgt/>
                      </p:tgtEl>
                    </p:cond>
                  </p:endCondLst>
                </p:cTn>
                <p:tgtEl>
                  <p:spTgt spid="25"/>
                </p:tgtEl>
              </p:cMediaNode>
            </p:audio>
            <p:audio>
              <p:cMediaNode vol="80000">
                <p:cTn id="78" fill="hold" display="0">
                  <p:stCondLst>
                    <p:cond delay="indefinite"/>
                  </p:stCondLst>
                  <p:endCondLst>
                    <p:cond evt="onStopAudio" delay="0">
                      <p:tgtEl>
                        <p:sldTgt/>
                      </p:tgtEl>
                    </p:cond>
                  </p:endCondLst>
                </p:cTn>
                <p:tgtEl>
                  <p:spTgt spid="27"/>
                </p:tgtEl>
              </p:cMediaNode>
            </p:audio>
            <p:audio>
              <p:cMediaNode vol="80000">
                <p:cTn id="79" fill="hold" display="0">
                  <p:stCondLst>
                    <p:cond delay="indefinite"/>
                  </p:stCondLst>
                  <p:endCondLst>
                    <p:cond evt="onStopAudio" delay="0">
                      <p:tgtEl>
                        <p:sldTgt/>
                      </p:tgtEl>
                    </p:cond>
                  </p:endCondLst>
                </p:cTn>
                <p:tgtEl>
                  <p:spTgt spid="29"/>
                </p:tgtEl>
              </p:cMediaNode>
            </p:audio>
            <p:audio>
              <p:cMediaNode vol="80000">
                <p:cTn id="80" fill="hold" display="0">
                  <p:stCondLst>
                    <p:cond delay="indefinite"/>
                  </p:stCondLst>
                  <p:endCondLst>
                    <p:cond evt="onStopAudio" delay="0">
                      <p:tgtEl>
                        <p:sldTgt/>
                      </p:tgtEl>
                    </p:cond>
                  </p:endCondLst>
                </p:cTn>
                <p:tgtEl>
                  <p:spTgt spid="30"/>
                </p:tgtEl>
              </p:cMediaNode>
            </p:audio>
            <p:audio>
              <p:cMediaNode vol="80000">
                <p:cTn id="81" fill="hold" display="0">
                  <p:stCondLst>
                    <p:cond delay="indefinite"/>
                  </p:stCondLst>
                  <p:endCondLst>
                    <p:cond evt="onStopAudio" delay="0">
                      <p:tgtEl>
                        <p:sldTgt/>
                      </p:tgtEl>
                    </p:cond>
                  </p:endCondLst>
                </p:cTn>
                <p:tgtEl>
                  <p:spTgt spid="32"/>
                </p:tgtEl>
              </p:cMediaNode>
            </p:audio>
            <p:audio>
              <p:cMediaNode vol="80000">
                <p:cTn id="82" fill="hold" display="0">
                  <p:stCondLst>
                    <p:cond delay="indefinite"/>
                  </p:stCondLst>
                  <p:endCondLst>
                    <p:cond evt="onStopAudio" delay="0">
                      <p:tgtEl>
                        <p:sldTgt/>
                      </p:tgtEl>
                    </p:cond>
                  </p:endCondLst>
                </p:cTn>
                <p:tgtEl>
                  <p:spTgt spid="3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EC61C-4610-9E47-8D0A-DE1802751A7B}"/>
              </a:ext>
            </a:extLst>
          </p:cNvPr>
          <p:cNvSpPr txBox="1"/>
          <p:nvPr/>
        </p:nvSpPr>
        <p:spPr>
          <a:xfrm>
            <a:off x="769593" y="654031"/>
            <a:ext cx="4382814" cy="5478423"/>
          </a:xfrm>
          <a:prstGeom prst="rect">
            <a:avLst/>
          </a:prstGeom>
          <a:noFill/>
        </p:spPr>
        <p:txBody>
          <a:bodyPr wrap="square" rtlCol="0">
            <a:spAutoFit/>
          </a:bodyPr>
          <a:lstStyle/>
          <a:p>
            <a:pPr lvl="0" algn="just"/>
            <a:r>
              <a:rPr lang="en-US" sz="1400" dirty="0">
                <a:solidFill>
                  <a:prstClr val="black"/>
                </a:solidFill>
              </a:rPr>
              <a:t>	I also tested punctuation handling (question marks, parentheses, exclamation points) and here I found room for improvement. The Microsoft and Amazon systems don’t always distinguish between a sentence-final period and sentence-final question mark when they should (output is the same for both). Google’s system seems to ignore parentheses while the other two systems add pauses before and after the text inside and a change in the intonation. No system shows a change for exclamation points. (See Figure 3 for examples.)</a:t>
            </a:r>
          </a:p>
          <a:p>
            <a:pPr lvl="0" algn="just"/>
            <a:r>
              <a:rPr lang="en-US" sz="1400" dirty="0">
                <a:solidFill>
                  <a:prstClr val="black"/>
                </a:solidFill>
              </a:rPr>
              <a:t>	However, the changes in output audio one would expect from punctuation are mostly prosodic and, as I found, natural-sounding prosody is very hard to assign by hand. I attempted to find values for the “prosody contour=( )” tag that would add a sentence-final rise in pitch for a question but failed to get any consistently good results. (I used only the Microsoft system since the other two systems don’t accept the “contour” tag.) None of the contour values produced the changes I would have expected in the audio output; some made no discernible change at all. How the contour I specified would interact with the system’s default prosody for that utterance was unpredictable and seemingly unsystematic, and values that sounded reasonable in one voice sounded unnatural in another voice (see Figure 4).</a:t>
            </a:r>
          </a:p>
        </p:txBody>
      </p:sp>
      <p:graphicFrame>
        <p:nvGraphicFramePr>
          <p:cNvPr id="3" name="Table 2">
            <a:extLst>
              <a:ext uri="{FF2B5EF4-FFF2-40B4-BE49-F238E27FC236}">
                <a16:creationId xmlns:a16="http://schemas.microsoft.com/office/drawing/2014/main" id="{5D6EEACC-2DA9-774D-82DE-DBAE1DF74023}"/>
              </a:ext>
            </a:extLst>
          </p:cNvPr>
          <p:cNvGraphicFramePr>
            <a:graphicFrameLocks noGrp="1"/>
          </p:cNvGraphicFramePr>
          <p:nvPr/>
        </p:nvGraphicFramePr>
        <p:xfrm>
          <a:off x="5793921" y="654031"/>
          <a:ext cx="5823131" cy="1902675"/>
        </p:xfrm>
        <a:graphic>
          <a:graphicData uri="http://schemas.openxmlformats.org/drawingml/2006/table">
            <a:tbl>
              <a:tblPr firstRow="1" bandRow="1">
                <a:tableStyleId>{5C22544A-7EE6-4342-B048-85BDC9FD1C3A}</a:tableStyleId>
              </a:tblPr>
              <a:tblGrid>
                <a:gridCol w="923895">
                  <a:extLst>
                    <a:ext uri="{9D8B030D-6E8A-4147-A177-3AD203B41FA5}">
                      <a16:colId xmlns:a16="http://schemas.microsoft.com/office/drawing/2014/main" val="1329559461"/>
                    </a:ext>
                  </a:extLst>
                </a:gridCol>
                <a:gridCol w="1329563">
                  <a:extLst>
                    <a:ext uri="{9D8B030D-6E8A-4147-A177-3AD203B41FA5}">
                      <a16:colId xmlns:a16="http://schemas.microsoft.com/office/drawing/2014/main" val="1788413831"/>
                    </a:ext>
                  </a:extLst>
                </a:gridCol>
                <a:gridCol w="1189891">
                  <a:extLst>
                    <a:ext uri="{9D8B030D-6E8A-4147-A177-3AD203B41FA5}">
                      <a16:colId xmlns:a16="http://schemas.microsoft.com/office/drawing/2014/main" val="2158397995"/>
                    </a:ext>
                  </a:extLst>
                </a:gridCol>
                <a:gridCol w="1189891">
                  <a:extLst>
                    <a:ext uri="{9D8B030D-6E8A-4147-A177-3AD203B41FA5}">
                      <a16:colId xmlns:a16="http://schemas.microsoft.com/office/drawing/2014/main" val="2016252172"/>
                    </a:ext>
                  </a:extLst>
                </a:gridCol>
                <a:gridCol w="1189891">
                  <a:extLst>
                    <a:ext uri="{9D8B030D-6E8A-4147-A177-3AD203B41FA5}">
                      <a16:colId xmlns:a16="http://schemas.microsoft.com/office/drawing/2014/main" val="3371580800"/>
                    </a:ext>
                  </a:extLst>
                </a:gridCol>
              </a:tblGrid>
              <a:tr h="299921">
                <a:tc>
                  <a:txBody>
                    <a:bodyPr/>
                    <a:lstStyle/>
                    <a:p>
                      <a:endParaRPr lang="en-US" sz="1200"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What's your name. </a:t>
                      </a:r>
                    </a:p>
                    <a:p>
                      <a:pPr algn="ctr"/>
                      <a:r>
                        <a:rPr lang="en-US" sz="1200" dirty="0">
                          <a:solidFill>
                            <a:schemeClr val="tx1"/>
                          </a:solidFill>
                        </a:rPr>
                        <a:t>What's your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Do you know where to go. </a:t>
                      </a:r>
                    </a:p>
                    <a:p>
                      <a:pPr algn="ctr"/>
                      <a:r>
                        <a:rPr lang="en-US" sz="1200" dirty="0">
                          <a:solidFill>
                            <a:schemeClr val="tx1"/>
                          </a:solidFill>
                        </a:rPr>
                        <a:t>Do you know where to go?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Surprise. </a:t>
                      </a:r>
                    </a:p>
                    <a:p>
                      <a:pPr algn="ctr"/>
                      <a:r>
                        <a:rPr lang="en-US" sz="1200" dirty="0">
                          <a:solidFill>
                            <a:schemeClr val="tx1"/>
                          </a:solidFill>
                        </a:rPr>
                        <a:t>Surprise!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That's forty (40) dollars.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964861"/>
                  </a:ext>
                </a:extLst>
              </a:tr>
              <a:tr h="359905">
                <a:tc>
                  <a:txBody>
                    <a:bodyPr/>
                    <a:lstStyle/>
                    <a:p>
                      <a:pPr algn="r"/>
                      <a:r>
                        <a:rPr lang="en-US" sz="1200" dirty="0">
                          <a:solidFill>
                            <a:schemeClr val="tx1"/>
                          </a:solidFill>
                        </a:rPr>
                        <a:t>Amazon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0932632"/>
                  </a:ext>
                </a:extLst>
              </a:tr>
              <a:tr h="359905">
                <a:tc>
                  <a:txBody>
                    <a:bodyPr/>
                    <a:lstStyle/>
                    <a:p>
                      <a:pPr algn="r"/>
                      <a:r>
                        <a:rPr lang="en-US" sz="1200" dirty="0">
                          <a:solidFill>
                            <a:schemeClr val="tx1"/>
                          </a:solidFill>
                        </a:rPr>
                        <a:t>Microsoft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24239"/>
                  </a:ext>
                </a:extLst>
              </a:tr>
              <a:tr h="359905">
                <a:tc>
                  <a:txBody>
                    <a:bodyPr/>
                    <a:lstStyle/>
                    <a:p>
                      <a:pPr algn="r"/>
                      <a:r>
                        <a:rPr lang="en-US" sz="1200" dirty="0">
                          <a:solidFill>
                            <a:schemeClr val="tx1"/>
                          </a:solidFill>
                        </a:rPr>
                        <a:t>Google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014448"/>
                  </a:ext>
                </a:extLst>
              </a:tr>
            </a:tbl>
          </a:graphicData>
        </a:graphic>
      </p:graphicFrame>
      <p:pic>
        <p:nvPicPr>
          <p:cNvPr id="4" name="surprise Google">
            <a:hlinkClick r:id="" action="ppaction://media"/>
            <a:extLst>
              <a:ext uri="{FF2B5EF4-FFF2-40B4-BE49-F238E27FC236}">
                <a16:creationId xmlns:a16="http://schemas.microsoft.com/office/drawing/2014/main" id="{34CBC977-34D3-B644-86B3-24DE205614A6}"/>
              </a:ext>
            </a:extLst>
          </p:cNvPr>
          <p:cNvPicPr>
            <a:picLocks noChangeAspect="1"/>
          </p:cNvPicPr>
          <p:nvPr>
            <a:audioFile r:link="rId2"/>
            <p:extLst>
              <p:ext uri="{DAA4B4D4-6D71-4841-9C94-3DE7FCFB9230}">
                <p14:media xmlns:p14="http://schemas.microsoft.com/office/powerpoint/2010/main" r:embed="rId1"/>
              </p:ext>
            </p:extLst>
          </p:nvPr>
        </p:nvPicPr>
        <p:blipFill>
          <a:blip r:embed="rId50"/>
          <a:stretch>
            <a:fillRect/>
          </a:stretch>
        </p:blipFill>
        <p:spPr>
          <a:xfrm>
            <a:off x="9596746" y="2207506"/>
            <a:ext cx="393995" cy="393995"/>
          </a:xfrm>
          <a:prstGeom prst="rect">
            <a:avLst/>
          </a:prstGeom>
        </p:spPr>
      </p:pic>
      <p:pic>
        <p:nvPicPr>
          <p:cNvPr id="5" name="where Google">
            <a:hlinkClick r:id="" action="ppaction://media"/>
            <a:extLst>
              <a:ext uri="{FF2B5EF4-FFF2-40B4-BE49-F238E27FC236}">
                <a16:creationId xmlns:a16="http://schemas.microsoft.com/office/drawing/2014/main" id="{BA1CDCE5-6D0F-9F4E-9DA6-6E8B6E1E9CCB}"/>
              </a:ext>
            </a:extLst>
          </p:cNvPr>
          <p:cNvPicPr>
            <a:picLocks noChangeAspect="1"/>
          </p:cNvPicPr>
          <p:nvPr>
            <a:audioFile r:link="rId4"/>
            <p:extLst>
              <p:ext uri="{DAA4B4D4-6D71-4841-9C94-3DE7FCFB9230}">
                <p14:media xmlns:p14="http://schemas.microsoft.com/office/powerpoint/2010/main" r:embed="rId3"/>
              </p:ext>
            </p:extLst>
          </p:nvPr>
        </p:nvPicPr>
        <p:blipFill>
          <a:blip r:embed="rId50"/>
          <a:stretch>
            <a:fillRect/>
          </a:stretch>
        </p:blipFill>
        <p:spPr>
          <a:xfrm>
            <a:off x="8345307" y="2192928"/>
            <a:ext cx="393995" cy="393995"/>
          </a:xfrm>
          <a:prstGeom prst="rect">
            <a:avLst/>
          </a:prstGeom>
        </p:spPr>
      </p:pic>
      <p:pic>
        <p:nvPicPr>
          <p:cNvPr id="6" name="name Google">
            <a:hlinkClick r:id="" action="ppaction://media"/>
            <a:extLst>
              <a:ext uri="{FF2B5EF4-FFF2-40B4-BE49-F238E27FC236}">
                <a16:creationId xmlns:a16="http://schemas.microsoft.com/office/drawing/2014/main" id="{A8387AFC-7DC8-5C4B-B9FD-ACD151B6E04A}"/>
              </a:ext>
            </a:extLst>
          </p:cNvPr>
          <p:cNvPicPr>
            <a:picLocks noChangeAspect="1"/>
          </p:cNvPicPr>
          <p:nvPr>
            <a:audioFile r:link="rId6"/>
            <p:extLst>
              <p:ext uri="{DAA4B4D4-6D71-4841-9C94-3DE7FCFB9230}">
                <p14:media xmlns:p14="http://schemas.microsoft.com/office/powerpoint/2010/main" r:embed="rId5"/>
              </p:ext>
            </p:extLst>
          </p:nvPr>
        </p:nvPicPr>
        <p:blipFill>
          <a:blip r:embed="rId50"/>
          <a:stretch>
            <a:fillRect/>
          </a:stretch>
        </p:blipFill>
        <p:spPr>
          <a:xfrm>
            <a:off x="7076950" y="2207506"/>
            <a:ext cx="393995" cy="393995"/>
          </a:xfrm>
          <a:prstGeom prst="rect">
            <a:avLst/>
          </a:prstGeom>
        </p:spPr>
      </p:pic>
      <p:pic>
        <p:nvPicPr>
          <p:cNvPr id="7" name="forty dollars Amazon">
            <a:hlinkClick r:id="" action="ppaction://media"/>
            <a:extLst>
              <a:ext uri="{FF2B5EF4-FFF2-40B4-BE49-F238E27FC236}">
                <a16:creationId xmlns:a16="http://schemas.microsoft.com/office/drawing/2014/main" id="{F08FECB0-EF59-3447-95B5-EC5C4FF95512}"/>
              </a:ext>
            </a:extLst>
          </p:cNvPr>
          <p:cNvPicPr>
            <a:picLocks noChangeAspect="1"/>
          </p:cNvPicPr>
          <p:nvPr>
            <a:audioFile r:link="rId8"/>
            <p:extLst>
              <p:ext uri="{DAA4B4D4-6D71-4841-9C94-3DE7FCFB9230}">
                <p14:media xmlns:p14="http://schemas.microsoft.com/office/powerpoint/2010/main" r:embed="rId7"/>
              </p:ext>
            </p:extLst>
          </p:nvPr>
        </p:nvPicPr>
        <p:blipFill>
          <a:blip r:embed="rId50"/>
          <a:stretch>
            <a:fillRect/>
          </a:stretch>
        </p:blipFill>
        <p:spPr>
          <a:xfrm>
            <a:off x="10848185" y="1452691"/>
            <a:ext cx="393995" cy="393995"/>
          </a:xfrm>
          <a:prstGeom prst="rect">
            <a:avLst/>
          </a:prstGeom>
        </p:spPr>
      </p:pic>
      <p:pic>
        <p:nvPicPr>
          <p:cNvPr id="8" name="surprise Amazon">
            <a:hlinkClick r:id="" action="ppaction://media"/>
            <a:extLst>
              <a:ext uri="{FF2B5EF4-FFF2-40B4-BE49-F238E27FC236}">
                <a16:creationId xmlns:a16="http://schemas.microsoft.com/office/drawing/2014/main" id="{608562D6-2D2E-8942-A71C-9A1AD8405E8E}"/>
              </a:ext>
            </a:extLst>
          </p:cNvPr>
          <p:cNvPicPr>
            <a:picLocks noChangeAspect="1"/>
          </p:cNvPicPr>
          <p:nvPr>
            <a:audioFile r:link="rId10"/>
            <p:extLst>
              <p:ext uri="{DAA4B4D4-6D71-4841-9C94-3DE7FCFB9230}">
                <p14:media xmlns:p14="http://schemas.microsoft.com/office/powerpoint/2010/main" r:embed="rId9"/>
              </p:ext>
            </p:extLst>
          </p:nvPr>
        </p:nvPicPr>
        <p:blipFill>
          <a:blip r:embed="rId50"/>
          <a:stretch>
            <a:fillRect/>
          </a:stretch>
        </p:blipFill>
        <p:spPr>
          <a:xfrm>
            <a:off x="9579828" y="1452691"/>
            <a:ext cx="393995" cy="393995"/>
          </a:xfrm>
          <a:prstGeom prst="rect">
            <a:avLst/>
          </a:prstGeom>
        </p:spPr>
      </p:pic>
      <p:pic>
        <p:nvPicPr>
          <p:cNvPr id="9" name="where Amazon">
            <a:hlinkClick r:id="" action="ppaction://media"/>
            <a:extLst>
              <a:ext uri="{FF2B5EF4-FFF2-40B4-BE49-F238E27FC236}">
                <a16:creationId xmlns:a16="http://schemas.microsoft.com/office/drawing/2014/main" id="{FDE458A3-ACF8-E744-89B1-E581CA403A4E}"/>
              </a:ext>
            </a:extLst>
          </p:cNvPr>
          <p:cNvPicPr>
            <a:picLocks noChangeAspect="1"/>
          </p:cNvPicPr>
          <p:nvPr>
            <a:audioFile r:link="rId12"/>
            <p:extLst>
              <p:ext uri="{DAA4B4D4-6D71-4841-9C94-3DE7FCFB9230}">
                <p14:media xmlns:p14="http://schemas.microsoft.com/office/powerpoint/2010/main" r:embed="rId11"/>
              </p:ext>
            </p:extLst>
          </p:nvPr>
        </p:nvPicPr>
        <p:blipFill>
          <a:blip r:embed="rId50"/>
          <a:stretch>
            <a:fillRect/>
          </a:stretch>
        </p:blipFill>
        <p:spPr>
          <a:xfrm>
            <a:off x="8345307" y="1452691"/>
            <a:ext cx="393995" cy="393995"/>
          </a:xfrm>
          <a:prstGeom prst="rect">
            <a:avLst/>
          </a:prstGeom>
        </p:spPr>
      </p:pic>
      <p:pic>
        <p:nvPicPr>
          <p:cNvPr id="10" name="name Amazon">
            <a:hlinkClick r:id="" action="ppaction://media"/>
            <a:extLst>
              <a:ext uri="{FF2B5EF4-FFF2-40B4-BE49-F238E27FC236}">
                <a16:creationId xmlns:a16="http://schemas.microsoft.com/office/drawing/2014/main" id="{962691E5-0C15-814A-8AA8-07ECEF5BB1B6}"/>
              </a:ext>
            </a:extLst>
          </p:cNvPr>
          <p:cNvPicPr>
            <a:picLocks noChangeAspect="1"/>
          </p:cNvPicPr>
          <p:nvPr>
            <a:audioFile r:link="rId14"/>
            <p:extLst>
              <p:ext uri="{DAA4B4D4-6D71-4841-9C94-3DE7FCFB9230}">
                <p14:media xmlns:p14="http://schemas.microsoft.com/office/powerpoint/2010/main" r:embed="rId13"/>
              </p:ext>
            </p:extLst>
          </p:nvPr>
        </p:nvPicPr>
        <p:blipFill>
          <a:blip r:embed="rId50"/>
          <a:stretch>
            <a:fillRect/>
          </a:stretch>
        </p:blipFill>
        <p:spPr>
          <a:xfrm>
            <a:off x="7076950" y="1452691"/>
            <a:ext cx="393995" cy="393995"/>
          </a:xfrm>
          <a:prstGeom prst="rect">
            <a:avLst/>
          </a:prstGeom>
        </p:spPr>
      </p:pic>
      <p:pic>
        <p:nvPicPr>
          <p:cNvPr id="11" name="google forty dollars">
            <a:hlinkClick r:id="" action="ppaction://media"/>
            <a:extLst>
              <a:ext uri="{FF2B5EF4-FFF2-40B4-BE49-F238E27FC236}">
                <a16:creationId xmlns:a16="http://schemas.microsoft.com/office/drawing/2014/main" id="{AEF4F1D8-244C-2743-867B-BF54CE3226AD}"/>
              </a:ext>
            </a:extLst>
          </p:cNvPr>
          <p:cNvPicPr>
            <a:picLocks noChangeAspect="1"/>
          </p:cNvPicPr>
          <p:nvPr>
            <a:audioFile r:link="rId16"/>
            <p:extLst>
              <p:ext uri="{DAA4B4D4-6D71-4841-9C94-3DE7FCFB9230}">
                <p14:media xmlns:p14="http://schemas.microsoft.com/office/powerpoint/2010/main" r:embed="rId15"/>
              </p:ext>
            </p:extLst>
          </p:nvPr>
        </p:nvPicPr>
        <p:blipFill>
          <a:blip r:embed="rId50"/>
          <a:stretch>
            <a:fillRect/>
          </a:stretch>
        </p:blipFill>
        <p:spPr>
          <a:xfrm>
            <a:off x="10848185" y="2192928"/>
            <a:ext cx="393995" cy="393995"/>
          </a:xfrm>
          <a:prstGeom prst="rect">
            <a:avLst/>
          </a:prstGeom>
        </p:spPr>
      </p:pic>
      <p:pic>
        <p:nvPicPr>
          <p:cNvPr id="12" name="name_where_surprise_forty_Bing1">
            <a:hlinkClick r:id="" action="ppaction://media"/>
            <a:extLst>
              <a:ext uri="{FF2B5EF4-FFF2-40B4-BE49-F238E27FC236}">
                <a16:creationId xmlns:a16="http://schemas.microsoft.com/office/drawing/2014/main" id="{33A8A1E0-EAA7-E54E-B3AA-ABFA1FC468CC}"/>
              </a:ext>
            </a:extLst>
          </p:cNvPr>
          <p:cNvPicPr>
            <a:picLocks noChangeAspect="1"/>
          </p:cNvPicPr>
          <p:nvPr>
            <a:audioFile r:link="rId18"/>
            <p:extLst>
              <p:ext uri="{DAA4B4D4-6D71-4841-9C94-3DE7FCFB9230}">
                <p14:media xmlns:p14="http://schemas.microsoft.com/office/powerpoint/2010/main" r:embed="rId17"/>
              </p:ext>
            </p:extLst>
          </p:nvPr>
        </p:nvPicPr>
        <p:blipFill>
          <a:blip r:embed="rId50"/>
          <a:stretch>
            <a:fillRect/>
          </a:stretch>
        </p:blipFill>
        <p:spPr>
          <a:xfrm>
            <a:off x="7076950" y="1814787"/>
            <a:ext cx="393995" cy="393995"/>
          </a:xfrm>
          <a:prstGeom prst="rect">
            <a:avLst/>
          </a:prstGeom>
        </p:spPr>
      </p:pic>
      <p:pic>
        <p:nvPicPr>
          <p:cNvPr id="13" name="name_where_surprise_forty_Bing2">
            <a:hlinkClick r:id="" action="ppaction://media"/>
            <a:extLst>
              <a:ext uri="{FF2B5EF4-FFF2-40B4-BE49-F238E27FC236}">
                <a16:creationId xmlns:a16="http://schemas.microsoft.com/office/drawing/2014/main" id="{9A2E23EA-0274-BA4D-95AD-7FF3BA456ED9}"/>
              </a:ext>
            </a:extLst>
          </p:cNvPr>
          <p:cNvPicPr>
            <a:picLocks noChangeAspect="1"/>
          </p:cNvPicPr>
          <p:nvPr>
            <a:audioFile r:link="rId20"/>
            <p:extLst>
              <p:ext uri="{DAA4B4D4-6D71-4841-9C94-3DE7FCFB9230}">
                <p14:media xmlns:p14="http://schemas.microsoft.com/office/powerpoint/2010/main" r:embed="rId19"/>
              </p:ext>
            </p:extLst>
          </p:nvPr>
        </p:nvPicPr>
        <p:blipFill>
          <a:blip r:embed="rId50"/>
          <a:stretch>
            <a:fillRect/>
          </a:stretch>
        </p:blipFill>
        <p:spPr>
          <a:xfrm>
            <a:off x="8345307" y="1814787"/>
            <a:ext cx="393995" cy="393995"/>
          </a:xfrm>
          <a:prstGeom prst="rect">
            <a:avLst/>
          </a:prstGeom>
        </p:spPr>
      </p:pic>
      <p:pic>
        <p:nvPicPr>
          <p:cNvPr id="14" name="name_where_surprise_forty_Bing3">
            <a:hlinkClick r:id="" action="ppaction://media"/>
            <a:extLst>
              <a:ext uri="{FF2B5EF4-FFF2-40B4-BE49-F238E27FC236}">
                <a16:creationId xmlns:a16="http://schemas.microsoft.com/office/drawing/2014/main" id="{F8FE433F-BF72-7143-9A46-BABC84EC8CBC}"/>
              </a:ext>
            </a:extLst>
          </p:cNvPr>
          <p:cNvPicPr>
            <a:picLocks noChangeAspect="1"/>
          </p:cNvPicPr>
          <p:nvPr>
            <a:audioFile r:link="rId22"/>
            <p:extLst>
              <p:ext uri="{DAA4B4D4-6D71-4841-9C94-3DE7FCFB9230}">
                <p14:media xmlns:p14="http://schemas.microsoft.com/office/powerpoint/2010/main" r:embed="rId21"/>
              </p:ext>
            </p:extLst>
          </p:nvPr>
        </p:nvPicPr>
        <p:blipFill>
          <a:blip r:embed="rId50"/>
          <a:stretch>
            <a:fillRect/>
          </a:stretch>
        </p:blipFill>
        <p:spPr>
          <a:xfrm>
            <a:off x="9579828" y="1814787"/>
            <a:ext cx="393995" cy="393995"/>
          </a:xfrm>
          <a:prstGeom prst="rect">
            <a:avLst/>
          </a:prstGeom>
        </p:spPr>
      </p:pic>
      <p:pic>
        <p:nvPicPr>
          <p:cNvPr id="15" name="name_where_surprise_forty_Bing4">
            <a:hlinkClick r:id="" action="ppaction://media"/>
            <a:extLst>
              <a:ext uri="{FF2B5EF4-FFF2-40B4-BE49-F238E27FC236}">
                <a16:creationId xmlns:a16="http://schemas.microsoft.com/office/drawing/2014/main" id="{66DB7F12-F359-364B-B4D5-EB7FEAAE267C}"/>
              </a:ext>
            </a:extLst>
          </p:cNvPr>
          <p:cNvPicPr>
            <a:picLocks noChangeAspect="1"/>
          </p:cNvPicPr>
          <p:nvPr>
            <a:audioFile r:link="rId24"/>
            <p:extLst>
              <p:ext uri="{DAA4B4D4-6D71-4841-9C94-3DE7FCFB9230}">
                <p14:media xmlns:p14="http://schemas.microsoft.com/office/powerpoint/2010/main" r:embed="rId23"/>
              </p:ext>
            </p:extLst>
          </p:nvPr>
        </p:nvPicPr>
        <p:blipFill>
          <a:blip r:embed="rId50"/>
          <a:stretch>
            <a:fillRect/>
          </a:stretch>
        </p:blipFill>
        <p:spPr>
          <a:xfrm>
            <a:off x="10848185" y="1814787"/>
            <a:ext cx="393995" cy="393995"/>
          </a:xfrm>
          <a:prstGeom prst="rect">
            <a:avLst/>
          </a:prstGeom>
        </p:spPr>
      </p:pic>
      <p:sp>
        <p:nvSpPr>
          <p:cNvPr id="16" name="TextBox 15">
            <a:extLst>
              <a:ext uri="{FF2B5EF4-FFF2-40B4-BE49-F238E27FC236}">
                <a16:creationId xmlns:a16="http://schemas.microsoft.com/office/drawing/2014/main" id="{CEE8C431-9D55-3445-AE54-A34EB6540269}"/>
              </a:ext>
            </a:extLst>
          </p:cNvPr>
          <p:cNvSpPr txBox="1"/>
          <p:nvPr/>
        </p:nvSpPr>
        <p:spPr>
          <a:xfrm>
            <a:off x="8575328" y="2618453"/>
            <a:ext cx="768993" cy="307777"/>
          </a:xfrm>
          <a:prstGeom prst="rect">
            <a:avLst/>
          </a:prstGeom>
          <a:noFill/>
        </p:spPr>
        <p:txBody>
          <a:bodyPr wrap="none" rtlCol="0">
            <a:spAutoFit/>
          </a:bodyPr>
          <a:lstStyle/>
          <a:p>
            <a:r>
              <a:rPr lang="en-US" sz="1400" dirty="0">
                <a:solidFill>
                  <a:prstClr val="black"/>
                </a:solidFill>
              </a:rPr>
              <a:t>Figure</a:t>
            </a:r>
            <a:r>
              <a:rPr lang="en-US" sz="1400" dirty="0"/>
              <a:t> 3</a:t>
            </a:r>
          </a:p>
        </p:txBody>
      </p:sp>
      <p:graphicFrame>
        <p:nvGraphicFramePr>
          <p:cNvPr id="30" name="Table 29">
            <a:extLst>
              <a:ext uri="{FF2B5EF4-FFF2-40B4-BE49-F238E27FC236}">
                <a16:creationId xmlns:a16="http://schemas.microsoft.com/office/drawing/2014/main" id="{01EF5A2E-698E-D14E-95CA-ED391EE09B72}"/>
              </a:ext>
            </a:extLst>
          </p:cNvPr>
          <p:cNvGraphicFramePr>
            <a:graphicFrameLocks noGrp="1"/>
          </p:cNvGraphicFramePr>
          <p:nvPr/>
        </p:nvGraphicFramePr>
        <p:xfrm>
          <a:off x="5793921" y="3400161"/>
          <a:ext cx="5800201" cy="2128721"/>
        </p:xfrm>
        <a:graphic>
          <a:graphicData uri="http://schemas.openxmlformats.org/drawingml/2006/table">
            <a:tbl>
              <a:tblPr firstRow="1" bandRow="1">
                <a:tableStyleId>{5C22544A-7EE6-4342-B048-85BDC9FD1C3A}</a:tableStyleId>
              </a:tblPr>
              <a:tblGrid>
                <a:gridCol w="801720">
                  <a:extLst>
                    <a:ext uri="{9D8B030D-6E8A-4147-A177-3AD203B41FA5}">
                      <a16:colId xmlns:a16="http://schemas.microsoft.com/office/drawing/2014/main" val="1329559461"/>
                    </a:ext>
                  </a:extLst>
                </a:gridCol>
                <a:gridCol w="1185926">
                  <a:extLst>
                    <a:ext uri="{9D8B030D-6E8A-4147-A177-3AD203B41FA5}">
                      <a16:colId xmlns:a16="http://schemas.microsoft.com/office/drawing/2014/main" val="1788413831"/>
                    </a:ext>
                  </a:extLst>
                </a:gridCol>
                <a:gridCol w="1405686">
                  <a:extLst>
                    <a:ext uri="{9D8B030D-6E8A-4147-A177-3AD203B41FA5}">
                      <a16:colId xmlns:a16="http://schemas.microsoft.com/office/drawing/2014/main" val="2158397995"/>
                    </a:ext>
                  </a:extLst>
                </a:gridCol>
                <a:gridCol w="1181602">
                  <a:extLst>
                    <a:ext uri="{9D8B030D-6E8A-4147-A177-3AD203B41FA5}">
                      <a16:colId xmlns:a16="http://schemas.microsoft.com/office/drawing/2014/main" val="2016252172"/>
                    </a:ext>
                  </a:extLst>
                </a:gridCol>
                <a:gridCol w="1225267">
                  <a:extLst>
                    <a:ext uri="{9D8B030D-6E8A-4147-A177-3AD203B41FA5}">
                      <a16:colId xmlns:a16="http://schemas.microsoft.com/office/drawing/2014/main" val="3371580800"/>
                    </a:ext>
                  </a:extLst>
                </a:gridCol>
              </a:tblGrid>
              <a:tr h="299921">
                <a:tc gridSpan="2">
                  <a:txBody>
                    <a:bodyPr/>
                    <a:lstStyle/>
                    <a:p>
                      <a:endParaRPr lang="en-US" sz="1200"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sz="1200" b="0" dirty="0">
                          <a:solidFill>
                            <a:schemeClr val="tx1"/>
                          </a:solidFill>
                        </a:rPr>
                        <a:t>&lt;prosody contour= &gt;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1295698"/>
                  </a:ext>
                </a:extLst>
              </a:tr>
              <a:tr h="299921">
                <a:tc>
                  <a:txBody>
                    <a:bodyPr/>
                    <a:lstStyle/>
                    <a:p>
                      <a:endParaRPr lang="en-US" sz="1200"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What's your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(50%,+100%)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(30%,+100%) (80%,+100%)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(75%,+100%)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964861"/>
                  </a:ext>
                </a:extLst>
              </a:tr>
              <a:tr h="359905">
                <a:tc>
                  <a:txBody>
                    <a:bodyPr/>
                    <a:lstStyle/>
                    <a:p>
                      <a:pPr algn="r"/>
                      <a:r>
                        <a:rPr lang="en-US" sz="1200" dirty="0">
                          <a:solidFill>
                            <a:schemeClr val="tx1"/>
                          </a:solidFill>
                        </a:rPr>
                        <a:t>voice = Zira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0932632"/>
                  </a:ext>
                </a:extLst>
              </a:tr>
              <a:tr h="359905">
                <a:tc>
                  <a:txBody>
                    <a:bodyPr/>
                    <a:lstStyle/>
                    <a:p>
                      <a:pPr algn="r"/>
                      <a:r>
                        <a:rPr lang="en-US" sz="1200" dirty="0">
                          <a:solidFill>
                            <a:schemeClr val="tx1"/>
                          </a:solidFill>
                        </a:rPr>
                        <a:t>voice = Benjamin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24239"/>
                  </a:ext>
                </a:extLst>
              </a:tr>
              <a:tr h="359905">
                <a:tc>
                  <a:txBody>
                    <a:bodyPr/>
                    <a:lstStyle/>
                    <a:p>
                      <a:pPr algn="r"/>
                      <a:r>
                        <a:rPr lang="en-US" sz="1200" dirty="0">
                          <a:solidFill>
                            <a:schemeClr val="tx1"/>
                          </a:solidFill>
                        </a:rPr>
                        <a:t>voice = Jessa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014448"/>
                  </a:ext>
                </a:extLst>
              </a:tr>
            </a:tbl>
          </a:graphicData>
        </a:graphic>
      </p:graphicFrame>
      <p:sp>
        <p:nvSpPr>
          <p:cNvPr id="31" name="TextBox 30">
            <a:extLst>
              <a:ext uri="{FF2B5EF4-FFF2-40B4-BE49-F238E27FC236}">
                <a16:creationId xmlns:a16="http://schemas.microsoft.com/office/drawing/2014/main" id="{1D78ECEC-A694-F145-8FF6-15237A7D9716}"/>
              </a:ext>
            </a:extLst>
          </p:cNvPr>
          <p:cNvSpPr txBox="1"/>
          <p:nvPr/>
        </p:nvSpPr>
        <p:spPr>
          <a:xfrm>
            <a:off x="8575327" y="5602893"/>
            <a:ext cx="853893" cy="307777"/>
          </a:xfrm>
          <a:prstGeom prst="rect">
            <a:avLst/>
          </a:prstGeom>
          <a:noFill/>
        </p:spPr>
        <p:txBody>
          <a:bodyPr wrap="square" rtlCol="0">
            <a:spAutoFit/>
          </a:bodyPr>
          <a:lstStyle/>
          <a:p>
            <a:r>
              <a:rPr lang="en-US" sz="1400" dirty="0">
                <a:solidFill>
                  <a:prstClr val="black"/>
                </a:solidFill>
              </a:rPr>
              <a:t>Figure</a:t>
            </a:r>
            <a:r>
              <a:rPr lang="en-US" sz="1400" dirty="0"/>
              <a:t> 4</a:t>
            </a:r>
          </a:p>
        </p:txBody>
      </p:sp>
      <p:pic>
        <p:nvPicPr>
          <p:cNvPr id="32" name="ben_prosody1">
            <a:hlinkClick r:id="" action="ppaction://media"/>
            <a:extLst>
              <a:ext uri="{FF2B5EF4-FFF2-40B4-BE49-F238E27FC236}">
                <a16:creationId xmlns:a16="http://schemas.microsoft.com/office/drawing/2014/main" id="{A20B68B6-2947-E64B-810F-13B3D1671665}"/>
              </a:ext>
            </a:extLst>
          </p:cNvPr>
          <p:cNvPicPr>
            <a:picLocks noChangeAspect="1"/>
          </p:cNvPicPr>
          <p:nvPr>
            <a:audioFile r:link="rId26"/>
            <p:extLst>
              <p:ext uri="{DAA4B4D4-6D71-4841-9C94-3DE7FCFB9230}">
                <p14:media xmlns:p14="http://schemas.microsoft.com/office/powerpoint/2010/main" r:embed="rId25"/>
              </p:ext>
            </p:extLst>
          </p:nvPr>
        </p:nvPicPr>
        <p:blipFill>
          <a:blip r:embed="rId50"/>
          <a:stretch>
            <a:fillRect/>
          </a:stretch>
        </p:blipFill>
        <p:spPr>
          <a:xfrm>
            <a:off x="6981237" y="4646210"/>
            <a:ext cx="393995" cy="401240"/>
          </a:xfrm>
          <a:prstGeom prst="rect">
            <a:avLst/>
          </a:prstGeom>
        </p:spPr>
      </p:pic>
      <p:pic>
        <p:nvPicPr>
          <p:cNvPr id="33" name="ben_prosody2">
            <a:hlinkClick r:id="" action="ppaction://media"/>
            <a:extLst>
              <a:ext uri="{FF2B5EF4-FFF2-40B4-BE49-F238E27FC236}">
                <a16:creationId xmlns:a16="http://schemas.microsoft.com/office/drawing/2014/main" id="{BE16E7AB-59F9-2040-8C27-215B187C87EF}"/>
              </a:ext>
            </a:extLst>
          </p:cNvPr>
          <p:cNvPicPr>
            <a:picLocks noChangeAspect="1"/>
          </p:cNvPicPr>
          <p:nvPr>
            <a:audioFile r:link="rId28"/>
            <p:extLst>
              <p:ext uri="{DAA4B4D4-6D71-4841-9C94-3DE7FCFB9230}">
                <p14:media xmlns:p14="http://schemas.microsoft.com/office/powerpoint/2010/main" r:embed="rId27"/>
              </p:ext>
            </p:extLst>
          </p:nvPr>
        </p:nvPicPr>
        <p:blipFill>
          <a:blip r:embed="rId50"/>
          <a:stretch>
            <a:fillRect/>
          </a:stretch>
        </p:blipFill>
        <p:spPr>
          <a:xfrm>
            <a:off x="8305023" y="4648975"/>
            <a:ext cx="393995" cy="401240"/>
          </a:xfrm>
          <a:prstGeom prst="rect">
            <a:avLst/>
          </a:prstGeom>
        </p:spPr>
      </p:pic>
      <p:pic>
        <p:nvPicPr>
          <p:cNvPr id="34" name="ben_prosody3">
            <a:hlinkClick r:id="" action="ppaction://media"/>
            <a:extLst>
              <a:ext uri="{FF2B5EF4-FFF2-40B4-BE49-F238E27FC236}">
                <a16:creationId xmlns:a16="http://schemas.microsoft.com/office/drawing/2014/main" id="{A461644A-5E8D-D449-94A2-89144C59BD93}"/>
              </a:ext>
            </a:extLst>
          </p:cNvPr>
          <p:cNvPicPr>
            <a:picLocks noChangeAspect="1"/>
          </p:cNvPicPr>
          <p:nvPr>
            <a:audioFile r:link="rId30"/>
            <p:extLst>
              <p:ext uri="{DAA4B4D4-6D71-4841-9C94-3DE7FCFB9230}">
                <p14:media xmlns:p14="http://schemas.microsoft.com/office/powerpoint/2010/main" r:embed="rId29"/>
              </p:ext>
            </p:extLst>
          </p:nvPr>
        </p:nvPicPr>
        <p:blipFill>
          <a:blip r:embed="rId50"/>
          <a:stretch>
            <a:fillRect/>
          </a:stretch>
        </p:blipFill>
        <p:spPr>
          <a:xfrm>
            <a:off x="9605426" y="4653615"/>
            <a:ext cx="393995" cy="401240"/>
          </a:xfrm>
          <a:prstGeom prst="rect">
            <a:avLst/>
          </a:prstGeom>
        </p:spPr>
      </p:pic>
      <p:pic>
        <p:nvPicPr>
          <p:cNvPr id="35" name="ben_prosody4">
            <a:hlinkClick r:id="" action="ppaction://media"/>
            <a:extLst>
              <a:ext uri="{FF2B5EF4-FFF2-40B4-BE49-F238E27FC236}">
                <a16:creationId xmlns:a16="http://schemas.microsoft.com/office/drawing/2014/main" id="{751010BD-E3E9-534E-BB20-23B004495751}"/>
              </a:ext>
            </a:extLst>
          </p:cNvPr>
          <p:cNvPicPr>
            <a:picLocks noChangeAspect="1"/>
          </p:cNvPicPr>
          <p:nvPr>
            <a:audioFile r:link="rId32"/>
            <p:extLst>
              <p:ext uri="{DAA4B4D4-6D71-4841-9C94-3DE7FCFB9230}">
                <p14:media xmlns:p14="http://schemas.microsoft.com/office/powerpoint/2010/main" r:embed="rId31"/>
              </p:ext>
            </p:extLst>
          </p:nvPr>
        </p:nvPicPr>
        <p:blipFill>
          <a:blip r:embed="rId50"/>
          <a:stretch>
            <a:fillRect/>
          </a:stretch>
        </p:blipFill>
        <p:spPr>
          <a:xfrm>
            <a:off x="10859876" y="4640735"/>
            <a:ext cx="393995" cy="401240"/>
          </a:xfrm>
          <a:prstGeom prst="rect">
            <a:avLst/>
          </a:prstGeom>
        </p:spPr>
      </p:pic>
      <p:pic>
        <p:nvPicPr>
          <p:cNvPr id="36" name="jessa_prosody1">
            <a:hlinkClick r:id="" action="ppaction://media"/>
            <a:extLst>
              <a:ext uri="{FF2B5EF4-FFF2-40B4-BE49-F238E27FC236}">
                <a16:creationId xmlns:a16="http://schemas.microsoft.com/office/drawing/2014/main" id="{7D068413-5FD3-F74A-AE1F-8B4583B87D1A}"/>
              </a:ext>
            </a:extLst>
          </p:cNvPr>
          <p:cNvPicPr>
            <a:picLocks noChangeAspect="1"/>
          </p:cNvPicPr>
          <p:nvPr>
            <a:audioFile r:link="rId34"/>
            <p:extLst>
              <p:ext uri="{DAA4B4D4-6D71-4841-9C94-3DE7FCFB9230}">
                <p14:media xmlns:p14="http://schemas.microsoft.com/office/powerpoint/2010/main" r:embed="rId33"/>
              </p:ext>
            </p:extLst>
          </p:nvPr>
        </p:nvPicPr>
        <p:blipFill>
          <a:blip r:embed="rId50"/>
          <a:stretch>
            <a:fillRect/>
          </a:stretch>
        </p:blipFill>
        <p:spPr>
          <a:xfrm>
            <a:off x="6991748" y="5111911"/>
            <a:ext cx="393995" cy="401240"/>
          </a:xfrm>
          <a:prstGeom prst="rect">
            <a:avLst/>
          </a:prstGeom>
        </p:spPr>
      </p:pic>
      <p:pic>
        <p:nvPicPr>
          <p:cNvPr id="37" name="jessa_prosody2">
            <a:hlinkClick r:id="" action="ppaction://media"/>
            <a:extLst>
              <a:ext uri="{FF2B5EF4-FFF2-40B4-BE49-F238E27FC236}">
                <a16:creationId xmlns:a16="http://schemas.microsoft.com/office/drawing/2014/main" id="{D027D27D-5574-6B48-A817-7587CEC62DBC}"/>
              </a:ext>
            </a:extLst>
          </p:cNvPr>
          <p:cNvPicPr>
            <a:picLocks noChangeAspect="1"/>
          </p:cNvPicPr>
          <p:nvPr>
            <a:audioFile r:link="rId36"/>
            <p:extLst>
              <p:ext uri="{DAA4B4D4-6D71-4841-9C94-3DE7FCFB9230}">
                <p14:media xmlns:p14="http://schemas.microsoft.com/office/powerpoint/2010/main" r:embed="rId35"/>
              </p:ext>
            </p:extLst>
          </p:nvPr>
        </p:nvPicPr>
        <p:blipFill>
          <a:blip r:embed="rId50"/>
          <a:stretch>
            <a:fillRect/>
          </a:stretch>
        </p:blipFill>
        <p:spPr>
          <a:xfrm>
            <a:off x="8321276" y="5109840"/>
            <a:ext cx="393995" cy="401240"/>
          </a:xfrm>
          <a:prstGeom prst="rect">
            <a:avLst/>
          </a:prstGeom>
        </p:spPr>
      </p:pic>
      <p:pic>
        <p:nvPicPr>
          <p:cNvPr id="38" name="jessa_prosody3">
            <a:hlinkClick r:id="" action="ppaction://media"/>
            <a:extLst>
              <a:ext uri="{FF2B5EF4-FFF2-40B4-BE49-F238E27FC236}">
                <a16:creationId xmlns:a16="http://schemas.microsoft.com/office/drawing/2014/main" id="{7FFC2C09-4DC1-2440-A3F4-A259BD3F75C0}"/>
              </a:ext>
            </a:extLst>
          </p:cNvPr>
          <p:cNvPicPr>
            <a:picLocks noChangeAspect="1"/>
          </p:cNvPicPr>
          <p:nvPr>
            <a:audioFile r:link="rId38"/>
            <p:extLst>
              <p:ext uri="{DAA4B4D4-6D71-4841-9C94-3DE7FCFB9230}">
                <p14:media xmlns:p14="http://schemas.microsoft.com/office/powerpoint/2010/main" r:embed="rId37"/>
              </p:ext>
            </p:extLst>
          </p:nvPr>
        </p:nvPicPr>
        <p:blipFill>
          <a:blip r:embed="rId50"/>
          <a:stretch>
            <a:fillRect/>
          </a:stretch>
        </p:blipFill>
        <p:spPr>
          <a:xfrm>
            <a:off x="9629383" y="5098813"/>
            <a:ext cx="393995" cy="401240"/>
          </a:xfrm>
          <a:prstGeom prst="rect">
            <a:avLst/>
          </a:prstGeom>
        </p:spPr>
      </p:pic>
      <p:pic>
        <p:nvPicPr>
          <p:cNvPr id="39" name="jessa_prosody4">
            <a:hlinkClick r:id="" action="ppaction://media"/>
            <a:extLst>
              <a:ext uri="{FF2B5EF4-FFF2-40B4-BE49-F238E27FC236}">
                <a16:creationId xmlns:a16="http://schemas.microsoft.com/office/drawing/2014/main" id="{D31494A6-3E23-AF40-BE39-6A7DE086F663}"/>
              </a:ext>
            </a:extLst>
          </p:cNvPr>
          <p:cNvPicPr>
            <a:picLocks noChangeAspect="1"/>
          </p:cNvPicPr>
          <p:nvPr>
            <a:audioFile r:link="rId40"/>
            <p:extLst>
              <p:ext uri="{DAA4B4D4-6D71-4841-9C94-3DE7FCFB9230}">
                <p14:media xmlns:p14="http://schemas.microsoft.com/office/powerpoint/2010/main" r:embed="rId39"/>
              </p:ext>
            </p:extLst>
          </p:nvPr>
        </p:nvPicPr>
        <p:blipFill>
          <a:blip r:embed="rId50"/>
          <a:stretch>
            <a:fillRect/>
          </a:stretch>
        </p:blipFill>
        <p:spPr>
          <a:xfrm>
            <a:off x="10876792" y="5103591"/>
            <a:ext cx="376814" cy="383744"/>
          </a:xfrm>
          <a:prstGeom prst="rect">
            <a:avLst/>
          </a:prstGeom>
        </p:spPr>
      </p:pic>
      <p:pic>
        <p:nvPicPr>
          <p:cNvPr id="40" name="zira_prosody1">
            <a:hlinkClick r:id="" action="ppaction://media"/>
            <a:extLst>
              <a:ext uri="{FF2B5EF4-FFF2-40B4-BE49-F238E27FC236}">
                <a16:creationId xmlns:a16="http://schemas.microsoft.com/office/drawing/2014/main" id="{62D77747-26F8-5445-B7DB-41D022E0450C}"/>
              </a:ext>
            </a:extLst>
          </p:cNvPr>
          <p:cNvPicPr>
            <a:picLocks noChangeAspect="1"/>
          </p:cNvPicPr>
          <p:nvPr>
            <a:audioFile r:link="rId42"/>
            <p:extLst>
              <p:ext uri="{DAA4B4D4-6D71-4841-9C94-3DE7FCFB9230}">
                <p14:media xmlns:p14="http://schemas.microsoft.com/office/powerpoint/2010/main" r:embed="rId41"/>
              </p:ext>
            </p:extLst>
          </p:nvPr>
        </p:nvPicPr>
        <p:blipFill>
          <a:blip r:embed="rId50"/>
          <a:stretch>
            <a:fillRect/>
          </a:stretch>
        </p:blipFill>
        <p:spPr>
          <a:xfrm>
            <a:off x="6991748" y="4192724"/>
            <a:ext cx="393995" cy="401240"/>
          </a:xfrm>
          <a:prstGeom prst="rect">
            <a:avLst/>
          </a:prstGeom>
        </p:spPr>
      </p:pic>
      <p:pic>
        <p:nvPicPr>
          <p:cNvPr id="41" name="zira_prosody2">
            <a:hlinkClick r:id="" action="ppaction://media"/>
            <a:extLst>
              <a:ext uri="{FF2B5EF4-FFF2-40B4-BE49-F238E27FC236}">
                <a16:creationId xmlns:a16="http://schemas.microsoft.com/office/drawing/2014/main" id="{D5E6D1FB-D37B-D140-B747-79456148DD8B}"/>
              </a:ext>
            </a:extLst>
          </p:cNvPr>
          <p:cNvPicPr>
            <a:picLocks noChangeAspect="1"/>
          </p:cNvPicPr>
          <p:nvPr>
            <a:audioFile r:link="rId44"/>
            <p:extLst>
              <p:ext uri="{DAA4B4D4-6D71-4841-9C94-3DE7FCFB9230}">
                <p14:media xmlns:p14="http://schemas.microsoft.com/office/powerpoint/2010/main" r:embed="rId43"/>
              </p:ext>
            </p:extLst>
          </p:nvPr>
        </p:nvPicPr>
        <p:blipFill>
          <a:blip r:embed="rId50"/>
          <a:stretch>
            <a:fillRect/>
          </a:stretch>
        </p:blipFill>
        <p:spPr>
          <a:xfrm>
            <a:off x="8292151" y="4192724"/>
            <a:ext cx="393995" cy="401240"/>
          </a:xfrm>
          <a:prstGeom prst="rect">
            <a:avLst/>
          </a:prstGeom>
        </p:spPr>
      </p:pic>
      <p:pic>
        <p:nvPicPr>
          <p:cNvPr id="42" name="zira_prosody3">
            <a:hlinkClick r:id="" action="ppaction://media"/>
            <a:extLst>
              <a:ext uri="{FF2B5EF4-FFF2-40B4-BE49-F238E27FC236}">
                <a16:creationId xmlns:a16="http://schemas.microsoft.com/office/drawing/2014/main" id="{96A1F365-01CD-724E-B90D-D91CFF501505}"/>
              </a:ext>
            </a:extLst>
          </p:cNvPr>
          <p:cNvPicPr>
            <a:picLocks noChangeAspect="1"/>
          </p:cNvPicPr>
          <p:nvPr>
            <a:audioFile r:link="rId46"/>
            <p:extLst>
              <p:ext uri="{DAA4B4D4-6D71-4841-9C94-3DE7FCFB9230}">
                <p14:media xmlns:p14="http://schemas.microsoft.com/office/powerpoint/2010/main" r:embed="rId45"/>
              </p:ext>
            </p:extLst>
          </p:nvPr>
        </p:nvPicPr>
        <p:blipFill>
          <a:blip r:embed="rId50"/>
          <a:stretch>
            <a:fillRect/>
          </a:stretch>
        </p:blipFill>
        <p:spPr>
          <a:xfrm>
            <a:off x="9596746" y="4192724"/>
            <a:ext cx="393995" cy="401240"/>
          </a:xfrm>
          <a:prstGeom prst="rect">
            <a:avLst/>
          </a:prstGeom>
        </p:spPr>
      </p:pic>
      <p:pic>
        <p:nvPicPr>
          <p:cNvPr id="43" name="zira_prosody4">
            <a:hlinkClick r:id="" action="ppaction://media"/>
            <a:extLst>
              <a:ext uri="{FF2B5EF4-FFF2-40B4-BE49-F238E27FC236}">
                <a16:creationId xmlns:a16="http://schemas.microsoft.com/office/drawing/2014/main" id="{F4A8DA65-9495-C249-9C74-12A0D5B6A148}"/>
              </a:ext>
            </a:extLst>
          </p:cNvPr>
          <p:cNvPicPr>
            <a:picLocks noChangeAspect="1"/>
          </p:cNvPicPr>
          <p:nvPr>
            <a:audioFile r:link="rId48"/>
            <p:extLst>
              <p:ext uri="{DAA4B4D4-6D71-4841-9C94-3DE7FCFB9230}">
                <p14:media xmlns:p14="http://schemas.microsoft.com/office/powerpoint/2010/main" r:embed="rId47"/>
              </p:ext>
            </p:extLst>
          </p:nvPr>
        </p:nvPicPr>
        <p:blipFill>
          <a:blip r:embed="rId50"/>
          <a:stretch>
            <a:fillRect/>
          </a:stretch>
        </p:blipFill>
        <p:spPr>
          <a:xfrm>
            <a:off x="10848185" y="4184283"/>
            <a:ext cx="393995" cy="401240"/>
          </a:xfrm>
          <a:prstGeom prst="rect">
            <a:avLst/>
          </a:prstGeom>
        </p:spPr>
      </p:pic>
    </p:spTree>
    <p:extLst>
      <p:ext uri="{BB962C8B-B14F-4D97-AF65-F5344CB8AC3E}">
        <p14:creationId xmlns:p14="http://schemas.microsoft.com/office/powerpoint/2010/main" val="420672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24"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616"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728"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481" fill="hold"/>
                                        <p:tgtEl>
                                          <p:spTgt spid="7"/>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906" fill="hold"/>
                                        <p:tgtEl>
                                          <p:spTgt spid="8"/>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429" fill="hold"/>
                                        <p:tgtEl>
                                          <p:spTgt spid="9"/>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063" fill="hold"/>
                                        <p:tgtEl>
                                          <p:spTgt spid="10"/>
                                        </p:tgtEl>
                                      </p:cBhvr>
                                    </p:cmd>
                                  </p:childTnLst>
                                </p:cTn>
                              </p:par>
                            </p:childTnLst>
                          </p:cTn>
                        </p:par>
                      </p:childTnLst>
                    </p:cTn>
                  </p:par>
                  <p:par>
                    <p:cTn id="31" fill="hold">
                      <p:stCondLst>
                        <p:cond delay="indefinite"/>
                      </p:stCondLst>
                      <p:childTnLst>
                        <p:par>
                          <p:cTn id="32" fill="hold">
                            <p:stCondLst>
                              <p:cond delay="0"/>
                            </p:stCondLst>
                            <p:childTnLst>
                              <p:par>
                                <p:cTn id="33" presetID="1" presetClass="mediacall" presetSubtype="0" fill="hold" nodeType="clickEffect">
                                  <p:stCondLst>
                                    <p:cond delay="0"/>
                                  </p:stCondLst>
                                  <p:childTnLst>
                                    <p:cmd type="call" cmd="playFrom(0.0)">
                                      <p:cBhvr>
                                        <p:cTn id="34" dur="1896" fill="hold"/>
                                        <p:tgtEl>
                                          <p:spTgt spid="11"/>
                                        </p:tgtEl>
                                      </p:cBhvr>
                                    </p:cmd>
                                  </p:childTnLst>
                                </p:cTn>
                              </p:par>
                            </p:childTnLst>
                          </p:cTn>
                        </p:par>
                      </p:childTnLst>
                    </p:cTn>
                  </p:par>
                  <p:par>
                    <p:cTn id="35" fill="hold">
                      <p:stCondLst>
                        <p:cond delay="indefinite"/>
                      </p:stCondLst>
                      <p:childTnLst>
                        <p:par>
                          <p:cTn id="36" fill="hold">
                            <p:stCondLst>
                              <p:cond delay="0"/>
                            </p:stCondLst>
                            <p:childTnLst>
                              <p:par>
                                <p:cTn id="37" presetID="1" presetClass="mediacall" presetSubtype="0" fill="hold" nodeType="clickEffect">
                                  <p:stCondLst>
                                    <p:cond delay="0"/>
                                  </p:stCondLst>
                                  <p:childTnLst>
                                    <p:cmd type="call" cmd="playFrom(0.0)">
                                      <p:cBhvr>
                                        <p:cTn id="38" dur="2992" fill="hold"/>
                                        <p:tgtEl>
                                          <p:spTgt spid="12"/>
                                        </p:tgtEl>
                                      </p:cBhvr>
                                    </p:cmd>
                                  </p:childTnLst>
                                </p:cTn>
                              </p:par>
                            </p:childTnLst>
                          </p:cTn>
                        </p:par>
                      </p:childTnLst>
                    </p:cTn>
                  </p:par>
                  <p:par>
                    <p:cTn id="39" fill="hold">
                      <p:stCondLst>
                        <p:cond delay="indefinite"/>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3457" fill="hold"/>
                                        <p:tgtEl>
                                          <p:spTgt spid="13"/>
                                        </p:tgtEl>
                                      </p:cBhvr>
                                    </p:cmd>
                                  </p:childTnLst>
                                </p:cTn>
                              </p:par>
                            </p:childTnLst>
                          </p:cTn>
                        </p:par>
                      </p:childTnLst>
                    </p:cTn>
                  </p:par>
                  <p:par>
                    <p:cTn id="43" fill="hold">
                      <p:stCondLst>
                        <p:cond delay="indefinite"/>
                      </p:stCondLst>
                      <p:childTnLst>
                        <p:par>
                          <p:cTn id="44" fill="hold">
                            <p:stCondLst>
                              <p:cond delay="0"/>
                            </p:stCondLst>
                            <p:childTnLst>
                              <p:par>
                                <p:cTn id="45" presetID="1" presetClass="mediacall" presetSubtype="0" fill="hold" nodeType="clickEffect">
                                  <p:stCondLst>
                                    <p:cond delay="0"/>
                                  </p:stCondLst>
                                  <p:childTnLst>
                                    <p:cmd type="call" cmd="playFrom(0.0)">
                                      <p:cBhvr>
                                        <p:cTn id="46" dur="3203" fill="hold"/>
                                        <p:tgtEl>
                                          <p:spTgt spid="14"/>
                                        </p:tgtEl>
                                      </p:cBhvr>
                                    </p:cmd>
                                  </p:childTnLst>
                                </p:cTn>
                              </p:par>
                            </p:childTnLst>
                          </p:cTn>
                        </p:par>
                      </p:childTnLst>
                    </p:cTn>
                  </p:par>
                  <p:par>
                    <p:cTn id="47" fill="hold">
                      <p:stCondLst>
                        <p:cond delay="indefinite"/>
                      </p:stCondLst>
                      <p:childTnLst>
                        <p:par>
                          <p:cTn id="48" fill="hold">
                            <p:stCondLst>
                              <p:cond delay="0"/>
                            </p:stCondLst>
                            <p:childTnLst>
                              <p:par>
                                <p:cTn id="49" presetID="1" presetClass="mediacall" presetSubtype="0" fill="hold" nodeType="clickEffect">
                                  <p:stCondLst>
                                    <p:cond delay="0"/>
                                  </p:stCondLst>
                                  <p:childTnLst>
                                    <p:cmd type="call" cmd="playFrom(0.0)">
                                      <p:cBhvr>
                                        <p:cTn id="50" dur="2974" fill="hold"/>
                                        <p:tgtEl>
                                          <p:spTgt spid="15"/>
                                        </p:tgtEl>
                                      </p:cBhvr>
                                    </p:cmd>
                                  </p:childTnLst>
                                </p:cTn>
                              </p:par>
                            </p:childTnLst>
                          </p:cTn>
                        </p:par>
                      </p:childTnLst>
                    </p:cTn>
                  </p:par>
                  <p:par>
                    <p:cTn id="51" fill="hold">
                      <p:stCondLst>
                        <p:cond delay="indefinite"/>
                      </p:stCondLst>
                      <p:childTnLst>
                        <p:par>
                          <p:cTn id="52" fill="hold">
                            <p:stCondLst>
                              <p:cond delay="0"/>
                            </p:stCondLst>
                            <p:childTnLst>
                              <p:par>
                                <p:cTn id="53" presetID="1" presetClass="mediacall" presetSubtype="0" fill="hold" nodeType="clickEffect">
                                  <p:stCondLst>
                                    <p:cond delay="0"/>
                                  </p:stCondLst>
                                  <p:childTnLst>
                                    <p:cmd type="call" cmd="playFrom(0.0)">
                                      <p:cBhvr>
                                        <p:cTn id="54" dur="1496" fill="hold"/>
                                        <p:tgtEl>
                                          <p:spTgt spid="32"/>
                                        </p:tgtEl>
                                      </p:cBhvr>
                                    </p:cmd>
                                  </p:childTnLst>
                                </p:cTn>
                              </p:par>
                            </p:childTnLst>
                          </p:cTn>
                        </p:par>
                      </p:childTnLst>
                    </p:cTn>
                  </p:par>
                  <p:par>
                    <p:cTn id="55" fill="hold">
                      <p:stCondLst>
                        <p:cond delay="indefinite"/>
                      </p:stCondLst>
                      <p:childTnLst>
                        <p:par>
                          <p:cTn id="56" fill="hold">
                            <p:stCondLst>
                              <p:cond delay="0"/>
                            </p:stCondLst>
                            <p:childTnLst>
                              <p:par>
                                <p:cTn id="57" presetID="1" presetClass="mediacall" presetSubtype="0" fill="hold" nodeType="clickEffect">
                                  <p:stCondLst>
                                    <p:cond delay="0"/>
                                  </p:stCondLst>
                                  <p:childTnLst>
                                    <p:cmd type="call" cmd="playFrom(0.0)">
                                      <p:cBhvr>
                                        <p:cTn id="58" dur="1468" fill="hold"/>
                                        <p:tgtEl>
                                          <p:spTgt spid="33"/>
                                        </p:tgtEl>
                                      </p:cBhvr>
                                    </p:cmd>
                                  </p:childTnLst>
                                </p:cTn>
                              </p:par>
                            </p:childTnLst>
                          </p:cTn>
                        </p:par>
                      </p:childTnLst>
                    </p:cTn>
                  </p:par>
                  <p:par>
                    <p:cTn id="59" fill="hold">
                      <p:stCondLst>
                        <p:cond delay="indefinite"/>
                      </p:stCondLst>
                      <p:childTnLst>
                        <p:par>
                          <p:cTn id="60" fill="hold">
                            <p:stCondLst>
                              <p:cond delay="0"/>
                            </p:stCondLst>
                            <p:childTnLst>
                              <p:par>
                                <p:cTn id="61" presetID="1" presetClass="mediacall" presetSubtype="0" fill="hold" nodeType="clickEffect">
                                  <p:stCondLst>
                                    <p:cond delay="0"/>
                                  </p:stCondLst>
                                  <p:childTnLst>
                                    <p:cmd type="call" cmd="playFrom(0.0)">
                                      <p:cBhvr>
                                        <p:cTn id="62" dur="1468" fill="hold"/>
                                        <p:tgtEl>
                                          <p:spTgt spid="34"/>
                                        </p:tgtEl>
                                      </p:cBhvr>
                                    </p:cmd>
                                  </p:childTnLst>
                                </p:cTn>
                              </p:par>
                            </p:childTnLst>
                          </p:cTn>
                        </p:par>
                      </p:childTnLst>
                    </p:cTn>
                  </p:par>
                  <p:par>
                    <p:cTn id="63" fill="hold">
                      <p:stCondLst>
                        <p:cond delay="indefinite"/>
                      </p:stCondLst>
                      <p:childTnLst>
                        <p:par>
                          <p:cTn id="64" fill="hold">
                            <p:stCondLst>
                              <p:cond delay="0"/>
                            </p:stCondLst>
                            <p:childTnLst>
                              <p:par>
                                <p:cTn id="65" presetID="1" presetClass="mediacall" presetSubtype="0" fill="hold" nodeType="clickEffect">
                                  <p:stCondLst>
                                    <p:cond delay="0"/>
                                  </p:stCondLst>
                                  <p:childTnLst>
                                    <p:cmd type="call" cmd="playFrom(0.0)">
                                      <p:cBhvr>
                                        <p:cTn id="66" dur="1474" fill="hold"/>
                                        <p:tgtEl>
                                          <p:spTgt spid="35"/>
                                        </p:tgtEl>
                                      </p:cBhvr>
                                    </p:cmd>
                                  </p:childTnLst>
                                </p:cTn>
                              </p:par>
                            </p:childTnLst>
                          </p:cTn>
                        </p:par>
                      </p:childTnLst>
                    </p:cTn>
                  </p:par>
                  <p:par>
                    <p:cTn id="67" fill="hold">
                      <p:stCondLst>
                        <p:cond delay="indefinite"/>
                      </p:stCondLst>
                      <p:childTnLst>
                        <p:par>
                          <p:cTn id="68" fill="hold">
                            <p:stCondLst>
                              <p:cond delay="0"/>
                            </p:stCondLst>
                            <p:childTnLst>
                              <p:par>
                                <p:cTn id="69" presetID="1" presetClass="mediacall" presetSubtype="0" fill="hold" nodeType="clickEffect">
                                  <p:stCondLst>
                                    <p:cond delay="0"/>
                                  </p:stCondLst>
                                  <p:childTnLst>
                                    <p:cmd type="call" cmd="playFrom(0.0)">
                                      <p:cBhvr>
                                        <p:cTn id="70" dur="1789" fill="hold"/>
                                        <p:tgtEl>
                                          <p:spTgt spid="36"/>
                                        </p:tgtEl>
                                      </p:cBhvr>
                                    </p:cmd>
                                  </p:childTnLst>
                                </p:cTn>
                              </p:par>
                            </p:childTnLst>
                          </p:cTn>
                        </p:par>
                      </p:childTnLst>
                    </p:cTn>
                  </p:par>
                  <p:par>
                    <p:cTn id="71" fill="hold">
                      <p:stCondLst>
                        <p:cond delay="indefinite"/>
                      </p:stCondLst>
                      <p:childTnLst>
                        <p:par>
                          <p:cTn id="72" fill="hold">
                            <p:stCondLst>
                              <p:cond delay="0"/>
                            </p:stCondLst>
                            <p:childTnLst>
                              <p:par>
                                <p:cTn id="73" presetID="1" presetClass="mediacall" presetSubtype="0" fill="hold" nodeType="clickEffect">
                                  <p:stCondLst>
                                    <p:cond delay="0"/>
                                  </p:stCondLst>
                                  <p:childTnLst>
                                    <p:cmd type="call" cmd="playFrom(0.0)">
                                      <p:cBhvr>
                                        <p:cTn id="74" dur="1729" fill="hold"/>
                                        <p:tgtEl>
                                          <p:spTgt spid="37"/>
                                        </p:tgtEl>
                                      </p:cBhvr>
                                    </p:cmd>
                                  </p:childTnLst>
                                </p:cTn>
                              </p:par>
                            </p:childTnLst>
                          </p:cTn>
                        </p:par>
                      </p:childTnLst>
                    </p:cTn>
                  </p:par>
                  <p:par>
                    <p:cTn id="75" fill="hold">
                      <p:stCondLst>
                        <p:cond delay="indefinite"/>
                      </p:stCondLst>
                      <p:childTnLst>
                        <p:par>
                          <p:cTn id="76" fill="hold">
                            <p:stCondLst>
                              <p:cond delay="0"/>
                            </p:stCondLst>
                            <p:childTnLst>
                              <p:par>
                                <p:cTn id="77" presetID="1" presetClass="mediacall" presetSubtype="0" fill="hold" nodeType="clickEffect">
                                  <p:stCondLst>
                                    <p:cond delay="0"/>
                                  </p:stCondLst>
                                  <p:childTnLst>
                                    <p:cmd type="call" cmd="playFrom(0.0)">
                                      <p:cBhvr>
                                        <p:cTn id="78" dur="1758" fill="hold"/>
                                        <p:tgtEl>
                                          <p:spTgt spid="38"/>
                                        </p:tgtEl>
                                      </p:cBhvr>
                                    </p:cmd>
                                  </p:childTnLst>
                                </p:cTn>
                              </p:par>
                            </p:childTnLst>
                          </p:cTn>
                        </p:par>
                      </p:childTnLst>
                    </p:cTn>
                  </p:par>
                  <p:par>
                    <p:cTn id="79" fill="hold">
                      <p:stCondLst>
                        <p:cond delay="indefinite"/>
                      </p:stCondLst>
                      <p:childTnLst>
                        <p:par>
                          <p:cTn id="80" fill="hold">
                            <p:stCondLst>
                              <p:cond delay="0"/>
                            </p:stCondLst>
                            <p:childTnLst>
                              <p:par>
                                <p:cTn id="81" presetID="1" presetClass="mediacall" presetSubtype="0" fill="hold" nodeType="clickEffect">
                                  <p:stCondLst>
                                    <p:cond delay="0"/>
                                  </p:stCondLst>
                                  <p:childTnLst>
                                    <p:cmd type="call" cmd="playFrom(0.0)">
                                      <p:cBhvr>
                                        <p:cTn id="82" dur="1723" fill="hold"/>
                                        <p:tgtEl>
                                          <p:spTgt spid="39"/>
                                        </p:tgtEl>
                                      </p:cBhvr>
                                    </p:cmd>
                                  </p:childTnLst>
                                </p:cTn>
                              </p:par>
                            </p:childTnLst>
                          </p:cTn>
                        </p:par>
                      </p:childTnLst>
                    </p:cTn>
                  </p:par>
                  <p:par>
                    <p:cTn id="83" fill="hold">
                      <p:stCondLst>
                        <p:cond delay="indefinite"/>
                      </p:stCondLst>
                      <p:childTnLst>
                        <p:par>
                          <p:cTn id="84" fill="hold">
                            <p:stCondLst>
                              <p:cond delay="0"/>
                            </p:stCondLst>
                            <p:childTnLst>
                              <p:par>
                                <p:cTn id="85" presetID="1" presetClass="mediacall" presetSubtype="0" fill="hold" nodeType="clickEffect">
                                  <p:stCondLst>
                                    <p:cond delay="0"/>
                                  </p:stCondLst>
                                  <p:childTnLst>
                                    <p:cmd type="call" cmd="playFrom(0.0)">
                                      <p:cBhvr>
                                        <p:cTn id="86" dur="1710" fill="hold"/>
                                        <p:tgtEl>
                                          <p:spTgt spid="40"/>
                                        </p:tgtEl>
                                      </p:cBhvr>
                                    </p:cmd>
                                  </p:childTnLst>
                                </p:cTn>
                              </p:par>
                            </p:childTnLst>
                          </p:cTn>
                        </p:par>
                      </p:childTnLst>
                    </p:cTn>
                  </p:par>
                  <p:par>
                    <p:cTn id="87" fill="hold">
                      <p:stCondLst>
                        <p:cond delay="indefinite"/>
                      </p:stCondLst>
                      <p:childTnLst>
                        <p:par>
                          <p:cTn id="88" fill="hold">
                            <p:stCondLst>
                              <p:cond delay="0"/>
                            </p:stCondLst>
                            <p:childTnLst>
                              <p:par>
                                <p:cTn id="89" presetID="1" presetClass="mediacall" presetSubtype="0" fill="hold" nodeType="clickEffect">
                                  <p:stCondLst>
                                    <p:cond delay="0"/>
                                  </p:stCondLst>
                                  <p:childTnLst>
                                    <p:cmd type="call" cmd="playFrom(0.0)">
                                      <p:cBhvr>
                                        <p:cTn id="90" dur="1673" fill="hold"/>
                                        <p:tgtEl>
                                          <p:spTgt spid="41"/>
                                        </p:tgtEl>
                                      </p:cBhvr>
                                    </p:cmd>
                                  </p:childTnLst>
                                </p:cTn>
                              </p:par>
                            </p:childTnLst>
                          </p:cTn>
                        </p:par>
                      </p:childTnLst>
                    </p:cTn>
                  </p:par>
                  <p:par>
                    <p:cTn id="91" fill="hold">
                      <p:stCondLst>
                        <p:cond delay="indefinite"/>
                      </p:stCondLst>
                      <p:childTnLst>
                        <p:par>
                          <p:cTn id="92" fill="hold">
                            <p:stCondLst>
                              <p:cond delay="0"/>
                            </p:stCondLst>
                            <p:childTnLst>
                              <p:par>
                                <p:cTn id="93" presetID="1" presetClass="mediacall" presetSubtype="0" fill="hold" nodeType="clickEffect">
                                  <p:stCondLst>
                                    <p:cond delay="0"/>
                                  </p:stCondLst>
                                  <p:childTnLst>
                                    <p:cmd type="call" cmd="playFrom(0.0)">
                                      <p:cBhvr>
                                        <p:cTn id="94" dur="1673" fill="hold"/>
                                        <p:tgtEl>
                                          <p:spTgt spid="42"/>
                                        </p:tgtEl>
                                      </p:cBhvr>
                                    </p:cmd>
                                  </p:childTnLst>
                                </p:cTn>
                              </p:par>
                            </p:childTnLst>
                          </p:cTn>
                        </p:par>
                      </p:childTnLst>
                    </p:cTn>
                  </p:par>
                  <p:par>
                    <p:cTn id="95" fill="hold">
                      <p:stCondLst>
                        <p:cond delay="indefinite"/>
                      </p:stCondLst>
                      <p:childTnLst>
                        <p:par>
                          <p:cTn id="96" fill="hold">
                            <p:stCondLst>
                              <p:cond delay="0"/>
                            </p:stCondLst>
                            <p:childTnLst>
                              <p:par>
                                <p:cTn id="97" presetID="1" presetClass="mediacall" presetSubtype="0" fill="hold" nodeType="clickEffect">
                                  <p:stCondLst>
                                    <p:cond delay="0"/>
                                  </p:stCondLst>
                                  <p:childTnLst>
                                    <p:cmd type="call" cmd="playFrom(0.0)">
                                      <p:cBhvr>
                                        <p:cTn id="98" dur="1" fill="hold"/>
                                        <p:tgtEl>
                                          <p:spTgt spid="4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99" fill="hold" display="0">
                  <p:stCondLst>
                    <p:cond delay="indefinite"/>
                  </p:stCondLst>
                  <p:endCondLst>
                    <p:cond evt="onStopAudio" delay="0">
                      <p:tgtEl>
                        <p:sldTgt/>
                      </p:tgtEl>
                    </p:cond>
                  </p:endCondLst>
                </p:cTn>
                <p:tgtEl>
                  <p:spTgt spid="4"/>
                </p:tgtEl>
              </p:cMediaNode>
            </p:audio>
            <p:audio>
              <p:cMediaNode vol="80000">
                <p:cTn id="100" fill="hold" display="0">
                  <p:stCondLst>
                    <p:cond delay="indefinite"/>
                  </p:stCondLst>
                  <p:endCondLst>
                    <p:cond evt="onStopAudio" delay="0">
                      <p:tgtEl>
                        <p:sldTgt/>
                      </p:tgtEl>
                    </p:cond>
                  </p:endCondLst>
                </p:cTn>
                <p:tgtEl>
                  <p:spTgt spid="5"/>
                </p:tgtEl>
              </p:cMediaNode>
            </p:audio>
            <p:audio>
              <p:cMediaNode vol="80000">
                <p:cTn id="101" fill="hold" display="0">
                  <p:stCondLst>
                    <p:cond delay="indefinite"/>
                  </p:stCondLst>
                  <p:endCondLst>
                    <p:cond evt="onStopAudio" delay="0">
                      <p:tgtEl>
                        <p:sldTgt/>
                      </p:tgtEl>
                    </p:cond>
                  </p:endCondLst>
                </p:cTn>
                <p:tgtEl>
                  <p:spTgt spid="6"/>
                </p:tgtEl>
              </p:cMediaNode>
            </p:audio>
            <p:audio>
              <p:cMediaNode vol="80000">
                <p:cTn id="102" fill="hold" display="0">
                  <p:stCondLst>
                    <p:cond delay="indefinite"/>
                  </p:stCondLst>
                  <p:endCondLst>
                    <p:cond evt="onStopAudio" delay="0">
                      <p:tgtEl>
                        <p:sldTgt/>
                      </p:tgtEl>
                    </p:cond>
                  </p:endCondLst>
                </p:cTn>
                <p:tgtEl>
                  <p:spTgt spid="7"/>
                </p:tgtEl>
              </p:cMediaNode>
            </p:audio>
            <p:audio>
              <p:cMediaNode vol="80000">
                <p:cTn id="103" fill="hold" display="0">
                  <p:stCondLst>
                    <p:cond delay="indefinite"/>
                  </p:stCondLst>
                  <p:endCondLst>
                    <p:cond evt="onStopAudio" delay="0">
                      <p:tgtEl>
                        <p:sldTgt/>
                      </p:tgtEl>
                    </p:cond>
                  </p:endCondLst>
                </p:cTn>
                <p:tgtEl>
                  <p:spTgt spid="8"/>
                </p:tgtEl>
              </p:cMediaNode>
            </p:audio>
            <p:audio>
              <p:cMediaNode vol="80000">
                <p:cTn id="104" fill="hold" display="0">
                  <p:stCondLst>
                    <p:cond delay="indefinite"/>
                  </p:stCondLst>
                  <p:endCondLst>
                    <p:cond evt="onStopAudio" delay="0">
                      <p:tgtEl>
                        <p:sldTgt/>
                      </p:tgtEl>
                    </p:cond>
                  </p:endCondLst>
                </p:cTn>
                <p:tgtEl>
                  <p:spTgt spid="9"/>
                </p:tgtEl>
              </p:cMediaNode>
            </p:audio>
            <p:audio>
              <p:cMediaNode vol="80000">
                <p:cTn id="105" fill="hold" display="0">
                  <p:stCondLst>
                    <p:cond delay="indefinite"/>
                  </p:stCondLst>
                  <p:endCondLst>
                    <p:cond evt="onStopAudio" delay="0">
                      <p:tgtEl>
                        <p:sldTgt/>
                      </p:tgtEl>
                    </p:cond>
                  </p:endCondLst>
                </p:cTn>
                <p:tgtEl>
                  <p:spTgt spid="10"/>
                </p:tgtEl>
              </p:cMediaNode>
            </p:audio>
            <p:audio>
              <p:cMediaNode vol="80000">
                <p:cTn id="106" fill="hold" display="0">
                  <p:stCondLst>
                    <p:cond delay="indefinite"/>
                  </p:stCondLst>
                  <p:endCondLst>
                    <p:cond evt="onStopAudio" delay="0">
                      <p:tgtEl>
                        <p:sldTgt/>
                      </p:tgtEl>
                    </p:cond>
                  </p:endCondLst>
                </p:cTn>
                <p:tgtEl>
                  <p:spTgt spid="11"/>
                </p:tgtEl>
              </p:cMediaNode>
            </p:audio>
            <p:audio>
              <p:cMediaNode vol="80000">
                <p:cTn id="107" fill="hold" display="0">
                  <p:stCondLst>
                    <p:cond delay="indefinite"/>
                  </p:stCondLst>
                  <p:endCondLst>
                    <p:cond evt="onStopAudio" delay="0">
                      <p:tgtEl>
                        <p:sldTgt/>
                      </p:tgtEl>
                    </p:cond>
                  </p:endCondLst>
                </p:cTn>
                <p:tgtEl>
                  <p:spTgt spid="12"/>
                </p:tgtEl>
              </p:cMediaNode>
            </p:audio>
            <p:audio>
              <p:cMediaNode vol="80000">
                <p:cTn id="108" fill="hold" display="0">
                  <p:stCondLst>
                    <p:cond delay="indefinite"/>
                  </p:stCondLst>
                  <p:endCondLst>
                    <p:cond evt="onStopAudio" delay="0">
                      <p:tgtEl>
                        <p:sldTgt/>
                      </p:tgtEl>
                    </p:cond>
                  </p:endCondLst>
                </p:cTn>
                <p:tgtEl>
                  <p:spTgt spid="13"/>
                </p:tgtEl>
              </p:cMediaNode>
            </p:audio>
            <p:audio>
              <p:cMediaNode vol="80000">
                <p:cTn id="109" fill="hold" display="0">
                  <p:stCondLst>
                    <p:cond delay="indefinite"/>
                  </p:stCondLst>
                  <p:endCondLst>
                    <p:cond evt="onStopAudio" delay="0">
                      <p:tgtEl>
                        <p:sldTgt/>
                      </p:tgtEl>
                    </p:cond>
                  </p:endCondLst>
                </p:cTn>
                <p:tgtEl>
                  <p:spTgt spid="14"/>
                </p:tgtEl>
              </p:cMediaNode>
            </p:audio>
            <p:audio>
              <p:cMediaNode vol="80000">
                <p:cTn id="110" fill="hold" display="0">
                  <p:stCondLst>
                    <p:cond delay="indefinite"/>
                  </p:stCondLst>
                  <p:endCondLst>
                    <p:cond evt="onStopAudio" delay="0">
                      <p:tgtEl>
                        <p:sldTgt/>
                      </p:tgtEl>
                    </p:cond>
                  </p:endCondLst>
                </p:cTn>
                <p:tgtEl>
                  <p:spTgt spid="15"/>
                </p:tgtEl>
              </p:cMediaNode>
            </p:audio>
            <p:audio>
              <p:cMediaNode vol="80000">
                <p:cTn id="111" fill="hold" display="0">
                  <p:stCondLst>
                    <p:cond delay="indefinite"/>
                  </p:stCondLst>
                  <p:endCondLst>
                    <p:cond evt="onStopAudio" delay="0">
                      <p:tgtEl>
                        <p:sldTgt/>
                      </p:tgtEl>
                    </p:cond>
                  </p:endCondLst>
                </p:cTn>
                <p:tgtEl>
                  <p:spTgt spid="32"/>
                </p:tgtEl>
              </p:cMediaNode>
            </p:audio>
            <p:audio>
              <p:cMediaNode vol="80000">
                <p:cTn id="112" fill="hold" display="0">
                  <p:stCondLst>
                    <p:cond delay="indefinite"/>
                  </p:stCondLst>
                  <p:endCondLst>
                    <p:cond evt="onStopAudio" delay="0">
                      <p:tgtEl>
                        <p:sldTgt/>
                      </p:tgtEl>
                    </p:cond>
                  </p:endCondLst>
                </p:cTn>
                <p:tgtEl>
                  <p:spTgt spid="33"/>
                </p:tgtEl>
              </p:cMediaNode>
            </p:audio>
            <p:audio>
              <p:cMediaNode vol="80000">
                <p:cTn id="113" fill="hold" display="0">
                  <p:stCondLst>
                    <p:cond delay="indefinite"/>
                  </p:stCondLst>
                  <p:endCondLst>
                    <p:cond evt="onStopAudio" delay="0">
                      <p:tgtEl>
                        <p:sldTgt/>
                      </p:tgtEl>
                    </p:cond>
                  </p:endCondLst>
                </p:cTn>
                <p:tgtEl>
                  <p:spTgt spid="34"/>
                </p:tgtEl>
              </p:cMediaNode>
            </p:audio>
            <p:audio>
              <p:cMediaNode vol="80000">
                <p:cTn id="114" fill="hold" display="0">
                  <p:stCondLst>
                    <p:cond delay="indefinite"/>
                  </p:stCondLst>
                  <p:endCondLst>
                    <p:cond evt="onStopAudio" delay="0">
                      <p:tgtEl>
                        <p:sldTgt/>
                      </p:tgtEl>
                    </p:cond>
                  </p:endCondLst>
                </p:cTn>
                <p:tgtEl>
                  <p:spTgt spid="35"/>
                </p:tgtEl>
              </p:cMediaNode>
            </p:audio>
            <p:audio>
              <p:cMediaNode vol="80000">
                <p:cTn id="115" fill="hold" display="0">
                  <p:stCondLst>
                    <p:cond delay="indefinite"/>
                  </p:stCondLst>
                  <p:endCondLst>
                    <p:cond evt="onStopAudio" delay="0">
                      <p:tgtEl>
                        <p:sldTgt/>
                      </p:tgtEl>
                    </p:cond>
                  </p:endCondLst>
                </p:cTn>
                <p:tgtEl>
                  <p:spTgt spid="36"/>
                </p:tgtEl>
              </p:cMediaNode>
            </p:audio>
            <p:audio>
              <p:cMediaNode vol="80000">
                <p:cTn id="116" fill="hold" display="0">
                  <p:stCondLst>
                    <p:cond delay="indefinite"/>
                  </p:stCondLst>
                  <p:endCondLst>
                    <p:cond evt="onStopAudio" delay="0">
                      <p:tgtEl>
                        <p:sldTgt/>
                      </p:tgtEl>
                    </p:cond>
                  </p:endCondLst>
                </p:cTn>
                <p:tgtEl>
                  <p:spTgt spid="37"/>
                </p:tgtEl>
              </p:cMediaNode>
            </p:audio>
            <p:audio>
              <p:cMediaNode vol="80000">
                <p:cTn id="117" fill="hold" display="0">
                  <p:stCondLst>
                    <p:cond delay="indefinite"/>
                  </p:stCondLst>
                  <p:endCondLst>
                    <p:cond evt="onStopAudio" delay="0">
                      <p:tgtEl>
                        <p:sldTgt/>
                      </p:tgtEl>
                    </p:cond>
                  </p:endCondLst>
                </p:cTn>
                <p:tgtEl>
                  <p:spTgt spid="38"/>
                </p:tgtEl>
              </p:cMediaNode>
            </p:audio>
            <p:audio>
              <p:cMediaNode vol="80000">
                <p:cTn id="118" fill="hold" display="0">
                  <p:stCondLst>
                    <p:cond delay="indefinite"/>
                  </p:stCondLst>
                  <p:endCondLst>
                    <p:cond evt="onStopAudio" delay="0">
                      <p:tgtEl>
                        <p:sldTgt/>
                      </p:tgtEl>
                    </p:cond>
                  </p:endCondLst>
                </p:cTn>
                <p:tgtEl>
                  <p:spTgt spid="39"/>
                </p:tgtEl>
              </p:cMediaNode>
            </p:audio>
            <p:audio>
              <p:cMediaNode vol="80000">
                <p:cTn id="119" fill="hold" display="0">
                  <p:stCondLst>
                    <p:cond delay="indefinite"/>
                  </p:stCondLst>
                  <p:endCondLst>
                    <p:cond evt="onStopAudio" delay="0">
                      <p:tgtEl>
                        <p:sldTgt/>
                      </p:tgtEl>
                    </p:cond>
                  </p:endCondLst>
                </p:cTn>
                <p:tgtEl>
                  <p:spTgt spid="40"/>
                </p:tgtEl>
              </p:cMediaNode>
            </p:audio>
            <p:audio>
              <p:cMediaNode vol="80000">
                <p:cTn id="120" fill="hold" display="0">
                  <p:stCondLst>
                    <p:cond delay="indefinite"/>
                  </p:stCondLst>
                  <p:endCondLst>
                    <p:cond evt="onStopAudio" delay="0">
                      <p:tgtEl>
                        <p:sldTgt/>
                      </p:tgtEl>
                    </p:cond>
                  </p:endCondLst>
                </p:cTn>
                <p:tgtEl>
                  <p:spTgt spid="41"/>
                </p:tgtEl>
              </p:cMediaNode>
            </p:audio>
            <p:audio>
              <p:cMediaNode vol="80000">
                <p:cTn id="121" fill="hold" display="0">
                  <p:stCondLst>
                    <p:cond delay="indefinite"/>
                  </p:stCondLst>
                  <p:endCondLst>
                    <p:cond evt="onStopAudio" delay="0">
                      <p:tgtEl>
                        <p:sldTgt/>
                      </p:tgtEl>
                    </p:cond>
                  </p:endCondLst>
                </p:cTn>
                <p:tgtEl>
                  <p:spTgt spid="42"/>
                </p:tgtEl>
              </p:cMediaNode>
            </p:audio>
            <p:audio>
              <p:cMediaNode vol="80000">
                <p:cTn id="122" fill="hold" display="0">
                  <p:stCondLst>
                    <p:cond delay="indefinite"/>
                  </p:stCondLst>
                  <p:endCondLst>
                    <p:cond evt="onStopAudio" delay="0">
                      <p:tgtEl>
                        <p:sldTgt/>
                      </p:tgtEl>
                    </p:cond>
                  </p:endCondLst>
                </p:cTn>
                <p:tgtEl>
                  <p:spTgt spid="4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140F1E-AEBD-7743-BC1D-7829F0A47C54}"/>
              </a:ext>
            </a:extLst>
          </p:cNvPr>
          <p:cNvSpPr/>
          <p:nvPr/>
        </p:nvSpPr>
        <p:spPr>
          <a:xfrm>
            <a:off x="789677" y="702214"/>
            <a:ext cx="10561495" cy="1169551"/>
          </a:xfrm>
          <a:prstGeom prst="rect">
            <a:avLst/>
          </a:prstGeom>
        </p:spPr>
        <p:txBody>
          <a:bodyPr wrap="square">
            <a:spAutoFit/>
          </a:bodyPr>
          <a:lstStyle/>
          <a:p>
            <a:pPr algn="just"/>
            <a:r>
              <a:rPr lang="en-US" sz="1400" dirty="0"/>
              <a:t>	These obstacles reflect the general difficulty of SSML tagging: inconsistent implementation, which makes finding a large-scale use for SSML challenging. Not all systems interpret one tag the same way or even accept the same set of tags. Even within one system, the same tags might have different effects on the output depending on the voice the system is set to use. (I found that the Google system adds a pause at tag locations, effectively making SSML useless for improving its output in terms of naturalness. See </a:t>
            </a:r>
            <a:r>
              <a:rPr lang="en-US" sz="1400" dirty="0">
                <a:solidFill>
                  <a:prstClr val="black"/>
                </a:solidFill>
              </a:rPr>
              <a:t>Figure</a:t>
            </a:r>
            <a:r>
              <a:rPr lang="en-US" sz="1400" dirty="0"/>
              <a:t> 5.) </a:t>
            </a:r>
          </a:p>
          <a:p>
            <a:pPr algn="just"/>
            <a:r>
              <a:rPr lang="en-US" sz="1400" dirty="0"/>
              <a:t>        </a:t>
            </a:r>
          </a:p>
        </p:txBody>
      </p:sp>
      <p:sp>
        <p:nvSpPr>
          <p:cNvPr id="4" name="TextBox 3">
            <a:extLst>
              <a:ext uri="{FF2B5EF4-FFF2-40B4-BE49-F238E27FC236}">
                <a16:creationId xmlns:a16="http://schemas.microsoft.com/office/drawing/2014/main" id="{CE8ECCCB-FB65-E542-9E23-F785B2C7C10B}"/>
              </a:ext>
            </a:extLst>
          </p:cNvPr>
          <p:cNvSpPr txBox="1"/>
          <p:nvPr/>
        </p:nvSpPr>
        <p:spPr>
          <a:xfrm>
            <a:off x="8860220" y="1668880"/>
            <a:ext cx="2490952" cy="1631216"/>
          </a:xfrm>
          <a:prstGeom prst="rect">
            <a:avLst/>
          </a:prstGeom>
          <a:noFill/>
          <a:ln>
            <a:solidFill>
              <a:schemeClr val="tx1"/>
            </a:solidFill>
          </a:ln>
        </p:spPr>
        <p:txBody>
          <a:bodyPr wrap="square" rtlCol="0">
            <a:spAutoFit/>
          </a:bodyPr>
          <a:lstStyle/>
          <a:p>
            <a:pPr lvl="0" algn="ctr"/>
            <a:r>
              <a:rPr lang="en-US" sz="1200" dirty="0">
                <a:solidFill>
                  <a:prstClr val="black"/>
                </a:solidFill>
              </a:rPr>
              <a:t>&lt;speak&gt; </a:t>
            </a:r>
            <a:r>
              <a:rPr lang="en-US" sz="1200" b="1" dirty="0">
                <a:solidFill>
                  <a:prstClr val="black"/>
                </a:solidFill>
              </a:rPr>
              <a:t>I can speak </a:t>
            </a:r>
            <a:r>
              <a:rPr lang="en-US" sz="1200" dirty="0">
                <a:solidFill>
                  <a:prstClr val="black"/>
                </a:solidFill>
              </a:rPr>
              <a:t>&lt;emphasis level='strong’&gt; </a:t>
            </a:r>
            <a:r>
              <a:rPr lang="en-US" sz="1200" b="1" dirty="0">
                <a:solidFill>
                  <a:prstClr val="black"/>
                </a:solidFill>
              </a:rPr>
              <a:t>with more emphasis </a:t>
            </a:r>
            <a:r>
              <a:rPr lang="en-US" sz="1200" dirty="0">
                <a:solidFill>
                  <a:prstClr val="black"/>
                </a:solidFill>
              </a:rPr>
              <a:t>&lt;/emphasis&gt; </a:t>
            </a:r>
            <a:r>
              <a:rPr lang="en-US" sz="1200" b="1" dirty="0">
                <a:solidFill>
                  <a:prstClr val="black"/>
                </a:solidFill>
              </a:rPr>
              <a:t>or in a </a:t>
            </a:r>
            <a:r>
              <a:rPr lang="en-US" sz="1200" dirty="0">
                <a:solidFill>
                  <a:prstClr val="black"/>
                </a:solidFill>
              </a:rPr>
              <a:t>&lt;prosody volume='-20%'&gt; </a:t>
            </a:r>
            <a:r>
              <a:rPr lang="en-US" sz="1200" b="1" dirty="0">
                <a:solidFill>
                  <a:prstClr val="black"/>
                </a:solidFill>
              </a:rPr>
              <a:t>quieter voice. </a:t>
            </a:r>
            <a:r>
              <a:rPr lang="en-US" sz="1200" dirty="0">
                <a:solidFill>
                  <a:prstClr val="black"/>
                </a:solidFill>
              </a:rPr>
              <a:t>&lt;/prosody&gt;&lt;/speak&gt;</a:t>
            </a:r>
          </a:p>
          <a:p>
            <a:endParaRPr lang="en-US" sz="1200" dirty="0"/>
          </a:p>
          <a:p>
            <a:pPr algn="ctr"/>
            <a:endParaRPr lang="en-US" sz="1400" dirty="0"/>
          </a:p>
          <a:p>
            <a:pPr algn="ctr"/>
            <a:r>
              <a:rPr lang="en-US" sz="1400" dirty="0">
                <a:solidFill>
                  <a:prstClr val="black"/>
                </a:solidFill>
              </a:rPr>
              <a:t>Figure</a:t>
            </a:r>
            <a:r>
              <a:rPr lang="en-US" sz="1400" dirty="0"/>
              <a:t> 5</a:t>
            </a:r>
            <a:endParaRPr lang="en-US" sz="1200" dirty="0"/>
          </a:p>
        </p:txBody>
      </p:sp>
      <p:sp>
        <p:nvSpPr>
          <p:cNvPr id="6" name="Rectangle 5">
            <a:extLst>
              <a:ext uri="{FF2B5EF4-FFF2-40B4-BE49-F238E27FC236}">
                <a16:creationId xmlns:a16="http://schemas.microsoft.com/office/drawing/2014/main" id="{98C8C588-92F2-A94F-8B4D-7BF2B21BB480}"/>
              </a:ext>
            </a:extLst>
          </p:cNvPr>
          <p:cNvSpPr/>
          <p:nvPr/>
        </p:nvSpPr>
        <p:spPr>
          <a:xfrm>
            <a:off x="789677" y="1559237"/>
            <a:ext cx="7776255" cy="2246769"/>
          </a:xfrm>
          <a:prstGeom prst="rect">
            <a:avLst/>
          </a:prstGeom>
        </p:spPr>
        <p:txBody>
          <a:bodyPr wrap="square">
            <a:spAutoFit/>
          </a:bodyPr>
          <a:lstStyle/>
          <a:p>
            <a:pPr algn="just"/>
            <a:r>
              <a:rPr lang="en-US" sz="1400" dirty="0"/>
              <a:t>	Since the elements I could therefore reasonably expect to improve with SSML tagging are already mostly handled well by the three systems, I decided instead to do a larger comparison of the systems in terms of how natural their output sounds to human listeners and their error rates. </a:t>
            </a:r>
          </a:p>
          <a:p>
            <a:pPr algn="just"/>
            <a:r>
              <a:rPr lang="en-US" sz="1400" dirty="0"/>
              <a:t>	I wrote Python scripts to extract a total of 250 utterances from three different sources of dialogs: 50 system utterances from the pizza ordering system dialogs used for assignments in this class; 99 utterances from the Maluuba Frames dataset of dialogs about travel planning [2], both user- and system-side (this was a Wizard-of-Oz set-up so the system side was actually human-generated); and 100 transcriptions from the Switchboard corpus of human-human spoken conversations [3]. This gave me utterances on a variety of subjects and from both sides of a two-way dialog. </a:t>
            </a:r>
          </a:p>
          <a:p>
            <a:pPr algn="just"/>
            <a:r>
              <a:rPr lang="en-US" sz="1400" dirty="0"/>
              <a:t>        </a:t>
            </a:r>
          </a:p>
        </p:txBody>
      </p:sp>
      <p:pic>
        <p:nvPicPr>
          <p:cNvPr id="7" name="tag pauses Google">
            <a:hlinkClick r:id="" action="ppaction://media"/>
            <a:extLst>
              <a:ext uri="{FF2B5EF4-FFF2-40B4-BE49-F238E27FC236}">
                <a16:creationId xmlns:a16="http://schemas.microsoft.com/office/drawing/2014/main" id="{D3A472D6-3293-BB47-8C04-EE2E4AD7F6C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921468" y="2654203"/>
            <a:ext cx="368456" cy="368456"/>
          </a:xfrm>
          <a:prstGeom prst="rect">
            <a:avLst/>
          </a:prstGeom>
        </p:spPr>
      </p:pic>
      <p:sp>
        <p:nvSpPr>
          <p:cNvPr id="10" name="TextBox 9">
            <a:extLst>
              <a:ext uri="{FF2B5EF4-FFF2-40B4-BE49-F238E27FC236}">
                <a16:creationId xmlns:a16="http://schemas.microsoft.com/office/drawing/2014/main" id="{22268860-8512-264D-A7DC-55A7689879A3}"/>
              </a:ext>
            </a:extLst>
          </p:cNvPr>
          <p:cNvSpPr txBox="1"/>
          <p:nvPr/>
        </p:nvSpPr>
        <p:spPr>
          <a:xfrm>
            <a:off x="789677" y="3493478"/>
            <a:ext cx="10561495" cy="2739211"/>
          </a:xfrm>
          <a:prstGeom prst="rect">
            <a:avLst/>
          </a:prstGeom>
          <a:noFill/>
        </p:spPr>
        <p:txBody>
          <a:bodyPr wrap="square" rtlCol="0">
            <a:spAutoFit/>
          </a:bodyPr>
          <a:lstStyle/>
          <a:p>
            <a:pPr lvl="0" algn="just"/>
            <a:r>
              <a:rPr lang="en-US" sz="1400" dirty="0">
                <a:solidFill>
                  <a:prstClr val="black"/>
                </a:solidFill>
              </a:rPr>
              <a:t>	The data from the Switchboard corpus, being transcriptions of spoken dialogs, lack punctuation and contain many disfluencies and continuers (some of which I removed by hand). This makes them unlike the usual input to a TTS system, which would come from the NLG component of the dialog system. I didn’t expect the systems to do well on these utterances but their objective performance didn’t matter since I was interested only in how they performed compared to each other.</a:t>
            </a:r>
          </a:p>
          <a:p>
            <a:pPr lvl="0" algn="just"/>
            <a:r>
              <a:rPr lang="en-US" sz="1400" dirty="0">
                <a:solidFill>
                  <a:prstClr val="black"/>
                </a:solidFill>
              </a:rPr>
              <a:t>	I generated a waveform with each of the three TTS systems for every utterance. (Google and Amazon provide web interfaces for app developers [4],[5] and Microsoft provides sample code for making HTTP calls to its server and getting back audio [6].) I divided the resulting set of utterances and corresponding audio files (identified by letters A, B, and C) into seven parts and sent one to each of six listeners, reserving one for myself. I got back from the annotators, for each utterance, a string of the three system identifiers in order of “naturalness” (Figure 6; square brackets indicate ties) and indications of what kind of error each system made, if any (Figure 7). I assigned points to systems based on the rankings: 2 to a top scorer, 1 for second place, and 0 for the worst (averaged for two- or three-way ties) and calculated average scores for various divisions of the data.</a:t>
            </a:r>
          </a:p>
          <a:p>
            <a:pPr algn="just"/>
            <a:endParaRPr lang="en-US" dirty="0"/>
          </a:p>
        </p:txBody>
      </p:sp>
    </p:spTree>
    <p:extLst>
      <p:ext uri="{BB962C8B-B14F-4D97-AF65-F5344CB8AC3E}">
        <p14:creationId xmlns:p14="http://schemas.microsoft.com/office/powerpoint/2010/main" val="7815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2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ECB193-0F57-EF42-A1FD-1D55CF9FADCF}"/>
              </a:ext>
            </a:extLst>
          </p:cNvPr>
          <p:cNvSpPr txBox="1"/>
          <p:nvPr/>
        </p:nvSpPr>
        <p:spPr>
          <a:xfrm>
            <a:off x="683172" y="2436244"/>
            <a:ext cx="10846675" cy="4401205"/>
          </a:xfrm>
          <a:prstGeom prst="rect">
            <a:avLst/>
          </a:prstGeom>
          <a:noFill/>
        </p:spPr>
        <p:txBody>
          <a:bodyPr wrap="square" rtlCol="0">
            <a:spAutoFit/>
          </a:bodyPr>
          <a:lstStyle/>
          <a:p>
            <a:pPr algn="just"/>
            <a:r>
              <a:rPr lang="en-US" sz="1400" dirty="0"/>
              <a:t>	I wrote two Python modules to process the results in terms of rankings and errors. I calculated average ranking scores for each system per annotator, since the data were not divided evenly between the seven people (Figure 8), and then calculated inter-annotator averages for each system (Figure 9). The scores for individual annotators hint at how subjective this kind of evaluation is: each of the three systems was the highest scorer with at least one person. However, the average does show the Amazon and Google systems outscoring the Microsoft system by about the same amount. </a:t>
            </a:r>
          </a:p>
          <a:p>
            <a:pPr algn="just"/>
            <a:r>
              <a:rPr lang="en-US" sz="1400" dirty="0"/>
              <a:t>	I also computed average scores for system utterances (Maluuba and pizza ordering system) and human utterances (Maluuba and Switchboard) separately to see if listeners had different preferences for utterances from different sides of a human-machine dialog (Figure 10). These seven listeners preferred Google’s system for utterances that come from humans and Amazon’s system for utterances that come from machines. In my own experience annotating, the Google output tends to vary more in pitch while Amazon’s generally has flatter intonation, which might help explain this preference. </a:t>
            </a:r>
          </a:p>
          <a:p>
            <a:r>
              <a:rPr lang="en-US" sz="1400" dirty="0"/>
              <a:t>	Since annotators didn’t mark very many errors overall, I reviewed each one individually. </a:t>
            </a:r>
            <a:r>
              <a:rPr lang="en-US" sz="1400" dirty="0">
                <a:latin typeface="Calibri" panose="020F0502020204030204" pitchFamily="34" charset="0"/>
                <a:ea typeface="Calibri" panose="020F0502020204030204" pitchFamily="34" charset="0"/>
                <a:cs typeface="Times New Roman" panose="02020603050405020304" pitchFamily="18" charset="0"/>
              </a:rPr>
              <a:t>The most common category of mispronunciations was proper nouns: locations and names. These are not categories of words that the systems always, or even usually, get wrong, and therefore not good candidates for improvement by automatic SSML tagging, but certainly the individual cases could be fixed with SSML.</a:t>
            </a:r>
          </a:p>
          <a:p>
            <a:r>
              <a:rPr lang="en-US" sz="1400" dirty="0">
                <a:latin typeface="Calibri" panose="020F0502020204030204" pitchFamily="34" charset="0"/>
                <a:cs typeface="Times New Roman" panose="02020603050405020304" pitchFamily="18" charset="0"/>
              </a:rPr>
              <a:t>	</a:t>
            </a:r>
            <a:r>
              <a:rPr lang="en-US" sz="1400" dirty="0"/>
              <a:t>Some errors that annotators marked were multiple mistakes on the same word, since the utterances have overlapping vocabulary. I removed these duplicate errors. No annotators indicated abbreviation or acronym expansion mistakes (types AB and AC), and only one annotator marked any errors of type “other,” so I only looked at the remaining types, mispronunciations (M) and number interpretation errors (N). Since these errors were mistakes at the individual word level, I counted the number of unique words in each annotator’s set of sentences (white-space separated only, so not a perfect count of tokens) and divided the number of errors the annotator identified by the size of the vocabulary in their data set to give me an error rate for each the the three systems per annotator (Figure 11), and then I computed the average of the per-annotator rates (Figure 12). </a:t>
            </a:r>
          </a:p>
        </p:txBody>
      </p:sp>
      <p:graphicFrame>
        <p:nvGraphicFramePr>
          <p:cNvPr id="8" name="Table 7">
            <a:extLst>
              <a:ext uri="{FF2B5EF4-FFF2-40B4-BE49-F238E27FC236}">
                <a16:creationId xmlns:a16="http://schemas.microsoft.com/office/drawing/2014/main" id="{F4551DF5-5134-104A-80D1-0165A07785CE}"/>
              </a:ext>
            </a:extLst>
          </p:cNvPr>
          <p:cNvGraphicFramePr>
            <a:graphicFrameLocks noGrp="1"/>
          </p:cNvGraphicFramePr>
          <p:nvPr/>
        </p:nvGraphicFramePr>
        <p:xfrm>
          <a:off x="1461168" y="507291"/>
          <a:ext cx="3536204" cy="1325880"/>
        </p:xfrm>
        <a:graphic>
          <a:graphicData uri="http://schemas.openxmlformats.org/drawingml/2006/table">
            <a:tbl>
              <a:tblPr/>
              <a:tblGrid>
                <a:gridCol w="719427">
                  <a:extLst>
                    <a:ext uri="{9D8B030D-6E8A-4147-A177-3AD203B41FA5}">
                      <a16:colId xmlns:a16="http://schemas.microsoft.com/office/drawing/2014/main" val="704106095"/>
                    </a:ext>
                  </a:extLst>
                </a:gridCol>
                <a:gridCol w="719427">
                  <a:extLst>
                    <a:ext uri="{9D8B030D-6E8A-4147-A177-3AD203B41FA5}">
                      <a16:colId xmlns:a16="http://schemas.microsoft.com/office/drawing/2014/main" val="133561743"/>
                    </a:ext>
                  </a:extLst>
                </a:gridCol>
                <a:gridCol w="719427">
                  <a:extLst>
                    <a:ext uri="{9D8B030D-6E8A-4147-A177-3AD203B41FA5}">
                      <a16:colId xmlns:a16="http://schemas.microsoft.com/office/drawing/2014/main" val="2770344890"/>
                    </a:ext>
                  </a:extLst>
                </a:gridCol>
                <a:gridCol w="719427">
                  <a:extLst>
                    <a:ext uri="{9D8B030D-6E8A-4147-A177-3AD203B41FA5}">
                      <a16:colId xmlns:a16="http://schemas.microsoft.com/office/drawing/2014/main" val="2914480176"/>
                    </a:ext>
                  </a:extLst>
                </a:gridCol>
                <a:gridCol w="658496">
                  <a:extLst>
                    <a:ext uri="{9D8B030D-6E8A-4147-A177-3AD203B41FA5}">
                      <a16:colId xmlns:a16="http://schemas.microsoft.com/office/drawing/2014/main" val="2467047208"/>
                    </a:ext>
                  </a:extLst>
                </a:gridCol>
              </a:tblGrid>
              <a:tr h="200025">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b="1" dirty="0">
                          <a:effectLst/>
                        </a:rPr>
                        <a:t>Ranking</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b="1" dirty="0">
                          <a:effectLst/>
                        </a:rPr>
                        <a:t>Error in A</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b="1" dirty="0">
                          <a:effectLst/>
                        </a:rPr>
                        <a:t>Error in B</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b="1" dirty="0">
                          <a:effectLst/>
                        </a:rPr>
                        <a:t>Error in C</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629700"/>
                  </a:ext>
                </a:extLst>
              </a:tr>
              <a:tr h="200025">
                <a:tc>
                  <a:txBody>
                    <a:bodyPr/>
                    <a:lstStyle/>
                    <a:p>
                      <a:pPr algn="r" rtl="0" fontAlgn="b"/>
                      <a:r>
                        <a:rPr lang="en-US" sz="1200" dirty="0">
                          <a:effectLst/>
                        </a:rPr>
                        <a:t>44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CAB</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77748"/>
                  </a:ext>
                </a:extLst>
              </a:tr>
              <a:tr h="200025">
                <a:tc>
                  <a:txBody>
                    <a:bodyPr/>
                    <a:lstStyle/>
                    <a:p>
                      <a:pPr algn="r" rtl="0" fontAlgn="b"/>
                      <a:r>
                        <a:rPr lang="en-US" sz="1200" dirty="0">
                          <a:effectLst/>
                        </a:rPr>
                        <a:t>45</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CAB</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M</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8716162"/>
                  </a:ext>
                </a:extLst>
              </a:tr>
              <a:tr h="200025">
                <a:tc>
                  <a:txBody>
                    <a:bodyPr/>
                    <a:lstStyle/>
                    <a:p>
                      <a:pPr algn="r" rtl="0" fontAlgn="b"/>
                      <a:r>
                        <a:rPr lang="en-US" sz="1200" dirty="0">
                          <a:effectLst/>
                        </a:rPr>
                        <a:t>46</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ACB</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M</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056686"/>
                  </a:ext>
                </a:extLst>
              </a:tr>
              <a:tr h="200025">
                <a:tc>
                  <a:txBody>
                    <a:bodyPr/>
                    <a:lstStyle/>
                    <a:p>
                      <a:pPr algn="r" rtl="0" fontAlgn="b"/>
                      <a:r>
                        <a:rPr lang="en-US" sz="1200" dirty="0">
                          <a:effectLst/>
                        </a:rPr>
                        <a:t>47</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A[BC]</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731312"/>
                  </a:ext>
                </a:extLst>
              </a:tr>
              <a:tr h="200025">
                <a:tc>
                  <a:txBody>
                    <a:bodyPr/>
                    <a:lstStyle/>
                    <a:p>
                      <a:pPr algn="r" rtl="0" fontAlgn="b"/>
                      <a:r>
                        <a:rPr lang="en-US" sz="1200" dirty="0">
                          <a:effectLst/>
                        </a:rPr>
                        <a:t>48</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ACB</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M</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sz="1200"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620273"/>
                  </a:ext>
                </a:extLst>
              </a:tr>
            </a:tbl>
          </a:graphicData>
        </a:graphic>
      </p:graphicFrame>
      <p:sp>
        <p:nvSpPr>
          <p:cNvPr id="9" name="TextBox 8">
            <a:extLst>
              <a:ext uri="{FF2B5EF4-FFF2-40B4-BE49-F238E27FC236}">
                <a16:creationId xmlns:a16="http://schemas.microsoft.com/office/drawing/2014/main" id="{E4E107F4-B2D7-5841-AFFC-997BC5FBA3DC}"/>
              </a:ext>
            </a:extLst>
          </p:cNvPr>
          <p:cNvSpPr txBox="1"/>
          <p:nvPr/>
        </p:nvSpPr>
        <p:spPr>
          <a:xfrm>
            <a:off x="2716626" y="1980819"/>
            <a:ext cx="768993" cy="307777"/>
          </a:xfrm>
          <a:prstGeom prst="rect">
            <a:avLst/>
          </a:prstGeom>
          <a:noFill/>
        </p:spPr>
        <p:txBody>
          <a:bodyPr wrap="none" rtlCol="0">
            <a:spAutoFit/>
          </a:bodyPr>
          <a:lstStyle/>
          <a:p>
            <a:r>
              <a:rPr lang="en-US" sz="1400" dirty="0">
                <a:solidFill>
                  <a:prstClr val="black"/>
                </a:solidFill>
              </a:rPr>
              <a:t>Figure</a:t>
            </a:r>
            <a:r>
              <a:rPr lang="en-US" sz="1400" dirty="0"/>
              <a:t> 6</a:t>
            </a:r>
          </a:p>
        </p:txBody>
      </p:sp>
      <p:graphicFrame>
        <p:nvGraphicFramePr>
          <p:cNvPr id="10" name="Table 9">
            <a:extLst>
              <a:ext uri="{FF2B5EF4-FFF2-40B4-BE49-F238E27FC236}">
                <a16:creationId xmlns:a16="http://schemas.microsoft.com/office/drawing/2014/main" id="{5C7C0748-943A-A04E-A56F-01086F0BF24C}"/>
              </a:ext>
            </a:extLst>
          </p:cNvPr>
          <p:cNvGraphicFramePr>
            <a:graphicFrameLocks noGrp="1"/>
          </p:cNvGraphicFramePr>
          <p:nvPr/>
        </p:nvGraphicFramePr>
        <p:xfrm>
          <a:off x="6194218" y="764086"/>
          <a:ext cx="4267200" cy="1104900"/>
        </p:xfrm>
        <a:graphic>
          <a:graphicData uri="http://schemas.openxmlformats.org/drawingml/2006/table">
            <a:tbl>
              <a:tblPr/>
              <a:tblGrid>
                <a:gridCol w="483687">
                  <a:extLst>
                    <a:ext uri="{9D8B030D-6E8A-4147-A177-3AD203B41FA5}">
                      <a16:colId xmlns:a16="http://schemas.microsoft.com/office/drawing/2014/main" val="1781701179"/>
                    </a:ext>
                  </a:extLst>
                </a:gridCol>
                <a:gridCol w="3783513">
                  <a:extLst>
                    <a:ext uri="{9D8B030D-6E8A-4147-A177-3AD203B41FA5}">
                      <a16:colId xmlns:a16="http://schemas.microsoft.com/office/drawing/2014/main" val="904190032"/>
                    </a:ext>
                  </a:extLst>
                </a:gridCol>
              </a:tblGrid>
              <a:tr h="200025">
                <a:tc>
                  <a:txBody>
                    <a:bodyPr/>
                    <a:lstStyle/>
                    <a:p>
                      <a:pPr rtl="0" fontAlgn="b"/>
                      <a:r>
                        <a:rPr lang="en-US" sz="1200" dirty="0">
                          <a:effectLst/>
                        </a:rPr>
                        <a:t>M</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word mispronunciation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576368"/>
                  </a:ext>
                </a:extLst>
              </a:tr>
              <a:tr h="200025">
                <a:tc>
                  <a:txBody>
                    <a:bodyPr/>
                    <a:lstStyle/>
                    <a:p>
                      <a:pPr rtl="0" fontAlgn="b"/>
                      <a:r>
                        <a:rPr lang="en-US" sz="1200" dirty="0">
                          <a:effectLst/>
                        </a:rPr>
                        <a:t>AB</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Incorrect expansion of abbreviation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7895551"/>
                  </a:ext>
                </a:extLst>
              </a:tr>
              <a:tr h="200025">
                <a:tc>
                  <a:txBody>
                    <a:bodyPr/>
                    <a:lstStyle/>
                    <a:p>
                      <a:pPr rtl="0" fontAlgn="b"/>
                      <a:r>
                        <a:rPr lang="en-US" sz="1200" dirty="0">
                          <a:effectLst/>
                        </a:rPr>
                        <a:t>AC</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Incorrect acronym pronunciation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273833"/>
                  </a:ext>
                </a:extLst>
              </a:tr>
              <a:tr h="200025">
                <a:tc>
                  <a:txBody>
                    <a:bodyPr/>
                    <a:lstStyle/>
                    <a:p>
                      <a:pPr rtl="0" fontAlgn="b"/>
                      <a:r>
                        <a:rPr lang="en-US" sz="1200" dirty="0">
                          <a:effectLst/>
                        </a:rPr>
                        <a:t>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Incorrect interpretation of numerals</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903767"/>
                  </a:ext>
                </a:extLst>
              </a:tr>
              <a:tr h="200025">
                <a:tc>
                  <a:txBody>
                    <a:bodyPr/>
                    <a:lstStyle/>
                    <a:p>
                      <a:pPr rtl="0" fontAlgn="b"/>
                      <a:r>
                        <a:rPr lang="en-US" sz="1200" dirty="0">
                          <a:effectLst/>
                        </a:rPr>
                        <a:t>O</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200" dirty="0">
                          <a:effectLst/>
                        </a:rPr>
                        <a:t>other</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00087"/>
                  </a:ext>
                </a:extLst>
              </a:tr>
            </a:tbl>
          </a:graphicData>
        </a:graphic>
      </p:graphicFrame>
      <p:sp>
        <p:nvSpPr>
          <p:cNvPr id="11" name="TextBox 10">
            <a:extLst>
              <a:ext uri="{FF2B5EF4-FFF2-40B4-BE49-F238E27FC236}">
                <a16:creationId xmlns:a16="http://schemas.microsoft.com/office/drawing/2014/main" id="{781B46A4-D41A-394B-916F-D38990075D0B}"/>
              </a:ext>
            </a:extLst>
          </p:cNvPr>
          <p:cNvSpPr txBox="1"/>
          <p:nvPr/>
        </p:nvSpPr>
        <p:spPr>
          <a:xfrm>
            <a:off x="7504386" y="1855681"/>
            <a:ext cx="768993" cy="307777"/>
          </a:xfrm>
          <a:prstGeom prst="rect">
            <a:avLst/>
          </a:prstGeom>
          <a:noFill/>
        </p:spPr>
        <p:txBody>
          <a:bodyPr wrap="none" rtlCol="0">
            <a:spAutoFit/>
          </a:bodyPr>
          <a:lstStyle/>
          <a:p>
            <a:r>
              <a:rPr lang="en-US" sz="1400" dirty="0">
                <a:solidFill>
                  <a:prstClr val="black"/>
                </a:solidFill>
              </a:rPr>
              <a:t>Figure</a:t>
            </a:r>
            <a:r>
              <a:rPr lang="en-US" sz="1400" dirty="0"/>
              <a:t> 7</a:t>
            </a:r>
          </a:p>
        </p:txBody>
      </p:sp>
    </p:spTree>
    <p:extLst>
      <p:ext uri="{BB962C8B-B14F-4D97-AF65-F5344CB8AC3E}">
        <p14:creationId xmlns:p14="http://schemas.microsoft.com/office/powerpoint/2010/main" val="250405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049077E-C78D-6249-AD57-120E2ED45AA8}"/>
              </a:ext>
            </a:extLst>
          </p:cNvPr>
          <p:cNvGraphicFramePr/>
          <p:nvPr/>
        </p:nvGraphicFramePr>
        <p:xfrm>
          <a:off x="681978" y="365374"/>
          <a:ext cx="3576918" cy="3435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2E4EB2C-DA7E-254E-B6E2-D038E176EF34}"/>
              </a:ext>
            </a:extLst>
          </p:cNvPr>
          <p:cNvGraphicFramePr/>
          <p:nvPr/>
        </p:nvGraphicFramePr>
        <p:xfrm>
          <a:off x="964944" y="3490827"/>
          <a:ext cx="10216056" cy="32252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472AC53C-0458-D442-92A0-3D9A1D03D765}"/>
              </a:ext>
            </a:extLst>
          </p:cNvPr>
          <p:cNvGraphicFramePr/>
          <p:nvPr/>
        </p:nvGraphicFramePr>
        <p:xfrm>
          <a:off x="4796466" y="386394"/>
          <a:ext cx="6667500" cy="3104433"/>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59D374D4-621B-254E-9396-64E0D822A03A}"/>
              </a:ext>
            </a:extLst>
          </p:cNvPr>
          <p:cNvSpPr txBox="1"/>
          <p:nvPr/>
        </p:nvSpPr>
        <p:spPr>
          <a:xfrm>
            <a:off x="302614" y="4964968"/>
            <a:ext cx="722505" cy="461665"/>
          </a:xfrm>
          <a:prstGeom prst="rect">
            <a:avLst/>
          </a:prstGeom>
          <a:noFill/>
        </p:spPr>
        <p:txBody>
          <a:bodyPr wrap="none" rtlCol="0">
            <a:spAutoFit/>
          </a:bodyPr>
          <a:lstStyle/>
          <a:p>
            <a:r>
              <a:rPr lang="en-US" sz="1200" dirty="0"/>
              <a:t>Average </a:t>
            </a:r>
          </a:p>
          <a:p>
            <a:r>
              <a:rPr lang="en-US" sz="1200" dirty="0"/>
              <a:t>Score</a:t>
            </a:r>
          </a:p>
        </p:txBody>
      </p:sp>
    </p:spTree>
    <p:extLst>
      <p:ext uri="{BB962C8B-B14F-4D97-AF65-F5344CB8AC3E}">
        <p14:creationId xmlns:p14="http://schemas.microsoft.com/office/powerpoint/2010/main" val="122042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92E78EA-71F7-A84C-AD7D-7A91B686347A}"/>
              </a:ext>
            </a:extLst>
          </p:cNvPr>
          <p:cNvGraphicFramePr>
            <a:graphicFrameLocks noGrp="1"/>
          </p:cNvGraphicFramePr>
          <p:nvPr/>
        </p:nvGraphicFramePr>
        <p:xfrm>
          <a:off x="1057740" y="658131"/>
          <a:ext cx="5637350" cy="2499756"/>
        </p:xfrm>
        <a:graphic>
          <a:graphicData uri="http://schemas.openxmlformats.org/drawingml/2006/table">
            <a:tbl>
              <a:tblPr firstRow="1" bandRow="1">
                <a:tableStyleId>{5C22544A-7EE6-4342-B048-85BDC9FD1C3A}</a:tableStyleId>
              </a:tblPr>
              <a:tblGrid>
                <a:gridCol w="971212">
                  <a:extLst>
                    <a:ext uri="{9D8B030D-6E8A-4147-A177-3AD203B41FA5}">
                      <a16:colId xmlns:a16="http://schemas.microsoft.com/office/drawing/2014/main" val="729724944"/>
                    </a:ext>
                  </a:extLst>
                </a:gridCol>
                <a:gridCol w="654237">
                  <a:extLst>
                    <a:ext uri="{9D8B030D-6E8A-4147-A177-3AD203B41FA5}">
                      <a16:colId xmlns:a16="http://schemas.microsoft.com/office/drawing/2014/main" val="2048690241"/>
                    </a:ext>
                  </a:extLst>
                </a:gridCol>
                <a:gridCol w="652557">
                  <a:extLst>
                    <a:ext uri="{9D8B030D-6E8A-4147-A177-3AD203B41FA5}">
                      <a16:colId xmlns:a16="http://schemas.microsoft.com/office/drawing/2014/main" val="4233142173"/>
                    </a:ext>
                  </a:extLst>
                </a:gridCol>
                <a:gridCol w="652557">
                  <a:extLst>
                    <a:ext uri="{9D8B030D-6E8A-4147-A177-3AD203B41FA5}">
                      <a16:colId xmlns:a16="http://schemas.microsoft.com/office/drawing/2014/main" val="1954123960"/>
                    </a:ext>
                  </a:extLst>
                </a:gridCol>
                <a:gridCol w="652557">
                  <a:extLst>
                    <a:ext uri="{9D8B030D-6E8A-4147-A177-3AD203B41FA5}">
                      <a16:colId xmlns:a16="http://schemas.microsoft.com/office/drawing/2014/main" val="2727576294"/>
                    </a:ext>
                  </a:extLst>
                </a:gridCol>
                <a:gridCol w="661882">
                  <a:extLst>
                    <a:ext uri="{9D8B030D-6E8A-4147-A177-3AD203B41FA5}">
                      <a16:colId xmlns:a16="http://schemas.microsoft.com/office/drawing/2014/main" val="182848353"/>
                    </a:ext>
                  </a:extLst>
                </a:gridCol>
                <a:gridCol w="643235">
                  <a:extLst>
                    <a:ext uri="{9D8B030D-6E8A-4147-A177-3AD203B41FA5}">
                      <a16:colId xmlns:a16="http://schemas.microsoft.com/office/drawing/2014/main" val="3941717009"/>
                    </a:ext>
                  </a:extLst>
                </a:gridCol>
                <a:gridCol w="749113">
                  <a:extLst>
                    <a:ext uri="{9D8B030D-6E8A-4147-A177-3AD203B41FA5}">
                      <a16:colId xmlns:a16="http://schemas.microsoft.com/office/drawing/2014/main" val="3105033526"/>
                    </a:ext>
                  </a:extLst>
                </a:gridCol>
              </a:tblGrid>
              <a:tr h="296788">
                <a:tc>
                  <a:txBody>
                    <a:bodyPr/>
                    <a:lstStyle/>
                    <a:p>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A (230)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B (255)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G (325)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J (264)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L (360)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T (354)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V (183)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869352"/>
                  </a:ext>
                </a:extLst>
              </a:tr>
              <a:tr h="0">
                <a:tc>
                  <a:txBody>
                    <a:bodyPr/>
                    <a:lstStyle/>
                    <a:p>
                      <a:r>
                        <a:rPr lang="en-US" sz="1200" b="1" dirty="0">
                          <a:solidFill>
                            <a:schemeClr val="tx1"/>
                          </a:solidFill>
                        </a:rPr>
                        <a:t>ERROR: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165571"/>
                  </a:ext>
                </a:extLst>
              </a:tr>
              <a:tr h="252248">
                <a:tc>
                  <a:txBody>
                    <a:bodyPr/>
                    <a:lstStyle/>
                    <a:p>
                      <a:r>
                        <a:rPr lang="en-US" sz="1200" b="0" dirty="0">
                          <a:solidFill>
                            <a:schemeClr val="tx1"/>
                          </a:solidFill>
                        </a:rPr>
                        <a:t>Amazon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1.304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0.3921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0.6153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0.3787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0.5464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0566767"/>
                  </a:ext>
                </a:extLst>
              </a:tr>
              <a:tr h="282728">
                <a:tc>
                  <a:txBody>
                    <a:bodyPr/>
                    <a:lstStyle/>
                    <a:p>
                      <a:r>
                        <a:rPr lang="en-US" sz="1200" b="0" dirty="0">
                          <a:solidFill>
                            <a:schemeClr val="tx1"/>
                          </a:solidFill>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0.2778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8016173"/>
                  </a:ext>
                </a:extLst>
              </a:tr>
              <a:tr h="273269">
                <a:tc>
                  <a:txBody>
                    <a:bodyPr/>
                    <a:lstStyle/>
                    <a:p>
                      <a:r>
                        <a:rPr lang="en-US" sz="1200" b="0" dirty="0">
                          <a:solidFill>
                            <a:schemeClr val="tx1"/>
                          </a:solidFill>
                        </a:rPr>
                        <a:t>Google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0.4347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0583820"/>
                  </a:ext>
                </a:extLst>
              </a:tr>
              <a:tr h="273269">
                <a:tc>
                  <a:txBody>
                    <a:bodyPr/>
                    <a:lstStyle/>
                    <a:p>
                      <a:r>
                        <a:rPr lang="en-US" sz="1200" b="1" dirty="0">
                          <a:solidFill>
                            <a:schemeClr val="tx1"/>
                          </a:solidFill>
                        </a:rPr>
                        <a:t>ERROR: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893764"/>
                  </a:ext>
                </a:extLst>
              </a:tr>
              <a:tr h="273269">
                <a:tc>
                  <a:txBody>
                    <a:bodyPr/>
                    <a:lstStyle/>
                    <a:p>
                      <a:r>
                        <a:rPr lang="en-US" sz="1200" b="0" dirty="0">
                          <a:solidFill>
                            <a:schemeClr val="tx1"/>
                          </a:solidFill>
                        </a:rPr>
                        <a:t>Amazon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0.3921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665220"/>
                  </a:ext>
                </a:extLst>
              </a:tr>
              <a:tr h="273269">
                <a:tc>
                  <a:txBody>
                    <a:bodyPr/>
                    <a:lstStyle/>
                    <a:p>
                      <a:r>
                        <a:rPr lang="en-US" sz="1200" b="0" dirty="0">
                          <a:solidFill>
                            <a:schemeClr val="tx1"/>
                          </a:solidFill>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5658607"/>
                  </a:ext>
                </a:extLst>
              </a:tr>
              <a:tr h="273269">
                <a:tc>
                  <a:txBody>
                    <a:bodyPr/>
                    <a:lstStyle/>
                    <a:p>
                      <a:r>
                        <a:rPr lang="en-US" sz="1200" b="0" dirty="0">
                          <a:solidFill>
                            <a:schemeClr val="tx1"/>
                          </a:solidFill>
                        </a:rPr>
                        <a:t>Google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0.2778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1543743"/>
                  </a:ext>
                </a:extLst>
              </a:tr>
            </a:tbl>
          </a:graphicData>
        </a:graphic>
      </p:graphicFrame>
      <p:sp>
        <p:nvSpPr>
          <p:cNvPr id="11" name="TextBox 10">
            <a:extLst>
              <a:ext uri="{FF2B5EF4-FFF2-40B4-BE49-F238E27FC236}">
                <a16:creationId xmlns:a16="http://schemas.microsoft.com/office/drawing/2014/main" id="{720EDDF9-AF25-0C4E-9637-6AD9B608684C}"/>
              </a:ext>
            </a:extLst>
          </p:cNvPr>
          <p:cNvSpPr txBox="1"/>
          <p:nvPr/>
        </p:nvSpPr>
        <p:spPr>
          <a:xfrm>
            <a:off x="2856911" y="350354"/>
            <a:ext cx="2039007" cy="307777"/>
          </a:xfrm>
          <a:prstGeom prst="rect">
            <a:avLst/>
          </a:prstGeom>
          <a:noFill/>
        </p:spPr>
        <p:txBody>
          <a:bodyPr wrap="square" rtlCol="0">
            <a:spAutoFit/>
          </a:bodyPr>
          <a:lstStyle/>
          <a:p>
            <a:r>
              <a:rPr lang="en-US" sz="1400" dirty="0"/>
              <a:t>Figure 11: Error rates (%)</a:t>
            </a:r>
          </a:p>
        </p:txBody>
      </p:sp>
      <p:graphicFrame>
        <p:nvGraphicFramePr>
          <p:cNvPr id="16" name="Table 15">
            <a:extLst>
              <a:ext uri="{FF2B5EF4-FFF2-40B4-BE49-F238E27FC236}">
                <a16:creationId xmlns:a16="http://schemas.microsoft.com/office/drawing/2014/main" id="{85091498-925C-3A45-AF7B-6DD3E4351788}"/>
              </a:ext>
            </a:extLst>
          </p:cNvPr>
          <p:cNvGraphicFramePr>
            <a:graphicFrameLocks noGrp="1"/>
          </p:cNvGraphicFramePr>
          <p:nvPr/>
        </p:nvGraphicFramePr>
        <p:xfrm>
          <a:off x="7743604" y="658131"/>
          <a:ext cx="3206271" cy="1169752"/>
        </p:xfrm>
        <a:graphic>
          <a:graphicData uri="http://schemas.openxmlformats.org/drawingml/2006/table">
            <a:tbl>
              <a:tblPr firstRow="1" bandRow="1">
                <a:tableStyleId>{5C22544A-7EE6-4342-B048-85BDC9FD1C3A}</a:tableStyleId>
              </a:tblPr>
              <a:tblGrid>
                <a:gridCol w="1068757">
                  <a:extLst>
                    <a:ext uri="{9D8B030D-6E8A-4147-A177-3AD203B41FA5}">
                      <a16:colId xmlns:a16="http://schemas.microsoft.com/office/drawing/2014/main" val="10555037"/>
                    </a:ext>
                  </a:extLst>
                </a:gridCol>
                <a:gridCol w="1068757">
                  <a:extLst>
                    <a:ext uri="{9D8B030D-6E8A-4147-A177-3AD203B41FA5}">
                      <a16:colId xmlns:a16="http://schemas.microsoft.com/office/drawing/2014/main" val="1532353525"/>
                    </a:ext>
                  </a:extLst>
                </a:gridCol>
                <a:gridCol w="1068757">
                  <a:extLst>
                    <a:ext uri="{9D8B030D-6E8A-4147-A177-3AD203B41FA5}">
                      <a16:colId xmlns:a16="http://schemas.microsoft.com/office/drawing/2014/main" val="3448236082"/>
                    </a:ext>
                  </a:extLst>
                </a:gridCol>
              </a:tblGrid>
              <a:tr h="292438">
                <a:tc>
                  <a:txBody>
                    <a:bodyPr/>
                    <a:lstStyle/>
                    <a:p>
                      <a:endParaRPr 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3546908"/>
                  </a:ext>
                </a:extLst>
              </a:tr>
              <a:tr h="292438">
                <a:tc>
                  <a:txBody>
                    <a:bodyPr/>
                    <a:lstStyle/>
                    <a:p>
                      <a:r>
                        <a:rPr lang="en-US" sz="1200" b="1" dirty="0">
                          <a:solidFill>
                            <a:schemeClr val="tx1"/>
                          </a:solidFill>
                        </a:rPr>
                        <a:t>Amazon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kern="1200" dirty="0">
                          <a:solidFill>
                            <a:schemeClr val="tx1"/>
                          </a:solidFill>
                          <a:latin typeface="+mn-lt"/>
                          <a:ea typeface="+mn-ea"/>
                          <a:cs typeface="+mn-cs"/>
                        </a:rPr>
                        <a:t>0.5431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kern="1200" dirty="0">
                          <a:solidFill>
                            <a:schemeClr val="tx1"/>
                          </a:solidFill>
                          <a:latin typeface="+mn-lt"/>
                          <a:ea typeface="+mn-ea"/>
                          <a:cs typeface="+mn-cs"/>
                        </a:rPr>
                        <a:t>0.0560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811684"/>
                  </a:ext>
                </a:extLst>
              </a:tr>
              <a:tr h="292438">
                <a:tc>
                  <a:txBody>
                    <a:bodyPr/>
                    <a:lstStyle/>
                    <a:p>
                      <a:r>
                        <a:rPr lang="en-US" sz="1200" b="1" dirty="0">
                          <a:solidFill>
                            <a:schemeClr val="tx1"/>
                          </a:solidFill>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kern="1200" dirty="0">
                          <a:solidFill>
                            <a:schemeClr val="tx1"/>
                          </a:solidFill>
                          <a:latin typeface="+mn-lt"/>
                          <a:ea typeface="+mn-ea"/>
                          <a:cs typeface="+mn-cs"/>
                        </a:rPr>
                        <a:t>0.8431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200" kern="1200" dirty="0">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4005408"/>
                  </a:ext>
                </a:extLst>
              </a:tr>
              <a:tr h="292438">
                <a:tc>
                  <a:txBody>
                    <a:bodyPr/>
                    <a:lstStyle/>
                    <a:p>
                      <a:r>
                        <a:rPr lang="en-US" sz="1200" b="1" dirty="0">
                          <a:solidFill>
                            <a:schemeClr val="tx1"/>
                          </a:solidFill>
                        </a:rPr>
                        <a:t>Google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kern="1200" dirty="0">
                          <a:solidFill>
                            <a:schemeClr val="tx1"/>
                          </a:solidFill>
                          <a:latin typeface="+mn-lt"/>
                          <a:ea typeface="+mn-ea"/>
                          <a:cs typeface="+mn-cs"/>
                        </a:rPr>
                        <a:t>0.0621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kern="1200" dirty="0">
                          <a:solidFill>
                            <a:schemeClr val="tx1"/>
                          </a:solidFill>
                          <a:latin typeface="+mn-lt"/>
                          <a:ea typeface="+mn-ea"/>
                          <a:cs typeface="+mn-cs"/>
                        </a:rPr>
                        <a:t>0.0397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7369374"/>
                  </a:ext>
                </a:extLst>
              </a:tr>
            </a:tbl>
          </a:graphicData>
        </a:graphic>
      </p:graphicFrame>
      <p:sp>
        <p:nvSpPr>
          <p:cNvPr id="17" name="TextBox 16">
            <a:extLst>
              <a:ext uri="{FF2B5EF4-FFF2-40B4-BE49-F238E27FC236}">
                <a16:creationId xmlns:a16="http://schemas.microsoft.com/office/drawing/2014/main" id="{333D6F26-6C6F-0848-B63B-8CE6DFBEE04A}"/>
              </a:ext>
            </a:extLst>
          </p:cNvPr>
          <p:cNvSpPr txBox="1"/>
          <p:nvPr/>
        </p:nvSpPr>
        <p:spPr>
          <a:xfrm>
            <a:off x="8280447" y="350354"/>
            <a:ext cx="2627386" cy="307777"/>
          </a:xfrm>
          <a:prstGeom prst="rect">
            <a:avLst/>
          </a:prstGeom>
          <a:noFill/>
        </p:spPr>
        <p:txBody>
          <a:bodyPr wrap="none" rtlCol="0">
            <a:spAutoFit/>
          </a:bodyPr>
          <a:lstStyle/>
          <a:p>
            <a:r>
              <a:rPr lang="en-US" sz="1400" dirty="0"/>
              <a:t>Figure 12: Average error rates (%)</a:t>
            </a:r>
          </a:p>
        </p:txBody>
      </p:sp>
      <p:sp>
        <p:nvSpPr>
          <p:cNvPr id="8" name="TextBox 7">
            <a:extLst>
              <a:ext uri="{FF2B5EF4-FFF2-40B4-BE49-F238E27FC236}">
                <a16:creationId xmlns:a16="http://schemas.microsoft.com/office/drawing/2014/main" id="{4520B18D-F3D1-4E47-9906-91D3964BD12B}"/>
              </a:ext>
            </a:extLst>
          </p:cNvPr>
          <p:cNvSpPr txBox="1"/>
          <p:nvPr/>
        </p:nvSpPr>
        <p:spPr>
          <a:xfrm>
            <a:off x="679367" y="3305310"/>
            <a:ext cx="10787419" cy="3539430"/>
          </a:xfrm>
          <a:prstGeom prst="rect">
            <a:avLst/>
          </a:prstGeom>
          <a:noFill/>
        </p:spPr>
        <p:txBody>
          <a:bodyPr wrap="square" rtlCol="0">
            <a:spAutoFit/>
          </a:bodyPr>
          <a:lstStyle/>
          <a:p>
            <a:r>
              <a:rPr lang="en-US" sz="1400" dirty="0"/>
              <a:t>	Again, there are large differences in the results for individual annotators. Some marked only one or two errors and others, quite a few. There were only two “N” errors marked in total and all the rest (27) were mispronunciations, mostly of locations or names. Microsoft had the highest mispronunciation rate and the lowest number error rate; Google came in the lowest overall. Considering both rankings and error, in fact, Google comes out as the overall winner with the highest naturalness scores and lowest average error rates.</a:t>
            </a:r>
          </a:p>
          <a:p>
            <a:pPr algn="just"/>
            <a:r>
              <a:rPr lang="en-US" sz="1400" dirty="0"/>
              <a:t>	If I were to revisit this work in the future, I would change some aspects of my approach. Most importantly, I would have multiple annotators evaluate the same clips. What sounds natural is often quite subjective and personal. Through a mistake in dividing my data between annotators, I got a handful of utterances annotated by two different listeners, and there was little exact overlap in both their rankings and, surprisingly, their error markings. Some kind of average over multiple listeners’ evaluations of the same audio would be valuable and interesting. Secondly, I would randomize the order of the three audio samples for each sentence. In this version, Amazon was always in column A, Microsoft in B, and Google in C, and listeners may have developed a preference for one system early on and, knowing which column corresponded to that system</a:t>
            </a:r>
            <a:r>
              <a:rPr lang="en-US" sz="1400"/>
              <a:t>, chosen </a:t>
            </a:r>
            <a:r>
              <a:rPr lang="en-US" sz="1400" dirty="0"/>
              <a:t>that clip as the best instead of considering all the clips equally. Lastly, I chose only one voice for each system in an attempt to minimize the number of factors influencing listeners’ evaluations (I used the three voices I thought were the most similar to each other). Since an utterance can sound better in one voice than another from the same system and people have very subjective, personal voice preferences, it’s likely that the voice I chose to use for each system had an effect on annotators’ preferences. I would be interested in randomizing the voice selection for each system and seeing whether that has an effect on the results. </a:t>
            </a:r>
          </a:p>
          <a:p>
            <a:pPr algn="just"/>
            <a:endParaRPr lang="en-US" sz="1400" dirty="0"/>
          </a:p>
        </p:txBody>
      </p:sp>
    </p:spTree>
    <p:extLst>
      <p:ext uri="{BB962C8B-B14F-4D97-AF65-F5344CB8AC3E}">
        <p14:creationId xmlns:p14="http://schemas.microsoft.com/office/powerpoint/2010/main" val="306930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B33B8-3B53-1746-ABF4-D5CBF2681846}"/>
              </a:ext>
            </a:extLst>
          </p:cNvPr>
          <p:cNvSpPr txBox="1"/>
          <p:nvPr/>
        </p:nvSpPr>
        <p:spPr>
          <a:xfrm>
            <a:off x="733097" y="1492469"/>
            <a:ext cx="6606937" cy="1815882"/>
          </a:xfrm>
          <a:prstGeom prst="rect">
            <a:avLst/>
          </a:prstGeom>
          <a:noFill/>
        </p:spPr>
        <p:txBody>
          <a:bodyPr wrap="none" rtlCol="0">
            <a:spAutoFit/>
          </a:bodyPr>
          <a:lstStyle/>
          <a:p>
            <a:r>
              <a:rPr lang="en-US" sz="1400" dirty="0"/>
              <a:t>[1] </a:t>
            </a:r>
            <a:r>
              <a:rPr lang="en-US" sz="1400" dirty="0">
                <a:hlinkClick r:id="rId2"/>
              </a:rPr>
              <a:t>https://www.w3.org/TR/2010/REC-speech-synthesis11-20100907/#S3.2.4</a:t>
            </a:r>
            <a:endParaRPr lang="en-US" sz="1400" dirty="0"/>
          </a:p>
          <a:p>
            <a:r>
              <a:rPr lang="en-US" sz="1400" dirty="0"/>
              <a:t>[2] </a:t>
            </a:r>
            <a:r>
              <a:rPr lang="en-US" sz="1400" dirty="0">
                <a:hlinkClick r:id="rId3"/>
              </a:rPr>
              <a:t>https://datasets.maluuba.com/Frames</a:t>
            </a:r>
            <a:endParaRPr lang="en-US" sz="1400" dirty="0"/>
          </a:p>
          <a:p>
            <a:r>
              <a:rPr lang="en-US" sz="1400" dirty="0"/>
              <a:t>[3] </a:t>
            </a:r>
            <a:r>
              <a:rPr lang="en-US" sz="1400" dirty="0">
                <a:hlinkClick r:id="rId4"/>
              </a:rPr>
              <a:t>https://www.isip.piconepress.com/projects/switchboard/</a:t>
            </a:r>
            <a:endParaRPr lang="en-US" sz="1400" dirty="0"/>
          </a:p>
          <a:p>
            <a:r>
              <a:rPr lang="en-US" sz="1400" dirty="0"/>
              <a:t>[4] </a:t>
            </a:r>
            <a:r>
              <a:rPr lang="en-US" sz="1400" dirty="0">
                <a:hlinkClick r:id="rId5"/>
              </a:rPr>
              <a:t>https://developers.google.com/actions/reference/ssml#tts_simulator</a:t>
            </a:r>
            <a:endParaRPr lang="en-US" sz="1400" dirty="0"/>
          </a:p>
          <a:p>
            <a:r>
              <a:rPr lang="en-US" sz="1400" dirty="0"/>
              <a:t>[5] </a:t>
            </a:r>
            <a:r>
              <a:rPr lang="en-US" sz="1400" dirty="0">
                <a:hlinkClick r:id="rId6"/>
              </a:rPr>
              <a:t>https://aws.amazon.com/polly/</a:t>
            </a:r>
            <a:endParaRPr lang="en-US" sz="1400" dirty="0"/>
          </a:p>
          <a:p>
            <a:r>
              <a:rPr lang="en-US" sz="1400" dirty="0"/>
              <a:t>[6] </a:t>
            </a:r>
            <a:r>
              <a:rPr lang="en-US" sz="1400" dirty="0">
                <a:hlinkClick r:id="rId7"/>
              </a:rPr>
              <a:t>https://github.com/Azure-Samples/Cognitive-Speech-TTS/tree/master/Samples-Http</a:t>
            </a:r>
            <a:endParaRPr lang="en-US" sz="1400" dirty="0"/>
          </a:p>
          <a:p>
            <a:endParaRPr lang="en-US" sz="1400" dirty="0"/>
          </a:p>
          <a:p>
            <a:endParaRPr lang="en-US" sz="1400" dirty="0"/>
          </a:p>
        </p:txBody>
      </p:sp>
      <p:sp>
        <p:nvSpPr>
          <p:cNvPr id="4" name="TextBox 3">
            <a:extLst>
              <a:ext uri="{FF2B5EF4-FFF2-40B4-BE49-F238E27FC236}">
                <a16:creationId xmlns:a16="http://schemas.microsoft.com/office/drawing/2014/main" id="{2BA26C54-EF2E-F045-AFCB-E4139A7D80AF}"/>
              </a:ext>
            </a:extLst>
          </p:cNvPr>
          <p:cNvSpPr txBox="1"/>
          <p:nvPr/>
        </p:nvSpPr>
        <p:spPr>
          <a:xfrm>
            <a:off x="5214893" y="647700"/>
            <a:ext cx="1762214" cy="461665"/>
          </a:xfrm>
          <a:prstGeom prst="rect">
            <a:avLst/>
          </a:prstGeom>
          <a:noFill/>
        </p:spPr>
        <p:txBody>
          <a:bodyPr wrap="none" rtlCol="0">
            <a:spAutoFit/>
          </a:bodyPr>
          <a:lstStyle/>
          <a:p>
            <a:r>
              <a:rPr lang="en-US" sz="2400" dirty="0"/>
              <a:t>REFERENCES</a:t>
            </a:r>
          </a:p>
        </p:txBody>
      </p:sp>
    </p:spTree>
    <p:extLst>
      <p:ext uri="{BB962C8B-B14F-4D97-AF65-F5344CB8AC3E}">
        <p14:creationId xmlns:p14="http://schemas.microsoft.com/office/powerpoint/2010/main" val="181888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2469</Words>
  <Application>Microsoft Macintosh PowerPoint</Application>
  <PresentationFormat>Widescreen</PresentationFormat>
  <Paragraphs>194</Paragraphs>
  <Slides>8</Slides>
  <Notes>2</Notes>
  <HiddenSlides>0</HiddenSlides>
  <MMClips>41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cp:revision>
  <dcterms:created xsi:type="dcterms:W3CDTF">2018-03-16T23:49:08Z</dcterms:created>
  <dcterms:modified xsi:type="dcterms:W3CDTF">2020-01-17T01:13:20Z</dcterms:modified>
</cp:coreProperties>
</file>