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64" r:id="rId2"/>
    <p:sldId id="390" r:id="rId3"/>
    <p:sldId id="469" r:id="rId4"/>
    <p:sldId id="437" r:id="rId5"/>
    <p:sldId id="471" r:id="rId6"/>
    <p:sldId id="467" r:id="rId7"/>
    <p:sldId id="470" r:id="rId8"/>
    <p:sldId id="465" r:id="rId9"/>
    <p:sldId id="472" r:id="rId10"/>
    <p:sldId id="421" r:id="rId11"/>
    <p:sldId id="447" r:id="rId12"/>
    <p:sldId id="448" r:id="rId13"/>
    <p:sldId id="449" r:id="rId14"/>
    <p:sldId id="473" r:id="rId15"/>
    <p:sldId id="441" r:id="rId16"/>
    <p:sldId id="455" r:id="rId17"/>
    <p:sldId id="474" r:id="rId18"/>
    <p:sldId id="477" r:id="rId19"/>
    <p:sldId id="479" r:id="rId20"/>
    <p:sldId id="452" r:id="rId21"/>
    <p:sldId id="451" r:id="rId22"/>
    <p:sldId id="435" r:id="rId23"/>
    <p:sldId id="450" r:id="rId24"/>
    <p:sldId id="482" r:id="rId25"/>
    <p:sldId id="481" r:id="rId26"/>
    <p:sldId id="475" r:id="rId27"/>
    <p:sldId id="480" r:id="rId28"/>
    <p:sldId id="396" r:id="rId29"/>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FE2FF"/>
    <a:srgbClr val="A9D5FF"/>
    <a:srgbClr val="95CCFF"/>
    <a:srgbClr val="52A7FE"/>
    <a:srgbClr val="555555"/>
    <a:srgbClr val="2074FE"/>
    <a:srgbClr val="439EFF"/>
    <a:srgbClr val="0E6AE9"/>
    <a:srgbClr val="0E6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93767" autoAdjust="0"/>
  </p:normalViewPr>
  <p:slideViewPr>
    <p:cSldViewPr>
      <p:cViewPr varScale="1">
        <p:scale>
          <a:sx n="45" d="100"/>
          <a:sy n="45" d="100"/>
        </p:scale>
        <p:origin x="1216" y="40"/>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10/17/2019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olang.google.cn/pkg/sync/"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olang.google.cn/pkg/sync/atomic/"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olang.google.cn/pkg/sync/"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odoc.org/golang.org/x/sync/errgrou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olang.google.cn/pkg/runti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olang.org/src/runtime/select.go"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34465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kern="1200" dirty="0">
                <a:solidFill>
                  <a:schemeClr val="tx1"/>
                </a:solidFill>
                <a:effectLst/>
                <a:latin typeface="+mn-lt"/>
                <a:ea typeface="+mn-ea"/>
                <a:cs typeface="+mn-cs"/>
              </a:rPr>
              <a:t>在 </a:t>
            </a:r>
            <a:r>
              <a:rPr lang="en-US" altLang="zh-CN" sz="1700" kern="1200" dirty="0">
                <a:solidFill>
                  <a:schemeClr val="tx1"/>
                </a:solidFill>
                <a:effectLst/>
                <a:latin typeface="+mn-lt"/>
                <a:ea typeface="+mn-ea"/>
                <a:cs typeface="+mn-cs"/>
              </a:rPr>
              <a:t>Go </a:t>
            </a:r>
            <a:r>
              <a:rPr lang="zh-CN" altLang="en-US" sz="1700" kern="1200" dirty="0">
                <a:solidFill>
                  <a:schemeClr val="tx1"/>
                </a:solidFill>
                <a:effectLst/>
                <a:latin typeface="+mn-lt"/>
                <a:ea typeface="+mn-ea"/>
                <a:cs typeface="+mn-cs"/>
              </a:rPr>
              <a:t>语言中，对于一个 </a:t>
            </a:r>
            <a:r>
              <a:rPr lang="en-US" altLang="zh-CN" sz="1700" kern="1200" dirty="0">
                <a:solidFill>
                  <a:schemeClr val="tx1"/>
                </a:solidFill>
                <a:effectLst/>
                <a:latin typeface="+mn-lt"/>
                <a:ea typeface="+mn-ea"/>
                <a:cs typeface="+mn-cs"/>
              </a:rPr>
              <a:t>channel</a:t>
            </a:r>
            <a:r>
              <a:rPr lang="zh-CN" altLang="en-US" sz="1700" kern="1200" dirty="0">
                <a:solidFill>
                  <a:schemeClr val="tx1"/>
                </a:solidFill>
                <a:effectLst/>
                <a:latin typeface="+mn-lt"/>
                <a:ea typeface="+mn-ea"/>
                <a:cs typeface="+mn-cs"/>
              </a:rPr>
              <a:t>，如果最终没有任何 </a:t>
            </a:r>
            <a:r>
              <a:rPr lang="en-US" altLang="zh-CN" sz="1700" kern="1200" dirty="0">
                <a:solidFill>
                  <a:schemeClr val="tx1"/>
                </a:solidFill>
                <a:effectLst/>
                <a:latin typeface="+mn-lt"/>
                <a:ea typeface="+mn-ea"/>
                <a:cs typeface="+mn-cs"/>
              </a:rPr>
              <a:t>goroutine </a:t>
            </a:r>
            <a:r>
              <a:rPr lang="zh-CN" altLang="en-US" sz="1700" kern="1200" dirty="0">
                <a:solidFill>
                  <a:schemeClr val="tx1"/>
                </a:solidFill>
                <a:effectLst/>
                <a:latin typeface="+mn-lt"/>
                <a:ea typeface="+mn-ea"/>
                <a:cs typeface="+mn-cs"/>
              </a:rPr>
              <a:t>引用它，不管 </a:t>
            </a:r>
            <a:r>
              <a:rPr lang="en-US" altLang="zh-CN" sz="1700" kern="1200" dirty="0">
                <a:solidFill>
                  <a:schemeClr val="tx1"/>
                </a:solidFill>
                <a:effectLst/>
                <a:latin typeface="+mn-lt"/>
                <a:ea typeface="+mn-ea"/>
                <a:cs typeface="+mn-cs"/>
              </a:rPr>
              <a:t>channel </a:t>
            </a:r>
            <a:r>
              <a:rPr lang="zh-CN" altLang="en-US" sz="1700" kern="1200" dirty="0">
                <a:solidFill>
                  <a:schemeClr val="tx1"/>
                </a:solidFill>
                <a:effectLst/>
                <a:latin typeface="+mn-lt"/>
                <a:ea typeface="+mn-ea"/>
                <a:cs typeface="+mn-cs"/>
              </a:rPr>
              <a:t>有没有被关闭，最终都会被 </a:t>
            </a:r>
            <a:r>
              <a:rPr lang="en-US" altLang="zh-CN" sz="1700" kern="1200" dirty="0" err="1">
                <a:solidFill>
                  <a:schemeClr val="tx1"/>
                </a:solidFill>
                <a:effectLst/>
                <a:latin typeface="+mn-lt"/>
                <a:ea typeface="+mn-ea"/>
                <a:cs typeface="+mn-cs"/>
              </a:rPr>
              <a:t>gc</a:t>
            </a:r>
            <a:r>
              <a:rPr lang="en-US" altLang="zh-CN" sz="1700" kern="1200" dirty="0">
                <a:solidFill>
                  <a:schemeClr val="tx1"/>
                </a:solidFill>
                <a:effectLst/>
                <a:latin typeface="+mn-lt"/>
                <a:ea typeface="+mn-ea"/>
                <a:cs typeface="+mn-cs"/>
              </a:rPr>
              <a:t> </a:t>
            </a:r>
            <a:r>
              <a:rPr lang="zh-CN" altLang="en-US" sz="1700" kern="1200" dirty="0">
                <a:solidFill>
                  <a:schemeClr val="tx1"/>
                </a:solidFill>
                <a:effectLst/>
                <a:latin typeface="+mn-lt"/>
                <a:ea typeface="+mn-ea"/>
                <a:cs typeface="+mn-cs"/>
              </a:rPr>
              <a:t>回收。</a:t>
            </a:r>
            <a:endParaRPr lang="zh-CN" altLang="en-US" dirty="0">
              <a:effectLst/>
            </a:endParaRPr>
          </a:p>
        </p:txBody>
      </p:sp>
      <p:sp>
        <p:nvSpPr>
          <p:cNvPr id="4" name="幻灯片编号占位符 3"/>
          <p:cNvSpPr>
            <a:spLocks noGrp="1"/>
          </p:cNvSpPr>
          <p:nvPr>
            <p:ph type="sldNum" sz="quarter" idx="10"/>
          </p:nvPr>
        </p:nvSpPr>
        <p:spPr/>
        <p:txBody>
          <a:bodyPr/>
          <a:lstStyle/>
          <a:p>
            <a:fld id="{E4FF5570-FE69-4FDF-99DA-8CDE436443CD}" type="slidenum">
              <a:rPr lang="en-US" smtClean="0"/>
              <a:pPr/>
              <a:t>14</a:t>
            </a:fld>
            <a:endParaRPr lang="en-US" dirty="0"/>
          </a:p>
        </p:txBody>
      </p:sp>
    </p:spTree>
    <p:extLst>
      <p:ext uri="{BB962C8B-B14F-4D97-AF65-F5344CB8AC3E}">
        <p14:creationId xmlns:p14="http://schemas.microsoft.com/office/powerpoint/2010/main" val="24847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4" name="幻灯片编号占位符 3"/>
          <p:cNvSpPr>
            <a:spLocks noGrp="1"/>
          </p:cNvSpPr>
          <p:nvPr>
            <p:ph type="sldNum" sz="quarter" idx="10"/>
          </p:nvPr>
        </p:nvSpPr>
        <p:spPr/>
        <p:txBody>
          <a:bodyPr/>
          <a:lstStyle/>
          <a:p>
            <a:fld id="{E4FF5570-FE69-4FDF-99DA-8CDE436443CD}" type="slidenum">
              <a:rPr lang="en-US" smtClean="0"/>
              <a:pPr/>
              <a:t>15</a:t>
            </a:fld>
            <a:endParaRPr lang="en-US" dirty="0"/>
          </a:p>
        </p:txBody>
      </p:sp>
    </p:spTree>
    <p:extLst>
      <p:ext uri="{BB962C8B-B14F-4D97-AF65-F5344CB8AC3E}">
        <p14:creationId xmlns:p14="http://schemas.microsoft.com/office/powerpoint/2010/main" val="189278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16</a:t>
            </a:fld>
            <a:endParaRPr lang="en-US" dirty="0"/>
          </a:p>
        </p:txBody>
      </p:sp>
    </p:spTree>
    <p:extLst>
      <p:ext uri="{BB962C8B-B14F-4D97-AF65-F5344CB8AC3E}">
        <p14:creationId xmlns:p14="http://schemas.microsoft.com/office/powerpoint/2010/main" val="397243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17</a:t>
            </a:fld>
            <a:endParaRPr lang="en-US" dirty="0"/>
          </a:p>
        </p:txBody>
      </p:sp>
    </p:spTree>
    <p:extLst>
      <p:ext uri="{BB962C8B-B14F-4D97-AF65-F5344CB8AC3E}">
        <p14:creationId xmlns:p14="http://schemas.microsoft.com/office/powerpoint/2010/main" val="229724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https://golang.google.cn/pkg/sync/</a:t>
            </a:r>
            <a:endParaRPr lang="en-US" altLang="zh-CN" dirty="0"/>
          </a:p>
          <a:p>
            <a:r>
              <a:rPr lang="en-US" altLang="zh-CN" dirty="0">
                <a:hlinkClick r:id="rId4"/>
              </a:rPr>
              <a:t>https://golang.google.cn/pkg/sync/atomic/</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18</a:t>
            </a:fld>
            <a:endParaRPr lang="en-US" dirty="0"/>
          </a:p>
        </p:txBody>
      </p:sp>
    </p:spTree>
    <p:extLst>
      <p:ext uri="{BB962C8B-B14F-4D97-AF65-F5344CB8AC3E}">
        <p14:creationId xmlns:p14="http://schemas.microsoft.com/office/powerpoint/2010/main" val="70614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https://golang.google.cn/pkg/sync/</a:t>
            </a:r>
            <a:endParaRPr lang="en-US" altLang="zh-CN" dirty="0"/>
          </a:p>
          <a:p>
            <a:r>
              <a:rPr lang="en-US" altLang="zh-CN" dirty="0"/>
              <a:t>/</a:t>
            </a:r>
            <a:r>
              <a:rPr lang="en-US" altLang="zh-CN" dirty="0" err="1"/>
              <a:t>src</a:t>
            </a:r>
            <a:r>
              <a:rPr lang="en-US" altLang="zh-CN" dirty="0"/>
              <a:t>/sync/</a:t>
            </a:r>
            <a:r>
              <a:rPr lang="en-US" altLang="zh-CN" dirty="0" err="1"/>
              <a:t>cond.go</a:t>
            </a:r>
            <a:endParaRPr lang="en-US" altLang="zh-CN" dirty="0"/>
          </a:p>
          <a:p>
            <a:r>
              <a:rPr lang="en-US" altLang="zh-CN" dirty="0"/>
              <a:t>/</a:t>
            </a:r>
            <a:r>
              <a:rPr lang="en-US" altLang="zh-CN" dirty="0" err="1"/>
              <a:t>src</a:t>
            </a:r>
            <a:r>
              <a:rPr lang="en-US" altLang="zh-CN" dirty="0"/>
              <a:t>/sync/</a:t>
            </a:r>
            <a:r>
              <a:rPr lang="en-US" altLang="zh-CN" dirty="0" err="1"/>
              <a:t>runtime.go</a:t>
            </a:r>
            <a:endParaRPr lang="en-US" altLang="zh-CN" dirty="0"/>
          </a:p>
          <a:p>
            <a:r>
              <a:rPr lang="en-US" altLang="zh-CN" dirty="0"/>
              <a:t>/</a:t>
            </a:r>
            <a:r>
              <a:rPr lang="en-US" altLang="zh-CN" dirty="0" err="1"/>
              <a:t>src</a:t>
            </a:r>
            <a:r>
              <a:rPr lang="en-US" altLang="zh-CN" dirty="0"/>
              <a:t>/</a:t>
            </a:r>
            <a:r>
              <a:rPr lang="en-US" altLang="zh-CN" sz="1700" kern="1200" dirty="0">
                <a:solidFill>
                  <a:schemeClr val="tx1"/>
                </a:solidFill>
                <a:effectLst/>
                <a:latin typeface="+mn-lt"/>
                <a:ea typeface="+mn-ea"/>
                <a:cs typeface="+mn-cs"/>
              </a:rPr>
              <a:t>runtime/</a:t>
            </a:r>
            <a:r>
              <a:rPr lang="en-US" altLang="zh-CN" sz="1700" kern="1200" dirty="0" err="1">
                <a:solidFill>
                  <a:schemeClr val="tx1"/>
                </a:solidFill>
                <a:effectLst/>
                <a:latin typeface="+mn-lt"/>
                <a:ea typeface="+mn-ea"/>
                <a:cs typeface="+mn-cs"/>
              </a:rPr>
              <a:t>sema.go</a:t>
            </a:r>
            <a:r>
              <a:rPr lang="en-US" altLang="zh-CN" sz="1700" kern="1200" dirty="0">
                <a:solidFill>
                  <a:schemeClr val="tx1"/>
                </a:solidFill>
                <a:effectLst/>
                <a:latin typeface="+mn-lt"/>
                <a:ea typeface="+mn-ea"/>
                <a:cs typeface="+mn-cs"/>
              </a:rPr>
              <a:t> </a:t>
            </a:r>
          </a:p>
          <a:p>
            <a:endParaRPr lang="en-US" altLang="zh-CN" sz="1700" kern="1200" dirty="0">
              <a:solidFill>
                <a:schemeClr val="tx1"/>
              </a:solidFill>
              <a:effectLst/>
              <a:latin typeface="+mn-lt"/>
              <a:ea typeface="+mn-ea"/>
              <a:cs typeface="+mn-cs"/>
            </a:endParaRPr>
          </a:p>
          <a:p>
            <a:r>
              <a:rPr lang="zh-CN" altLang="en-US" sz="1700" b="0" i="0" kern="1200" dirty="0">
                <a:solidFill>
                  <a:schemeClr val="tx1"/>
                </a:solidFill>
                <a:effectLst/>
                <a:latin typeface="+mn-lt"/>
                <a:ea typeface="+mn-ea"/>
                <a:cs typeface="+mn-cs"/>
              </a:rPr>
              <a:t>注意：</a:t>
            </a:r>
          </a:p>
          <a:p>
            <a:r>
              <a:rPr lang="en-US" altLang="zh-CN" sz="1700" b="0" i="0" kern="1200" dirty="0">
                <a:solidFill>
                  <a:schemeClr val="tx1"/>
                </a:solidFill>
                <a:effectLst/>
                <a:latin typeface="+mn-lt"/>
                <a:ea typeface="+mn-ea"/>
                <a:cs typeface="+mn-cs"/>
              </a:rPr>
              <a:t>1</a:t>
            </a:r>
            <a:r>
              <a:rPr lang="zh-CN" altLang="en-US" sz="1700" b="0" i="0" kern="1200" dirty="0">
                <a:solidFill>
                  <a:schemeClr val="tx1"/>
                </a:solidFill>
                <a:effectLst/>
                <a:latin typeface="+mn-lt"/>
                <a:ea typeface="+mn-ea"/>
                <a:cs typeface="+mn-cs"/>
              </a:rPr>
              <a:t>、</a:t>
            </a:r>
            <a:r>
              <a:rPr lang="en-US" altLang="zh-CN" sz="1700" b="0" i="0" kern="1200" dirty="0">
                <a:solidFill>
                  <a:schemeClr val="tx1"/>
                </a:solidFill>
                <a:effectLst/>
                <a:latin typeface="+mn-lt"/>
                <a:ea typeface="+mn-ea"/>
                <a:cs typeface="+mn-cs"/>
              </a:rPr>
              <a:t>Wait </a:t>
            </a:r>
            <a:r>
              <a:rPr lang="zh-CN" altLang="en-US" sz="1700" b="0" i="0" kern="1200" dirty="0">
                <a:solidFill>
                  <a:schemeClr val="tx1"/>
                </a:solidFill>
                <a:effectLst/>
                <a:latin typeface="+mn-lt"/>
                <a:ea typeface="+mn-ea"/>
                <a:cs typeface="+mn-cs"/>
              </a:rPr>
              <a:t>方法在调用之前一定要使用 </a:t>
            </a:r>
            <a:r>
              <a:rPr lang="en-US" altLang="zh-CN" sz="1700" b="0" i="0" kern="1200" dirty="0" err="1">
                <a:solidFill>
                  <a:schemeClr val="tx1"/>
                </a:solidFill>
                <a:effectLst/>
                <a:latin typeface="+mn-lt"/>
                <a:ea typeface="+mn-ea"/>
                <a:cs typeface="+mn-cs"/>
              </a:rPr>
              <a:t>L.Lock</a:t>
            </a:r>
            <a:r>
              <a:rPr lang="en-US" altLang="zh-CN" sz="1700" b="0" i="0" kern="1200" dirty="0">
                <a:solidFill>
                  <a:schemeClr val="tx1"/>
                </a:solidFill>
                <a:effectLst/>
                <a:latin typeface="+mn-lt"/>
                <a:ea typeface="+mn-ea"/>
                <a:cs typeface="+mn-cs"/>
              </a:rPr>
              <a:t> </a:t>
            </a:r>
            <a:r>
              <a:rPr lang="zh-CN" altLang="en-US" sz="1700" b="0" i="0" kern="1200" dirty="0">
                <a:solidFill>
                  <a:schemeClr val="tx1"/>
                </a:solidFill>
                <a:effectLst/>
                <a:latin typeface="+mn-lt"/>
                <a:ea typeface="+mn-ea"/>
                <a:cs typeface="+mn-cs"/>
              </a:rPr>
              <a:t>持有该资源，否则会发生 </a:t>
            </a:r>
            <a:r>
              <a:rPr lang="en-US" altLang="zh-CN" sz="1700" b="0" i="0" kern="1200" dirty="0">
                <a:solidFill>
                  <a:schemeClr val="tx1"/>
                </a:solidFill>
                <a:effectLst/>
                <a:latin typeface="+mn-lt"/>
                <a:ea typeface="+mn-ea"/>
                <a:cs typeface="+mn-cs"/>
              </a:rPr>
              <a:t>panic </a:t>
            </a:r>
            <a:r>
              <a:rPr lang="zh-CN" altLang="en-US" sz="1700" b="0" i="0" kern="1200" dirty="0">
                <a:solidFill>
                  <a:schemeClr val="tx1"/>
                </a:solidFill>
                <a:effectLst/>
                <a:latin typeface="+mn-lt"/>
                <a:ea typeface="+mn-ea"/>
                <a:cs typeface="+mn-cs"/>
              </a:rPr>
              <a:t>导致程序崩溃；</a:t>
            </a:r>
          </a:p>
          <a:p>
            <a:r>
              <a:rPr lang="en-US" altLang="zh-CN" sz="1700" b="0" i="0" kern="1200" dirty="0">
                <a:solidFill>
                  <a:schemeClr val="tx1"/>
                </a:solidFill>
                <a:effectLst/>
                <a:latin typeface="+mn-lt"/>
                <a:ea typeface="+mn-ea"/>
                <a:cs typeface="+mn-cs"/>
              </a:rPr>
              <a:t>2</a:t>
            </a:r>
            <a:r>
              <a:rPr lang="zh-CN" altLang="en-US" sz="1700" b="0" i="0" kern="1200" dirty="0">
                <a:solidFill>
                  <a:schemeClr val="tx1"/>
                </a:solidFill>
                <a:effectLst/>
                <a:latin typeface="+mn-lt"/>
                <a:ea typeface="+mn-ea"/>
                <a:cs typeface="+mn-cs"/>
              </a:rPr>
              <a:t>、</a:t>
            </a:r>
            <a:r>
              <a:rPr lang="en-US" altLang="zh-CN" sz="1700" b="0" i="0" kern="1200" dirty="0">
                <a:solidFill>
                  <a:schemeClr val="tx1"/>
                </a:solidFill>
                <a:effectLst/>
                <a:latin typeface="+mn-lt"/>
                <a:ea typeface="+mn-ea"/>
                <a:cs typeface="+mn-cs"/>
              </a:rPr>
              <a:t>Signal </a:t>
            </a:r>
            <a:r>
              <a:rPr lang="zh-CN" altLang="en-US" sz="1700" b="0" i="0" kern="1200" dirty="0">
                <a:solidFill>
                  <a:schemeClr val="tx1"/>
                </a:solidFill>
                <a:effectLst/>
                <a:latin typeface="+mn-lt"/>
                <a:ea typeface="+mn-ea"/>
                <a:cs typeface="+mn-cs"/>
              </a:rPr>
              <a:t>方法唤醒的 </a:t>
            </a:r>
            <a:r>
              <a:rPr lang="en-US" altLang="zh-CN" sz="1700" b="0" i="0" kern="1200" dirty="0">
                <a:solidFill>
                  <a:schemeClr val="tx1"/>
                </a:solidFill>
                <a:effectLst/>
                <a:latin typeface="+mn-lt"/>
                <a:ea typeface="+mn-ea"/>
                <a:cs typeface="+mn-cs"/>
              </a:rPr>
              <a:t>Goroutine </a:t>
            </a:r>
            <a:r>
              <a:rPr lang="zh-CN" altLang="en-US" sz="1700" b="0" i="0" kern="1200" dirty="0">
                <a:solidFill>
                  <a:schemeClr val="tx1"/>
                </a:solidFill>
                <a:effectLst/>
                <a:latin typeface="+mn-lt"/>
                <a:ea typeface="+mn-ea"/>
                <a:cs typeface="+mn-cs"/>
              </a:rPr>
              <a:t>都是队列最前面、等待最久的 </a:t>
            </a:r>
            <a:r>
              <a:rPr lang="en-US" altLang="zh-CN" sz="1700" b="0" i="0" kern="1200" dirty="0">
                <a:solidFill>
                  <a:schemeClr val="tx1"/>
                </a:solidFill>
                <a:effectLst/>
                <a:latin typeface="+mn-lt"/>
                <a:ea typeface="+mn-ea"/>
                <a:cs typeface="+mn-cs"/>
              </a:rPr>
              <a:t>Goroutine</a:t>
            </a:r>
            <a:r>
              <a:rPr lang="zh-CN" altLang="en-US" sz="1700" b="0" i="0" kern="1200" dirty="0">
                <a:solidFill>
                  <a:schemeClr val="tx1"/>
                </a:solidFill>
                <a:effectLst/>
                <a:latin typeface="+mn-lt"/>
                <a:ea typeface="+mn-ea"/>
                <a:cs typeface="+mn-cs"/>
              </a:rPr>
              <a:t>；</a:t>
            </a:r>
          </a:p>
          <a:p>
            <a:r>
              <a:rPr lang="en-US" altLang="zh-CN" sz="1700" b="0" i="0" kern="1200" dirty="0">
                <a:solidFill>
                  <a:schemeClr val="tx1"/>
                </a:solidFill>
                <a:effectLst/>
                <a:latin typeface="+mn-lt"/>
                <a:ea typeface="+mn-ea"/>
                <a:cs typeface="+mn-cs"/>
              </a:rPr>
              <a:t>3</a:t>
            </a:r>
            <a:r>
              <a:rPr lang="zh-CN" altLang="en-US" sz="1700" b="0" i="0" kern="1200" dirty="0">
                <a:solidFill>
                  <a:schemeClr val="tx1"/>
                </a:solidFill>
                <a:effectLst/>
                <a:latin typeface="+mn-lt"/>
                <a:ea typeface="+mn-ea"/>
                <a:cs typeface="+mn-cs"/>
              </a:rPr>
              <a:t>、</a:t>
            </a:r>
            <a:r>
              <a:rPr lang="en-US" altLang="zh-CN" sz="1700" b="0" i="0" kern="1200" dirty="0">
                <a:solidFill>
                  <a:schemeClr val="tx1"/>
                </a:solidFill>
                <a:effectLst/>
                <a:latin typeface="+mn-lt"/>
                <a:ea typeface="+mn-ea"/>
                <a:cs typeface="+mn-cs"/>
              </a:rPr>
              <a:t>Broadcast </a:t>
            </a:r>
            <a:r>
              <a:rPr lang="zh-CN" altLang="en-US" sz="1700" b="0" i="0" kern="1200" dirty="0">
                <a:solidFill>
                  <a:schemeClr val="tx1"/>
                </a:solidFill>
                <a:effectLst/>
                <a:latin typeface="+mn-lt"/>
                <a:ea typeface="+mn-ea"/>
                <a:cs typeface="+mn-cs"/>
              </a:rPr>
              <a:t>虽然是广播通知全部等待的 </a:t>
            </a:r>
            <a:r>
              <a:rPr lang="en-US" altLang="zh-CN" sz="1700" b="0" i="0" kern="1200" dirty="0">
                <a:solidFill>
                  <a:schemeClr val="tx1"/>
                </a:solidFill>
                <a:effectLst/>
                <a:latin typeface="+mn-lt"/>
                <a:ea typeface="+mn-ea"/>
                <a:cs typeface="+mn-cs"/>
              </a:rPr>
              <a:t>Goroutine</a:t>
            </a:r>
            <a:r>
              <a:rPr lang="zh-CN" altLang="en-US" sz="1700" b="0" i="0" kern="1200" dirty="0">
                <a:solidFill>
                  <a:schemeClr val="tx1"/>
                </a:solidFill>
                <a:effectLst/>
                <a:latin typeface="+mn-lt"/>
                <a:ea typeface="+mn-ea"/>
                <a:cs typeface="+mn-cs"/>
              </a:rPr>
              <a:t>，但是真正被唤醒时也是按照一定顺序的；</a:t>
            </a:r>
          </a:p>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19</a:t>
            </a:fld>
            <a:endParaRPr lang="en-US" dirty="0"/>
          </a:p>
        </p:txBody>
      </p:sp>
    </p:spTree>
    <p:extLst>
      <p:ext uri="{BB962C8B-B14F-4D97-AF65-F5344CB8AC3E}">
        <p14:creationId xmlns:p14="http://schemas.microsoft.com/office/powerpoint/2010/main" val="290318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sz="1700" b="0" i="0" kern="1200" dirty="0">
                <a:solidFill>
                  <a:schemeClr val="tx1"/>
                </a:solidFill>
                <a:effectLst/>
                <a:latin typeface="+mn-lt"/>
                <a:ea typeface="+mn-ea"/>
                <a:cs typeface="+mn-cs"/>
              </a:rPr>
              <a:t>当 </a:t>
            </a:r>
            <a:r>
              <a:rPr lang="en-US" altLang="zh-CN" sz="1700" b="0" i="0" kern="1200" dirty="0">
                <a:solidFill>
                  <a:schemeClr val="tx1"/>
                </a:solidFill>
                <a:effectLst/>
                <a:latin typeface="+mn-lt"/>
                <a:ea typeface="+mn-ea"/>
                <a:cs typeface="+mn-cs"/>
              </a:rPr>
              <a:t>3 </a:t>
            </a:r>
            <a:r>
              <a:rPr lang="zh-CN" altLang="en-US" sz="1700" b="0" i="0" kern="1200" dirty="0">
                <a:solidFill>
                  <a:schemeClr val="tx1"/>
                </a:solidFill>
                <a:effectLst/>
                <a:latin typeface="+mn-lt"/>
                <a:ea typeface="+mn-ea"/>
                <a:cs typeface="+mn-cs"/>
              </a:rPr>
              <a:t>秒超时</a:t>
            </a:r>
            <a:r>
              <a:rPr lang="en-US" altLang="zh-CN" sz="1700" b="0" i="0" kern="1200" dirty="0">
                <a:solidFill>
                  <a:schemeClr val="tx1"/>
                </a:solidFill>
                <a:effectLst/>
                <a:latin typeface="+mn-lt"/>
                <a:ea typeface="+mn-ea"/>
                <a:cs typeface="+mn-cs"/>
              </a:rPr>
              <a:t>,ctx4</a:t>
            </a:r>
            <a:r>
              <a:rPr lang="zh-CN" altLang="en-US" sz="1700" b="0" i="0" kern="1200" dirty="0">
                <a:solidFill>
                  <a:schemeClr val="tx1"/>
                </a:solidFill>
                <a:effectLst/>
                <a:latin typeface="+mn-lt"/>
                <a:ea typeface="+mn-ea"/>
                <a:cs typeface="+mn-cs"/>
              </a:rPr>
              <a:t>退出</a:t>
            </a:r>
            <a:endParaRPr lang="en-US" altLang="zh-CN" sz="1700" b="0" i="0" kern="1200" dirty="0">
              <a:solidFill>
                <a:schemeClr val="tx1"/>
              </a:solidFill>
              <a:effectLst/>
              <a:latin typeface="+mn-lt"/>
              <a:ea typeface="+mn-ea"/>
              <a:cs typeface="+mn-cs"/>
            </a:endParaRPr>
          </a:p>
          <a:p>
            <a:r>
              <a:rPr lang="en-US" altLang="zh-CN" sz="1700" b="0" i="0" kern="1200" dirty="0">
                <a:solidFill>
                  <a:schemeClr val="tx1"/>
                </a:solidFill>
                <a:effectLst/>
                <a:latin typeface="+mn-lt"/>
                <a:ea typeface="+mn-ea"/>
                <a:cs typeface="+mn-cs"/>
              </a:rPr>
              <a:t>2.</a:t>
            </a:r>
            <a:r>
              <a:rPr lang="zh-CN" altLang="en-US" sz="1700" b="0" i="0" kern="1200" dirty="0">
                <a:solidFill>
                  <a:schemeClr val="tx1"/>
                </a:solidFill>
                <a:effectLst/>
                <a:latin typeface="+mn-lt"/>
                <a:ea typeface="+mn-ea"/>
                <a:cs typeface="+mn-cs"/>
              </a:rPr>
              <a:t>当 </a:t>
            </a:r>
            <a:r>
              <a:rPr lang="en-US" altLang="zh-CN" sz="1700" b="0" i="0" kern="1200" dirty="0">
                <a:solidFill>
                  <a:schemeClr val="tx1"/>
                </a:solidFill>
                <a:effectLst/>
                <a:latin typeface="+mn-lt"/>
                <a:ea typeface="+mn-ea"/>
                <a:cs typeface="+mn-cs"/>
              </a:rPr>
              <a:t>5</a:t>
            </a:r>
            <a:r>
              <a:rPr lang="zh-CN" altLang="en-US" sz="1700" b="0" i="0" kern="1200" dirty="0">
                <a:solidFill>
                  <a:schemeClr val="tx1"/>
                </a:solidFill>
                <a:effectLst/>
                <a:latin typeface="+mn-lt"/>
                <a:ea typeface="+mn-ea"/>
                <a:cs typeface="+mn-cs"/>
              </a:rPr>
              <a:t>秒钟 超时到达时</a:t>
            </a:r>
            <a:r>
              <a:rPr lang="en-US" altLang="zh-CN" sz="1700" b="0" i="0" kern="1200" dirty="0">
                <a:solidFill>
                  <a:schemeClr val="tx1"/>
                </a:solidFill>
                <a:effectLst/>
                <a:latin typeface="+mn-lt"/>
                <a:ea typeface="+mn-ea"/>
                <a:cs typeface="+mn-cs"/>
              </a:rPr>
              <a:t>,</a:t>
            </a:r>
            <a:r>
              <a:rPr lang="zh-CN" altLang="en-US" sz="1700" b="0" i="0" kern="1200" dirty="0">
                <a:solidFill>
                  <a:schemeClr val="tx1"/>
                </a:solidFill>
                <a:effectLst/>
                <a:latin typeface="+mn-lt"/>
                <a:ea typeface="+mn-ea"/>
                <a:cs typeface="+mn-cs"/>
              </a:rPr>
              <a:t>不仅仅 </a:t>
            </a:r>
            <a:r>
              <a:rPr lang="en-US" altLang="zh-CN" dirty="0"/>
              <a:t>ctx3</a:t>
            </a:r>
            <a:r>
              <a:rPr lang="zh-CN" altLang="en-US" sz="1700" b="0" i="0" kern="1200" dirty="0">
                <a:solidFill>
                  <a:schemeClr val="tx1"/>
                </a:solidFill>
                <a:effectLst/>
                <a:latin typeface="+mn-lt"/>
                <a:ea typeface="+mn-ea"/>
                <a:cs typeface="+mn-cs"/>
              </a:rPr>
              <a:t> 退出了，其所有子节点，比如 </a:t>
            </a:r>
            <a:r>
              <a:rPr lang="en-US" altLang="zh-CN" dirty="0"/>
              <a:t>ctx5</a:t>
            </a:r>
            <a:r>
              <a:rPr lang="zh-CN" altLang="en-US" sz="1700" b="0" i="0" kern="1200" dirty="0">
                <a:solidFill>
                  <a:schemeClr val="tx1"/>
                </a:solidFill>
                <a:effectLst/>
                <a:latin typeface="+mn-lt"/>
                <a:ea typeface="+mn-ea"/>
                <a:cs typeface="+mn-cs"/>
              </a:rPr>
              <a:t> 和 </a:t>
            </a:r>
            <a:r>
              <a:rPr lang="en-US" altLang="zh-CN" dirty="0"/>
              <a:t>ctx6</a:t>
            </a:r>
            <a:r>
              <a:rPr lang="zh-CN" altLang="en-US" sz="1700" b="0" i="0" kern="1200" dirty="0">
                <a:solidFill>
                  <a:schemeClr val="tx1"/>
                </a:solidFill>
                <a:effectLst/>
                <a:latin typeface="+mn-lt"/>
                <a:ea typeface="+mn-ea"/>
                <a:cs typeface="+mn-cs"/>
              </a:rPr>
              <a:t> 也都退出了</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20</a:t>
            </a:fld>
            <a:endParaRPr lang="en-US" dirty="0"/>
          </a:p>
        </p:txBody>
      </p:sp>
    </p:spTree>
    <p:extLst>
      <p:ext uri="{BB962C8B-B14F-4D97-AF65-F5344CB8AC3E}">
        <p14:creationId xmlns:p14="http://schemas.microsoft.com/office/powerpoint/2010/main" val="243632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21</a:t>
            </a:fld>
            <a:endParaRPr lang="en-US" dirty="0"/>
          </a:p>
        </p:txBody>
      </p:sp>
    </p:spTree>
    <p:extLst>
      <p:ext uri="{BB962C8B-B14F-4D97-AF65-F5344CB8AC3E}">
        <p14:creationId xmlns:p14="http://schemas.microsoft.com/office/powerpoint/2010/main" val="181173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https://godoc.org/golang.org/x/sync/errgroup</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22</a:t>
            </a:fld>
            <a:endParaRPr lang="en-US" dirty="0"/>
          </a:p>
        </p:txBody>
      </p:sp>
    </p:spTree>
    <p:extLst>
      <p:ext uri="{BB962C8B-B14F-4D97-AF65-F5344CB8AC3E}">
        <p14:creationId xmlns:p14="http://schemas.microsoft.com/office/powerpoint/2010/main" val="1868985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https://play.golang.org/p/ddpofBV1QS</a:t>
            </a:r>
          </a:p>
          <a:p>
            <a:r>
              <a:rPr lang="en-US" altLang="zh-CN" dirty="0"/>
              <a:t>https://github.com/golang/sync/blob/master/errgroup/errgroup.go</a:t>
            </a:r>
          </a:p>
        </p:txBody>
      </p:sp>
      <p:sp>
        <p:nvSpPr>
          <p:cNvPr id="4" name="灯片编号占位符 3"/>
          <p:cNvSpPr>
            <a:spLocks noGrp="1"/>
          </p:cNvSpPr>
          <p:nvPr>
            <p:ph type="sldNum" sz="quarter" idx="10"/>
          </p:nvPr>
        </p:nvSpPr>
        <p:spPr/>
        <p:txBody>
          <a:bodyPr/>
          <a:lstStyle/>
          <a:p>
            <a:fld id="{E4FF5570-FE69-4FDF-99DA-8CDE436443CD}" type="slidenum">
              <a:rPr lang="en-US" smtClean="0"/>
              <a:pPr/>
              <a:t>23</a:t>
            </a:fld>
            <a:endParaRPr lang="en-US" dirty="0"/>
          </a:p>
        </p:txBody>
      </p:sp>
    </p:spTree>
    <p:extLst>
      <p:ext uri="{BB962C8B-B14F-4D97-AF65-F5344CB8AC3E}">
        <p14:creationId xmlns:p14="http://schemas.microsoft.com/office/powerpoint/2010/main" val="375819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2320627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https://github.com/golang/sync/blob/master/semaphore/semaphore.go</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24</a:t>
            </a:fld>
            <a:endParaRPr lang="en-US" dirty="0"/>
          </a:p>
        </p:txBody>
      </p:sp>
    </p:spTree>
    <p:extLst>
      <p:ext uri="{BB962C8B-B14F-4D97-AF65-F5344CB8AC3E}">
        <p14:creationId xmlns:p14="http://schemas.microsoft.com/office/powerpoint/2010/main" val="2604076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https://github.com/golang/sync/blob/master/singleflight/singleflight.go</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25</a:t>
            </a:fld>
            <a:endParaRPr lang="en-US" dirty="0"/>
          </a:p>
        </p:txBody>
      </p:sp>
    </p:spTree>
    <p:extLst>
      <p:ext uri="{BB962C8B-B14F-4D97-AF65-F5344CB8AC3E}">
        <p14:creationId xmlns:p14="http://schemas.microsoft.com/office/powerpoint/2010/main" val="2192580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26</a:t>
            </a:fld>
            <a:endParaRPr lang="en-US" dirty="0"/>
          </a:p>
        </p:txBody>
      </p:sp>
    </p:spTree>
    <p:extLst>
      <p:ext uri="{BB962C8B-B14F-4D97-AF65-F5344CB8AC3E}">
        <p14:creationId xmlns:p14="http://schemas.microsoft.com/office/powerpoint/2010/main" val="2462678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27</a:t>
            </a:fld>
            <a:endParaRPr lang="en-US" dirty="0"/>
          </a:p>
        </p:txBody>
      </p:sp>
    </p:spTree>
    <p:extLst>
      <p:ext uri="{BB962C8B-B14F-4D97-AF65-F5344CB8AC3E}">
        <p14:creationId xmlns:p14="http://schemas.microsoft.com/office/powerpoint/2010/main" val="32006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http://morsmachine.dk/go-scheduler</a:t>
            </a:r>
          </a:p>
          <a:p>
            <a:r>
              <a:rPr lang="en-US" altLang="zh-CN" sz="1700" b="0" i="0" kern="1200" dirty="0">
                <a:solidFill>
                  <a:schemeClr val="tx1"/>
                </a:solidFill>
                <a:effectLst/>
                <a:latin typeface="+mn-lt"/>
                <a:ea typeface="+mn-ea"/>
                <a:cs typeface="+mn-cs"/>
              </a:rPr>
              <a:t>$GOROOT/</a:t>
            </a:r>
            <a:r>
              <a:rPr lang="en-US" altLang="zh-CN" sz="1700" b="0" i="0" kern="1200" dirty="0" err="1">
                <a:solidFill>
                  <a:schemeClr val="tx1"/>
                </a:solidFill>
                <a:effectLst/>
                <a:latin typeface="+mn-lt"/>
                <a:ea typeface="+mn-ea"/>
                <a:cs typeface="+mn-cs"/>
              </a:rPr>
              <a:t>src</a:t>
            </a:r>
            <a:r>
              <a:rPr lang="en-US" altLang="zh-CN" sz="1700" b="0" i="0" kern="1200" dirty="0">
                <a:solidFill>
                  <a:schemeClr val="tx1"/>
                </a:solidFill>
                <a:effectLst/>
                <a:latin typeface="+mn-lt"/>
                <a:ea typeface="+mn-ea"/>
                <a:cs typeface="+mn-cs"/>
              </a:rPr>
              <a:t>/runtime/runtime2.go</a:t>
            </a:r>
          </a:p>
          <a:p>
            <a:r>
              <a:rPr lang="en-US" altLang="zh-CN" dirty="0"/>
              <a:t>$GOROOT/</a:t>
            </a:r>
            <a:r>
              <a:rPr lang="en-US" altLang="zh-CN" dirty="0" err="1"/>
              <a:t>src</a:t>
            </a:r>
            <a:r>
              <a:rPr lang="en-US" altLang="zh-CN" dirty="0"/>
              <a:t>/runtime/</a:t>
            </a:r>
            <a:r>
              <a:rPr lang="en-US" altLang="zh-CN" dirty="0" err="1"/>
              <a:t>proc.go</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44542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https://software.intel.com/en-us/blogs/2014/05/10/debugging-performance-issues-in-go-programs</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151972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82059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https://rakyll.org/scheduler/</a:t>
            </a:r>
          </a:p>
          <a:p>
            <a:r>
              <a:rPr lang="zh-CN" altLang="en-US" sz="1700" b="0" i="0" kern="1200" dirty="0">
                <a:solidFill>
                  <a:schemeClr val="tx1"/>
                </a:solidFill>
                <a:effectLst/>
                <a:latin typeface="+mn-lt"/>
                <a:ea typeface="+mn-ea"/>
                <a:cs typeface="+mn-cs"/>
              </a:rPr>
              <a:t>从全局队列偷（一次性转移</a:t>
            </a:r>
            <a:r>
              <a:rPr lang="en-US" altLang="zh-CN" sz="1700" b="0" i="0" kern="1200" dirty="0">
                <a:solidFill>
                  <a:schemeClr val="tx1"/>
                </a:solidFill>
                <a:effectLst/>
                <a:latin typeface="+mn-lt"/>
                <a:ea typeface="+mn-ea"/>
                <a:cs typeface="+mn-cs"/>
              </a:rPr>
              <a:t>(</a:t>
            </a:r>
            <a:r>
              <a:rPr lang="zh-CN" altLang="en-US" sz="1700" b="0" i="0" kern="1200" dirty="0">
                <a:solidFill>
                  <a:schemeClr val="tx1"/>
                </a:solidFill>
                <a:effectLst/>
                <a:latin typeface="+mn-lt"/>
                <a:ea typeface="+mn-ea"/>
                <a:cs typeface="+mn-cs"/>
              </a:rPr>
              <a:t>全局</a:t>
            </a:r>
            <a:r>
              <a:rPr lang="en-US" altLang="zh-CN" sz="1700" b="0" i="0" kern="1200" dirty="0">
                <a:solidFill>
                  <a:schemeClr val="tx1"/>
                </a:solidFill>
                <a:effectLst/>
                <a:latin typeface="+mn-lt"/>
                <a:ea typeface="+mn-ea"/>
                <a:cs typeface="+mn-cs"/>
              </a:rPr>
              <a:t>G</a:t>
            </a:r>
            <a:r>
              <a:rPr lang="zh-CN" altLang="en-US" sz="1700" b="0" i="0" kern="1200" dirty="0">
                <a:solidFill>
                  <a:schemeClr val="tx1"/>
                </a:solidFill>
                <a:effectLst/>
                <a:latin typeface="+mn-lt"/>
                <a:ea typeface="+mn-ea"/>
                <a:cs typeface="+mn-cs"/>
              </a:rPr>
              <a:t>个数</a:t>
            </a:r>
            <a:r>
              <a:rPr lang="en-US" altLang="zh-CN" sz="1700" b="0" i="0" kern="1200" dirty="0">
                <a:solidFill>
                  <a:schemeClr val="tx1"/>
                </a:solidFill>
                <a:effectLst/>
                <a:latin typeface="+mn-lt"/>
                <a:ea typeface="+mn-ea"/>
                <a:cs typeface="+mn-cs"/>
              </a:rPr>
              <a:t>/P</a:t>
            </a:r>
            <a:r>
              <a:rPr lang="zh-CN" altLang="en-US" sz="1700" b="0" i="0" kern="1200" dirty="0">
                <a:solidFill>
                  <a:schemeClr val="tx1"/>
                </a:solidFill>
                <a:effectLst/>
                <a:latin typeface="+mn-lt"/>
                <a:ea typeface="+mn-ea"/>
                <a:cs typeface="+mn-cs"/>
              </a:rPr>
              <a:t>个数）个，其它</a:t>
            </a:r>
            <a:r>
              <a:rPr lang="en-US" altLang="zh-CN" sz="1700" b="0" i="0" kern="1200" dirty="0">
                <a:solidFill>
                  <a:schemeClr val="tx1"/>
                </a:solidFill>
                <a:effectLst/>
                <a:latin typeface="+mn-lt"/>
                <a:ea typeface="+mn-ea"/>
                <a:cs typeface="+mn-cs"/>
              </a:rPr>
              <a:t>P</a:t>
            </a:r>
            <a:r>
              <a:rPr lang="zh-CN" altLang="en-US" sz="1700" b="0" i="0" kern="1200" dirty="0">
                <a:solidFill>
                  <a:schemeClr val="tx1"/>
                </a:solidFill>
                <a:effectLst/>
                <a:latin typeface="+mn-lt"/>
                <a:ea typeface="+mn-ea"/>
                <a:cs typeface="+mn-cs"/>
              </a:rPr>
              <a:t>中偷（一次性转移一半）</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151123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https://golang.google.cn/pkg/runtime</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78414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/src/runtime/chan.go</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238236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700" b="0" i="0" u="none" strike="noStrike" kern="1200" dirty="0">
                <a:solidFill>
                  <a:schemeClr val="tx1"/>
                </a:solidFill>
                <a:effectLst/>
                <a:latin typeface="+mn-lt"/>
                <a:ea typeface="+mn-ea"/>
                <a:cs typeface="+mn-cs"/>
                <a:hlinkClick r:id="rId3"/>
              </a:rPr>
              <a:t>https://golang.org/src/runtime/select.go</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208412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US"/>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13494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640080" y="2240282"/>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5"/>
            <a:ext cx="1152144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2149159"/>
            <a:ext cx="5656263"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640080" y="3044825"/>
            <a:ext cx="5656263"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9" y="2149159"/>
            <a:ext cx="5658485"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9" y="3044825"/>
            <a:ext cx="5658485"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654564" y="2246716"/>
            <a:ext cx="258623" cy="517065"/>
          </a:xfrm>
          <a:prstGeom prst="rect">
            <a:avLst/>
          </a:prstGeom>
          <a:noFill/>
        </p:spPr>
        <p:txBody>
          <a:bodyPr wrap="none" lIns="128016" tIns="64008" rIns="128016" bIns="64008" rtlCol="0">
            <a:spAutoFit/>
          </a:bodyPr>
          <a:lstStyle/>
          <a:p>
            <a:endParaRPr lang="en-US" dirty="0"/>
          </a:p>
        </p:txBody>
      </p:sp>
      <p:sp>
        <p:nvSpPr>
          <p:cNvPr id="7" name="TextBox 6"/>
          <p:cNvSpPr txBox="1"/>
          <p:nvPr userDrawn="1"/>
        </p:nvSpPr>
        <p:spPr>
          <a:xfrm>
            <a:off x="654562" y="2112302"/>
            <a:ext cx="11492477" cy="387799"/>
          </a:xfrm>
          <a:prstGeom prst="rect">
            <a:avLst/>
          </a:prstGeom>
          <a:noFill/>
        </p:spPr>
        <p:txBody>
          <a:bodyPr wrap="square" lIns="128016" tIns="64008" rIns="128016" bIns="64008" rtlCol="0">
            <a:spAutoFit/>
          </a:bodyPr>
          <a:lstStyle/>
          <a:p>
            <a:r>
              <a:rPr lang="en-US" sz="1700" dirty="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4" y="382270"/>
            <a:ext cx="4211638" cy="1626871"/>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05070" y="382274"/>
            <a:ext cx="7156450" cy="8194358"/>
          </a:xfrm>
        </p:spPr>
        <p:txBody>
          <a:bodyPr>
            <a:normAutofit/>
          </a:bodyPr>
          <a:lstStyle>
            <a:lvl1pPr>
              <a:defRPr sz="2500"/>
            </a:lvl1pPr>
            <a:lvl2pPr>
              <a:defRPr sz="2200"/>
            </a:lvl2pPr>
            <a:lvl3pPr>
              <a:defRPr sz="2000"/>
            </a:lvl3pPr>
            <a:lvl4pPr>
              <a:defRPr sz="1700"/>
            </a:lvl4pPr>
            <a:lvl5pPr>
              <a:defRPr sz="17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4" y="2009144"/>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1"/>
            <a:ext cx="7680960" cy="793435"/>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US" dirty="0"/>
          </a:p>
        </p:txBody>
      </p:sp>
      <p:sp>
        <p:nvSpPr>
          <p:cNvPr id="4" name="Text Placeholder 3"/>
          <p:cNvSpPr>
            <a:spLocks noGrp="1"/>
          </p:cNvSpPr>
          <p:nvPr>
            <p:ph type="body" sz="half" idx="2"/>
          </p:nvPr>
        </p:nvSpPr>
        <p:spPr>
          <a:xfrm>
            <a:off x="2509203" y="7514274"/>
            <a:ext cx="7680960" cy="112680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88925"/>
            <a:ext cx="2880360" cy="61429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88925"/>
            <a:ext cx="8427720" cy="61429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5"/>
            <a:ext cx="11521440" cy="1600200"/>
          </a:xfrm>
          <a:prstGeom prst="rect">
            <a:avLst/>
          </a:prstGeom>
        </p:spPr>
        <p:txBody>
          <a:bodyPr vert="horz" lIns="128016" tIns="64008" rIns="128016" bIns="64008" rtlCol="0" anchor="ctr">
            <a:normAutofit/>
          </a:bodyPr>
          <a:lstStyle/>
          <a:p>
            <a:r>
              <a:rPr lang="en-US"/>
              <a:t>Click to edit Master title style</a:t>
            </a:r>
          </a:p>
        </p:txBody>
      </p:sp>
      <p:sp>
        <p:nvSpPr>
          <p:cNvPr id="3" name="Text Placeholder 2"/>
          <p:cNvSpPr>
            <a:spLocks noGrp="1"/>
          </p:cNvSpPr>
          <p:nvPr>
            <p:ph type="body" idx="1"/>
          </p:nvPr>
        </p:nvSpPr>
        <p:spPr>
          <a:xfrm>
            <a:off x="640080" y="2240282"/>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8898892"/>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2" r:id="rId10"/>
  </p:sldLayoutIdLst>
  <p:txStyles>
    <p:title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p:titleStyle>
    <p:body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doc.org/golang.org/x/sync/errgrou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odoc.org/github.com/golang/go/src/cmd/go/internal/lockedfile/internal/filelock" TargetMode="External"/><Relationship Id="rId5" Type="http://schemas.openxmlformats.org/officeDocument/2006/relationships/hyperlink" Target="https://godoc.org/golang.org/x/sync/singleflight" TargetMode="External"/><Relationship Id="rId4" Type="http://schemas.openxmlformats.org/officeDocument/2006/relationships/hyperlink" Target="https://godoc.org/golang.org/x/sync/semaphor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doc.org/golang.org/x/sync/errgrou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odoc.org/golang.org/x/sync/errgroup#example-Group--JustError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odoc.org/golang.org/x/sync/semaphore#example-package--WorkerPoo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thereum/go-ethereum/blob/master/event/feed.g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yuleihua/logstatd/blob/master/work_pool.g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56984" y="4584576"/>
            <a:ext cx="4464496" cy="784830"/>
          </a:xfrm>
          <a:prstGeom prst="rect">
            <a:avLst/>
          </a:prstGeom>
          <a:noFill/>
        </p:spPr>
        <p:txBody>
          <a:bodyPr wrap="square" rtlCol="0">
            <a:spAutoFit/>
          </a:bodyPr>
          <a:lstStyle/>
          <a:p>
            <a:r>
              <a:rPr kumimoji="1" lang="zh-CN" altLang="en-US" dirty="0">
                <a:solidFill>
                  <a:srgbClr val="5C5C5C"/>
                </a:solidFill>
              </a:rPr>
              <a:t> </a:t>
            </a:r>
            <a:r>
              <a:rPr kumimoji="1" lang="zh-CN" altLang="en-US" sz="2000" b="1" dirty="0">
                <a:solidFill>
                  <a:prstClr val="white"/>
                </a:solidFill>
                <a:latin typeface="STHeiti Light" charset="-122"/>
                <a:ea typeface="STHeiti Light" charset="-122"/>
                <a:cs typeface="STHeiti Light" charset="-122"/>
              </a:rPr>
              <a:t>华玉磊</a:t>
            </a:r>
            <a:endParaRPr kumimoji="1" lang="en-US" altLang="zh-CN" sz="2000" b="1" dirty="0">
              <a:solidFill>
                <a:prstClr val="white"/>
              </a:solidFill>
              <a:latin typeface="STHeiti Light" charset="-122"/>
              <a:ea typeface="STHeiti Light" charset="-122"/>
              <a:cs typeface="STHeiti Light" charset="-122"/>
            </a:endParaRPr>
          </a:p>
          <a:p>
            <a:r>
              <a:rPr kumimoji="1" lang="en-US" altLang="zh-CN" sz="2000" b="1" dirty="0">
                <a:solidFill>
                  <a:prstClr val="white"/>
                </a:solidFill>
                <a:latin typeface="STHeiti Light" charset="-122"/>
                <a:ea typeface="STHeiti Light" charset="-122"/>
                <a:cs typeface="STHeiti Light" charset="-122"/>
              </a:rPr>
              <a:t>2017/12/25</a:t>
            </a:r>
            <a:endParaRPr kumimoji="1" lang="zh-CN" altLang="en-US" sz="2000" b="1" dirty="0">
              <a:solidFill>
                <a:prstClr val="white"/>
              </a:solidFill>
              <a:latin typeface="STHeiti Light" charset="-122"/>
              <a:ea typeface="STHeiti Light" charset="-122"/>
              <a:cs typeface="STHeiti Light"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801599" cy="9601200"/>
          </a:xfrm>
          <a:prstGeom prst="rect">
            <a:avLst/>
          </a:prstGeom>
        </p:spPr>
      </p:pic>
      <p:sp>
        <p:nvSpPr>
          <p:cNvPr id="4" name="文本框 3"/>
          <p:cNvSpPr txBox="1"/>
          <p:nvPr/>
        </p:nvSpPr>
        <p:spPr>
          <a:xfrm>
            <a:off x="8056984" y="7122431"/>
            <a:ext cx="4490764" cy="861774"/>
          </a:xfrm>
          <a:prstGeom prst="rect">
            <a:avLst/>
          </a:prstGeom>
          <a:noFill/>
        </p:spPr>
        <p:txBody>
          <a:bodyPr wrap="square" rtlCol="0">
            <a:spAutoFit/>
          </a:bodyPr>
          <a:lstStyle/>
          <a:p>
            <a:r>
              <a:rPr lang="en-US" altLang="zh-CN" dirty="0">
                <a:solidFill>
                  <a:srgbClr val="3F3F3F"/>
                </a:solidFill>
              </a:rPr>
              <a:t>Huayulei_2003@hotmail.com</a:t>
            </a:r>
          </a:p>
          <a:p>
            <a:r>
              <a:rPr lang="en-US" altLang="zh-CN" dirty="0">
                <a:solidFill>
                  <a:srgbClr val="3F3F3F"/>
                </a:solidFill>
              </a:rPr>
              <a:t>2019/10/15</a:t>
            </a:r>
          </a:p>
        </p:txBody>
      </p:sp>
      <p:sp>
        <p:nvSpPr>
          <p:cNvPr id="5" name="标题 1"/>
          <p:cNvSpPr txBox="1">
            <a:spLocks/>
          </p:cNvSpPr>
          <p:nvPr/>
        </p:nvSpPr>
        <p:spPr>
          <a:xfrm>
            <a:off x="1524000" y="1122363"/>
            <a:ext cx="9144000" cy="2387600"/>
          </a:xfrm>
          <a:prstGeom prst="rect">
            <a:avLst/>
          </a:prstGeom>
        </p:spPr>
        <p:txBody>
          <a:bodyPr vert="horz" lIns="128016" tIns="64008" rIns="128016" bIns="64008" rtlCol="0" anchor="ctr">
            <a:normAutofit/>
          </a:bodyPr>
          <a:lst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a:lstStyle>
          <a:p>
            <a:pPr marL="174742" indent="-107533" algn="ctr" defTabSz="322600">
              <a:defRPr/>
            </a:pPr>
            <a:r>
              <a:rPr lang="en-US" altLang="zh-CN" sz="6000" b="1" dirty="0">
                <a:solidFill>
                  <a:srgbClr val="FFFFFF"/>
                </a:solidFill>
                <a:latin typeface="Microsoft YaHei" charset="0"/>
                <a:ea typeface="Microsoft YaHei" charset="0"/>
                <a:cs typeface="Microsoft YaHei" charset="0"/>
                <a:sym typeface="Microsoft YaHei" charset="0"/>
              </a:rPr>
              <a:t>Golang</a:t>
            </a:r>
            <a:r>
              <a:rPr lang="zh-CN" altLang="en-US" sz="6000" b="1" dirty="0">
                <a:solidFill>
                  <a:srgbClr val="FFFFFF"/>
                </a:solidFill>
                <a:latin typeface="Microsoft YaHei" charset="0"/>
                <a:ea typeface="Microsoft YaHei" charset="0"/>
                <a:cs typeface="Microsoft YaHei" charset="0"/>
                <a:sym typeface="Microsoft YaHei" charset="0"/>
              </a:rPr>
              <a:t>语言同步实践</a:t>
            </a:r>
          </a:p>
        </p:txBody>
      </p:sp>
    </p:spTree>
    <p:extLst>
      <p:ext uri="{BB962C8B-B14F-4D97-AF65-F5344CB8AC3E}">
        <p14:creationId xmlns:p14="http://schemas.microsoft.com/office/powerpoint/2010/main" val="140868157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基础回顾</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Autofit/>
          </a:bodyPr>
          <a:lstStyle/>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G1</a:t>
            </a:r>
          </a:p>
          <a:p>
            <a:pPr marL="0" indent="0">
              <a:lnSpc>
                <a:spcPct val="150000"/>
              </a:lnSpc>
              <a:buNone/>
            </a:pP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main()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for _, task := range tasks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t>
            </a: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&lt;- task</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G2</a:t>
            </a:r>
          </a:p>
          <a:p>
            <a:pPr marL="0" indent="0">
              <a:lnSpc>
                <a:spcPct val="150000"/>
              </a:lnSpc>
              <a:buNone/>
            </a:pP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worker(</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chan</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Task) {</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for {</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task :=&lt;-</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process(task)</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zh-CN" altLang="en-US" sz="16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中的 </a:t>
            </a:r>
            <a:r>
              <a:rPr kumimoji="1" lang="en-US" altLang="zh-CN" sz="2400" b="1"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 &lt;- </a:t>
            </a:r>
            <a:r>
              <a:rPr kumimoji="1" lang="en-US" altLang="zh-CN" sz="2400" b="1"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具体流程：</a:t>
            </a: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获取锁</a:t>
            </a:r>
          </a:p>
          <a:p>
            <a:pPr marL="457200" indent="-457200">
              <a:buFont typeface="+mj-ea"/>
              <a:buAutoNum type="circleNumDbPlain"/>
            </a:pP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（这里是内存复制 </a:t>
            </a: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a:t>
            </a: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释放锁</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t:= &lt;- </a:t>
            </a:r>
            <a:r>
              <a:rPr kumimoji="1" lang="en-US" altLang="zh-CN" sz="2400" b="1"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读取数据流程</a:t>
            </a: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获取锁</a:t>
            </a:r>
          </a:p>
          <a:p>
            <a:pPr marL="457200" indent="-457200">
              <a:buFont typeface="+mj-ea"/>
              <a:buAutoNum type="circleNumDbPlain"/>
            </a:pP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t = </a:t>
            </a: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dequeue</a:t>
            </a: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（同样，这里也是内存复制）</a:t>
            </a: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释放锁</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所有通讯的数据都是内存拷贝，核心思想：</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2400" dirty="0">
                <a:solidFill>
                  <a:srgbClr val="FF0000"/>
                </a:solidFill>
                <a:latin typeface="华文细黑" panose="02010600040101010101" pitchFamily="2" charset="-122"/>
                <a:ea typeface="华文细黑" panose="02010600040101010101" pitchFamily="2" charset="-122"/>
                <a:cs typeface="STHeiti Light" charset="-122"/>
              </a:rPr>
              <a:t>Do not communicate by sharing </a:t>
            </a:r>
            <a:r>
              <a:rPr kumimoji="1" lang="en-US" altLang="zh-CN" sz="2400" dirty="0" err="1">
                <a:solidFill>
                  <a:srgbClr val="FF0000"/>
                </a:solidFill>
                <a:latin typeface="华文细黑" panose="02010600040101010101" pitchFamily="2" charset="-122"/>
                <a:ea typeface="华文细黑" panose="02010600040101010101" pitchFamily="2" charset="-122"/>
                <a:cs typeface="STHeiti Light" charset="-122"/>
              </a:rPr>
              <a:t>memory;instead</a:t>
            </a:r>
            <a:r>
              <a:rPr kumimoji="1" lang="en-US" altLang="zh-CN" sz="2400" dirty="0">
                <a:solidFill>
                  <a:srgbClr val="FF0000"/>
                </a:solidFill>
                <a:latin typeface="华文细黑" panose="02010600040101010101" pitchFamily="2" charset="-122"/>
                <a:ea typeface="华文细黑" panose="02010600040101010101" pitchFamily="2" charset="-122"/>
                <a:cs typeface="STHeiti Light" charset="-122"/>
              </a:rPr>
              <a:t>, share memory by communicating.</a:t>
            </a:r>
          </a:p>
        </p:txBody>
      </p:sp>
    </p:spTree>
    <p:extLst>
      <p:ext uri="{BB962C8B-B14F-4D97-AF65-F5344CB8AC3E}">
        <p14:creationId xmlns:p14="http://schemas.microsoft.com/office/powerpoint/2010/main" val="30523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写入满阻塞和恢复</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fontScale="85000" lnSpcReduction="10000"/>
          </a:bodyPr>
          <a:lstStyle/>
          <a:p>
            <a:pPr marL="0" indent="0">
              <a:lnSpc>
                <a:spcPct val="150000"/>
              </a:lnSpc>
              <a:buNone/>
            </a:pP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写</a:t>
            </a:r>
            <a:r>
              <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rPr>
              <a:t>goroutine </a:t>
            </a: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被阻塞的具体过程：</a:t>
            </a:r>
            <a:endPar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当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&lt;-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执行的时候，</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中已经满了，需要</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pause G1</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。这个时候，：</a:t>
            </a:r>
          </a:p>
          <a:p>
            <a:pPr marL="457200" indent="-457200">
              <a:lnSpc>
                <a:spcPct val="150000"/>
              </a:lnSpc>
              <a:buFont typeface="+mj-ea"/>
              <a:buAutoNum type="circleNumDbPlain"/>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会调用运行时的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gopark</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然后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Go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的运行时调度器就会接管</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将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的状态设置为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wait</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状态</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断开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之间的关系（</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switch out)</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，因此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脱离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，换句话说，</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空闲了，可以执行别的任务了。</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从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P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的运行队列中，取得一个</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runnable</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G</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建立新的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的关系（</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Switch in)</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，因此 新</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就准备好运行了。</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当调度器返回的时候，新的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就开始运行了，而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则不会运行，也就是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block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了。</a:t>
            </a:r>
          </a:p>
          <a:p>
            <a:pPr marL="0" indent="0">
              <a:lnSpc>
                <a:spcPct val="150000"/>
              </a:lnSpc>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对于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来说，</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被阻塞了，新的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开始运行了；而对于操作系统线程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来说，则根本没有被阻塞。</a:t>
            </a: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调用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 := &lt;-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的时候，</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的缓冲是满的，而且还有一个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在等候发送队列里，然后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执行下面的操作：</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先执行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dequeue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从缓冲队列中取得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task1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给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t>
            </a:r>
          </a:p>
          <a:p>
            <a:pPr marL="457200" indent="-457200">
              <a:buFont typeface="+mj-ea"/>
              <a:buAutoNum type="circleNumDbPlain"/>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从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sendq</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中弹出一个等候发送的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将弹出的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elem</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的值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到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将弹出的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，也就是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，状态从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waiting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改为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runnable</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需要通知调度器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已经可以进行调度了，因此调用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goready</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调度器将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的状态改为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runnable</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调度器将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压入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P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的运行队列，因此在将来的某个时刻调度的时候，</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就会开始恢复运行。</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返回到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a:t>
            </a:r>
          </a:p>
          <a:p>
            <a:pPr marL="457200" indent="-4572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由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来负责将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elem</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压入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的，这是一个优化。这样将来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恢复运行后，就不必再次获取锁、</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、释放锁了。这样就避免了多次锁的开销</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34739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读取空阻塞和恢复</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fontScale="92500" lnSpcReduction="20000"/>
          </a:bodyPr>
          <a:lstStyle/>
          <a:p>
            <a:pPr marL="0" indent="0">
              <a:lnSpc>
                <a:spcPct val="150000"/>
              </a:lnSpc>
              <a:buNone/>
            </a:pP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读</a:t>
            </a:r>
            <a:r>
              <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rPr>
              <a:t>goroutine</a:t>
            </a: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阻塞的流程：</a:t>
            </a:r>
          </a:p>
          <a:p>
            <a:pPr marL="0" indent="0">
              <a:lnSpc>
                <a:spcPct val="150000"/>
              </a:lnSpc>
              <a:buNone/>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如果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先执行了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t := &lt;-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ch</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，此时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buf</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是空的，因此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会被阻塞，他的流程是：</a:t>
            </a:r>
          </a:p>
          <a:p>
            <a:pPr marL="457200" indent="-457200">
              <a:lnSpc>
                <a:spcPct val="150000"/>
              </a:lnSpc>
              <a:buFont typeface="+mj-ea"/>
              <a:buAutoNum type="circleNumDbPlai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给自己创建一个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sudog</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结构变量。其中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是自己，也就是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，而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elem</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则指向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t</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将这个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sudog</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变量压入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recvq</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等候接收队列</a:t>
            </a:r>
          </a:p>
          <a:p>
            <a:pPr marL="457200" indent="-457200">
              <a:lnSpc>
                <a:spcPct val="150000"/>
              </a:lnSpc>
              <a:buFont typeface="+mj-ea"/>
              <a:buAutoNum type="circleNumDbPlai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需要告诉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，自己需要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pause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了，于是调用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gopark</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和之前一样，调度器将其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的状态改为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waiting</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断开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的关系</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从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P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的运行队列中取出其他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建立新的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的关系</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返回，开始继续运行新的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endParaRPr kumimoji="1"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开始发送数据的流程：</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可以将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(task)</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，然后调用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goready</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根据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hchan</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结构的状态，已经知道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task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进入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后，</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恢复运行后，会读取其值，复制到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不走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直接把数据给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通常都有自己的栈，互相之间不会访问对方的栈内数据，除了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。由于已经知道了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的地址（通过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elem</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指针），而且由于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不在运行，所以可以很安全的直接赋值。当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恢复运行的时候，既不需要再次获取锁，也不需要对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进行操作。从而节约了内存复制、以及锁操作的开销。</a:t>
            </a:r>
            <a:endParaRPr kumimoji="1" lang="en-US" altLang="zh-CN" sz="1700"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78819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无缓冲和</a:t>
            </a:r>
            <a:r>
              <a:rPr lang="en-US" altLang="zh-CN" sz="4800" b="1" dirty="0">
                <a:solidFill>
                  <a:srgbClr val="439EFF"/>
                </a:solidFill>
                <a:latin typeface="幼圆" pitchFamily="49" charset="-122"/>
                <a:ea typeface="幼圆" pitchFamily="49" charset="-122"/>
              </a:rPr>
              <a:t>select</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a:bodyPr>
          <a:lstStyle/>
          <a:p>
            <a:pPr marL="0" indent="0">
              <a:lnSpc>
                <a:spcPct val="150000"/>
              </a:lnSpc>
              <a:buNone/>
            </a:pP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无缓冲 </a:t>
            </a:r>
            <a:r>
              <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rPr>
              <a:t>channel </a:t>
            </a: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无缓冲的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channel </a:t>
            </a:r>
            <a:r>
              <a:rPr lang="zh-CN" altLang="en-US" dirty="0">
                <a:solidFill>
                  <a:schemeClr val="tx1">
                    <a:lumMod val="50000"/>
                  </a:schemeClr>
                </a:solidFill>
                <a:latin typeface="华文细黑" panose="02010600040101010101" pitchFamily="2" charset="-122"/>
                <a:ea typeface="华文细黑" panose="02010600040101010101" pitchFamily="2" charset="-122"/>
                <a:cs typeface="STHeiti Light" charset="-122"/>
              </a:rPr>
              <a:t>行为</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与前面说的直接发送的一样：</a:t>
            </a:r>
          </a:p>
          <a:p>
            <a:pPr marL="457200" indent="-457200">
              <a:lnSpc>
                <a:spcPct val="150000"/>
              </a:lnSpc>
              <a:buFont typeface="+mj-ea"/>
              <a:buAutoNum type="circleNumDbPlain"/>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接收方阻塞 → 发送方直接写入接收方的栈</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发送方阻塞 → 接收方直接从发送方的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sudog</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中读取</a:t>
            </a:r>
            <a:endParaRPr kumimoji="1"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select</a:t>
            </a:r>
          </a:p>
          <a:p>
            <a:pPr marL="0" indent="0">
              <a:buNone/>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先把所有需要操作的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上锁</a:t>
            </a: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给自己创建一个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，然后添加到所有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sendq</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或</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recvq</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（取决于是发送还是接收）</a:t>
            </a: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把所有的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解锁，然后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pause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当前调用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select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gopark</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，进入</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wait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状态）</a:t>
            </a: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然后当有任意一个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可用时，</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select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的这个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就会被调度执行。</a:t>
            </a:r>
          </a:p>
          <a:p>
            <a:pPr marL="342900" indent="-342900">
              <a:buFont typeface="+mj-ea"/>
              <a:buAutoNum type="circleNumDbPlain"/>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resuming mirrors the pause sequence</a:t>
            </a:r>
          </a:p>
          <a:p>
            <a:pPr marL="342900" indent="-3429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b="1" dirty="0">
                <a:solidFill>
                  <a:schemeClr val="tx2"/>
                </a:solidFill>
                <a:latin typeface="STHeiti Light" charset="-122"/>
                <a:ea typeface="STHeiti Light" charset="-122"/>
                <a:cs typeface="STHeiti Light" charset="-122"/>
              </a:rPr>
              <a:t>设计上</a:t>
            </a:r>
            <a:r>
              <a:rPr kumimoji="1" lang="en-US" altLang="zh-CN" b="1" dirty="0">
                <a:solidFill>
                  <a:schemeClr val="tx2"/>
                </a:solidFill>
                <a:latin typeface="STHeiti Light" charset="-122"/>
                <a:ea typeface="STHeiti Light" charset="-122"/>
                <a:cs typeface="STHeiti Light" charset="-122"/>
              </a:rPr>
              <a:t>:</a:t>
            </a:r>
            <a:r>
              <a:rPr kumimoji="1" lang="zh-CN" altLang="en-US" b="1" dirty="0">
                <a:solidFill>
                  <a:schemeClr val="tx2"/>
                </a:solidFill>
                <a:latin typeface="STHeiti Light" charset="-122"/>
                <a:ea typeface="STHeiti Light" charset="-122"/>
                <a:cs typeface="STHeiti Light" charset="-122"/>
              </a:rPr>
              <a:t>更倾向于带锁的队列，而不是无锁的实现。</a:t>
            </a:r>
          </a:p>
          <a:p>
            <a:pPr marL="0" indent="0">
              <a:buNone/>
            </a:pPr>
            <a:endParaRPr kumimoji="1" lang="zh-CN" altLang="en-US" dirty="0">
              <a:solidFill>
                <a:schemeClr val="tx2"/>
              </a:solidFill>
              <a:latin typeface="STHeiti Light" charset="-122"/>
              <a:ea typeface="STHeiti Light" charset="-122"/>
              <a:cs typeface="STHeiti Light" charset="-122"/>
            </a:endParaRPr>
          </a:p>
          <a:p>
            <a:pPr marL="0" indent="0">
              <a:buNone/>
            </a:pPr>
            <a:r>
              <a:rPr kumimoji="1" lang="zh-CN" altLang="en-US" dirty="0">
                <a:solidFill>
                  <a:srgbClr val="FF0000"/>
                </a:solidFill>
                <a:latin typeface="STHeiti Light" charset="-122"/>
                <a:ea typeface="STHeiti Light" charset="-122"/>
                <a:cs typeface="STHeiti Light" charset="-122"/>
              </a:rPr>
              <a:t>“性能提升不是凭空而来的，是随着复杂度增加而增加的。” </a:t>
            </a:r>
            <a:r>
              <a:rPr kumimoji="1" lang="en-US" altLang="zh-CN" dirty="0">
                <a:solidFill>
                  <a:srgbClr val="FF0000"/>
                </a:solidFill>
                <a:latin typeface="STHeiti Light" charset="-122"/>
                <a:ea typeface="STHeiti Light" charset="-122"/>
                <a:cs typeface="STHeiti Light" charset="-122"/>
              </a:rPr>
              <a:t>– </a:t>
            </a:r>
            <a:r>
              <a:rPr kumimoji="1" lang="en-US" altLang="zh-CN" dirty="0" err="1">
                <a:solidFill>
                  <a:srgbClr val="FF0000"/>
                </a:solidFill>
                <a:latin typeface="STHeiti Light" charset="-122"/>
                <a:ea typeface="STHeiti Light" charset="-122"/>
                <a:cs typeface="STHeiti Light" charset="-122"/>
              </a:rPr>
              <a:t>dvyokov</a:t>
            </a:r>
            <a:endParaRPr kumimoji="1" lang="en-US" altLang="zh-CN" dirty="0">
              <a:solidFill>
                <a:srgbClr val="FF0000"/>
              </a:solidFill>
              <a:latin typeface="STHeiti Light" charset="-122"/>
              <a:ea typeface="STHeiti Light" charset="-122"/>
              <a:cs typeface="STHeiti Light" charset="-122"/>
            </a:endParaRPr>
          </a:p>
          <a:p>
            <a:pPr marL="0" indent="0">
              <a:buNone/>
            </a:pPr>
            <a:endParaRPr kumimoji="1" lang="en-US" altLang="zh-CN" dirty="0">
              <a:solidFill>
                <a:schemeClr val="tx2"/>
              </a:solidFill>
              <a:latin typeface="STHeiti Light" charset="-122"/>
              <a:ea typeface="STHeiti Light" charset="-122"/>
              <a:cs typeface="STHeiti Light" charset="-122"/>
            </a:endParaRPr>
          </a:p>
          <a:p>
            <a:pPr marL="0" indent="0">
              <a:buNone/>
            </a:pPr>
            <a:r>
              <a:rPr lang="en-US" altLang="zh-CN" b="1" dirty="0">
                <a:solidFill>
                  <a:schemeClr val="tx2"/>
                </a:solidFill>
              </a:rPr>
              <a:t>simplicity vs performance </a:t>
            </a:r>
            <a:r>
              <a:rPr lang="zh-CN" altLang="en-US" b="1" dirty="0">
                <a:solidFill>
                  <a:schemeClr val="tx2"/>
                </a:solidFill>
              </a:rPr>
              <a:t>的权衡后的结果</a:t>
            </a:r>
            <a:endParaRPr kumimoji="1" lang="en-US" altLang="zh-CN" b="1" dirty="0">
              <a:solidFill>
                <a:schemeClr val="tx2"/>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378108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使用总结</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marL="0" indent="0">
              <a:buNone/>
            </a:pPr>
            <a:r>
              <a:rPr lang="zh-CN" altLang="en-US" b="1" dirty="0">
                <a:solidFill>
                  <a:schemeClr val="tx1">
                    <a:lumMod val="50000"/>
                  </a:schemeClr>
                </a:solidFill>
                <a:latin typeface="华文细黑" panose="02010600040101010101" pitchFamily="2" charset="-122"/>
                <a:ea typeface="华文细黑" panose="02010600040101010101" pitchFamily="2" charset="-122"/>
              </a:rPr>
              <a:t>发生 </a:t>
            </a:r>
            <a:r>
              <a:rPr lang="en-US" altLang="zh-CN" b="1" dirty="0">
                <a:solidFill>
                  <a:schemeClr val="tx1">
                    <a:lumMod val="50000"/>
                  </a:schemeClr>
                </a:solidFill>
                <a:latin typeface="华文细黑" panose="02010600040101010101" pitchFamily="2" charset="-122"/>
                <a:ea typeface="华文细黑" panose="02010600040101010101" pitchFamily="2" charset="-122"/>
              </a:rPr>
              <a:t>panic </a:t>
            </a:r>
            <a:r>
              <a:rPr lang="zh-CN" altLang="en-US" b="1" dirty="0">
                <a:solidFill>
                  <a:schemeClr val="tx1">
                    <a:lumMod val="50000"/>
                  </a:schemeClr>
                </a:solidFill>
                <a:latin typeface="华文细黑" panose="02010600040101010101" pitchFamily="2" charset="-122"/>
                <a:ea typeface="华文细黑" panose="02010600040101010101" pitchFamily="2" charset="-122"/>
              </a:rPr>
              <a:t>的情况有三种</a:t>
            </a:r>
            <a:r>
              <a:rPr lang="zh-CN" altLang="en-US" dirty="0"/>
              <a:t>：</a:t>
            </a:r>
            <a:endParaRPr lang="en-US" altLang="zh-CN" dirty="0"/>
          </a:p>
          <a:p>
            <a:r>
              <a:rPr lang="zh-CN" altLang="en-US" dirty="0">
                <a:solidFill>
                  <a:schemeClr val="tx1">
                    <a:lumMod val="75000"/>
                  </a:schemeClr>
                </a:solidFill>
                <a:latin typeface="华文细黑" panose="02010600040101010101" pitchFamily="2" charset="-122"/>
                <a:ea typeface="华文细黑" panose="02010600040101010101" pitchFamily="2" charset="-122"/>
              </a:rPr>
              <a:t>向一个关闭的 </a:t>
            </a:r>
            <a:r>
              <a:rPr lang="en-US" altLang="zh-CN" dirty="0">
                <a:solidFill>
                  <a:schemeClr val="tx1">
                    <a:lumMod val="75000"/>
                  </a:schemeClr>
                </a:solidFill>
                <a:latin typeface="华文细黑" panose="02010600040101010101" pitchFamily="2" charset="-122"/>
                <a:ea typeface="华文细黑" panose="02010600040101010101" pitchFamily="2" charset="-122"/>
              </a:rPr>
              <a:t>channel </a:t>
            </a:r>
            <a:r>
              <a:rPr lang="zh-CN" altLang="en-US" dirty="0">
                <a:solidFill>
                  <a:schemeClr val="tx1">
                    <a:lumMod val="75000"/>
                  </a:schemeClr>
                </a:solidFill>
                <a:latin typeface="华文细黑" panose="02010600040101010101" pitchFamily="2" charset="-122"/>
                <a:ea typeface="华文细黑" panose="02010600040101010101" pitchFamily="2" charset="-122"/>
              </a:rPr>
              <a:t>进行写操作</a:t>
            </a:r>
            <a:endParaRPr lang="en-US" altLang="zh-CN" dirty="0">
              <a:solidFill>
                <a:schemeClr val="tx1">
                  <a:lumMod val="75000"/>
                </a:schemeClr>
              </a:solidFill>
              <a:latin typeface="华文细黑" panose="02010600040101010101" pitchFamily="2" charset="-122"/>
              <a:ea typeface="华文细黑" panose="02010600040101010101" pitchFamily="2" charset="-122"/>
            </a:endParaRPr>
          </a:p>
          <a:p>
            <a:r>
              <a:rPr lang="zh-CN" altLang="en-US" dirty="0">
                <a:solidFill>
                  <a:schemeClr val="tx1">
                    <a:lumMod val="75000"/>
                  </a:schemeClr>
                </a:solidFill>
                <a:latin typeface="华文细黑" panose="02010600040101010101" pitchFamily="2" charset="-122"/>
                <a:ea typeface="华文细黑" panose="02010600040101010101" pitchFamily="2" charset="-122"/>
              </a:rPr>
              <a:t>关闭一个 </a:t>
            </a:r>
            <a:r>
              <a:rPr lang="en-US" altLang="zh-CN" dirty="0">
                <a:solidFill>
                  <a:schemeClr val="tx1">
                    <a:lumMod val="75000"/>
                  </a:schemeClr>
                </a:solidFill>
                <a:latin typeface="华文细黑" panose="02010600040101010101" pitchFamily="2" charset="-122"/>
                <a:ea typeface="华文细黑" panose="02010600040101010101" pitchFamily="2" charset="-122"/>
              </a:rPr>
              <a:t>nil </a:t>
            </a:r>
            <a:r>
              <a:rPr lang="zh-CN" altLang="en-US" dirty="0">
                <a:solidFill>
                  <a:schemeClr val="tx1">
                    <a:lumMod val="75000"/>
                  </a:schemeClr>
                </a:solidFill>
                <a:latin typeface="华文细黑" panose="02010600040101010101" pitchFamily="2" charset="-122"/>
                <a:ea typeface="华文细黑" panose="02010600040101010101" pitchFamily="2" charset="-122"/>
              </a:rPr>
              <a:t>的 </a:t>
            </a:r>
            <a:r>
              <a:rPr lang="en-US" altLang="zh-CN" dirty="0">
                <a:solidFill>
                  <a:schemeClr val="tx1">
                    <a:lumMod val="75000"/>
                  </a:schemeClr>
                </a:solidFill>
                <a:latin typeface="华文细黑" panose="02010600040101010101" pitchFamily="2" charset="-122"/>
                <a:ea typeface="华文细黑" panose="02010600040101010101" pitchFamily="2" charset="-122"/>
              </a:rPr>
              <a:t>channel</a:t>
            </a:r>
          </a:p>
          <a:p>
            <a:r>
              <a:rPr lang="zh-CN" altLang="en-US" dirty="0">
                <a:solidFill>
                  <a:schemeClr val="tx1">
                    <a:lumMod val="75000"/>
                  </a:schemeClr>
                </a:solidFill>
                <a:latin typeface="华文细黑" panose="02010600040101010101" pitchFamily="2" charset="-122"/>
                <a:ea typeface="华文细黑" panose="02010600040101010101" pitchFamily="2" charset="-122"/>
              </a:rPr>
              <a:t>重复关闭一个 </a:t>
            </a:r>
            <a:r>
              <a:rPr lang="en-US" altLang="zh-CN" dirty="0">
                <a:solidFill>
                  <a:schemeClr val="tx1">
                    <a:lumMod val="75000"/>
                  </a:schemeClr>
                </a:solidFill>
                <a:latin typeface="华文细黑" panose="02010600040101010101" pitchFamily="2" charset="-122"/>
                <a:ea typeface="华文细黑" panose="02010600040101010101" pitchFamily="2" charset="-122"/>
              </a:rPr>
              <a:t>channel</a:t>
            </a:r>
          </a:p>
          <a:p>
            <a:pPr marL="0" indent="0">
              <a:buNone/>
            </a:pPr>
            <a:endParaRPr lang="en-US" altLang="zh-CN" dirty="0">
              <a:solidFill>
                <a:schemeClr val="tx1">
                  <a:lumMod val="75000"/>
                </a:schemeClr>
              </a:solidFill>
              <a:latin typeface="华文细黑" panose="02010600040101010101" pitchFamily="2" charset="-122"/>
              <a:ea typeface="华文细黑" panose="02010600040101010101" pitchFamily="2" charset="-122"/>
            </a:endParaRPr>
          </a:p>
          <a:p>
            <a:pPr marL="0" indent="0">
              <a:buNone/>
            </a:pPr>
            <a:r>
              <a:rPr lang="zh-CN" altLang="en-US" b="1" dirty="0">
                <a:solidFill>
                  <a:schemeClr val="tx1">
                    <a:lumMod val="50000"/>
                  </a:schemeClr>
                </a:solidFill>
                <a:latin typeface="华文细黑" panose="02010600040101010101" pitchFamily="2" charset="-122"/>
                <a:ea typeface="华文细黑" panose="02010600040101010101" pitchFamily="2" charset="-122"/>
              </a:rPr>
              <a:t>操作 </a:t>
            </a:r>
            <a:r>
              <a:rPr lang="en-US" altLang="zh-CN" b="1" dirty="0">
                <a:solidFill>
                  <a:schemeClr val="tx1">
                    <a:lumMod val="50000"/>
                  </a:schemeClr>
                </a:solidFill>
                <a:latin typeface="华文细黑" panose="02010600040101010101" pitchFamily="2" charset="-122"/>
                <a:ea typeface="华文细黑" panose="02010600040101010101" pitchFamily="2" charset="-122"/>
              </a:rPr>
              <a:t>channel </a:t>
            </a:r>
            <a:r>
              <a:rPr lang="zh-CN" altLang="en-US" b="1" dirty="0">
                <a:solidFill>
                  <a:schemeClr val="tx1">
                    <a:lumMod val="50000"/>
                  </a:schemeClr>
                </a:solidFill>
                <a:latin typeface="华文细黑" panose="02010600040101010101" pitchFamily="2" charset="-122"/>
                <a:ea typeface="华文细黑" panose="02010600040101010101" pitchFamily="2" charset="-122"/>
              </a:rPr>
              <a:t>的结果：</a:t>
            </a:r>
            <a:endParaRPr lang="en-US" altLang="zh-CN" b="1" dirty="0">
              <a:solidFill>
                <a:schemeClr val="tx1">
                  <a:lumMod val="50000"/>
                </a:schemeClr>
              </a:solidFill>
              <a:latin typeface="华文细黑" panose="02010600040101010101" pitchFamily="2" charset="-122"/>
              <a:ea typeface="华文细黑" panose="02010600040101010101" pitchFamily="2" charset="-122"/>
            </a:endParaRPr>
          </a:p>
          <a:p>
            <a:pPr marL="0" indent="0">
              <a:buNone/>
            </a:pPr>
            <a:endParaRPr lang="zh-CN" altLang="en-US" b="1" dirty="0">
              <a:solidFill>
                <a:schemeClr val="tx1">
                  <a:lumMod val="50000"/>
                </a:schemeClr>
              </a:solidFill>
              <a:latin typeface="华文细黑" panose="02010600040101010101" pitchFamily="2" charset="-122"/>
              <a:ea typeface="华文细黑" panose="02010600040101010101" pitchFamily="2" charset="-122"/>
            </a:endParaRPr>
          </a:p>
          <a:p>
            <a:pPr marL="0" indent="0">
              <a:buNone/>
            </a:pPr>
            <a:endParaRPr lang="zh-CN" altLang="en-US" dirty="0">
              <a:latin typeface="华文细黑" panose="02010600040101010101" pitchFamily="2" charset="-122"/>
              <a:ea typeface="华文细黑" panose="02010600040101010101" pitchFamily="2" charset="-122"/>
            </a:endParaRPr>
          </a:p>
          <a:p>
            <a:pPr>
              <a:lnSpc>
                <a:spcPct val="200000"/>
              </a:lnSpc>
              <a:buFont typeface="Wingdings" panose="05000000000000000000" pitchFamily="2" charset="2"/>
              <a:buChar char="n"/>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graphicFrame>
        <p:nvGraphicFramePr>
          <p:cNvPr id="6" name="表格 5">
            <a:extLst>
              <a:ext uri="{FF2B5EF4-FFF2-40B4-BE49-F238E27FC236}">
                <a16:creationId xmlns:a16="http://schemas.microsoft.com/office/drawing/2014/main" id="{AB986208-A005-48BE-B304-AA9FE6D4EA02}"/>
              </a:ext>
            </a:extLst>
          </p:cNvPr>
          <p:cNvGraphicFramePr>
            <a:graphicFrameLocks noGrp="1"/>
          </p:cNvGraphicFramePr>
          <p:nvPr>
            <p:extLst>
              <p:ext uri="{D42A27DB-BD31-4B8C-83A1-F6EECF244321}">
                <p14:modId xmlns:p14="http://schemas.microsoft.com/office/powerpoint/2010/main" val="1378202381"/>
              </p:ext>
            </p:extLst>
          </p:nvPr>
        </p:nvGraphicFramePr>
        <p:xfrm>
          <a:off x="712168" y="4512568"/>
          <a:ext cx="11161640" cy="4328160"/>
        </p:xfrm>
        <a:graphic>
          <a:graphicData uri="http://schemas.openxmlformats.org/drawingml/2006/table">
            <a:tbl>
              <a:tblPr/>
              <a:tblGrid>
                <a:gridCol w="2790410">
                  <a:extLst>
                    <a:ext uri="{9D8B030D-6E8A-4147-A177-3AD203B41FA5}">
                      <a16:colId xmlns:a16="http://schemas.microsoft.com/office/drawing/2014/main" val="1482805699"/>
                    </a:ext>
                  </a:extLst>
                </a:gridCol>
                <a:gridCol w="2790410">
                  <a:extLst>
                    <a:ext uri="{9D8B030D-6E8A-4147-A177-3AD203B41FA5}">
                      <a16:colId xmlns:a16="http://schemas.microsoft.com/office/drawing/2014/main" val="883275388"/>
                    </a:ext>
                  </a:extLst>
                </a:gridCol>
                <a:gridCol w="2790410">
                  <a:extLst>
                    <a:ext uri="{9D8B030D-6E8A-4147-A177-3AD203B41FA5}">
                      <a16:colId xmlns:a16="http://schemas.microsoft.com/office/drawing/2014/main" val="1195476368"/>
                    </a:ext>
                  </a:extLst>
                </a:gridCol>
                <a:gridCol w="2790410">
                  <a:extLst>
                    <a:ext uri="{9D8B030D-6E8A-4147-A177-3AD203B41FA5}">
                      <a16:colId xmlns:a16="http://schemas.microsoft.com/office/drawing/2014/main" val="1640268885"/>
                    </a:ext>
                  </a:extLst>
                </a:gridCol>
              </a:tblGrid>
              <a:tr h="410991">
                <a:tc>
                  <a:txBody>
                    <a:bodyPr/>
                    <a:lstStyle/>
                    <a:p>
                      <a:pPr algn="l" fontAlgn="ctr"/>
                      <a:r>
                        <a:rPr lang="zh-CN" alt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操作</a:t>
                      </a:r>
                      <a:endParaRPr lang="zh-CN" alt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algn="l" fontAlgn="ct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nil channel</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algn="l" fontAlgn="ct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closed channel</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algn="l" fontAlgn="ctr"/>
                      <a:r>
                        <a:rPr 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not nil, not closed channel</a:t>
                      </a:r>
                      <a:endParaRPr lang="en-US" sz="2000" dirty="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extLst>
                  <a:ext uri="{0D108BD9-81ED-4DB2-BD59-A6C34878D82A}">
                    <a16:rowId xmlns:a16="http://schemas.microsoft.com/office/drawing/2014/main" val="962353673"/>
                  </a:ext>
                </a:extLst>
              </a:tr>
              <a:tr h="227513">
                <a:tc>
                  <a:txBody>
                    <a:bodyPr/>
                    <a:lstStyle/>
                    <a:p>
                      <a:pPr fontAlgn="ct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close</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panic</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panic</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zh-CN" alt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正常关闭</a:t>
                      </a:r>
                      <a:endParaRPr lang="zh-CN" alt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extLst>
                  <a:ext uri="{0D108BD9-81ED-4DB2-BD59-A6C34878D82A}">
                    <a16:rowId xmlns:a16="http://schemas.microsoft.com/office/drawing/2014/main" val="3116898389"/>
                  </a:ext>
                </a:extLst>
              </a:tr>
              <a:tr h="1144904">
                <a:tc>
                  <a:txBody>
                    <a:bodyPr/>
                    <a:lstStyle/>
                    <a:p>
                      <a:pPr fontAlgn="ctr"/>
                      <a:r>
                        <a:rPr lang="zh-CN" alt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读 </a:t>
                      </a:r>
                      <a:r>
                        <a:rPr lang="en-US" altLang="zh-CN" sz="2000" b="0" i="0" u="none" strike="noStrike">
                          <a:solidFill>
                            <a:schemeClr val="tx1">
                              <a:lumMod val="75000"/>
                            </a:schemeClr>
                          </a:solidFill>
                          <a:effectLst/>
                          <a:latin typeface="华文细黑" panose="02010600040101010101" pitchFamily="2" charset="-122"/>
                          <a:ea typeface="华文细黑" panose="02010600040101010101" pitchFamily="2" charset="-122"/>
                        </a:rPr>
                        <a:t>&lt;- </a:t>
                      </a: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ch</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tc>
                  <a:txBody>
                    <a:bodyPr/>
                    <a:lstStyle/>
                    <a:p>
                      <a:pPr fontAlgn="ct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阻塞</a:t>
                      </a:r>
                      <a:endParaRPr lang="zh-CN" altLang="en-US" sz="2000" dirty="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tc>
                  <a:txBody>
                    <a:bodyPr/>
                    <a:lstStyle/>
                    <a:p>
                      <a:pPr fontAlgn="ctr"/>
                      <a:r>
                        <a:rPr lang="zh-CN" alt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读到对应类型的零值</a:t>
                      </a:r>
                      <a:endParaRPr lang="zh-CN" alt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tc>
                  <a:txBody>
                    <a:bodyPr/>
                    <a:lstStyle/>
                    <a:p>
                      <a:pPr fontAlgn="ct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阻塞或正常读取数据。缓冲型 </a:t>
                      </a:r>
                      <a:r>
                        <a:rPr lang="en-US" altLang="zh-CN"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channel </a:t>
                      </a: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为空或非缓冲型 </a:t>
                      </a:r>
                      <a:r>
                        <a:rPr lang="en-US" altLang="zh-CN"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channel </a:t>
                      </a: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没有等待发送者时会阻塞</a:t>
                      </a:r>
                      <a:endParaRPr lang="zh-CN" altLang="en-US" sz="2000" dirty="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extLst>
                  <a:ext uri="{0D108BD9-81ED-4DB2-BD59-A6C34878D82A}">
                    <a16:rowId xmlns:a16="http://schemas.microsoft.com/office/drawing/2014/main" val="2528733758"/>
                  </a:ext>
                </a:extLst>
              </a:tr>
              <a:tr h="1144904">
                <a:tc>
                  <a:txBody>
                    <a:bodyPr/>
                    <a:lstStyle/>
                    <a:p>
                      <a:pPr fontAlgn="ctr"/>
                      <a:r>
                        <a:rPr lang="zh-CN" alt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写 </a:t>
                      </a: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ch &lt;-</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zh-CN" alt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阻塞</a:t>
                      </a:r>
                      <a:endParaRPr lang="zh-CN" alt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en-US" sz="2000" b="0" i="0" u="none" strike="noStrike">
                          <a:solidFill>
                            <a:schemeClr val="tx1">
                              <a:lumMod val="75000"/>
                            </a:schemeClr>
                          </a:solidFill>
                          <a:effectLst/>
                          <a:latin typeface="华文细黑" panose="02010600040101010101" pitchFamily="2" charset="-122"/>
                          <a:ea typeface="华文细黑" panose="02010600040101010101" pitchFamily="2" charset="-122"/>
                        </a:rPr>
                        <a:t>panic</a:t>
                      </a:r>
                      <a:endParaRPr lang="en-US" sz="200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阻塞或正常写入数据。非缓冲型 </a:t>
                      </a:r>
                      <a:r>
                        <a:rPr lang="en-US" altLang="zh-CN"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channel </a:t>
                      </a: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没有等待接收者或缓冲型 </a:t>
                      </a:r>
                      <a:r>
                        <a:rPr lang="en-US" altLang="zh-CN"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channel </a:t>
                      </a:r>
                      <a:r>
                        <a:rPr lang="en-US" altLang="zh-CN" sz="2000" b="0" i="0" u="none" strike="noStrike" dirty="0" err="1">
                          <a:solidFill>
                            <a:schemeClr val="tx1">
                              <a:lumMod val="75000"/>
                            </a:schemeClr>
                          </a:solidFill>
                          <a:effectLst/>
                          <a:latin typeface="华文细黑" panose="02010600040101010101" pitchFamily="2" charset="-122"/>
                          <a:ea typeface="华文细黑" panose="02010600040101010101" pitchFamily="2" charset="-122"/>
                        </a:rPr>
                        <a:t>buf</a:t>
                      </a:r>
                      <a:r>
                        <a:rPr lang="en-US" altLang="zh-CN"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 </a:t>
                      </a:r>
                      <a:r>
                        <a:rPr lang="zh-CN" altLang="en-US" sz="2000" b="0" i="0" u="none" strike="noStrike" dirty="0">
                          <a:solidFill>
                            <a:schemeClr val="tx1">
                              <a:lumMod val="75000"/>
                            </a:schemeClr>
                          </a:solidFill>
                          <a:effectLst/>
                          <a:latin typeface="华文细黑" panose="02010600040101010101" pitchFamily="2" charset="-122"/>
                          <a:ea typeface="华文细黑" panose="02010600040101010101" pitchFamily="2" charset="-122"/>
                        </a:rPr>
                        <a:t>满时会被阻塞</a:t>
                      </a:r>
                      <a:endParaRPr lang="zh-CN" altLang="en-US" sz="2000" dirty="0">
                        <a:solidFill>
                          <a:schemeClr val="tx1">
                            <a:lumMod val="75000"/>
                          </a:schemeClr>
                        </a:solidFill>
                        <a:effectLst/>
                        <a:latin typeface="华文细黑" panose="02010600040101010101" pitchFamily="2" charset="-122"/>
                        <a:ea typeface="华文细黑" panose="02010600040101010101" pitchFamily="2" charset="-122"/>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extLst>
                  <a:ext uri="{0D108BD9-81ED-4DB2-BD59-A6C34878D82A}">
                    <a16:rowId xmlns:a16="http://schemas.microsoft.com/office/drawing/2014/main" val="3460298538"/>
                  </a:ext>
                </a:extLst>
              </a:tr>
            </a:tbl>
          </a:graphicData>
        </a:graphic>
      </p:graphicFrame>
    </p:spTree>
    <p:extLst>
      <p:ext uri="{BB962C8B-B14F-4D97-AF65-F5344CB8AC3E}">
        <p14:creationId xmlns:p14="http://schemas.microsoft.com/office/powerpoint/2010/main" val="362238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同步机制：基础知识 </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channel</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rPr>
              <a:t>WaitGroup</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Mutex</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Once</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Atomic</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rPr>
              <a:t>Mutext</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rPr>
              <a:t>andCond</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Context</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子仓库 </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x/sync </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中的包：</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hlinkClick r:id="rId3"/>
              </a:rPr>
              <a:t>ErrGroup</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hlinkClick r:id="rId4"/>
              </a:rPr>
              <a:t>Semaphore</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hlinkClick r:id="rId5"/>
              </a:rPr>
              <a:t>SingleFlight</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其他：</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hlinkClick r:id="rId6"/>
              </a:rPr>
              <a:t>文件锁</a:t>
            </a: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，定时器等</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70069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使用</a:t>
            </a:r>
            <a:r>
              <a:rPr lang="en-US" altLang="zh-CN" sz="4800" b="1" dirty="0">
                <a:solidFill>
                  <a:srgbClr val="439EFF"/>
                </a:solidFill>
                <a:latin typeface="幼圆" pitchFamily="49" charset="-122"/>
                <a:ea typeface="幼圆" pitchFamily="49" charset="-122"/>
              </a:rPr>
              <a:t>channel</a:t>
            </a:r>
            <a:endParaRPr lang="zh-CN" altLang="en-US" dirty="0"/>
          </a:p>
        </p:txBody>
      </p:sp>
      <p:sp>
        <p:nvSpPr>
          <p:cNvPr id="4" name="内容占位符 2"/>
          <p:cNvSpPr>
            <a:spLocks noGrp="1"/>
          </p:cNvSpPr>
          <p:nvPr>
            <p:ph idx="1"/>
          </p:nvPr>
        </p:nvSpPr>
        <p:spPr>
          <a:xfrm>
            <a:off x="640080" y="2240282"/>
            <a:ext cx="11233328" cy="616102"/>
          </a:xfrm>
          <a:ln>
            <a:solidFill>
              <a:schemeClr val="accent1">
                <a:lumMod val="20000"/>
                <a:lumOff val="80000"/>
              </a:schemeClr>
            </a:solidFill>
          </a:ln>
        </p:spPr>
        <p:txBody>
          <a:bodyPr>
            <a:noAutofit/>
          </a:bodyPr>
          <a:lstStyle/>
          <a:p>
            <a:pPr marL="0" indent="0">
              <a:lnSpc>
                <a:spcPct val="150000"/>
              </a:lnSpc>
              <a:buNone/>
            </a:pPr>
            <a:r>
              <a:rPr lang="zh-CN" altLang="en-US" sz="1600" dirty="0">
                <a:solidFill>
                  <a:srgbClr val="000000"/>
                </a:solidFill>
                <a:latin typeface="华文细黑" panose="02010600040101010101" pitchFamily="2" charset="-122"/>
                <a:ea typeface="华文细黑" panose="02010600040101010101" pitchFamily="2" charset="-122"/>
                <a:cs typeface="STHeiti Light" charset="-122"/>
              </a:rPr>
              <a:t>例子： </a:t>
            </a: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stop.go</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p:txBody>
      </p:sp>
      <p:pic>
        <p:nvPicPr>
          <p:cNvPr id="3" name="图片 2">
            <a:extLst>
              <a:ext uri="{FF2B5EF4-FFF2-40B4-BE49-F238E27FC236}">
                <a16:creationId xmlns:a16="http://schemas.microsoft.com/office/drawing/2014/main" id="{8CB3DEFF-F8A1-44CC-8318-5494E250F89F}"/>
              </a:ext>
            </a:extLst>
          </p:cNvPr>
          <p:cNvPicPr>
            <a:picLocks noChangeAspect="1"/>
          </p:cNvPicPr>
          <p:nvPr/>
        </p:nvPicPr>
        <p:blipFill>
          <a:blip r:embed="rId3"/>
          <a:stretch>
            <a:fillRect/>
          </a:stretch>
        </p:blipFill>
        <p:spPr>
          <a:xfrm>
            <a:off x="640080" y="3000400"/>
            <a:ext cx="11233328" cy="6408712"/>
          </a:xfrm>
          <a:prstGeom prst="rect">
            <a:avLst/>
          </a:prstGeom>
        </p:spPr>
      </p:pic>
    </p:spTree>
    <p:extLst>
      <p:ext uri="{BB962C8B-B14F-4D97-AF65-F5344CB8AC3E}">
        <p14:creationId xmlns:p14="http://schemas.microsoft.com/office/powerpoint/2010/main" val="196664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使用</a:t>
            </a:r>
            <a:r>
              <a:rPr lang="en-US" altLang="zh-CN" sz="4800" b="1" dirty="0" err="1">
                <a:solidFill>
                  <a:srgbClr val="439EFF"/>
                </a:solidFill>
                <a:latin typeface="幼圆" pitchFamily="49" charset="-122"/>
                <a:ea typeface="幼圆" pitchFamily="49" charset="-122"/>
              </a:rPr>
              <a:t>WaitGroup</a:t>
            </a:r>
            <a:endParaRPr lang="zh-CN" altLang="en-US" dirty="0"/>
          </a:p>
        </p:txBody>
      </p:sp>
      <p:sp>
        <p:nvSpPr>
          <p:cNvPr id="4" name="内容占位符 2"/>
          <p:cNvSpPr>
            <a:spLocks noGrp="1"/>
          </p:cNvSpPr>
          <p:nvPr>
            <p:ph idx="1"/>
          </p:nvPr>
        </p:nvSpPr>
        <p:spPr>
          <a:xfrm>
            <a:off x="640080" y="2240282"/>
            <a:ext cx="11233328" cy="616102"/>
          </a:xfrm>
          <a:ln>
            <a:solidFill>
              <a:schemeClr val="accent1">
                <a:lumMod val="20000"/>
                <a:lumOff val="80000"/>
              </a:schemeClr>
            </a:solidFill>
          </a:ln>
        </p:spPr>
        <p:txBody>
          <a:bodyPr>
            <a:noAutofit/>
          </a:bodyPr>
          <a:lstStyle/>
          <a:p>
            <a:pPr marL="0" indent="0">
              <a:lnSpc>
                <a:spcPct val="150000"/>
              </a:lnSpc>
              <a:buNone/>
            </a:pPr>
            <a:r>
              <a:rPr lang="zh-CN" altLang="en-US" sz="1600" dirty="0">
                <a:solidFill>
                  <a:srgbClr val="000000"/>
                </a:solidFill>
                <a:latin typeface="华文细黑" panose="02010600040101010101" pitchFamily="2" charset="-122"/>
                <a:ea typeface="华文细黑" panose="02010600040101010101" pitchFamily="2" charset="-122"/>
                <a:cs typeface="STHeiti Light" charset="-122"/>
              </a:rPr>
              <a:t>例子： </a:t>
            </a: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wait_group.go</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p:txBody>
      </p:sp>
      <p:pic>
        <p:nvPicPr>
          <p:cNvPr id="5" name="图片 4">
            <a:extLst>
              <a:ext uri="{FF2B5EF4-FFF2-40B4-BE49-F238E27FC236}">
                <a16:creationId xmlns:a16="http://schemas.microsoft.com/office/drawing/2014/main" id="{7F963DF2-0DEE-456C-9FDC-91B679DB962C}"/>
              </a:ext>
            </a:extLst>
          </p:cNvPr>
          <p:cNvPicPr>
            <a:picLocks noChangeAspect="1"/>
          </p:cNvPicPr>
          <p:nvPr/>
        </p:nvPicPr>
        <p:blipFill>
          <a:blip r:embed="rId3"/>
          <a:stretch>
            <a:fillRect/>
          </a:stretch>
        </p:blipFill>
        <p:spPr>
          <a:xfrm>
            <a:off x="519142" y="3111971"/>
            <a:ext cx="11639550" cy="5600700"/>
          </a:xfrm>
          <a:prstGeom prst="rect">
            <a:avLst/>
          </a:prstGeom>
        </p:spPr>
      </p:pic>
    </p:spTree>
    <p:extLst>
      <p:ext uri="{BB962C8B-B14F-4D97-AF65-F5344CB8AC3E}">
        <p14:creationId xmlns:p14="http://schemas.microsoft.com/office/powerpoint/2010/main" val="2720090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Mutex Once Atomic</a:t>
            </a:r>
            <a:endParaRPr lang="zh-CN" altLang="en-US" dirty="0"/>
          </a:p>
        </p:txBody>
      </p:sp>
      <p:sp>
        <p:nvSpPr>
          <p:cNvPr id="4" name="内容占位符 2"/>
          <p:cNvSpPr>
            <a:spLocks noGrp="1"/>
          </p:cNvSpPr>
          <p:nvPr>
            <p:ph idx="1"/>
          </p:nvPr>
        </p:nvSpPr>
        <p:spPr>
          <a:xfrm>
            <a:off x="633804" y="2007590"/>
            <a:ext cx="11233328" cy="7401522"/>
          </a:xfrm>
          <a:ln>
            <a:solidFill>
              <a:schemeClr val="accent1">
                <a:lumMod val="20000"/>
                <a:lumOff val="80000"/>
              </a:schemeClr>
            </a:solidFill>
          </a:ln>
        </p:spPr>
        <p:txBody>
          <a:bodyPr>
            <a:noAutofit/>
          </a:bodyPr>
          <a:lstStyle/>
          <a:p>
            <a:pPr>
              <a:lnSpc>
                <a:spcPct val="150000"/>
              </a:lnSpc>
              <a:buFont typeface="Wingdings" panose="05000000000000000000" pitchFamily="2" charset="2"/>
              <a:buChar char="l"/>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Mutex</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 Mutex is a mutual exclusion lock. The zero value for a Mutex is an unlocked mutex.</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(m *Mutex) Lock()</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(m *Mutex) Unlock()</a:t>
            </a:r>
          </a:p>
          <a:p>
            <a:pPr>
              <a:lnSpc>
                <a:spcPct val="150000"/>
              </a:lnSpc>
              <a:buFont typeface="Wingdings" panose="05000000000000000000" pitchFamily="2" charset="2"/>
              <a:buChar char="l"/>
            </a:pP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is a reader/writer mutual exclusion lock. The lock can be held by an arbitrary number of readers or a single writer. The zero value for a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is an unlocked mutex.</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Lock()</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RLock</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RUnlock</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Unlock()</a:t>
            </a:r>
          </a:p>
          <a:p>
            <a:pPr>
              <a:lnSpc>
                <a:spcPct val="150000"/>
              </a:lnSpc>
              <a:buFont typeface="Wingdings" panose="05000000000000000000" pitchFamily="2" charset="2"/>
              <a:buChar char="l"/>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Once</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Once is an object that will perform exactly one action.</a:t>
            </a:r>
          </a:p>
          <a:p>
            <a:pPr marL="0" indent="0">
              <a:lnSpc>
                <a:spcPct val="150000"/>
              </a:lnSpc>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pt-BR" altLang="zh-CN" sz="1600" i="1" dirty="0">
                <a:solidFill>
                  <a:srgbClr val="000000"/>
                </a:solidFill>
                <a:latin typeface="华文细黑" panose="02010600040101010101" pitchFamily="2" charset="-122"/>
                <a:ea typeface="华文细黑" panose="02010600040101010101" pitchFamily="2" charset="-122"/>
                <a:cs typeface="STHeiti Light" charset="-122"/>
              </a:rPr>
              <a:t>func (o *Once) Do(f func())</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Do calls the function f if and only if Do is being called for the first time for this instance of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Once.if</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once.Do</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(f) is called multiple times, only the first call will invoke f, even if f has a different value in each invocation. </a:t>
            </a:r>
          </a:p>
          <a:p>
            <a:pPr>
              <a:lnSpc>
                <a:spcPct val="150000"/>
              </a:lnSpc>
              <a:buFont typeface="Wingdings" panose="05000000000000000000" pitchFamily="2" charset="2"/>
              <a:buChar char="l"/>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Atomic</a:t>
            </a:r>
            <a:r>
              <a:rPr kumimoji="1" lang="zh-CN" altLang="en-US" sz="16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Package atomic provides low-level atomic memory primitives useful for implementing synchronization algorithms.</a:t>
            </a:r>
          </a:p>
        </p:txBody>
      </p:sp>
    </p:spTree>
    <p:extLst>
      <p:ext uri="{BB962C8B-B14F-4D97-AF65-F5344CB8AC3E}">
        <p14:creationId xmlns:p14="http://schemas.microsoft.com/office/powerpoint/2010/main" val="129280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Mutex and Cond</a:t>
            </a:r>
            <a:endParaRPr lang="zh-CN" altLang="en-US" dirty="0"/>
          </a:p>
        </p:txBody>
      </p:sp>
      <p:sp>
        <p:nvSpPr>
          <p:cNvPr id="4" name="内容占位符 2"/>
          <p:cNvSpPr>
            <a:spLocks noGrp="1"/>
          </p:cNvSpPr>
          <p:nvPr>
            <p:ph idx="1"/>
          </p:nvPr>
        </p:nvSpPr>
        <p:spPr>
          <a:xfrm>
            <a:off x="640080" y="2240282"/>
            <a:ext cx="11233328" cy="2848350"/>
          </a:xfrm>
          <a:ln>
            <a:solidFill>
              <a:schemeClr val="accent1">
                <a:lumMod val="20000"/>
                <a:lumOff val="80000"/>
              </a:schemeClr>
            </a:solidFill>
          </a:ln>
        </p:spPr>
        <p:txBody>
          <a:bodyPr>
            <a:noAutofit/>
          </a:bodyPr>
          <a:lstStyle/>
          <a:p>
            <a:pPr marL="0" indent="0">
              <a:lnSpc>
                <a:spcPct val="150000"/>
              </a:lnSpc>
              <a:buNone/>
            </a:pP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Cond:Cond</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implements a condition variable, a rendezvous point for goroutines waiting for or announcing the occurrence of an event.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 *Cond) Broadcast()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 *Cond) Signal()</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 *Cond) Broadcast()</a:t>
            </a:r>
          </a:p>
          <a:p>
            <a:pPr marL="0" indent="0">
              <a:lnSpc>
                <a:spcPct val="150000"/>
              </a:lnSpc>
              <a:buNone/>
            </a:pPr>
            <a:r>
              <a:rPr kumimoji="1" lang="zh-CN" altLang="en-US" sz="1600" dirty="0">
                <a:solidFill>
                  <a:srgbClr val="000000"/>
                </a:solidFill>
                <a:latin typeface="华文细黑" panose="02010600040101010101" pitchFamily="2" charset="-122"/>
                <a:ea typeface="华文细黑" panose="02010600040101010101" pitchFamily="2" charset="-122"/>
                <a:cs typeface="STHeiti Light" charset="-122"/>
              </a:rPr>
              <a:t>例子：</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cond_broad.go</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and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cond_signal.go</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a:extLst>
              <a:ext uri="{FF2B5EF4-FFF2-40B4-BE49-F238E27FC236}">
                <a16:creationId xmlns:a16="http://schemas.microsoft.com/office/drawing/2014/main" id="{8A5ADF5F-1B7D-4E72-86E5-98B34F712D24}"/>
              </a:ext>
            </a:extLst>
          </p:cNvPr>
          <p:cNvSpPr txBox="1">
            <a:spLocks/>
          </p:cNvSpPr>
          <p:nvPr/>
        </p:nvSpPr>
        <p:spPr>
          <a:xfrm>
            <a:off x="640080" y="5232647"/>
            <a:ext cx="11233328" cy="3984057"/>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Linux</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下</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Pthread</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库类似</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#include &lt;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pthread.h</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&gt;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pthread_cond_destroy</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pthread_cond_init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const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pthread_condattr_t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attr</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pthread_cond_broadcast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pthread_cond_signal</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pthread_cond_timedwait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pthread_mutex_t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mutex, const struct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timespec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abstime</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pthread_cond_wait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pthread_mutex_t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mutex);    </a:t>
            </a:r>
          </a:p>
          <a:p>
            <a:pPr marL="0" indent="0">
              <a:lnSpc>
                <a:spcPct val="150000"/>
              </a:lnSpc>
              <a:buNone/>
            </a:pPr>
            <a:endPar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34313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001" y="4000"/>
            <a:ext cx="12805601" cy="1508189"/>
          </a:xfrm>
          <a:prstGeom prst="rect">
            <a:avLst/>
          </a:prstGeom>
          <a:solidFill>
            <a:srgbClr val="FFFFFF"/>
          </a:solidFill>
          <a:ln w="12700">
            <a:miter lim="400000"/>
          </a:ln>
          <a:effectLst>
            <a:outerShdw dist="12700" dir="5400000" rotWithShape="0">
              <a:srgbClr val="D9D9D9"/>
            </a:outerShdw>
          </a:effectLst>
        </p:spPr>
        <p:txBody>
          <a:bodyPr lIns="42005" tIns="42005" rIns="42005" bIns="42005" anchor="ctr"/>
          <a:lstStyle/>
          <a:p>
            <a:pPr defTabSz="322600">
              <a:defRPr sz="2800">
                <a:solidFill>
                  <a:srgbClr val="FFFFFF"/>
                </a:solidFill>
              </a:defRPr>
            </a:pPr>
            <a:endParaRPr/>
          </a:p>
        </p:txBody>
      </p:sp>
      <p:sp>
        <p:nvSpPr>
          <p:cNvPr id="48" name="Shape 48"/>
          <p:cNvSpPr/>
          <p:nvPr/>
        </p:nvSpPr>
        <p:spPr>
          <a:xfrm>
            <a:off x="533066" y="347014"/>
            <a:ext cx="9775915" cy="823494"/>
          </a:xfrm>
          <a:prstGeom prst="rect">
            <a:avLst/>
          </a:prstGeom>
          <a:ln w="12700">
            <a:miter lim="400000"/>
          </a:ln>
          <a:extLst>
            <a:ext uri="{C572A759-6A51-4108-AA02-DFA0A04FC94B}">
              <ma14:wrappingTextBoxFlag xmlns="" xmlns:ma14="http://schemas.microsoft.com/office/mac/drawingml/2011/main" val="1"/>
            </a:ext>
          </a:extLst>
        </p:spPr>
        <p:txBody>
          <a:bodyPr wrap="square" lIns="42005" tIns="42005" rIns="42005" bIns="42005" anchor="ctr">
            <a:spAutoFit/>
          </a:bodyPr>
          <a:lstStyle>
            <a:lvl1pPr algn="l" defTabSz="457200">
              <a:defRPr sz="4800" b="1">
                <a:solidFill>
                  <a:srgbClr val="0285F0"/>
                </a:solidFill>
                <a:latin typeface="Microsoft YaHei"/>
                <a:ea typeface="Microsoft YaHei"/>
                <a:cs typeface="Microsoft YaHei"/>
                <a:sym typeface="Microsoft YaHei"/>
              </a:defRPr>
            </a:lvl1pPr>
          </a:lstStyle>
          <a:p>
            <a:r>
              <a:rPr lang="zh-CN" altLang="en-US" dirty="0">
                <a:latin typeface="+mj-ea"/>
                <a:ea typeface="+mj-ea"/>
              </a:rPr>
              <a:t>目录</a:t>
            </a:r>
            <a:endParaRPr dirty="0">
              <a:latin typeface="+mj-ea"/>
              <a:ea typeface="+mj-ea"/>
            </a:endParaRPr>
          </a:p>
        </p:txBody>
      </p:sp>
      <p:pic>
        <p:nvPicPr>
          <p:cNvPr id="49" name="008.png" descr="008.png"/>
          <p:cNvPicPr>
            <a:picLocks noChangeAspect="1"/>
          </p:cNvPicPr>
          <p:nvPr/>
        </p:nvPicPr>
        <p:blipFill>
          <a:blip r:embed="rId3" cstate="print">
            <a:alphaModFix amt="59999"/>
          </a:blip>
          <a:srcRect t="32328" r="18447" b="51748"/>
          <a:stretch>
            <a:fillRect/>
          </a:stretch>
        </p:blipFill>
        <p:spPr>
          <a:xfrm>
            <a:off x="6862857" y="-1334"/>
            <a:ext cx="5938744" cy="1528192"/>
          </a:xfrm>
          <a:prstGeom prst="rect">
            <a:avLst/>
          </a:prstGeom>
          <a:ln w="12700">
            <a:miter lim="400000"/>
          </a:ln>
        </p:spPr>
      </p:pic>
      <p:sp>
        <p:nvSpPr>
          <p:cNvPr id="8" name="TextBox 7"/>
          <p:cNvSpPr txBox="1"/>
          <p:nvPr/>
        </p:nvSpPr>
        <p:spPr>
          <a:xfrm>
            <a:off x="928192" y="2280320"/>
            <a:ext cx="9793088" cy="4955203"/>
          </a:xfrm>
          <a:prstGeom prst="rect">
            <a:avLst/>
          </a:prstGeom>
          <a:noFill/>
        </p:spPr>
        <p:txBody>
          <a:bodyPr wrap="square" rtlCol="0">
            <a:spAutoFit/>
          </a:bodyPr>
          <a:lstStyle/>
          <a:p>
            <a:pPr>
              <a:lnSpc>
                <a:spcPct val="200000"/>
              </a:lnSpc>
              <a:buFont typeface="Wingdings" pitchFamily="2" charset="2"/>
              <a:buChar char="l"/>
            </a:pPr>
            <a:r>
              <a:rPr lang="zh-CN" altLang="en-US" sz="2800" dirty="0">
                <a:latin typeface="微软雅黑" pitchFamily="34" charset="-122"/>
                <a:ea typeface="微软雅黑" pitchFamily="34" charset="-122"/>
              </a:rPr>
              <a:t>理解</a:t>
            </a:r>
            <a:r>
              <a:rPr lang="en-US" altLang="zh-CN" sz="2800" dirty="0" err="1">
                <a:latin typeface="微软雅黑" pitchFamily="34" charset="-122"/>
                <a:ea typeface="微软雅黑" pitchFamily="34" charset="-122"/>
              </a:rPr>
              <a:t>goroutine</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zh-CN" altLang="en-US" sz="2800" dirty="0">
                <a:latin typeface="微软雅黑" pitchFamily="34" charset="-122"/>
                <a:ea typeface="微软雅黑" pitchFamily="34" charset="-122"/>
              </a:rPr>
              <a:t>理解</a:t>
            </a:r>
            <a:r>
              <a:rPr lang="en-US" altLang="zh-CN" sz="2800" dirty="0">
                <a:latin typeface="微软雅黑" pitchFamily="34" charset="-122"/>
                <a:ea typeface="微软雅黑" pitchFamily="34" charset="-122"/>
              </a:rPr>
              <a:t>channel</a:t>
            </a:r>
          </a:p>
          <a:p>
            <a:pPr>
              <a:lnSpc>
                <a:spcPct val="200000"/>
              </a:lnSpc>
              <a:buFont typeface="Wingdings" pitchFamily="2" charset="2"/>
              <a:buChar char="l"/>
            </a:pPr>
            <a:r>
              <a:rPr lang="zh-CN" altLang="en-US" sz="2800" dirty="0">
                <a:latin typeface="微软雅黑" pitchFamily="34" charset="-122"/>
                <a:ea typeface="微软雅黑" pitchFamily="34" charset="-122"/>
              </a:rPr>
              <a:t>理解</a:t>
            </a:r>
            <a:r>
              <a:rPr lang="en-US" altLang="zh-CN" sz="2800" dirty="0" err="1">
                <a:latin typeface="微软雅黑" pitchFamily="34" charset="-122"/>
                <a:ea typeface="微软雅黑" pitchFamily="34" charset="-122"/>
              </a:rPr>
              <a:t>golang</a:t>
            </a:r>
            <a:r>
              <a:rPr lang="zh-CN" altLang="en-US" sz="2800" dirty="0">
                <a:latin typeface="微软雅黑" pitchFamily="34" charset="-122"/>
                <a:ea typeface="微软雅黑" pitchFamily="34" charset="-122"/>
              </a:rPr>
              <a:t>同步机制</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zh-CN" altLang="en-US" sz="2800" dirty="0">
                <a:latin typeface="微软雅黑" pitchFamily="34" charset="-122"/>
                <a:ea typeface="微软雅黑" pitchFamily="34" charset="-122"/>
              </a:rPr>
              <a:t>项目实践</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en-US" altLang="zh-CN" sz="2800" dirty="0">
                <a:latin typeface="微软雅黑" pitchFamily="34" charset="-122"/>
                <a:ea typeface="微软雅黑" pitchFamily="34" charset="-122"/>
              </a:rPr>
              <a:t>Q&amp;A</a:t>
            </a:r>
          </a:p>
          <a:p>
            <a:pPr>
              <a:buFont typeface="Wingdings" pitchFamily="2" charset="2"/>
              <a:buChar char="l"/>
            </a:pPr>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1629145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例子</a:t>
            </a:r>
            <a:endParaRPr lang="zh-CN" altLang="en-US" dirty="0"/>
          </a:p>
        </p:txBody>
      </p:sp>
      <p:sp>
        <p:nvSpPr>
          <p:cNvPr id="4" name="内容占位符 2"/>
          <p:cNvSpPr>
            <a:spLocks noGrp="1"/>
          </p:cNvSpPr>
          <p:nvPr>
            <p:ph idx="1"/>
          </p:nvPr>
        </p:nvSpPr>
        <p:spPr>
          <a:xfrm>
            <a:off x="640080" y="2240282"/>
            <a:ext cx="11737384" cy="4144494"/>
          </a:xfrm>
          <a:ln>
            <a:solidFill>
              <a:schemeClr val="accent1">
                <a:lumMod val="20000"/>
                <a:lumOff val="80000"/>
              </a:schemeClr>
            </a:solidFill>
          </a:ln>
        </p:spPr>
        <p:txBody>
          <a:bodyPr>
            <a:normAutofit lnSpcReduction="10000"/>
          </a:bodyPr>
          <a:lstStyle/>
          <a:p>
            <a:pPr marL="0" indent="0">
              <a:lnSpc>
                <a:spcPct val="150000"/>
              </a:lnSpc>
              <a:buNone/>
            </a:pP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tree() {</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ctx1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context.Background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ctx2,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context.WithCancel</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(ctx1)</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ctx3,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(ctx2,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 5)</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ctx4,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(ctx3,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 3)</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ctx5,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(ctx3,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 6)</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ctx6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context.WithValue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(ctx5,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userID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12)</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384776"/>
            <a:ext cx="11521440" cy="2952328"/>
          </a:xfrm>
          <a:prstGeom prst="rect">
            <a:avLst/>
          </a:prstGeom>
        </p:spPr>
      </p:pic>
    </p:spTree>
    <p:extLst>
      <p:ext uri="{BB962C8B-B14F-4D97-AF65-F5344CB8AC3E}">
        <p14:creationId xmlns:p14="http://schemas.microsoft.com/office/powerpoint/2010/main" val="58495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:Context</a:t>
            </a:r>
            <a:r>
              <a:rPr lang="zh-CN" altLang="en-US" sz="4800" b="1" dirty="0">
                <a:solidFill>
                  <a:srgbClr val="439EFF"/>
                </a:solidFill>
                <a:latin typeface="幼圆" pitchFamily="49" charset="-122"/>
                <a:ea typeface="幼圆" pitchFamily="49" charset="-122"/>
              </a:rPr>
              <a:t>概述</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a:bodyPr>
          <a:lstStyle/>
          <a:p>
            <a:pPr marL="0" indent="0">
              <a:lnSpc>
                <a:spcPct val="150000"/>
              </a:lnSpc>
              <a:buNone/>
            </a:pP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API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type Context interface {</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Deadline() (deadline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time.Time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ok bool)</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Done() &lt;-</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chan</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struct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Err() error</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Value(key interface{}) interface{}</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两类操作：</a:t>
            </a:r>
          </a:p>
          <a:p>
            <a:pPr marL="0" indent="0">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3</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个函数用于限定什么时候子节点退出；</a:t>
            </a:r>
          </a:p>
          <a:p>
            <a:pPr marL="0" indent="0">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1</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个函数用于设置请求范畴的变量</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什么时候应该使用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每一个 调用都应该有超时退出的场景</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不仅仅是超时，还需要去结束那些不再需要操作的行为</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任何函数可能被阻塞，或者需要很长时间来完成的，都应该有个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context.Context</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sz="1700" dirty="0">
              <a:solidFill>
                <a:srgbClr val="000000"/>
              </a:solidFill>
              <a:latin typeface="STHeiti Light" charset="-122"/>
              <a:ea typeface="STHeiti Light" charset="-122"/>
              <a:cs typeface="STHeiti Light" charset="-122"/>
            </a:endParaRPr>
          </a:p>
          <a:p>
            <a:pPr marL="0" indent="0">
              <a:buNone/>
            </a:pPr>
            <a:endParaRPr kumimoji="1" lang="en-US" altLang="zh-CN" sz="1700" dirty="0">
              <a:solidFill>
                <a:srgbClr val="000000"/>
              </a:solidFill>
              <a:latin typeface="STHeiti Light" charset="-122"/>
              <a:ea typeface="STHeiti Light" charset="-122"/>
              <a:cs typeface="STHeiti Light" charset="-122"/>
            </a:endParaRPr>
          </a:p>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如何创建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在 调用</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开始的时候，使用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context.Background</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请求来了后从创建</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每个请求都有自己的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context.Background</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如果你没有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，却需要调用一个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的函数的话，用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context.TODO</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如果某步操作需要自己的超时设置的话，给它一个独立的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sub-context</a:t>
            </a:r>
          </a:p>
        </p:txBody>
      </p:sp>
    </p:spTree>
    <p:extLst>
      <p:ext uri="{BB962C8B-B14F-4D97-AF65-F5344CB8AC3E}">
        <p14:creationId xmlns:p14="http://schemas.microsoft.com/office/powerpoint/2010/main" val="217081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使用</a:t>
            </a:r>
            <a:r>
              <a:rPr lang="en-US" altLang="zh-CN" sz="4800" b="1" dirty="0">
                <a:solidFill>
                  <a:srgbClr val="439EFF"/>
                </a:solidFill>
                <a:latin typeface="幼圆" pitchFamily="49" charset="-122"/>
                <a:ea typeface="幼圆" pitchFamily="49" charset="-122"/>
              </a:rPr>
              <a:t>Context</a:t>
            </a:r>
            <a:endParaRPr lang="zh-CN" altLang="en-US" dirty="0"/>
          </a:p>
        </p:txBody>
      </p:sp>
      <p:sp>
        <p:nvSpPr>
          <p:cNvPr id="4" name="内容占位符 2"/>
          <p:cNvSpPr>
            <a:spLocks noGrp="1"/>
          </p:cNvSpPr>
          <p:nvPr>
            <p:ph idx="1"/>
          </p:nvPr>
        </p:nvSpPr>
        <p:spPr>
          <a:xfrm>
            <a:off x="640080" y="2240282"/>
            <a:ext cx="11377344" cy="6880798"/>
          </a:xfrm>
          <a:ln>
            <a:solidFill>
              <a:schemeClr val="accent1">
                <a:lumMod val="20000"/>
                <a:lumOff val="80000"/>
              </a:schemeClr>
            </a:solidFill>
          </a:ln>
        </p:spPr>
        <p:txBody>
          <a:bodyPr>
            <a:noAutofit/>
          </a:bodyPr>
          <a:lstStyle/>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的使用：</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如果有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，将其作为第一个变量。如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func</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(d* Dialer)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DialContext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ctx</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context.Context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network, address string) (Conn, error)</a:t>
            </a: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将其作为可选的方式，用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结构体方式。如：</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func</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(r *Request)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WithContext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ctx</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context.Context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*Request</a:t>
            </a: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不要把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存储到一个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struct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里，除非你使用的是像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http.Request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中的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结构体的方式，并且</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结构体应该以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结束为生命终止</a:t>
            </a:r>
            <a:endPar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要养成关闭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的习惯，特别是超时的</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p>
          <a:p>
            <a:pPr marL="560070" lvl="1" indent="0">
              <a:buNone/>
            </a:pP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ctx</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cancel := </a:t>
            </a: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context.WithTimeout</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parentCtx</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time.Second</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 2)</a:t>
            </a:r>
          </a:p>
          <a:p>
            <a:pPr marL="560070" lvl="1" indent="0">
              <a:buNone/>
            </a:pP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defer cancel()</a:t>
            </a:r>
          </a:p>
          <a:p>
            <a:pPr marL="560070" lvl="1" indent="0">
              <a:buNone/>
            </a:pP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使用 </a:t>
            </a:r>
            <a:r>
              <a:rPr lang="en-US" altLang="zh-CN"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Timeout </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会导致内部使用 </a:t>
            </a:r>
            <a:r>
              <a:rPr lang="en-US" altLang="zh-CN" sz="21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time.AfterFunc</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，从而会导致 </a:t>
            </a:r>
            <a:r>
              <a:rPr lang="en-US" altLang="zh-CN"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 </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在计时器到时之前都不会被垃圾回收。在建立之后，应立即 </a:t>
            </a:r>
            <a:r>
              <a:rPr lang="en-US" altLang="zh-CN"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defer cancel() </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endParaRPr lang="en-US" altLang="zh-CN" sz="21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lnSpc>
                <a:spcPct val="150000"/>
              </a:lnSpc>
              <a:buFont typeface="+mj-lt"/>
              <a:buAutoNum type="arabicPeriod" startAt="5"/>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可以用</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errgroup</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类似的实现，使用在以下场景：同时有很多并发请求，并需要集中处理超时、出错终止其它并发任务，如下面例子：</a:t>
            </a:r>
            <a:endPar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charset="2"/>
              <a:buChar char="l"/>
            </a:pPr>
            <a:endParaRPr lang="en-US" altLang="zh-CN" dirty="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69840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a:t>
            </a:r>
            <a:r>
              <a:rPr lang="en-US" altLang="zh-CN" sz="4800" b="1" dirty="0" err="1">
                <a:solidFill>
                  <a:srgbClr val="439EFF"/>
                </a:solidFill>
                <a:latin typeface="幼圆" pitchFamily="49" charset="-122"/>
                <a:ea typeface="幼圆" pitchFamily="49" charset="-122"/>
              </a:rPr>
              <a:t>errgroup</a:t>
            </a:r>
            <a:r>
              <a:rPr lang="en-US" altLang="zh-CN" sz="4800" b="1" dirty="0">
                <a:solidFill>
                  <a:srgbClr val="439EFF"/>
                </a:solidFill>
                <a:latin typeface="幼圆" pitchFamily="49" charset="-122"/>
                <a:ea typeface="幼圆" pitchFamily="49" charset="-122"/>
              </a:rPr>
              <a:t> </a:t>
            </a:r>
            <a:endParaRPr lang="zh-CN" altLang="en-US" dirty="0"/>
          </a:p>
        </p:txBody>
      </p:sp>
      <p:sp>
        <p:nvSpPr>
          <p:cNvPr id="4" name="内容占位符 2"/>
          <p:cNvSpPr>
            <a:spLocks noGrp="1"/>
          </p:cNvSpPr>
          <p:nvPr>
            <p:ph idx="1"/>
          </p:nvPr>
        </p:nvSpPr>
        <p:spPr>
          <a:xfrm>
            <a:off x="640080" y="2240282"/>
            <a:ext cx="5760720" cy="7168830"/>
          </a:xfrm>
          <a:ln>
            <a:solidFill>
              <a:schemeClr val="accent1">
                <a:lumMod val="20000"/>
                <a:lumOff val="80000"/>
              </a:schemeClr>
            </a:solidFill>
          </a:ln>
        </p:spPr>
        <p:txBody>
          <a:bodyPr>
            <a:normAutofit fontScale="62500" lnSpcReduction="20000"/>
          </a:bodyPr>
          <a:lstStyle/>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例子：</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Import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eg“golang.org</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/x/sync/</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errgroup</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DoTwoRequestsAtOnce</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error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errgroup.WithContext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var</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resp1, resp2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http.Response</a:t>
            </a:r>
            <a:endPar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f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loc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string,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respIn</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http.Response</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error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error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cancel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defer cancel()</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_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http.NewRequest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("GET",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loc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nil)</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var</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 error</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respIn</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http.DefaultClient.Do</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req.WithContext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if err == nil &amp;&amp;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respIn</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StatusCode</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&gt;= 500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errors.New</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("unexpected!")</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err</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eg.Go</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(f("http://localhost:8080/</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fast_request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&amp;resp1))</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eg.Go</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(f("http://localhost:8080/</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slow_request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&amp;resp2))</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eg.Wait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zh-CN" altLang="en-US" sz="22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7168830"/>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Errgroup</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：在一组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Goroutine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中提供了同步、错误传播以及上下文取消的功能</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buFont typeface="Wingdings" panose="05000000000000000000" pitchFamily="2" charset="2"/>
              <a:buChar char="l"/>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主要</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functions</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WithContext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ctx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(*Group,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(g *Group) Go(f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error)</a:t>
            </a:r>
          </a:p>
          <a:p>
            <a:pPr marL="0" indent="0">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(g *Group) Wait() error</a:t>
            </a:r>
          </a:p>
          <a:p>
            <a:pPr marL="0" indent="0">
              <a:buNone/>
            </a:pP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buFont typeface="Wingdings" panose="05000000000000000000" pitchFamily="2" charset="2"/>
              <a:buChar char="l"/>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Doc and example</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lang="en-US" altLang="zh-CN" dirty="0">
                <a:hlinkClick r:id="rId3"/>
              </a:rPr>
              <a:t>https://godoc.org/golang.org/x/sync/errgroup</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dirty="0">
                <a:hlinkClick r:id="rId4"/>
              </a:rPr>
              <a:t>https://godoc.org/golang.org/x/sync/errgroup#example-Group--JustErrors</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i="1" dirty="0">
                <a:solidFill>
                  <a:srgbClr val="000000"/>
                </a:solidFill>
                <a:latin typeface="华文细黑" panose="02010600040101010101" pitchFamily="2" charset="-122"/>
                <a:ea typeface="华文细黑" panose="02010600040101010101" pitchFamily="2" charset="-122"/>
                <a:cs typeface="STHeiti Light" charset="-122"/>
              </a:rPr>
              <a:t>在这个例子中，同时发起了两个调用，当任何一个调用超时或者出错后，会终止另一个调用。这里就是利用前面讲到的 </a:t>
            </a:r>
            <a:r>
              <a:rPr kumimoji="1" lang="en-US" altLang="zh-CN" i="1" dirty="0" err="1">
                <a:solidFill>
                  <a:srgbClr val="000000"/>
                </a:solidFill>
                <a:latin typeface="华文细黑" panose="02010600040101010101" pitchFamily="2" charset="-122"/>
                <a:ea typeface="华文细黑" panose="02010600040101010101" pitchFamily="2" charset="-122"/>
                <a:cs typeface="STHeiti Light" charset="-122"/>
              </a:rPr>
              <a:t>errgroup</a:t>
            </a:r>
            <a:r>
              <a:rPr kumimoji="1" lang="en-US" altLang="zh-CN"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i="1" dirty="0">
                <a:solidFill>
                  <a:srgbClr val="000000"/>
                </a:solidFill>
                <a:latin typeface="华文细黑" panose="02010600040101010101" pitchFamily="2" charset="-122"/>
                <a:ea typeface="华文细黑" panose="02010600040101010101" pitchFamily="2" charset="-122"/>
                <a:cs typeface="STHeiti Light" charset="-122"/>
              </a:rPr>
              <a:t>来实现的，应对有很多并非请求，并需要集中处理超时、出错终止其它并发任务的时候，这个 </a:t>
            </a:r>
            <a:r>
              <a:rPr kumimoji="1" lang="en-US" altLang="zh-CN" i="1" dirty="0">
                <a:solidFill>
                  <a:srgbClr val="000000"/>
                </a:solidFill>
                <a:latin typeface="华文细黑" panose="02010600040101010101" pitchFamily="2" charset="-122"/>
                <a:ea typeface="华文细黑" panose="02010600040101010101" pitchFamily="2" charset="-122"/>
                <a:cs typeface="STHeiti Light" charset="-122"/>
              </a:rPr>
              <a:t>pattern </a:t>
            </a:r>
            <a:r>
              <a:rPr kumimoji="1" lang="zh-CN" altLang="en-US" i="1" dirty="0">
                <a:solidFill>
                  <a:srgbClr val="000000"/>
                </a:solidFill>
                <a:latin typeface="华文细黑" panose="02010600040101010101" pitchFamily="2" charset="-122"/>
                <a:ea typeface="华文细黑" panose="02010600040101010101" pitchFamily="2" charset="-122"/>
                <a:cs typeface="STHeiti Light" charset="-122"/>
              </a:rPr>
              <a:t>使用起来很方便。</a:t>
            </a:r>
          </a:p>
          <a:p>
            <a:pPr marL="0" indent="0">
              <a:buNone/>
            </a:pP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73264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semaphore </a:t>
            </a:r>
            <a:endParaRPr lang="zh-CN" altLang="en-US" dirty="0"/>
          </a:p>
        </p:txBody>
      </p:sp>
      <p:sp>
        <p:nvSpPr>
          <p:cNvPr id="3" name="内容占位符 2">
            <a:extLst>
              <a:ext uri="{FF2B5EF4-FFF2-40B4-BE49-F238E27FC236}">
                <a16:creationId xmlns:a16="http://schemas.microsoft.com/office/drawing/2014/main" id="{2C7E387C-E883-499B-B124-8C6A5F6D89DE}"/>
              </a:ext>
            </a:extLst>
          </p:cNvPr>
          <p:cNvSpPr>
            <a:spLocks noGrp="1"/>
          </p:cNvSpPr>
          <p:nvPr>
            <p:ph idx="1"/>
          </p:nvPr>
        </p:nvSpPr>
        <p:spPr>
          <a:xfrm>
            <a:off x="640080" y="2240282"/>
            <a:ext cx="11521440" cy="6336348"/>
          </a:xfrm>
        </p:spPr>
        <p:txBody>
          <a:bodyPr/>
          <a:lstStyle/>
          <a:p>
            <a:pPr marL="0" indent="0">
              <a:buNone/>
            </a:pPr>
            <a:r>
              <a:rPr lang="en-US" altLang="zh-CN" dirty="0">
                <a:solidFill>
                  <a:schemeClr val="tx1">
                    <a:lumMod val="75000"/>
                  </a:schemeClr>
                </a:solidFill>
                <a:latin typeface="华文细黑" panose="02010600040101010101" pitchFamily="2" charset="-122"/>
                <a:ea typeface="华文细黑" panose="02010600040101010101" pitchFamily="2" charset="-122"/>
              </a:rPr>
              <a:t>Semaphore</a:t>
            </a:r>
            <a:r>
              <a:rPr lang="zh-CN" altLang="en-US" dirty="0">
                <a:solidFill>
                  <a:schemeClr val="tx1">
                    <a:lumMod val="75000"/>
                  </a:schemeClr>
                </a:solidFill>
                <a:latin typeface="华文细黑" panose="02010600040101010101" pitchFamily="2" charset="-122"/>
                <a:ea typeface="华文细黑" panose="02010600040101010101" pitchFamily="2" charset="-122"/>
              </a:rPr>
              <a:t>是带权重的信号量，我们可以按照不同的权重对资源的访问进行管理。主要</a:t>
            </a:r>
            <a:r>
              <a:rPr lang="en-US" altLang="zh-CN" dirty="0">
                <a:solidFill>
                  <a:schemeClr val="tx1">
                    <a:lumMod val="75000"/>
                  </a:schemeClr>
                </a:solidFill>
                <a:latin typeface="华文细黑" panose="02010600040101010101" pitchFamily="2" charset="-122"/>
                <a:ea typeface="华文细黑" panose="02010600040101010101" pitchFamily="2" charset="-122"/>
              </a:rPr>
              <a:t>functions</a:t>
            </a:r>
            <a:r>
              <a:rPr lang="zh-CN" altLang="en-US" dirty="0">
                <a:solidFill>
                  <a:schemeClr val="tx1">
                    <a:lumMod val="75000"/>
                  </a:schemeClr>
                </a:solidFill>
                <a:latin typeface="华文细黑" panose="02010600040101010101" pitchFamily="2" charset="-122"/>
                <a:ea typeface="华文细黑" panose="02010600040101010101" pitchFamily="2" charset="-122"/>
              </a:rPr>
              <a:t>：</a:t>
            </a:r>
            <a:endParaRPr lang="en-US" altLang="zh-CN" dirty="0">
              <a:solidFill>
                <a:schemeClr val="tx1">
                  <a:lumMod val="75000"/>
                </a:schemeClr>
              </a:solidFill>
              <a:latin typeface="华文细黑" panose="02010600040101010101" pitchFamily="2" charset="-122"/>
              <a:ea typeface="华文细黑" panose="02010600040101010101" pitchFamily="2" charset="-122"/>
            </a:endParaRPr>
          </a:p>
          <a:p>
            <a:pPr marL="0" indent="0">
              <a:buNone/>
            </a:pPr>
            <a:endParaRPr lang="en-US" altLang="zh-CN" dirty="0">
              <a:solidFill>
                <a:schemeClr val="tx1">
                  <a:lumMod val="75000"/>
                </a:schemeClr>
              </a:solidFill>
            </a:endParaRPr>
          </a:p>
        </p:txBody>
      </p:sp>
      <p:sp>
        <p:nvSpPr>
          <p:cNvPr id="6" name="内容占位符 2">
            <a:extLst>
              <a:ext uri="{FF2B5EF4-FFF2-40B4-BE49-F238E27FC236}">
                <a16:creationId xmlns:a16="http://schemas.microsoft.com/office/drawing/2014/main" id="{7836D471-8A4C-4766-AA8E-DFAF399A0A9E}"/>
              </a:ext>
            </a:extLst>
          </p:cNvPr>
          <p:cNvSpPr txBox="1">
            <a:spLocks/>
          </p:cNvSpPr>
          <p:nvPr/>
        </p:nvSpPr>
        <p:spPr>
          <a:xfrm>
            <a:off x="640080" y="2240282"/>
            <a:ext cx="11521440" cy="6336348"/>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NewWeighted</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(n int64) *Weighted</a:t>
            </a: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(s *Weighted) Acquire(</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ctx</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n int64) error</a:t>
            </a: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(s *Weighted) Release(n int64)</a:t>
            </a: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(s *Weighted)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TryAcquire</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(n int64) bool</a:t>
            </a:r>
          </a:p>
          <a:p>
            <a:pPr marL="0" indent="0">
              <a:lnSpc>
                <a:spcPct val="150000"/>
              </a:lnSpc>
              <a:buNone/>
            </a:pP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注意事项</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Acquire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TryAcquire</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方法都可以用于获取资源，前者用于同步获取会等待锁的释放，后者会在无法获取锁时直接返回；</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Release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方法会按照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FIFO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的顺序唤醒可以被唤醒的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Goroutine</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如果一个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Goroutine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获取了较多地资源，由于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Release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的释放策略可能会等待比较长的时间；</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例子： </a:t>
            </a:r>
            <a:r>
              <a:rPr lang="en-US" altLang="zh-CN" dirty="0">
                <a:latin typeface="华文细黑" panose="02010600040101010101" pitchFamily="2" charset="-122"/>
                <a:ea typeface="华文细黑" panose="02010600040101010101" pitchFamily="2" charset="-122"/>
                <a:hlinkClick r:id="rId3"/>
              </a:rPr>
              <a:t>https://godoc.org/golang.org/x/sync/semaphore#example-package--WorkerPool</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2538977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a:t>
            </a:r>
            <a:r>
              <a:rPr lang="en-US" altLang="zh-CN" sz="4800" b="1" dirty="0" err="1">
                <a:solidFill>
                  <a:srgbClr val="439EFF"/>
                </a:solidFill>
                <a:latin typeface="幼圆" pitchFamily="49" charset="-122"/>
                <a:ea typeface="幼圆" pitchFamily="49" charset="-122"/>
              </a:rPr>
              <a:t>singleflight</a:t>
            </a:r>
            <a:r>
              <a:rPr lang="en-US" altLang="zh-CN" sz="4800" b="1" dirty="0">
                <a:solidFill>
                  <a:srgbClr val="439EFF"/>
                </a:solidFill>
                <a:latin typeface="幼圆" pitchFamily="49" charset="-122"/>
                <a:ea typeface="幼圆" pitchFamily="49" charset="-122"/>
              </a:rPr>
              <a:t> </a:t>
            </a:r>
            <a:endParaRPr lang="zh-CN" altLang="en-US" dirty="0"/>
          </a:p>
        </p:txBody>
      </p:sp>
      <p:sp>
        <p:nvSpPr>
          <p:cNvPr id="6" name="内容占位符 2">
            <a:extLst>
              <a:ext uri="{FF2B5EF4-FFF2-40B4-BE49-F238E27FC236}">
                <a16:creationId xmlns:a16="http://schemas.microsoft.com/office/drawing/2014/main" id="{5CF0605D-F00D-4B3F-BF60-F5D0CFAD1765}"/>
              </a:ext>
            </a:extLst>
          </p:cNvPr>
          <p:cNvSpPr txBox="1">
            <a:spLocks noGrp="1"/>
          </p:cNvSpPr>
          <p:nvPr>
            <p:ph idx="1"/>
          </p:nvPr>
        </p:nvSpPr>
        <p:spPr>
          <a:xfrm>
            <a:off x="639763" y="2239963"/>
            <a:ext cx="11522075" cy="6337300"/>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None/>
            </a:pP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Singleflight</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提供了一个重复的函数调用抑制机制，对于同一个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Key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最终只会进行一次函数调用。主要</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functions</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(g *Group) Do(key string,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fn</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(interface{}, error)) (v interface{}, err error, shared bool)</a:t>
            </a: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(g *Group)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DoChan</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(key string,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fn</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(interface{}, error)) &lt;-</a:t>
            </a: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chan</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Result</a:t>
            </a:r>
          </a:p>
          <a:p>
            <a:pPr marL="560070" lvl="1" indent="0">
              <a:lnSpc>
                <a:spcPct val="150000"/>
              </a:lnSpc>
              <a:buNone/>
            </a:pPr>
            <a:r>
              <a:rPr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(g *Group) Forget(key string)</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注意事项</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Do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DoChan</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一个用于同步阻塞调用传入的函数，一个用于异步调用传入的参数并通过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Channel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接受函数的返回值；</a:t>
            </a:r>
          </a:p>
          <a:p>
            <a:pPr>
              <a:lnSpc>
                <a:spcPct val="150000"/>
              </a:lnSpc>
              <a:buFont typeface="Wingdings" panose="05000000000000000000" pitchFamily="2" charset="2"/>
              <a:buChar char="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Forget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方法可以通知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singleflight</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在持有的映射表中删除某个键，接下来对该键的调用就会直接执行方法而不是等待前面的函数返回；</a:t>
            </a:r>
          </a:p>
          <a:p>
            <a:pPr>
              <a:lnSpc>
                <a:spcPct val="150000"/>
              </a:lnSpc>
              <a:buFont typeface="Wingdings" panose="05000000000000000000" pitchFamily="2" charset="2"/>
              <a:buChar char="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多</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Goroutine</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调用模式：一旦调用的函数返回了错误，所有在等待的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Goroutine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也都会接收到同样的错误；</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例子：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singleflight.go</a:t>
            </a: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73122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solidFill>
                  <a:srgbClr val="439EFF"/>
                </a:solidFill>
                <a:latin typeface="幼圆" pitchFamily="49" charset="-122"/>
                <a:ea typeface="幼圆" pitchFamily="49" charset="-122"/>
              </a:rPr>
              <a:t>项目实践</a:t>
            </a:r>
            <a:r>
              <a:rPr lang="en-US" altLang="zh-CN" sz="4400" b="1" dirty="0">
                <a:solidFill>
                  <a:srgbClr val="439EFF"/>
                </a:solidFill>
                <a:latin typeface="幼圆" pitchFamily="49" charset="-122"/>
                <a:ea typeface="幼圆" pitchFamily="49" charset="-122"/>
              </a:rPr>
              <a:t>:Channel Feed</a:t>
            </a:r>
            <a:endParaRPr lang="zh-CN" altLang="en-US" dirty="0"/>
          </a:p>
        </p:txBody>
      </p:sp>
      <p:sp>
        <p:nvSpPr>
          <p:cNvPr id="7" name="内容占位符 2">
            <a:extLst>
              <a:ext uri="{FF2B5EF4-FFF2-40B4-BE49-F238E27FC236}">
                <a16:creationId xmlns:a16="http://schemas.microsoft.com/office/drawing/2014/main" id="{5D100BD6-444F-47A9-9CB8-F98084500554}"/>
              </a:ext>
            </a:extLst>
          </p:cNvPr>
          <p:cNvSpPr>
            <a:spLocks noGrp="1"/>
          </p:cNvSpPr>
          <p:nvPr>
            <p:ph idx="1"/>
          </p:nvPr>
        </p:nvSpPr>
        <p:spPr>
          <a:xfrm>
            <a:off x="639763" y="2239963"/>
            <a:ext cx="11522075" cy="6337300"/>
          </a:xfrm>
          <a:ln>
            <a:solidFill>
              <a:schemeClr val="accent1">
                <a:lumMod val="20000"/>
                <a:lumOff val="80000"/>
              </a:schemeClr>
            </a:solidFill>
          </a:ln>
        </p:spPr>
        <p:txBody>
          <a:bodyPr>
            <a:noAutofit/>
          </a:bodyPr>
          <a:lstStyle/>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Feed implements one-to-many subscriptions where the carrier of events is a channel.</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Values sent to a Feed are delivered to all subscribed channels simultaneously.</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Feeds can only be used with a single type. The type is determined by the first Send or</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Subscribe operation. Subsequent calls to these methods panic if the type does not</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match.</a:t>
            </a:r>
          </a:p>
          <a:p>
            <a:pPr marL="0" indent="0">
              <a:buNone/>
            </a:pP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参考项目：</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en-US" altLang="zh-CN" dirty="0">
                <a:hlinkClick r:id="rId3"/>
              </a:rPr>
              <a:t>https://github.com/ethereum/go-ethereum/blob/master/event/feed.go</a:t>
            </a:r>
            <a:endParaRPr lang="en-US" altLang="zh-CN" dirty="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86953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solidFill>
                  <a:srgbClr val="439EFF"/>
                </a:solidFill>
                <a:latin typeface="幼圆" pitchFamily="49" charset="-122"/>
                <a:ea typeface="幼圆" pitchFamily="49" charset="-122"/>
              </a:rPr>
              <a:t>项目实践</a:t>
            </a:r>
            <a:r>
              <a:rPr lang="en-US" altLang="zh-CN" sz="4400" b="1" dirty="0">
                <a:solidFill>
                  <a:srgbClr val="439EFF"/>
                </a:solidFill>
                <a:latin typeface="幼圆" pitchFamily="49" charset="-122"/>
                <a:ea typeface="幼圆" pitchFamily="49" charset="-122"/>
              </a:rPr>
              <a:t>:Worker Pool</a:t>
            </a:r>
            <a:endParaRPr lang="zh-CN" altLang="en-US" dirty="0"/>
          </a:p>
        </p:txBody>
      </p:sp>
      <p:sp>
        <p:nvSpPr>
          <p:cNvPr id="4" name="内容占位符 2">
            <a:extLst>
              <a:ext uri="{FF2B5EF4-FFF2-40B4-BE49-F238E27FC236}">
                <a16:creationId xmlns:a16="http://schemas.microsoft.com/office/drawing/2014/main" id="{9C999B10-FE44-4052-B507-CCFF4EB44FA5}"/>
              </a:ext>
            </a:extLst>
          </p:cNvPr>
          <p:cNvSpPr>
            <a:spLocks noGrp="1"/>
          </p:cNvSpPr>
          <p:nvPr>
            <p:ph idx="1"/>
          </p:nvPr>
        </p:nvSpPr>
        <p:spPr>
          <a:xfrm>
            <a:off x="639763" y="2239963"/>
            <a:ext cx="11522075" cy="6337300"/>
          </a:xfrm>
          <a:ln>
            <a:solidFill>
              <a:schemeClr val="accent1">
                <a:lumMod val="20000"/>
                <a:lumOff val="80000"/>
              </a:schemeClr>
            </a:solidFill>
          </a:ln>
        </p:spPr>
        <p:txBody>
          <a:bodyPr>
            <a:noAutofit/>
          </a:bodyPr>
          <a:lstStyle/>
          <a:p>
            <a:pPr marL="0" indent="0">
              <a:buNone/>
            </a:pP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使用</a:t>
            </a: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和</a:t>
            </a:r>
            <a:r>
              <a:rPr lang="en-US" altLang="zh-CN" sz="2400" b="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WaitGroup</a:t>
            </a: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同步多协程</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参考项目：</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en-US" altLang="zh-CN" dirty="0">
                <a:hlinkClick r:id="rId3"/>
              </a:rPr>
              <a:t>https://github.com/yuleihua/logstatd/blob/master/work_pool.go</a:t>
            </a: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46936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pasted-imag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801600" cy="960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674" name="Rectangle 2"/>
          <p:cNvSpPr>
            <a:spLocks/>
          </p:cNvSpPr>
          <p:nvPr/>
        </p:nvSpPr>
        <p:spPr bwMode="auto">
          <a:xfrm>
            <a:off x="1072208" y="3181168"/>
            <a:ext cx="10801200" cy="28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2005" tIns="42005" rIns="42005" bIns="42005" anchor="ctr">
            <a:spAutoFit/>
          </a:bodyPr>
          <a:lstStyle/>
          <a:p>
            <a:pPr marL="0" lvl="1" algn="ctr" defTabSz="469440">
              <a:lnSpc>
                <a:spcPct val="150000"/>
              </a:lnSpc>
              <a:buClr>
                <a:srgbClr val="000000"/>
              </a:buClr>
              <a:buSzPct val="100000"/>
            </a:pPr>
            <a:r>
              <a:rPr lang="en-US" altLang="zh-CN" sz="6000" dirty="0">
                <a:solidFill>
                  <a:schemeClr val="bg1"/>
                </a:solidFill>
                <a:latin typeface="微软雅黑"/>
                <a:ea typeface="微软雅黑"/>
                <a:cs typeface="微软雅黑"/>
              </a:rPr>
              <a:t>Q&amp;A</a:t>
            </a:r>
          </a:p>
          <a:p>
            <a:pPr marL="0" lvl="1" algn="ctr" defTabSz="469440">
              <a:lnSpc>
                <a:spcPct val="150000"/>
              </a:lnSpc>
              <a:buClr>
                <a:srgbClr val="000000"/>
              </a:buClr>
              <a:buSzPct val="100000"/>
            </a:pPr>
            <a:r>
              <a:rPr lang="en-US" altLang="zh-CN" sz="6000" dirty="0">
                <a:solidFill>
                  <a:schemeClr val="bg1"/>
                </a:solidFill>
                <a:latin typeface="微软雅黑"/>
                <a:ea typeface="微软雅黑"/>
                <a:cs typeface="微软雅黑"/>
              </a:rPr>
              <a:t>Thank</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you</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very</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much</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a:t>
            </a:r>
          </a:p>
        </p:txBody>
      </p:sp>
    </p:spTree>
    <p:extLst>
      <p:ext uri="{BB962C8B-B14F-4D97-AF65-F5344CB8AC3E}">
        <p14:creationId xmlns:p14="http://schemas.microsoft.com/office/powerpoint/2010/main" val="3290983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：状态机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12" y="2208312"/>
            <a:ext cx="10585176" cy="6576731"/>
          </a:xfrm>
          <a:prstGeom prst="rect">
            <a:avLst/>
          </a:prstGeom>
        </p:spPr>
      </p:pic>
    </p:spTree>
    <p:extLst>
      <p:ext uri="{BB962C8B-B14F-4D97-AF65-F5344CB8AC3E}">
        <p14:creationId xmlns:p14="http://schemas.microsoft.com/office/powerpoint/2010/main" val="67168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：高级协程 </a:t>
            </a:r>
            <a:endParaRPr lang="zh-CN" altLang="en-US" dirty="0"/>
          </a:p>
        </p:txBody>
      </p:sp>
      <p:pic>
        <p:nvPicPr>
          <p:cNvPr id="3" name="图片 2"/>
          <p:cNvPicPr>
            <a:picLocks noChangeAspect="1"/>
          </p:cNvPicPr>
          <p:nvPr/>
        </p:nvPicPr>
        <p:blipFill>
          <a:blip r:embed="rId3"/>
          <a:stretch>
            <a:fillRect/>
          </a:stretch>
        </p:blipFill>
        <p:spPr>
          <a:xfrm>
            <a:off x="1000200" y="2213742"/>
            <a:ext cx="6336704" cy="6907338"/>
          </a:xfrm>
          <a:prstGeom prst="rect">
            <a:avLst/>
          </a:prstGeom>
        </p:spPr>
      </p:pic>
      <p:sp>
        <p:nvSpPr>
          <p:cNvPr id="6" name="内容占位符 2"/>
          <p:cNvSpPr>
            <a:spLocks noGrp="1"/>
          </p:cNvSpPr>
          <p:nvPr>
            <p:ph idx="1"/>
          </p:nvPr>
        </p:nvSpPr>
        <p:spPr>
          <a:xfrm>
            <a:off x="7336904" y="1984695"/>
            <a:ext cx="4824616" cy="7136385"/>
          </a:xfrm>
        </p:spPr>
        <p:txBody>
          <a:bodyPr>
            <a:normAutofit fontScale="77500" lnSpcReduction="20000"/>
          </a:bodyPr>
          <a:lstStyle/>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G: </a:t>
            </a:r>
            <a:r>
              <a:rPr lang="zh-CN" altLang="en-US" sz="2400" dirty="0">
                <a:solidFill>
                  <a:schemeClr val="tx2"/>
                </a:solidFill>
                <a:latin typeface="华文细黑" panose="02010600040101010101" pitchFamily="2" charset="-122"/>
                <a:ea typeface="华文细黑" panose="02010600040101010101" pitchFamily="2" charset="-122"/>
              </a:rPr>
              <a:t>表示</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，存储了</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的执行</a:t>
            </a:r>
            <a:r>
              <a:rPr lang="en-US" altLang="zh-CN" sz="2400" dirty="0">
                <a:solidFill>
                  <a:schemeClr val="tx2"/>
                </a:solidFill>
                <a:latin typeface="华文细黑" panose="02010600040101010101" pitchFamily="2" charset="-122"/>
                <a:ea typeface="华文细黑" panose="02010600040101010101" pitchFamily="2" charset="-122"/>
              </a:rPr>
              <a:t>stack</a:t>
            </a:r>
            <a:r>
              <a:rPr lang="zh-CN" altLang="en-US" sz="2400" dirty="0">
                <a:solidFill>
                  <a:schemeClr val="tx2"/>
                </a:solidFill>
                <a:latin typeface="华文细黑" panose="02010600040101010101" pitchFamily="2" charset="-122"/>
                <a:ea typeface="华文细黑" panose="02010600040101010101" pitchFamily="2" charset="-122"/>
              </a:rPr>
              <a:t>信息、</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状态以及</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的任务函数等；另外</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对象是可以重用的。</a:t>
            </a:r>
          </a:p>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P: </a:t>
            </a:r>
            <a:r>
              <a:rPr lang="zh-CN" altLang="en-US" sz="2400" dirty="0">
                <a:solidFill>
                  <a:schemeClr val="tx2"/>
                </a:solidFill>
                <a:latin typeface="华文细黑" panose="02010600040101010101" pitchFamily="2" charset="-122"/>
                <a:ea typeface="华文细黑" panose="02010600040101010101" pitchFamily="2" charset="-122"/>
              </a:rPr>
              <a:t>表示逻辑</a:t>
            </a:r>
            <a:r>
              <a:rPr lang="en-US" altLang="zh-CN" sz="2400" dirty="0">
                <a:solidFill>
                  <a:schemeClr val="tx2"/>
                </a:solidFill>
                <a:latin typeface="华文细黑" panose="02010600040101010101" pitchFamily="2" charset="-122"/>
                <a:ea typeface="华文细黑" panose="02010600040101010101" pitchFamily="2" charset="-122"/>
              </a:rPr>
              <a:t>processor</a:t>
            </a:r>
            <a:r>
              <a:rPr lang="zh-CN" altLang="en-US" sz="2400" dirty="0">
                <a:solidFill>
                  <a:schemeClr val="tx2"/>
                </a:solidFill>
                <a:latin typeface="华文细黑" panose="02010600040101010101" pitchFamily="2" charset="-122"/>
                <a:ea typeface="华文细黑" panose="02010600040101010101" pitchFamily="2" charset="-122"/>
              </a:rPr>
              <a:t>，</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的数量决定了系统内最大可并行的</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的数量（前提：系统的物理</a:t>
            </a:r>
            <a:r>
              <a:rPr lang="en-US" altLang="zh-CN" sz="2400" dirty="0" err="1">
                <a:solidFill>
                  <a:schemeClr val="tx2"/>
                </a:solidFill>
                <a:latin typeface="华文细黑" panose="02010600040101010101" pitchFamily="2" charset="-122"/>
                <a:ea typeface="华文细黑" panose="02010600040101010101" pitchFamily="2" charset="-122"/>
              </a:rPr>
              <a:t>cpu</a:t>
            </a:r>
            <a:r>
              <a:rPr lang="zh-CN" altLang="en-US" sz="2400" dirty="0">
                <a:solidFill>
                  <a:schemeClr val="tx2"/>
                </a:solidFill>
                <a:latin typeface="华文细黑" panose="02010600040101010101" pitchFamily="2" charset="-122"/>
                <a:ea typeface="华文细黑" panose="02010600040101010101" pitchFamily="2" charset="-122"/>
              </a:rPr>
              <a:t>核数</a:t>
            </a:r>
            <a:r>
              <a:rPr lang="en-US" altLang="zh-CN" sz="2400" dirty="0">
                <a:solidFill>
                  <a:schemeClr val="tx2"/>
                </a:solidFill>
                <a:latin typeface="华文细黑" panose="02010600040101010101" pitchFamily="2" charset="-122"/>
                <a:ea typeface="华文细黑" panose="02010600040101010101" pitchFamily="2" charset="-122"/>
              </a:rPr>
              <a:t>&gt;=P</a:t>
            </a:r>
            <a:r>
              <a:rPr lang="zh-CN" altLang="en-US" sz="2400" dirty="0">
                <a:solidFill>
                  <a:schemeClr val="tx2"/>
                </a:solidFill>
                <a:latin typeface="华文细黑" panose="02010600040101010101" pitchFamily="2" charset="-122"/>
                <a:ea typeface="华文细黑" panose="02010600040101010101" pitchFamily="2" charset="-122"/>
              </a:rPr>
              <a:t>的数量）；</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的最大作用还是其拥有的各种</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对象队列、链表、一些</a:t>
            </a:r>
            <a:r>
              <a:rPr lang="en-US" altLang="zh-CN" sz="2400" dirty="0">
                <a:solidFill>
                  <a:schemeClr val="tx2"/>
                </a:solidFill>
                <a:latin typeface="华文细黑" panose="02010600040101010101" pitchFamily="2" charset="-122"/>
                <a:ea typeface="华文细黑" panose="02010600040101010101" pitchFamily="2" charset="-122"/>
              </a:rPr>
              <a:t>cache</a:t>
            </a:r>
            <a:r>
              <a:rPr lang="zh-CN" altLang="en-US" sz="2400" dirty="0">
                <a:solidFill>
                  <a:schemeClr val="tx2"/>
                </a:solidFill>
                <a:latin typeface="华文细黑" panose="02010600040101010101" pitchFamily="2" charset="-122"/>
                <a:ea typeface="华文细黑" panose="02010600040101010101" pitchFamily="2" charset="-122"/>
              </a:rPr>
              <a:t>和状态。</a:t>
            </a:r>
          </a:p>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M: M</a:t>
            </a:r>
            <a:r>
              <a:rPr lang="zh-CN" altLang="en-US" sz="2400" dirty="0">
                <a:solidFill>
                  <a:schemeClr val="tx2"/>
                </a:solidFill>
                <a:latin typeface="华文细黑" panose="02010600040101010101" pitchFamily="2" charset="-122"/>
                <a:ea typeface="华文细黑" panose="02010600040101010101" pitchFamily="2" charset="-122"/>
              </a:rPr>
              <a:t>代表着真正的执行计算资源。在绑定有效的</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后，进入</a:t>
            </a:r>
            <a:r>
              <a:rPr lang="en-US" altLang="zh-CN" sz="2400" dirty="0">
                <a:solidFill>
                  <a:schemeClr val="tx2"/>
                </a:solidFill>
                <a:latin typeface="华文细黑" panose="02010600040101010101" pitchFamily="2" charset="-122"/>
                <a:ea typeface="华文细黑" panose="02010600040101010101" pitchFamily="2" charset="-122"/>
              </a:rPr>
              <a:t>schedule</a:t>
            </a:r>
            <a:r>
              <a:rPr lang="zh-CN" altLang="en-US" sz="2400" dirty="0">
                <a:solidFill>
                  <a:schemeClr val="tx2"/>
                </a:solidFill>
                <a:latin typeface="华文细黑" panose="02010600040101010101" pitchFamily="2" charset="-122"/>
                <a:ea typeface="华文细黑" panose="02010600040101010101" pitchFamily="2" charset="-122"/>
              </a:rPr>
              <a:t>循环；而</a:t>
            </a:r>
            <a:r>
              <a:rPr lang="en-US" altLang="zh-CN" sz="2400" dirty="0">
                <a:solidFill>
                  <a:schemeClr val="tx2"/>
                </a:solidFill>
                <a:latin typeface="华文细黑" panose="02010600040101010101" pitchFamily="2" charset="-122"/>
                <a:ea typeface="华文细黑" panose="02010600040101010101" pitchFamily="2" charset="-122"/>
              </a:rPr>
              <a:t>schedule</a:t>
            </a:r>
            <a:r>
              <a:rPr lang="zh-CN" altLang="en-US" sz="2400" dirty="0">
                <a:solidFill>
                  <a:schemeClr val="tx2"/>
                </a:solidFill>
                <a:latin typeface="华文细黑" panose="02010600040101010101" pitchFamily="2" charset="-122"/>
                <a:ea typeface="华文细黑" panose="02010600040101010101" pitchFamily="2" charset="-122"/>
              </a:rPr>
              <a:t>循环的机制大致是从各种队列、</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的本地队列中获取</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，切换到</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的执行栈上并执行</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的函数，调用</a:t>
            </a:r>
            <a:r>
              <a:rPr lang="en-US" altLang="zh-CN" sz="2400" dirty="0" err="1">
                <a:solidFill>
                  <a:schemeClr val="tx2"/>
                </a:solidFill>
                <a:latin typeface="华文细黑" panose="02010600040101010101" pitchFamily="2" charset="-122"/>
                <a:ea typeface="华文细黑" panose="02010600040101010101" pitchFamily="2" charset="-122"/>
              </a:rPr>
              <a:t>goexit</a:t>
            </a:r>
            <a:r>
              <a:rPr lang="zh-CN" altLang="en-US" sz="2400" dirty="0">
                <a:solidFill>
                  <a:schemeClr val="tx2"/>
                </a:solidFill>
                <a:latin typeface="华文细黑" panose="02010600040101010101" pitchFamily="2" charset="-122"/>
                <a:ea typeface="华文细黑" panose="02010600040101010101" pitchFamily="2" charset="-122"/>
              </a:rPr>
              <a:t>做清理工作并回到</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，如此反复。</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并不保留</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状态，这是</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可以跨</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调度的基础。</a:t>
            </a:r>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11556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：调度器</a:t>
            </a:r>
            <a:r>
              <a:rPr lang="en-US" altLang="zh-CN" sz="4800" b="1" dirty="0">
                <a:solidFill>
                  <a:srgbClr val="439EFF"/>
                </a:solidFill>
                <a:latin typeface="幼圆" pitchFamily="49" charset="-122"/>
                <a:ea typeface="幼圆" pitchFamily="49" charset="-122"/>
              </a:rPr>
              <a:t>(1/2) </a:t>
            </a:r>
            <a:endParaRPr lang="zh-CN" altLang="en-US" dirty="0"/>
          </a:p>
        </p:txBody>
      </p:sp>
      <p:sp>
        <p:nvSpPr>
          <p:cNvPr id="3" name="内容占位符 2"/>
          <p:cNvSpPr>
            <a:spLocks noGrp="1"/>
          </p:cNvSpPr>
          <p:nvPr>
            <p:ph idx="1"/>
          </p:nvPr>
        </p:nvSpPr>
        <p:spPr>
          <a:xfrm>
            <a:off x="640080" y="2240282"/>
            <a:ext cx="11521440" cy="6880798"/>
          </a:xfrm>
        </p:spPr>
        <p:txBody>
          <a:bodyPr>
            <a:noAutofit/>
          </a:bodyPr>
          <a:lstStyle/>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1.</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抢占式调度的原理是在每个函数或方法的入口，加上一段额外的代码，让</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有机会检查是否需要执行抢占调度。实现：如果一个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任务运行</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10ms</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sysmon</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就会认为其运行时间太久而发出抢占式调度的请求。一旦</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的抢占标志位被设为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true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，那么当这个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下一次调用函数或方法时，</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便可以将</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抢占，并移出运行状态，放入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local </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runq</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中，等待下一次被调度</a:t>
            </a:r>
            <a:endParaRPr lang="en-US" altLang="zh-CN" sz="18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2. Go 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实现了</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netpoller</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，这使得</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发起网络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操作也不会导致</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被阻塞（仅阻塞</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），从而不会导致大量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被创建出来。但是对于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regular file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操作一旦阻塞，那么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状态，等待</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返回后被唤醒；这种情况下</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分离，再选择一个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，则会新创建一个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，这就是大量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操作导致大量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Thread</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被创建的原因。</a:t>
            </a: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3. 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network 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情况下的调度：如果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被阻塞在某个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network 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操作上时，</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会被放置到某个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wait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队列中，而</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会尝试运行下一个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供</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运行，那么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将解绑</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，并进入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状态。当</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 available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操作完成，在</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wait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队列中的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会被唤醒，标记为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，放入到某</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的队列中，绑定一个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继续执行。</a:t>
            </a:r>
            <a:endParaRPr lang="en-US" altLang="zh-CN" sz="18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4. system 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阻塞情况下的调度</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被阻塞在某个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system 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操作上，那么不光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会阻塞，执行该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也会解绑</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一起进入阻塞状态。如果此时有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，则</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与其绑定继续执行其他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 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，但仍然有其他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要去执行，那么就会创建一个新</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。当阻塞在</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上的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完成</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调用后，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会去尝试获取一个可用的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，如果没有可用的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会被标记为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，之前的那个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将再次进入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a:t>
            </a:r>
          </a:p>
        </p:txBody>
      </p:sp>
    </p:spTree>
    <p:extLst>
      <p:ext uri="{BB962C8B-B14F-4D97-AF65-F5344CB8AC3E}">
        <p14:creationId xmlns:p14="http://schemas.microsoft.com/office/powerpoint/2010/main" val="198844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：调度器</a:t>
            </a:r>
            <a:r>
              <a:rPr lang="en-US" altLang="zh-CN" sz="4800" b="1" dirty="0">
                <a:solidFill>
                  <a:srgbClr val="439EFF"/>
                </a:solidFill>
                <a:latin typeface="幼圆" pitchFamily="49" charset="-122"/>
                <a:ea typeface="幼圆" pitchFamily="49" charset="-122"/>
              </a:rPr>
              <a:t>(2/2) </a:t>
            </a:r>
            <a:endParaRPr lang="zh-CN" altLang="en-US" dirty="0"/>
          </a:p>
        </p:txBody>
      </p:sp>
      <p:pic>
        <p:nvPicPr>
          <p:cNvPr id="4" name="图片 3"/>
          <p:cNvPicPr>
            <a:picLocks noChangeAspect="1"/>
          </p:cNvPicPr>
          <p:nvPr/>
        </p:nvPicPr>
        <p:blipFill>
          <a:blip r:embed="rId3"/>
          <a:stretch>
            <a:fillRect/>
          </a:stretch>
        </p:blipFill>
        <p:spPr>
          <a:xfrm>
            <a:off x="640080" y="2280320"/>
            <a:ext cx="8136984" cy="6624736"/>
          </a:xfrm>
          <a:prstGeom prst="rect">
            <a:avLst/>
          </a:prstGeom>
        </p:spPr>
      </p:pic>
      <p:sp>
        <p:nvSpPr>
          <p:cNvPr id="5" name="内容占位符 2"/>
          <p:cNvSpPr>
            <a:spLocks noGrp="1"/>
          </p:cNvSpPr>
          <p:nvPr>
            <p:ph idx="1"/>
          </p:nvPr>
        </p:nvSpPr>
        <p:spPr>
          <a:xfrm>
            <a:off x="9209112" y="1984695"/>
            <a:ext cx="2952408" cy="6920361"/>
          </a:xfrm>
        </p:spPr>
        <p:txBody>
          <a:bodyPr>
            <a:noAutofit/>
          </a:bodyPr>
          <a:lstStyle/>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rPr>
              <a:t>1.</a:t>
            </a:r>
            <a:r>
              <a:rPr lang="zh-CN" altLang="en-US" sz="1800" dirty="0">
                <a:solidFill>
                  <a:schemeClr val="tx2"/>
                </a:solidFill>
                <a:latin typeface="华文细黑" panose="02010600040101010101" pitchFamily="2" charset="-122"/>
                <a:ea typeface="华文细黑" panose="02010600040101010101" pitchFamily="2" charset="-122"/>
              </a:rPr>
              <a:t>当一个</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a:t>
            </a:r>
            <a:r>
              <a:rPr lang="en-US" altLang="zh-CN" sz="1800" dirty="0">
                <a:solidFill>
                  <a:schemeClr val="tx2"/>
                </a:solidFill>
                <a:latin typeface="华文细黑" panose="02010600040101010101" pitchFamily="2" charset="-122"/>
                <a:ea typeface="华文细黑" panose="02010600040101010101" pitchFamily="2" charset="-122"/>
              </a:rPr>
              <a:t>M0</a:t>
            </a:r>
            <a:r>
              <a:rPr lang="zh-CN" altLang="en-US" sz="1800" dirty="0">
                <a:solidFill>
                  <a:schemeClr val="tx2"/>
                </a:solidFill>
                <a:latin typeface="华文细黑" panose="02010600040101010101" pitchFamily="2" charset="-122"/>
                <a:ea typeface="华文细黑" panose="02010600040101010101" pitchFamily="2" charset="-122"/>
              </a:rPr>
              <a:t>陷入阻塞时，</a:t>
            </a:r>
            <a:r>
              <a:rPr lang="en-US" altLang="zh-CN" sz="1800" dirty="0">
                <a:solidFill>
                  <a:schemeClr val="tx2"/>
                </a:solidFill>
                <a:latin typeface="华文细黑" panose="02010600040101010101" pitchFamily="2" charset="-122"/>
                <a:ea typeface="华文细黑" panose="02010600040101010101" pitchFamily="2" charset="-122"/>
              </a:rPr>
              <a:t>P</a:t>
            </a:r>
            <a:r>
              <a:rPr lang="zh-CN" altLang="en-US" sz="1800" dirty="0">
                <a:solidFill>
                  <a:schemeClr val="tx2"/>
                </a:solidFill>
                <a:latin typeface="华文细黑" panose="02010600040101010101" pitchFamily="2" charset="-122"/>
                <a:ea typeface="华文细黑" panose="02010600040101010101" pitchFamily="2" charset="-122"/>
              </a:rPr>
              <a:t>转而在</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a:t>
            </a:r>
            <a:r>
              <a:rPr lang="en-US" altLang="zh-CN" sz="1800" dirty="0">
                <a:solidFill>
                  <a:schemeClr val="tx2"/>
                </a:solidFill>
                <a:latin typeface="华文细黑" panose="02010600040101010101" pitchFamily="2" charset="-122"/>
                <a:ea typeface="华文细黑" panose="02010600040101010101" pitchFamily="2" charset="-122"/>
              </a:rPr>
              <a:t>M1</a:t>
            </a:r>
            <a:r>
              <a:rPr lang="zh-CN" altLang="en-US" sz="1800" dirty="0">
                <a:solidFill>
                  <a:schemeClr val="tx2"/>
                </a:solidFill>
                <a:latin typeface="华文细黑" panose="02010600040101010101" pitchFamily="2" charset="-122"/>
                <a:ea typeface="华文细黑" panose="02010600040101010101" pitchFamily="2" charset="-122"/>
              </a:rPr>
              <a:t>上运行。调度器保证有足够的线程来运行所有的</a:t>
            </a:r>
            <a:r>
              <a:rPr lang="en-US" altLang="zh-CN" sz="1800" dirty="0">
                <a:solidFill>
                  <a:schemeClr val="tx2"/>
                </a:solidFill>
                <a:latin typeface="华文细黑" panose="02010600040101010101" pitchFamily="2" charset="-122"/>
                <a:ea typeface="华文细黑" panose="02010600040101010101" pitchFamily="2" charset="-122"/>
              </a:rPr>
              <a:t>context P</a:t>
            </a:r>
            <a:r>
              <a:rPr lang="zh-CN" altLang="en-US" sz="1800" dirty="0">
                <a:solidFill>
                  <a:schemeClr val="tx2"/>
                </a:solidFill>
                <a:latin typeface="华文细黑" panose="02010600040101010101" pitchFamily="2" charset="-122"/>
                <a:ea typeface="华文细黑" panose="02010600040101010101" pitchFamily="2" charset="-122"/>
              </a:rPr>
              <a:t>。图中的</a:t>
            </a:r>
            <a:r>
              <a:rPr lang="en-US" altLang="zh-CN" sz="1800" dirty="0">
                <a:solidFill>
                  <a:schemeClr val="tx2"/>
                </a:solidFill>
                <a:latin typeface="华文细黑" panose="02010600040101010101" pitchFamily="2" charset="-122"/>
                <a:ea typeface="华文细黑" panose="02010600040101010101" pitchFamily="2" charset="-122"/>
              </a:rPr>
              <a:t>M1</a:t>
            </a:r>
            <a:r>
              <a:rPr lang="zh-CN" altLang="en-US" sz="1800" dirty="0">
                <a:solidFill>
                  <a:schemeClr val="tx2"/>
                </a:solidFill>
                <a:latin typeface="华文细黑" panose="02010600040101010101" pitchFamily="2" charset="-122"/>
                <a:ea typeface="华文细黑" panose="02010600040101010101" pitchFamily="2" charset="-122"/>
              </a:rPr>
              <a:t>可能是被创建，也可能从线程缓存中取出。</a:t>
            </a:r>
            <a:endParaRPr lang="en-US" altLang="zh-CN" sz="1800" dirty="0">
              <a:solidFill>
                <a:schemeClr val="tx2"/>
              </a:solidFill>
              <a:latin typeface="华文细黑" panose="02010600040101010101" pitchFamily="2" charset="-122"/>
              <a:ea typeface="华文细黑" panose="02010600040101010101" pitchFamily="2"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rPr>
              <a:t>2.</a:t>
            </a:r>
            <a:r>
              <a:rPr lang="zh-CN" altLang="en-US" sz="1800" dirty="0">
                <a:solidFill>
                  <a:schemeClr val="tx2"/>
                </a:solidFill>
                <a:latin typeface="华文细黑" panose="02010600040101010101" pitchFamily="2" charset="-122"/>
                <a:ea typeface="华文细黑" panose="02010600040101010101" pitchFamily="2" charset="-122"/>
              </a:rPr>
              <a:t>当</a:t>
            </a:r>
            <a:r>
              <a:rPr lang="en-US" altLang="zh-CN" sz="1800" dirty="0">
                <a:solidFill>
                  <a:schemeClr val="tx2"/>
                </a:solidFill>
                <a:latin typeface="华文细黑" panose="02010600040101010101" pitchFamily="2" charset="-122"/>
                <a:ea typeface="华文细黑" panose="02010600040101010101" pitchFamily="2" charset="-122"/>
              </a:rPr>
              <a:t>M0</a:t>
            </a:r>
            <a:r>
              <a:rPr lang="zh-CN" altLang="en-US" sz="1800" dirty="0">
                <a:solidFill>
                  <a:schemeClr val="tx2"/>
                </a:solidFill>
                <a:latin typeface="华文细黑" panose="02010600040101010101" pitchFamily="2" charset="-122"/>
                <a:ea typeface="华文细黑" panose="02010600040101010101" pitchFamily="2" charset="-122"/>
              </a:rPr>
              <a:t>返回时，它必须尝试取得一个</a:t>
            </a:r>
            <a:r>
              <a:rPr lang="en-US" altLang="zh-CN" sz="1800" dirty="0">
                <a:solidFill>
                  <a:schemeClr val="tx2"/>
                </a:solidFill>
                <a:latin typeface="华文细黑" panose="02010600040101010101" pitchFamily="2" charset="-122"/>
                <a:ea typeface="华文细黑" panose="02010600040101010101" pitchFamily="2" charset="-122"/>
              </a:rPr>
              <a:t>context P</a:t>
            </a:r>
            <a:r>
              <a:rPr lang="zh-CN" altLang="en-US" sz="1800" dirty="0">
                <a:solidFill>
                  <a:schemeClr val="tx2"/>
                </a:solidFill>
                <a:latin typeface="华文细黑" panose="02010600040101010101" pitchFamily="2" charset="-122"/>
                <a:ea typeface="华文细黑" panose="02010600040101010101" pitchFamily="2" charset="-122"/>
              </a:rPr>
              <a:t>来运行</a:t>
            </a:r>
            <a:r>
              <a:rPr lang="en-US" altLang="zh-CN" sz="1800" dirty="0" err="1">
                <a:solidFill>
                  <a:schemeClr val="tx2"/>
                </a:solidFill>
                <a:latin typeface="华文细黑" panose="02010600040101010101" pitchFamily="2" charset="-122"/>
                <a:ea typeface="华文细黑" panose="02010600040101010101" pitchFamily="2" charset="-122"/>
              </a:rPr>
              <a:t>goroutine</a:t>
            </a:r>
            <a:r>
              <a:rPr lang="zh-CN" altLang="en-US" sz="1800" dirty="0">
                <a:solidFill>
                  <a:schemeClr val="tx2"/>
                </a:solidFill>
                <a:latin typeface="华文细黑" panose="02010600040101010101" pitchFamily="2" charset="-122"/>
                <a:ea typeface="华文细黑" panose="02010600040101010101" pitchFamily="2" charset="-122"/>
              </a:rPr>
              <a:t>，一般情况下，它会从其他的</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线程那里</a:t>
            </a:r>
            <a:r>
              <a:rPr lang="en-US" altLang="zh-CN" sz="1800" dirty="0">
                <a:solidFill>
                  <a:schemeClr val="tx2"/>
                </a:solidFill>
                <a:latin typeface="华文细黑" panose="02010600040101010101" pitchFamily="2" charset="-122"/>
                <a:ea typeface="华文细黑" panose="02010600040101010101" pitchFamily="2" charset="-122"/>
              </a:rPr>
              <a:t>steal</a:t>
            </a:r>
            <a:r>
              <a:rPr lang="zh-CN" altLang="en-US" sz="1800" dirty="0">
                <a:solidFill>
                  <a:schemeClr val="tx2"/>
                </a:solidFill>
                <a:latin typeface="华文细黑" panose="02010600040101010101" pitchFamily="2" charset="-122"/>
                <a:ea typeface="华文细黑" panose="02010600040101010101" pitchFamily="2" charset="-122"/>
              </a:rPr>
              <a:t>偷一个过来，如果没有偷到，它就把</a:t>
            </a:r>
            <a:r>
              <a:rPr lang="en-US" altLang="zh-CN" sz="1800" dirty="0" err="1">
                <a:solidFill>
                  <a:schemeClr val="tx2"/>
                </a:solidFill>
                <a:latin typeface="华文细黑" panose="02010600040101010101" pitchFamily="2" charset="-122"/>
                <a:ea typeface="华文细黑" panose="02010600040101010101" pitchFamily="2" charset="-122"/>
              </a:rPr>
              <a:t>goroutine</a:t>
            </a:r>
            <a:r>
              <a:rPr lang="zh-CN" altLang="en-US" sz="1800" dirty="0">
                <a:solidFill>
                  <a:schemeClr val="tx2"/>
                </a:solidFill>
                <a:latin typeface="华文细黑" panose="02010600040101010101" pitchFamily="2" charset="-122"/>
                <a:ea typeface="华文细黑" panose="02010600040101010101" pitchFamily="2" charset="-122"/>
              </a:rPr>
              <a:t>放在</a:t>
            </a:r>
            <a:r>
              <a:rPr lang="en-US" altLang="zh-CN" sz="1800" dirty="0">
                <a:solidFill>
                  <a:schemeClr val="tx2"/>
                </a:solidFill>
                <a:latin typeface="华文细黑" panose="02010600040101010101" pitchFamily="2" charset="-122"/>
                <a:ea typeface="华文细黑" panose="02010600040101010101" pitchFamily="2" charset="-122"/>
              </a:rPr>
              <a:t>global </a:t>
            </a:r>
            <a:r>
              <a:rPr lang="en-US" altLang="zh-CN" sz="1800" dirty="0" err="1">
                <a:solidFill>
                  <a:schemeClr val="tx2"/>
                </a:solidFill>
                <a:latin typeface="华文细黑" panose="02010600040101010101" pitchFamily="2" charset="-122"/>
                <a:ea typeface="华文细黑" panose="02010600040101010101" pitchFamily="2" charset="-122"/>
              </a:rPr>
              <a:t>runqueue</a:t>
            </a:r>
            <a:r>
              <a:rPr lang="zh-CN" altLang="en-US" sz="1800" dirty="0">
                <a:solidFill>
                  <a:schemeClr val="tx2"/>
                </a:solidFill>
                <a:latin typeface="华文细黑" panose="02010600040101010101" pitchFamily="2" charset="-122"/>
                <a:ea typeface="华文细黑" panose="02010600040101010101" pitchFamily="2" charset="-122"/>
              </a:rPr>
              <a:t>里。然后把自己放到线程缓存中或者转入睡眠状态。</a:t>
            </a:r>
            <a:endParaRPr kumimoji="1" lang="zh-CN" altLang="en-US" sz="1800"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5503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a:t>
            </a:r>
            <a:r>
              <a:rPr lang="en-US" altLang="zh-CN" sz="4800" b="1" dirty="0">
                <a:solidFill>
                  <a:srgbClr val="439EFF"/>
                </a:solidFill>
                <a:latin typeface="幼圆" pitchFamily="49" charset="-122"/>
                <a:ea typeface="幼圆" pitchFamily="49" charset="-122"/>
              </a:rPr>
              <a:t>G</a:t>
            </a:r>
            <a:r>
              <a:rPr lang="zh-CN" altLang="en-US" sz="4800" b="1" dirty="0">
                <a:solidFill>
                  <a:srgbClr val="439EFF"/>
                </a:solidFill>
                <a:latin typeface="幼圆" pitchFamily="49" charset="-122"/>
                <a:ea typeface="幼圆" pitchFamily="49" charset="-122"/>
              </a:rPr>
              <a:t>的偷取</a:t>
            </a:r>
          </a:p>
        </p:txBody>
      </p:sp>
      <p:sp>
        <p:nvSpPr>
          <p:cNvPr id="4" name="内容占位符 2"/>
          <p:cNvSpPr>
            <a:spLocks noGrp="1"/>
          </p:cNvSpPr>
          <p:nvPr>
            <p:ph idx="1"/>
          </p:nvPr>
        </p:nvSpPr>
        <p:spPr>
          <a:xfrm>
            <a:off x="7336904" y="5120677"/>
            <a:ext cx="4824616" cy="4000403"/>
          </a:xfrm>
        </p:spPr>
        <p:txBody>
          <a:bodyPr>
            <a:normAutofit/>
          </a:bodyPr>
          <a:lstStyle/>
          <a:p>
            <a:pPr marL="0" indent="0">
              <a:lnSpc>
                <a:spcPct val="150000"/>
              </a:lnSpc>
              <a:buNone/>
            </a:pPr>
            <a:r>
              <a:rPr lang="zh-CN" altLang="en-US" sz="2400" dirty="0">
                <a:solidFill>
                  <a:schemeClr val="tx2"/>
                </a:solidFill>
                <a:latin typeface="华文细黑" panose="02010600040101010101" pitchFamily="2" charset="-122"/>
                <a:ea typeface="华文细黑" panose="02010600040101010101" pitchFamily="2" charset="-122"/>
              </a:rPr>
              <a:t>在上图中，</a:t>
            </a:r>
            <a:r>
              <a:rPr lang="en-US" altLang="zh-CN" sz="2400" dirty="0">
                <a:solidFill>
                  <a:schemeClr val="tx2"/>
                </a:solidFill>
                <a:latin typeface="华文细黑" panose="02010600040101010101" pitchFamily="2" charset="-122"/>
                <a:ea typeface="华文细黑" panose="02010600040101010101" pitchFamily="2" charset="-122"/>
              </a:rPr>
              <a:t>P2 </a:t>
            </a:r>
            <a:r>
              <a:rPr lang="zh-CN" altLang="en-US" sz="2400" dirty="0">
                <a:solidFill>
                  <a:schemeClr val="tx2"/>
                </a:solidFill>
                <a:latin typeface="华文细黑" panose="02010600040101010101" pitchFamily="2" charset="-122"/>
                <a:ea typeface="华文细黑" panose="02010600040101010101" pitchFamily="2" charset="-122"/>
              </a:rPr>
              <a:t>这个处理器无法找到任何可执行的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zh-CN" altLang="en-US" sz="2400" dirty="0">
                <a:solidFill>
                  <a:schemeClr val="tx2"/>
                </a:solidFill>
                <a:latin typeface="华文细黑" panose="02010600040101010101" pitchFamily="2" charset="-122"/>
                <a:ea typeface="华文细黑" panose="02010600040101010101" pitchFamily="2" charset="-122"/>
              </a:rPr>
              <a:t>。因此，它随机选择另一个处理器 </a:t>
            </a:r>
            <a:r>
              <a:rPr lang="en-US" altLang="zh-CN" sz="2400" dirty="0">
                <a:solidFill>
                  <a:schemeClr val="tx2"/>
                </a:solidFill>
                <a:latin typeface="华文细黑" panose="02010600040101010101" pitchFamily="2" charset="-122"/>
                <a:ea typeface="华文细黑" panose="02010600040101010101" pitchFamily="2" charset="-122"/>
              </a:rPr>
              <a:t>P1</a:t>
            </a:r>
            <a:r>
              <a:rPr lang="zh-CN" altLang="en-US" sz="2400" dirty="0">
                <a:solidFill>
                  <a:schemeClr val="tx2"/>
                </a:solidFill>
                <a:latin typeface="华文细黑" panose="02010600040101010101" pitchFamily="2" charset="-122"/>
                <a:ea typeface="华文细黑" panose="02010600040101010101" pitchFamily="2" charset="-122"/>
              </a:rPr>
              <a:t>，并将 </a:t>
            </a:r>
            <a:r>
              <a:rPr lang="en-US" altLang="zh-CN" sz="2400" dirty="0">
                <a:solidFill>
                  <a:schemeClr val="tx2"/>
                </a:solidFill>
                <a:latin typeface="华文细黑" panose="02010600040101010101" pitchFamily="2" charset="-122"/>
                <a:ea typeface="华文细黑" panose="02010600040101010101" pitchFamily="2" charset="-122"/>
              </a:rPr>
              <a:t>3 </a:t>
            </a:r>
            <a:r>
              <a:rPr lang="zh-CN" altLang="en-US" sz="2400" dirty="0">
                <a:solidFill>
                  <a:schemeClr val="tx2"/>
                </a:solidFill>
                <a:latin typeface="华文细黑" panose="02010600040101010101" pitchFamily="2" charset="-122"/>
                <a:ea typeface="华文细黑" panose="02010600040101010101" pitchFamily="2" charset="-122"/>
              </a:rPr>
              <a:t>个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en-US" altLang="zh-CN" sz="2400" dirty="0">
                <a:solidFill>
                  <a:schemeClr val="tx2"/>
                </a:solidFill>
                <a:latin typeface="华文细黑" panose="02010600040101010101" pitchFamily="2" charset="-122"/>
                <a:ea typeface="华文细黑" panose="02010600040101010101" pitchFamily="2" charset="-122"/>
              </a:rPr>
              <a:t> </a:t>
            </a:r>
            <a:r>
              <a:rPr lang="zh-CN" altLang="en-US" sz="2400" dirty="0">
                <a:solidFill>
                  <a:schemeClr val="tx2"/>
                </a:solidFill>
                <a:latin typeface="华文细黑" panose="02010600040101010101" pitchFamily="2" charset="-122"/>
                <a:ea typeface="华文细黑" panose="02010600040101010101" pitchFamily="2" charset="-122"/>
              </a:rPr>
              <a:t>偷到自己的局部队列中。</a:t>
            </a:r>
            <a:r>
              <a:rPr lang="en-US" altLang="zh-CN" sz="2400" dirty="0">
                <a:solidFill>
                  <a:schemeClr val="tx2"/>
                </a:solidFill>
                <a:latin typeface="华文细黑" panose="02010600040101010101" pitchFamily="2" charset="-122"/>
                <a:ea typeface="华文细黑" panose="02010600040101010101" pitchFamily="2" charset="-122"/>
              </a:rPr>
              <a:t>P2 </a:t>
            </a:r>
            <a:r>
              <a:rPr lang="zh-CN" altLang="en-US" sz="2400" dirty="0">
                <a:solidFill>
                  <a:schemeClr val="tx2"/>
                </a:solidFill>
                <a:latin typeface="华文细黑" panose="02010600040101010101" pitchFamily="2" charset="-122"/>
                <a:ea typeface="华文细黑" panose="02010600040101010101" pitchFamily="2" charset="-122"/>
              </a:rPr>
              <a:t>将执行这些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zh-CN" altLang="en-US" sz="2400" dirty="0">
                <a:solidFill>
                  <a:schemeClr val="tx2"/>
                </a:solidFill>
                <a:latin typeface="华文细黑" panose="02010600040101010101" pitchFamily="2" charset="-122"/>
                <a:ea typeface="华文细黑" panose="02010600040101010101" pitchFamily="2" charset="-122"/>
              </a:rPr>
              <a:t>，而调度器也将在多个处理器之间更均衡的调度。</a:t>
            </a:r>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7" name="内容占位符 2"/>
          <p:cNvSpPr txBox="1">
            <a:spLocks/>
          </p:cNvSpPr>
          <p:nvPr/>
        </p:nvSpPr>
        <p:spPr>
          <a:xfrm>
            <a:off x="892188" y="5120677"/>
            <a:ext cx="5904656" cy="4000403"/>
          </a:xfrm>
          <a:prstGeom prst="rect">
            <a:avLst/>
          </a:prstGeom>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lang="en-US" altLang="zh-CN" sz="2400" dirty="0" err="1">
                <a:solidFill>
                  <a:srgbClr val="002060"/>
                </a:solidFill>
              </a:rPr>
              <a:t>runtime.schedule</a:t>
            </a:r>
            <a:r>
              <a:rPr lang="en-US" altLang="zh-CN" sz="2400" dirty="0">
                <a:solidFill>
                  <a:srgbClr val="002060"/>
                </a:solidFill>
              </a:rPr>
              <a:t>() { </a:t>
            </a:r>
          </a:p>
          <a:p>
            <a:pPr marL="0" indent="0">
              <a:buNone/>
            </a:pPr>
            <a:r>
              <a:rPr lang="en-US" altLang="zh-CN" sz="2400" dirty="0">
                <a:solidFill>
                  <a:srgbClr val="002060"/>
                </a:solidFill>
              </a:rPr>
              <a:t>// only 1/61 of the time, check the global runnable queue for a G.</a:t>
            </a:r>
          </a:p>
          <a:p>
            <a:pPr marL="0" indent="0">
              <a:buNone/>
            </a:pPr>
            <a:r>
              <a:rPr lang="en-US" altLang="zh-CN" sz="2400" dirty="0">
                <a:solidFill>
                  <a:srgbClr val="002060"/>
                </a:solidFill>
              </a:rPr>
              <a:t> // if not found, check the local queue. // if not found, </a:t>
            </a:r>
          </a:p>
          <a:p>
            <a:pPr marL="0" indent="0">
              <a:buNone/>
            </a:pPr>
            <a:r>
              <a:rPr lang="en-US" altLang="zh-CN" sz="2400" dirty="0">
                <a:solidFill>
                  <a:srgbClr val="002060"/>
                </a:solidFill>
              </a:rPr>
              <a:t>// try to steal from other Ps. </a:t>
            </a:r>
          </a:p>
          <a:p>
            <a:pPr marL="0" indent="0">
              <a:buNone/>
            </a:pPr>
            <a:r>
              <a:rPr lang="en-US" altLang="zh-CN" sz="2400" dirty="0">
                <a:solidFill>
                  <a:srgbClr val="002060"/>
                </a:solidFill>
              </a:rPr>
              <a:t>// if not, check the global runnable queue. </a:t>
            </a:r>
          </a:p>
          <a:p>
            <a:pPr marL="0" indent="0">
              <a:buNone/>
            </a:pPr>
            <a:r>
              <a:rPr lang="en-US" altLang="zh-CN" sz="2400" dirty="0">
                <a:solidFill>
                  <a:srgbClr val="002060"/>
                </a:solidFill>
              </a:rPr>
              <a:t>// if not found, poll network. </a:t>
            </a:r>
          </a:p>
          <a:p>
            <a:pPr marL="0" indent="0">
              <a:buNone/>
            </a:pPr>
            <a:r>
              <a:rPr lang="en-US" altLang="zh-CN" sz="2400" dirty="0">
                <a:solidFill>
                  <a:srgbClr val="002060"/>
                </a:solidFill>
              </a:rPr>
              <a:t>}</a:t>
            </a:r>
          </a:p>
          <a:p>
            <a:pPr marL="0" indent="0">
              <a:lnSpc>
                <a:spcPct val="150000"/>
              </a:lnSpc>
              <a:buNone/>
            </a:pPr>
            <a:endParaRPr lang="zh-CN" altLang="en-US" sz="2400" dirty="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88" y="1704256"/>
            <a:ext cx="11269332" cy="3048000"/>
          </a:xfrm>
          <a:prstGeom prst="rect">
            <a:avLst/>
          </a:prstGeom>
        </p:spPr>
      </p:pic>
    </p:spTree>
    <p:extLst>
      <p:ext uri="{BB962C8B-B14F-4D97-AF65-F5344CB8AC3E}">
        <p14:creationId xmlns:p14="http://schemas.microsoft.com/office/powerpoint/2010/main" val="329327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goroutine:control</a:t>
            </a:r>
            <a:r>
              <a:rPr lang="en-US" altLang="zh-CN" sz="4800" b="1" dirty="0">
                <a:solidFill>
                  <a:srgbClr val="439EFF"/>
                </a:solidFill>
                <a:latin typeface="幼圆" pitchFamily="49" charset="-122"/>
                <a:ea typeface="幼圆" pitchFamily="49" charset="-122"/>
              </a:rPr>
              <a:t> scheduler</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a:lnSpc>
                <a:spcPct val="200000"/>
              </a:lnSpc>
              <a:buFont typeface="Wingdings" panose="05000000000000000000" pitchFamily="2" charset="2"/>
              <a:buChar char="n"/>
            </a:pPr>
            <a:r>
              <a:rPr lang="en-US" altLang="zh-CN" dirty="0">
                <a:solidFill>
                  <a:schemeClr val="tx2"/>
                </a:solidFill>
                <a:latin typeface="华文细黑" panose="02010600040101010101" pitchFamily="2" charset="-122"/>
                <a:ea typeface="华文细黑" panose="02010600040101010101" pitchFamily="2" charset="-122"/>
                <a:cs typeface="STHeiti Light" charset="-122"/>
              </a:rPr>
              <a:t>GOMAXPROCS(n) - set max simultaneously executing CPUS. If n &lt; 1, it does not change the current setting. The number of logical CPUs on the local machine can be queried with </a:t>
            </a: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NumCPU</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  </a:t>
            </a:r>
          </a:p>
          <a:p>
            <a:pPr>
              <a:lnSpc>
                <a:spcPct val="200000"/>
              </a:lnSpc>
              <a:buFont typeface="Wingdings" panose="05000000000000000000" pitchFamily="2" charset="2"/>
              <a:buChar char="n"/>
            </a:pP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Goexit</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 - terminate the calling goroutine,</a:t>
            </a:r>
            <a:r>
              <a:rPr lang="zh-CN" altLang="en-US" dirty="0">
                <a:solidFill>
                  <a:schemeClr val="tx2"/>
                </a:solidFill>
                <a:latin typeface="华文细黑" panose="02010600040101010101" pitchFamily="2" charset="-122"/>
                <a:ea typeface="华文细黑" panose="02010600040101010101" pitchFamily="2" charset="-122"/>
                <a:cs typeface="STHeiti Light" charset="-122"/>
              </a:rPr>
              <a:t> </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No other goroutine is affected. </a:t>
            </a:r>
          </a:p>
          <a:p>
            <a:pPr>
              <a:lnSpc>
                <a:spcPct val="200000"/>
              </a:lnSpc>
              <a:buFont typeface="Wingdings" panose="05000000000000000000" pitchFamily="2" charset="2"/>
              <a:buChar char="n"/>
            </a:pP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Gosched</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 - yield processor allowing other goroutines to run</a:t>
            </a:r>
          </a:p>
          <a:p>
            <a:pPr>
              <a:lnSpc>
                <a:spcPct val="200000"/>
              </a:lnSpc>
              <a:buFont typeface="Wingdings" panose="05000000000000000000" pitchFamily="2" charset="2"/>
              <a:buChar char="n"/>
            </a:pP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LockOSThread</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UnlockOSThread</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 - wire/unwire goroutine to current OS thread. </a:t>
            </a: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LockOSThread</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 wires the calling goroutine to its current operating system thread. The calling goroutine will always execute in that thread, and no other goroutine will execute in it, until the calling goroutine has made as many calls to </a:t>
            </a: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UnlockOSThread</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 as to </a:t>
            </a:r>
            <a:r>
              <a:rPr lang="en-US" altLang="zh-CN" dirty="0" err="1">
                <a:solidFill>
                  <a:schemeClr val="tx2"/>
                </a:solidFill>
                <a:latin typeface="华文细黑" panose="02010600040101010101" pitchFamily="2" charset="-122"/>
                <a:ea typeface="华文细黑" panose="02010600040101010101" pitchFamily="2" charset="-122"/>
                <a:cs typeface="STHeiti Light" charset="-122"/>
              </a:rPr>
              <a:t>LockOSThread</a:t>
            </a:r>
            <a:r>
              <a:rPr lang="en-US" altLang="zh-CN" dirty="0">
                <a:solidFill>
                  <a:schemeClr val="tx2"/>
                </a:solidFill>
                <a:latin typeface="华文细黑" panose="02010600040101010101" pitchFamily="2" charset="-122"/>
                <a:ea typeface="华文细黑" panose="02010600040101010101" pitchFamily="2" charset="-122"/>
                <a:cs typeface="STHeiti Light" charset="-122"/>
              </a:rPr>
              <a:t>.</a:t>
            </a: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69658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概述 </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a:lnSpc>
                <a:spcPct val="200000"/>
              </a:lnSpc>
              <a:buFont typeface="Wingdings" panose="05000000000000000000" pitchFamily="2" charset="2"/>
              <a:buChar char="n"/>
            </a:pP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是</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goroutine</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-safe</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的</a:t>
            </a:r>
            <a:endParaRPr lang="en-US" altLang="zh-CN" sz="24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200000"/>
              </a:lnSpc>
              <a:buNone/>
            </a:pP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中的 </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lock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mutex</a:t>
            </a:r>
            <a:endParaRPr lang="en-US" altLang="zh-CN" sz="2400" dirty="0">
              <a:solidFill>
                <a:schemeClr val="tx2"/>
              </a:solidFill>
              <a:latin typeface="华文细黑" panose="02010600040101010101" pitchFamily="2" charset="-122"/>
              <a:ea typeface="华文细黑" panose="02010600040101010101" pitchFamily="2" charset="-122"/>
              <a:cs typeface="STHeiti Light" charset="-122"/>
            </a:endParaRPr>
          </a:p>
          <a:p>
            <a:pPr>
              <a:lnSpc>
                <a:spcPct val="200000"/>
              </a:lnSpc>
              <a:buFont typeface="Wingdings" panose="05000000000000000000" pitchFamily="2" charset="2"/>
              <a:buChar char="n"/>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可存储、传递值，</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FIFO(</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先入先出</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a:t>
            </a:r>
          </a:p>
          <a:p>
            <a:pPr marL="0" indent="0">
              <a:lnSpc>
                <a:spcPct val="200000"/>
              </a:lnSpc>
              <a:buNone/>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通过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中的环形缓冲区来实现</a:t>
            </a:r>
          </a:p>
          <a:p>
            <a:pPr>
              <a:lnSpc>
                <a:spcPct val="200000"/>
              </a:lnSpc>
              <a:buFont typeface="Wingdings" panose="05000000000000000000" pitchFamily="2" charset="2"/>
              <a:buChar char="n"/>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导致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goroutine</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的阻塞和恢复</a:t>
            </a:r>
          </a:p>
          <a:p>
            <a:pPr marL="0" indent="0">
              <a:lnSpc>
                <a:spcPct val="200000"/>
              </a:lnSpc>
              <a:buNone/>
            </a:pP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中的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sendq</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和</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recvq</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，也就是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sudog</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结构的链表队列</a:t>
            </a:r>
          </a:p>
          <a:p>
            <a:pPr marL="0" indent="0">
              <a:lnSpc>
                <a:spcPct val="200000"/>
              </a:lnSpc>
              <a:buNone/>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调用运行时调度器 </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gopark</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goready</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a:t>
            </a:r>
          </a:p>
          <a:p>
            <a:pPr marL="0" indent="0">
              <a:lnSpc>
                <a:spcPct val="200000"/>
              </a:lnSpc>
              <a:buNone/>
            </a:pPr>
            <a:r>
              <a:rPr lang="zh-CN" altLang="en-US" sz="2400" b="1" dirty="0">
                <a:solidFill>
                  <a:schemeClr val="tx2"/>
                </a:solidFill>
                <a:latin typeface="华文细黑" panose="02010600040101010101" pitchFamily="2" charset="-122"/>
                <a:ea typeface="华文细黑" panose="02010600040101010101" pitchFamily="2" charset="-122"/>
                <a:cs typeface="STHeiti Light" charset="-122"/>
              </a:rPr>
              <a:t>本质是指向</a:t>
            </a:r>
            <a:r>
              <a:rPr lang="en-US" altLang="zh-CN" sz="2400" b="1"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b="1"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b="1" dirty="0">
                <a:solidFill>
                  <a:schemeClr val="tx2"/>
                </a:solidFill>
                <a:latin typeface="华文细黑" panose="02010600040101010101" pitchFamily="2" charset="-122"/>
                <a:ea typeface="华文细黑" panose="02010600040101010101" pitchFamily="2" charset="-122"/>
                <a:cs typeface="STHeiti Light" charset="-122"/>
              </a:rPr>
              <a:t>结构的堆内存空间的指针</a:t>
            </a:r>
            <a:endParaRPr lang="en-US" altLang="zh-CN" sz="2400" b="1" dirty="0">
              <a:solidFill>
                <a:schemeClr val="tx2"/>
              </a:solidFill>
              <a:latin typeface="华文细黑" panose="02010600040101010101" pitchFamily="2" charset="-122"/>
              <a:ea typeface="华文细黑" panose="02010600040101010101" pitchFamily="2" charset="-122"/>
              <a:cs typeface="STHeiti Light" charset="-122"/>
            </a:endParaRPr>
          </a:p>
          <a:p>
            <a:pPr>
              <a:lnSpc>
                <a:spcPct val="150000"/>
              </a:lnSpc>
            </a:pPr>
            <a:endParaRPr lang="zh-CN" altLang="en-US" sz="2400" dirty="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4258483808"/>
      </p:ext>
    </p:extLst>
  </p:cSld>
  <p:clrMapOvr>
    <a:masterClrMapping/>
  </p:clrMapOvr>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37755</TotalTime>
  <Words>4318</Words>
  <Application>Microsoft Office PowerPoint</Application>
  <PresentationFormat>A3 纸张(297x420 毫米)</PresentationFormat>
  <Paragraphs>373</Paragraphs>
  <Slides>28</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STHeiti Light</vt:lpstr>
      <vt:lpstr>华文细黑</vt:lpstr>
      <vt:lpstr>Microsoft YaHei</vt:lpstr>
      <vt:lpstr>Microsoft YaHei</vt:lpstr>
      <vt:lpstr>幼圆</vt:lpstr>
      <vt:lpstr>Arial</vt:lpstr>
      <vt:lpstr>Calibri</vt:lpstr>
      <vt:lpstr>Source Sans Pro Light</vt:lpstr>
      <vt:lpstr>Wingdings</vt:lpstr>
      <vt:lpstr>Office Theme</vt:lpstr>
      <vt:lpstr>PowerPoint 演示文稿</vt:lpstr>
      <vt:lpstr>PowerPoint 演示文稿</vt:lpstr>
      <vt:lpstr>理解goroutine：状态机</vt:lpstr>
      <vt:lpstr>理解goroutine：高级协程 </vt:lpstr>
      <vt:lpstr>理解goroutine：调度器(1/2) </vt:lpstr>
      <vt:lpstr>理解goroutine：调度器(2/2) </vt:lpstr>
      <vt:lpstr>理解goroutine：G的偷取</vt:lpstr>
      <vt:lpstr>理解goroutine:control scheduler</vt:lpstr>
      <vt:lpstr>理解Channel:概述 </vt:lpstr>
      <vt:lpstr>理解Channel:基础回顾</vt:lpstr>
      <vt:lpstr>理解Channel:写入满阻塞和恢复</vt:lpstr>
      <vt:lpstr>理解Channel:读取空阻塞和恢复</vt:lpstr>
      <vt:lpstr>理解Channel:无缓冲和select</vt:lpstr>
      <vt:lpstr>理解Channel:使用总结</vt:lpstr>
      <vt:lpstr>Golang同步机制：基础知识 </vt:lpstr>
      <vt:lpstr>Golang同步机制:使用channel</vt:lpstr>
      <vt:lpstr>Golang同步机制:使用WaitGroup</vt:lpstr>
      <vt:lpstr>Golang同步机制: Mutex Once Atomic</vt:lpstr>
      <vt:lpstr>Golang同步机制: Mutex and Cond</vt:lpstr>
      <vt:lpstr>Golang同步机制:例子</vt:lpstr>
      <vt:lpstr>Golang同步机制:Context概述</vt:lpstr>
      <vt:lpstr>Golang同步机制:使用Context</vt:lpstr>
      <vt:lpstr>Golang同步机制: errgroup </vt:lpstr>
      <vt:lpstr>Golang同步机制: semaphore </vt:lpstr>
      <vt:lpstr>Golang同步机制: singleflight </vt:lpstr>
      <vt:lpstr>项目实践:Channel Feed</vt:lpstr>
      <vt:lpstr>项目实践:Worker Pool</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testone</cp:lastModifiedBy>
  <cp:revision>2368</cp:revision>
  <dcterms:created xsi:type="dcterms:W3CDTF">2014-02-03T20:55:49Z</dcterms:created>
  <dcterms:modified xsi:type="dcterms:W3CDTF">2019-10-17T08:10:49Z</dcterms:modified>
</cp:coreProperties>
</file>