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445" r:id="rId2"/>
    <p:sldId id="446" r:id="rId3"/>
    <p:sldId id="409" r:id="rId4"/>
    <p:sldId id="404" r:id="rId5"/>
    <p:sldId id="406" r:id="rId6"/>
    <p:sldId id="408" r:id="rId7"/>
    <p:sldId id="410" r:id="rId8"/>
    <p:sldId id="411" r:id="rId9"/>
    <p:sldId id="413" r:id="rId10"/>
    <p:sldId id="412" r:id="rId11"/>
    <p:sldId id="414" r:id="rId12"/>
    <p:sldId id="415" r:id="rId13"/>
    <p:sldId id="417" r:id="rId14"/>
    <p:sldId id="428" r:id="rId15"/>
    <p:sldId id="431" r:id="rId16"/>
    <p:sldId id="430" r:id="rId17"/>
    <p:sldId id="422" r:id="rId18"/>
    <p:sldId id="421" r:id="rId19"/>
    <p:sldId id="423" r:id="rId20"/>
    <p:sldId id="427" r:id="rId21"/>
    <p:sldId id="432" r:id="rId22"/>
    <p:sldId id="424" r:id="rId23"/>
    <p:sldId id="435" r:id="rId24"/>
    <p:sldId id="436" r:id="rId25"/>
    <p:sldId id="433" r:id="rId26"/>
    <p:sldId id="425" r:id="rId27"/>
    <p:sldId id="426" r:id="rId28"/>
    <p:sldId id="420" r:id="rId29"/>
    <p:sldId id="448" r:id="rId30"/>
    <p:sldId id="449" r:id="rId31"/>
    <p:sldId id="450" r:id="rId32"/>
    <p:sldId id="451" r:id="rId33"/>
    <p:sldId id="452" r:id="rId34"/>
    <p:sldId id="434" r:id="rId35"/>
    <p:sldId id="437" r:id="rId36"/>
    <p:sldId id="441" r:id="rId37"/>
    <p:sldId id="439" r:id="rId38"/>
    <p:sldId id="443" r:id="rId39"/>
    <p:sldId id="444" r:id="rId40"/>
    <p:sldId id="396" r:id="rId41"/>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CFF"/>
    <a:srgbClr val="52A7FE"/>
    <a:srgbClr val="000000"/>
    <a:srgbClr val="555555"/>
    <a:srgbClr val="BFE2FF"/>
    <a:srgbClr val="2074FE"/>
    <a:srgbClr val="439EFF"/>
    <a:srgbClr val="0E6AE9"/>
    <a:srgbClr val="0E6CEC"/>
    <a:srgbClr val="A9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5" autoAdjust="0"/>
    <p:restoredTop sz="94654" autoAdjust="0"/>
  </p:normalViewPr>
  <p:slideViewPr>
    <p:cSldViewPr>
      <p:cViewPr varScale="1">
        <p:scale>
          <a:sx n="50" d="100"/>
          <a:sy n="50" d="100"/>
        </p:scale>
        <p:origin x="1194" y="66"/>
      </p:cViewPr>
      <p:guideLst>
        <p:guide orient="horz" pos="3024"/>
        <p:guide pos="403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pPr/>
              <a:t>6/21/2018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ip.golang.org/ref/spec#Constant_declarations"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tip.golang.org/ref/spec#ConstSpec" TargetMode="External"/><Relationship Id="rId4" Type="http://schemas.openxmlformats.org/officeDocument/2006/relationships/hyperlink" Target="https://tip.golang.org/ref/spec#Constant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go-zh.org/go-slices-usage-and-internal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261097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21</a:t>
            </a:fld>
            <a:endParaRPr lang="en-US" dirty="0"/>
          </a:p>
        </p:txBody>
      </p:sp>
    </p:spTree>
    <p:extLst>
      <p:ext uri="{BB962C8B-B14F-4D97-AF65-F5344CB8AC3E}">
        <p14:creationId xmlns:p14="http://schemas.microsoft.com/office/powerpoint/2010/main" val="105993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22</a:t>
            </a:fld>
            <a:endParaRPr lang="en-US" dirty="0"/>
          </a:p>
        </p:txBody>
      </p:sp>
    </p:spTree>
    <p:extLst>
      <p:ext uri="{BB962C8B-B14F-4D97-AF65-F5344CB8AC3E}">
        <p14:creationId xmlns:p14="http://schemas.microsoft.com/office/powerpoint/2010/main" val="1595304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23</a:t>
            </a:fld>
            <a:endParaRPr lang="en-US" dirty="0"/>
          </a:p>
        </p:txBody>
      </p:sp>
    </p:spTree>
    <p:extLst>
      <p:ext uri="{BB962C8B-B14F-4D97-AF65-F5344CB8AC3E}">
        <p14:creationId xmlns:p14="http://schemas.microsoft.com/office/powerpoint/2010/main" val="1868985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blog.go-zh.org</a:t>
            </a:r>
            <a:r>
              <a:rPr kumimoji="1" lang="en-US" altLang="zh-CN" dirty="0" smtClean="0"/>
              <a:t>/laws-of-reflection</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24</a:t>
            </a:fld>
            <a:endParaRPr lang="en-US" dirty="0"/>
          </a:p>
        </p:txBody>
      </p:sp>
    </p:spTree>
    <p:extLst>
      <p:ext uri="{BB962C8B-B14F-4D97-AF65-F5344CB8AC3E}">
        <p14:creationId xmlns:p14="http://schemas.microsoft.com/office/powerpoint/2010/main" val="883111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25</a:t>
            </a:fld>
            <a:endParaRPr lang="en-US" dirty="0"/>
          </a:p>
        </p:txBody>
      </p:sp>
    </p:spTree>
    <p:extLst>
      <p:ext uri="{BB962C8B-B14F-4D97-AF65-F5344CB8AC3E}">
        <p14:creationId xmlns:p14="http://schemas.microsoft.com/office/powerpoint/2010/main" val="2147289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700" kern="1200" dirty="0" err="1" smtClean="0">
                <a:solidFill>
                  <a:schemeClr val="tx1"/>
                </a:solidFill>
                <a:effectLst/>
                <a:latin typeface="+mn-lt"/>
                <a:ea typeface="+mn-ea"/>
                <a:cs typeface="+mn-cs"/>
              </a:rPr>
              <a:t>sh-huayl:test</a:t>
            </a:r>
            <a:r>
              <a:rPr lang="en-US" altLang="zh-CN" sz="1700" kern="1200" dirty="0" smtClean="0">
                <a:solidFill>
                  <a:schemeClr val="tx1"/>
                </a:solidFill>
                <a:effectLst/>
                <a:latin typeface="+mn-lt"/>
                <a:ea typeface="+mn-ea"/>
                <a:cs typeface="+mn-cs"/>
              </a:rPr>
              <a:t> </a:t>
            </a:r>
            <a:r>
              <a:rPr lang="en-US" altLang="zh-CN" sz="1700" kern="1200" dirty="0" err="1" smtClean="0">
                <a:solidFill>
                  <a:schemeClr val="tx1"/>
                </a:solidFill>
                <a:effectLst/>
                <a:latin typeface="+mn-lt"/>
                <a:ea typeface="+mn-ea"/>
                <a:cs typeface="+mn-cs"/>
              </a:rPr>
              <a:t>huayulei</a:t>
            </a:r>
            <a:r>
              <a:rPr lang="en-US" altLang="zh-CN" sz="1700" kern="1200" dirty="0" smtClean="0">
                <a:solidFill>
                  <a:schemeClr val="tx1"/>
                </a:solidFill>
                <a:effectLst/>
                <a:latin typeface="+mn-lt"/>
                <a:ea typeface="+mn-ea"/>
                <a:cs typeface="+mn-cs"/>
              </a:rPr>
              <a:t>$ go run </a:t>
            </a:r>
            <a:r>
              <a:rPr lang="en-US" altLang="zh-CN" sz="1700" kern="1200" dirty="0" err="1" smtClean="0">
                <a:solidFill>
                  <a:schemeClr val="tx1"/>
                </a:solidFill>
                <a:effectLst/>
                <a:latin typeface="+mn-lt"/>
                <a:ea typeface="+mn-ea"/>
                <a:cs typeface="+mn-cs"/>
              </a:rPr>
              <a:t>panic.go</a:t>
            </a:r>
            <a:r>
              <a:rPr lang="en-US" altLang="zh-CN" sz="1700" kern="1200" dirty="0" smtClean="0">
                <a:solidFill>
                  <a:schemeClr val="tx1"/>
                </a:solidFill>
                <a:effectLst/>
                <a:latin typeface="+mn-lt"/>
                <a:ea typeface="+mn-ea"/>
                <a:cs typeface="+mn-cs"/>
              </a:rPr>
              <a:t> </a:t>
            </a:r>
          </a:p>
          <a:p>
            <a:r>
              <a:rPr lang="en-US" altLang="zh-CN" sz="1700" kern="1200" dirty="0" smtClean="0">
                <a:solidFill>
                  <a:schemeClr val="tx1"/>
                </a:solidFill>
                <a:effectLst/>
                <a:latin typeface="+mn-lt"/>
                <a:ea typeface="+mn-ea"/>
                <a:cs typeface="+mn-cs"/>
              </a:rPr>
              <a:t>Calling test</a:t>
            </a:r>
          </a:p>
          <a:p>
            <a:r>
              <a:rPr lang="en-US" altLang="zh-CN" sz="1700" kern="1200" dirty="0" err="1" smtClean="0">
                <a:solidFill>
                  <a:schemeClr val="tx1"/>
                </a:solidFill>
                <a:effectLst/>
                <a:latin typeface="+mn-lt"/>
                <a:ea typeface="+mn-ea"/>
                <a:cs typeface="+mn-cs"/>
              </a:rPr>
              <a:t>Panicing</a:t>
            </a:r>
            <a:r>
              <a:rPr lang="en-US" altLang="zh-CN" sz="1700" kern="1200" dirty="0" smtClean="0">
                <a:solidFill>
                  <a:schemeClr val="tx1"/>
                </a:solidFill>
                <a:effectLst/>
                <a:latin typeface="+mn-lt"/>
                <a:ea typeface="+mn-ea"/>
                <a:cs typeface="+mn-cs"/>
              </a:rPr>
              <a:t> bad end</a:t>
            </a:r>
          </a:p>
          <a:p>
            <a:r>
              <a:rPr lang="en-US" altLang="zh-CN" sz="1700" kern="1200" dirty="0" smtClean="0">
                <a:solidFill>
                  <a:schemeClr val="tx1"/>
                </a:solidFill>
                <a:effectLst/>
                <a:latin typeface="+mn-lt"/>
                <a:ea typeface="+mn-ea"/>
                <a:cs typeface="+mn-cs"/>
              </a:rPr>
              <a:t>Test completed</a:t>
            </a:r>
          </a:p>
          <a:p>
            <a:r>
              <a:rPr kumimoji="1" lang="en-US" altLang="zh-CN" dirty="0" smtClean="0"/>
              <a:t>https://</a:t>
            </a:r>
            <a:r>
              <a:rPr kumimoji="1" lang="en-US" altLang="zh-CN" dirty="0" err="1" smtClean="0"/>
              <a:t>blog.go-zh.org</a:t>
            </a:r>
            <a:r>
              <a:rPr kumimoji="1" lang="en-US" altLang="zh-CN" dirty="0" smtClean="0"/>
              <a:t>/defer-panic-and-recover</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27</a:t>
            </a:fld>
            <a:endParaRPr lang="en-US" dirty="0"/>
          </a:p>
        </p:txBody>
      </p:sp>
    </p:spTree>
    <p:extLst>
      <p:ext uri="{BB962C8B-B14F-4D97-AF65-F5344CB8AC3E}">
        <p14:creationId xmlns:p14="http://schemas.microsoft.com/office/powerpoint/2010/main" val="999760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28</a:t>
            </a:fld>
            <a:endParaRPr lang="en-US" dirty="0"/>
          </a:p>
        </p:txBody>
      </p:sp>
    </p:spTree>
    <p:extLst>
      <p:ext uri="{BB962C8B-B14F-4D97-AF65-F5344CB8AC3E}">
        <p14:creationId xmlns:p14="http://schemas.microsoft.com/office/powerpoint/2010/main" val="212381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http://morsmachine.dk/go-scheduler</a:t>
            </a:r>
          </a:p>
          <a:p>
            <a:r>
              <a:rPr lang="en-US" altLang="zh-CN" sz="1700" b="0" i="0" kern="1200" dirty="0" smtClean="0">
                <a:solidFill>
                  <a:schemeClr val="tx1"/>
                </a:solidFill>
                <a:effectLst/>
                <a:latin typeface="+mn-lt"/>
                <a:ea typeface="+mn-ea"/>
                <a:cs typeface="+mn-cs"/>
              </a:rPr>
              <a:t>$GOROOT/</a:t>
            </a:r>
            <a:r>
              <a:rPr lang="en-US" altLang="zh-CN" sz="1700" b="0" i="0" kern="1200" dirty="0" err="1" smtClean="0">
                <a:solidFill>
                  <a:schemeClr val="tx1"/>
                </a:solidFill>
                <a:effectLst/>
                <a:latin typeface="+mn-lt"/>
                <a:ea typeface="+mn-ea"/>
                <a:cs typeface="+mn-cs"/>
              </a:rPr>
              <a:t>src</a:t>
            </a:r>
            <a:r>
              <a:rPr lang="en-US" altLang="zh-CN" sz="1700" b="0" i="0" kern="1200" dirty="0" smtClean="0">
                <a:solidFill>
                  <a:schemeClr val="tx1"/>
                </a:solidFill>
                <a:effectLst/>
                <a:latin typeface="+mn-lt"/>
                <a:ea typeface="+mn-ea"/>
                <a:cs typeface="+mn-cs"/>
              </a:rPr>
              <a:t>/runtime/runtime2.go</a:t>
            </a:r>
          </a:p>
          <a:p>
            <a:r>
              <a:rPr lang="en-US" altLang="zh-CN" dirty="0" smtClean="0"/>
              <a:t>$GOROOT/</a:t>
            </a:r>
            <a:r>
              <a:rPr lang="en-US" altLang="zh-CN" dirty="0" err="1" smtClean="0"/>
              <a:t>src</a:t>
            </a:r>
            <a:r>
              <a:rPr lang="en-US" altLang="zh-CN" dirty="0" smtClean="0"/>
              <a:t>/runtime/</a:t>
            </a:r>
            <a:r>
              <a:rPr lang="en-US" altLang="zh-CN" dirty="0" err="1" smtClean="0"/>
              <a:t>proc.go</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6366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https://software.intel.com/en-us/blogs/2014/05/10/debugging-performance-issues-in-go-programs</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628234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6632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golang.org</a:t>
            </a:r>
            <a:r>
              <a:rPr kumimoji="1" lang="en-US" altLang="zh-CN" dirty="0" smtClean="0"/>
              <a:t>/project/</a:t>
            </a:r>
          </a:p>
          <a:p>
            <a:r>
              <a:rPr kumimoji="1" lang="en-US" altLang="zh-CN" dirty="0" smtClean="0"/>
              <a:t>https://</a:t>
            </a:r>
            <a:r>
              <a:rPr kumimoji="1" lang="en-US" altLang="zh-CN" dirty="0" err="1" smtClean="0"/>
              <a:t>blog.golang.org</a:t>
            </a:r>
            <a:r>
              <a:rPr kumimoji="1" lang="en-US" altLang="zh-CN" dirty="0" smtClean="0"/>
              <a:t>/8years</a:t>
            </a:r>
          </a:p>
          <a:p>
            <a:r>
              <a:rPr kumimoji="1" lang="en-US" altLang="zh-CN" dirty="0" smtClean="0"/>
              <a:t>https://</a:t>
            </a:r>
            <a:r>
              <a:rPr kumimoji="1" lang="en-US" altLang="zh-CN" dirty="0" err="1" smtClean="0"/>
              <a:t>talks.golang.org</a:t>
            </a:r>
            <a:r>
              <a:rPr kumimoji="1" lang="en-US" altLang="zh-CN" dirty="0" smtClean="0"/>
              <a:t>/2012/</a:t>
            </a:r>
            <a:r>
              <a:rPr kumimoji="1" lang="en-US" altLang="zh-CN" dirty="0" err="1" smtClean="0"/>
              <a:t>splash.article</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354467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https://rakyll.org/scheduler/</a:t>
            </a:r>
          </a:p>
          <a:p>
            <a:r>
              <a:rPr lang="zh-CN" altLang="en-US" sz="1700" b="0" i="0" kern="1200" dirty="0" smtClean="0">
                <a:solidFill>
                  <a:schemeClr val="tx1"/>
                </a:solidFill>
                <a:effectLst/>
                <a:latin typeface="+mn-lt"/>
                <a:ea typeface="+mn-ea"/>
                <a:cs typeface="+mn-cs"/>
              </a:rPr>
              <a:t>从全局队列偷（一次性转移</a:t>
            </a:r>
            <a:r>
              <a:rPr lang="en-US" altLang="zh-CN" sz="1700" b="0" i="0" kern="1200" dirty="0" smtClean="0">
                <a:solidFill>
                  <a:schemeClr val="tx1"/>
                </a:solidFill>
                <a:effectLst/>
                <a:latin typeface="+mn-lt"/>
                <a:ea typeface="+mn-ea"/>
                <a:cs typeface="+mn-cs"/>
              </a:rPr>
              <a:t>(</a:t>
            </a:r>
            <a:r>
              <a:rPr lang="zh-CN" altLang="en-US" sz="1700" b="0" i="0" kern="1200" dirty="0" smtClean="0">
                <a:solidFill>
                  <a:schemeClr val="tx1"/>
                </a:solidFill>
                <a:effectLst/>
                <a:latin typeface="+mn-lt"/>
                <a:ea typeface="+mn-ea"/>
                <a:cs typeface="+mn-cs"/>
              </a:rPr>
              <a:t>全局</a:t>
            </a:r>
            <a:r>
              <a:rPr lang="en-US" altLang="zh-CN" sz="1700" b="0" i="0" kern="1200" dirty="0" smtClean="0">
                <a:solidFill>
                  <a:schemeClr val="tx1"/>
                </a:solidFill>
                <a:effectLst/>
                <a:latin typeface="+mn-lt"/>
                <a:ea typeface="+mn-ea"/>
                <a:cs typeface="+mn-cs"/>
              </a:rPr>
              <a:t>G</a:t>
            </a:r>
            <a:r>
              <a:rPr lang="zh-CN" altLang="en-US" sz="1700" b="0" i="0" kern="1200" dirty="0" smtClean="0">
                <a:solidFill>
                  <a:schemeClr val="tx1"/>
                </a:solidFill>
                <a:effectLst/>
                <a:latin typeface="+mn-lt"/>
                <a:ea typeface="+mn-ea"/>
                <a:cs typeface="+mn-cs"/>
              </a:rPr>
              <a:t>个数</a:t>
            </a:r>
            <a:r>
              <a:rPr lang="en-US" altLang="zh-CN" sz="1700" b="0" i="0" kern="1200" dirty="0" smtClean="0">
                <a:solidFill>
                  <a:schemeClr val="tx1"/>
                </a:solidFill>
                <a:effectLst/>
                <a:latin typeface="+mn-lt"/>
                <a:ea typeface="+mn-ea"/>
                <a:cs typeface="+mn-cs"/>
              </a:rPr>
              <a:t>/P</a:t>
            </a:r>
            <a:r>
              <a:rPr lang="zh-CN" altLang="en-US" sz="1700" b="0" i="0" kern="1200" dirty="0" smtClean="0">
                <a:solidFill>
                  <a:schemeClr val="tx1"/>
                </a:solidFill>
                <a:effectLst/>
                <a:latin typeface="+mn-lt"/>
                <a:ea typeface="+mn-ea"/>
                <a:cs typeface="+mn-cs"/>
              </a:rPr>
              <a:t>个数）个，其它</a:t>
            </a:r>
            <a:r>
              <a:rPr lang="en-US" altLang="zh-CN" sz="1700" b="0" i="0" kern="1200" dirty="0" smtClean="0">
                <a:solidFill>
                  <a:schemeClr val="tx1"/>
                </a:solidFill>
                <a:effectLst/>
                <a:latin typeface="+mn-lt"/>
                <a:ea typeface="+mn-ea"/>
                <a:cs typeface="+mn-cs"/>
              </a:rPr>
              <a:t>P</a:t>
            </a:r>
            <a:r>
              <a:rPr lang="zh-CN" altLang="en-US" sz="1700" b="0" i="0" kern="1200" dirty="0" smtClean="0">
                <a:solidFill>
                  <a:schemeClr val="tx1"/>
                </a:solidFill>
                <a:effectLst/>
                <a:latin typeface="+mn-lt"/>
                <a:ea typeface="+mn-ea"/>
                <a:cs typeface="+mn-cs"/>
              </a:rPr>
              <a:t>中偷（一次性转移一半）</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90790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267344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34</a:t>
            </a:fld>
            <a:endParaRPr lang="en-US" dirty="0"/>
          </a:p>
        </p:txBody>
      </p:sp>
    </p:spTree>
    <p:extLst>
      <p:ext uri="{BB962C8B-B14F-4D97-AF65-F5344CB8AC3E}">
        <p14:creationId xmlns:p14="http://schemas.microsoft.com/office/powerpoint/2010/main" val="22474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35</a:t>
            </a:fld>
            <a:endParaRPr lang="en-US" dirty="0"/>
          </a:p>
        </p:txBody>
      </p:sp>
    </p:spTree>
    <p:extLst>
      <p:ext uri="{BB962C8B-B14F-4D97-AF65-F5344CB8AC3E}">
        <p14:creationId xmlns:p14="http://schemas.microsoft.com/office/powerpoint/2010/main" val="2134001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36</a:t>
            </a:fld>
            <a:endParaRPr lang="en-US" dirty="0"/>
          </a:p>
        </p:txBody>
      </p:sp>
    </p:spTree>
    <p:extLst>
      <p:ext uri="{BB962C8B-B14F-4D97-AF65-F5344CB8AC3E}">
        <p14:creationId xmlns:p14="http://schemas.microsoft.com/office/powerpoint/2010/main" val="792884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37</a:t>
            </a:fld>
            <a:endParaRPr lang="en-US" dirty="0"/>
          </a:p>
        </p:txBody>
      </p:sp>
    </p:spTree>
    <p:extLst>
      <p:ext uri="{BB962C8B-B14F-4D97-AF65-F5344CB8AC3E}">
        <p14:creationId xmlns:p14="http://schemas.microsoft.com/office/powerpoint/2010/main" val="1384629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go</a:t>
            </a:r>
            <a:r>
              <a:rPr kumimoji="1" lang="zh-CN" altLang="en-US" dirty="0" smtClean="0"/>
              <a:t>命令参考：</a:t>
            </a:r>
            <a:r>
              <a:rPr kumimoji="1" lang="en-US" altLang="zh-CN" dirty="0" smtClean="0"/>
              <a:t>https://</a:t>
            </a:r>
            <a:r>
              <a:rPr kumimoji="1" lang="en-US" altLang="zh-CN" dirty="0" err="1" smtClean="0"/>
              <a:t>github.com</a:t>
            </a:r>
            <a:r>
              <a:rPr kumimoji="1" lang="en-US" altLang="zh-CN" dirty="0" smtClean="0"/>
              <a:t>/hyper0x/</a:t>
            </a:r>
            <a:r>
              <a:rPr kumimoji="1" lang="en-US" altLang="zh-CN" dirty="0" err="1" smtClean="0"/>
              <a:t>go_command_tutorial</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39</a:t>
            </a:fld>
            <a:endParaRPr lang="en-US" dirty="0"/>
          </a:p>
        </p:txBody>
      </p:sp>
    </p:spTree>
    <p:extLst>
      <p:ext uri="{BB962C8B-B14F-4D97-AF65-F5344CB8AC3E}">
        <p14:creationId xmlns:p14="http://schemas.microsoft.com/office/powerpoint/2010/main" val="143657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4</a:t>
            </a:fld>
            <a:endParaRPr lang="en-US" dirty="0"/>
          </a:p>
        </p:txBody>
      </p:sp>
    </p:spTree>
    <p:extLst>
      <p:ext uri="{BB962C8B-B14F-4D97-AF65-F5344CB8AC3E}">
        <p14:creationId xmlns:p14="http://schemas.microsoft.com/office/powerpoint/2010/main" val="18211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golang.org</a:t>
            </a:r>
            <a:r>
              <a:rPr kumimoji="1" lang="en-US" altLang="zh-CN" dirty="0" smtClean="0"/>
              <a:t>/project/</a:t>
            </a:r>
          </a:p>
          <a:p>
            <a:r>
              <a:rPr kumimoji="1" lang="en-US" altLang="zh-CN" dirty="0" smtClean="0"/>
              <a:t>https://</a:t>
            </a:r>
            <a:r>
              <a:rPr kumimoji="1" lang="en-US" altLang="zh-CN" dirty="0" err="1" smtClean="0"/>
              <a:t>github.com</a:t>
            </a:r>
            <a:r>
              <a:rPr kumimoji="1" lang="en-US" altLang="zh-CN" dirty="0" smtClean="0"/>
              <a:t>/</a:t>
            </a:r>
            <a:r>
              <a:rPr kumimoji="1" lang="en-US" altLang="zh-CN" dirty="0" err="1" smtClean="0"/>
              <a:t>dariubs</a:t>
            </a:r>
            <a:r>
              <a:rPr kumimoji="1" lang="en-US" altLang="zh-CN" dirty="0" smtClean="0"/>
              <a:t>/</a:t>
            </a:r>
            <a:r>
              <a:rPr kumimoji="1" lang="en-US" altLang="zh-CN" dirty="0" err="1" smtClean="0"/>
              <a:t>GoBooks</a:t>
            </a:r>
            <a:endParaRPr kumimoji="1" lang="en-US" altLang="zh-CN" dirty="0" smtClean="0"/>
          </a:p>
          <a:p>
            <a:r>
              <a:rPr kumimoji="1" lang="en-US" altLang="zh-CN" dirty="0" smtClean="0"/>
              <a:t>https://</a:t>
            </a:r>
            <a:r>
              <a:rPr kumimoji="1" lang="en-US" altLang="zh-CN" dirty="0" err="1" smtClean="0"/>
              <a:t>github.com</a:t>
            </a:r>
            <a:r>
              <a:rPr kumimoji="1" lang="en-US" altLang="zh-CN" dirty="0" smtClean="0"/>
              <a:t>/</a:t>
            </a:r>
            <a:r>
              <a:rPr kumimoji="1" lang="en-US" altLang="zh-CN" dirty="0" err="1" smtClean="0"/>
              <a:t>golang</a:t>
            </a:r>
            <a:r>
              <a:rPr kumimoji="1" lang="en-US" altLang="zh-CN" dirty="0" smtClean="0"/>
              <a:t>/go/wiki/Books</a:t>
            </a:r>
          </a:p>
          <a:p>
            <a:r>
              <a:rPr kumimoji="1" lang="en-US" altLang="zh-CN" dirty="0" smtClean="0"/>
              <a:t>https://</a:t>
            </a:r>
            <a:r>
              <a:rPr kumimoji="1" lang="en-US" altLang="zh-CN" dirty="0" err="1" smtClean="0"/>
              <a:t>github.com</a:t>
            </a:r>
            <a:r>
              <a:rPr kumimoji="1" lang="en-US" altLang="zh-CN" dirty="0" smtClean="0"/>
              <a:t>/</a:t>
            </a:r>
            <a:r>
              <a:rPr kumimoji="1" lang="en-US" altLang="zh-CN" dirty="0" err="1" smtClean="0"/>
              <a:t>Unknwon</a:t>
            </a:r>
            <a:r>
              <a:rPr kumimoji="1" lang="en-US" altLang="zh-CN" dirty="0" smtClean="0"/>
              <a:t>/the-way-to-</a:t>
            </a:r>
            <a:r>
              <a:rPr kumimoji="1" lang="en-US" altLang="zh-CN" dirty="0" err="1" smtClean="0"/>
              <a:t>go_ZH_CN</a:t>
            </a:r>
            <a:r>
              <a:rPr kumimoji="1" lang="en-US" altLang="zh-CN" dirty="0" smtClean="0"/>
              <a:t>/blob/master/eBook/</a:t>
            </a:r>
            <a:r>
              <a:rPr kumimoji="1" lang="en-US" altLang="zh-CN" dirty="0" err="1" smtClean="0"/>
              <a:t>directory.md</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5</a:t>
            </a:fld>
            <a:endParaRPr lang="en-US" dirty="0"/>
          </a:p>
        </p:txBody>
      </p:sp>
    </p:spTree>
    <p:extLst>
      <p:ext uri="{BB962C8B-B14F-4D97-AF65-F5344CB8AC3E}">
        <p14:creationId xmlns:p14="http://schemas.microsoft.com/office/powerpoint/2010/main" val="17847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tip.golang.org</a:t>
            </a:r>
            <a:r>
              <a:rPr kumimoji="1" lang="en-US" altLang="zh-CN" dirty="0" smtClean="0"/>
              <a:t>/ref/</a:t>
            </a:r>
            <a:r>
              <a:rPr kumimoji="1" lang="en-US" altLang="zh-CN" dirty="0" err="1" smtClean="0"/>
              <a:t>spec#Operators</a:t>
            </a:r>
            <a:endParaRPr kumimoji="1" lang="en-US" altLang="zh-CN" dirty="0" smtClean="0"/>
          </a:p>
          <a:p>
            <a:r>
              <a:rPr kumimoji="1" lang="en-US" altLang="zh-CN" dirty="0" smtClean="0"/>
              <a:t>https://</a:t>
            </a:r>
            <a:r>
              <a:rPr kumimoji="1" lang="en-US" altLang="zh-CN" dirty="0" err="1" smtClean="0"/>
              <a:t>github.com</a:t>
            </a:r>
            <a:r>
              <a:rPr kumimoji="1" lang="en-US" altLang="zh-CN" dirty="0" smtClean="0"/>
              <a:t>/</a:t>
            </a:r>
            <a:r>
              <a:rPr kumimoji="1" lang="en-US" altLang="zh-CN" dirty="0" err="1" smtClean="0"/>
              <a:t>Unknwon</a:t>
            </a:r>
            <a:r>
              <a:rPr kumimoji="1" lang="en-US" altLang="zh-CN" dirty="0" smtClean="0"/>
              <a:t>/the-way-to-</a:t>
            </a:r>
            <a:r>
              <a:rPr kumimoji="1" lang="en-US" altLang="zh-CN" dirty="0" err="1" smtClean="0"/>
              <a:t>go_ZH_CN</a:t>
            </a:r>
            <a:r>
              <a:rPr kumimoji="1" lang="en-US" altLang="zh-CN" dirty="0" smtClean="0"/>
              <a:t>/blob/master/eBook/04.5.md</a:t>
            </a:r>
          </a:p>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1199050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700" b="1" i="0" kern="1200" dirty="0" smtClean="0">
                <a:solidFill>
                  <a:schemeClr val="tx1"/>
                </a:solidFill>
                <a:effectLst/>
                <a:latin typeface="+mn-lt"/>
                <a:ea typeface="+mn-ea"/>
                <a:cs typeface="+mn-cs"/>
              </a:rPr>
              <a:t>Iota</a:t>
            </a:r>
          </a:p>
          <a:p>
            <a:r>
              <a:rPr lang="en-US" altLang="zh-CN" sz="1700" b="0" i="0" kern="1200" dirty="0" smtClean="0">
                <a:solidFill>
                  <a:schemeClr val="tx1"/>
                </a:solidFill>
                <a:effectLst/>
                <a:latin typeface="+mn-lt"/>
                <a:ea typeface="+mn-ea"/>
                <a:cs typeface="+mn-cs"/>
              </a:rPr>
              <a:t>Within a </a:t>
            </a:r>
            <a:r>
              <a:rPr lang="en-US" altLang="zh-CN" sz="1700" b="0" i="0" u="none" strike="noStrike" kern="1200" dirty="0" smtClean="0">
                <a:solidFill>
                  <a:schemeClr val="tx1"/>
                </a:solidFill>
                <a:effectLst/>
                <a:latin typeface="+mn-lt"/>
                <a:ea typeface="+mn-ea"/>
                <a:cs typeface="+mn-cs"/>
                <a:hlinkClick r:id="rId3"/>
              </a:rPr>
              <a:t>constant declaration</a:t>
            </a:r>
            <a:r>
              <a:rPr lang="en-US" altLang="zh-CN" sz="1700" b="0" i="0" kern="1200" dirty="0" smtClean="0">
                <a:solidFill>
                  <a:schemeClr val="tx1"/>
                </a:solidFill>
                <a:effectLst/>
                <a:latin typeface="+mn-lt"/>
                <a:ea typeface="+mn-ea"/>
                <a:cs typeface="+mn-cs"/>
              </a:rPr>
              <a:t>, the </a:t>
            </a:r>
            <a:r>
              <a:rPr lang="en-US" altLang="zh-CN" sz="1700" b="0" i="0" kern="1200" dirty="0" err="1" smtClean="0">
                <a:solidFill>
                  <a:schemeClr val="tx1"/>
                </a:solidFill>
                <a:effectLst/>
                <a:latin typeface="+mn-lt"/>
                <a:ea typeface="+mn-ea"/>
                <a:cs typeface="+mn-cs"/>
              </a:rPr>
              <a:t>predeclared</a:t>
            </a:r>
            <a:r>
              <a:rPr lang="en-US" altLang="zh-CN" sz="1700" b="0" i="0" kern="1200" dirty="0" smtClean="0">
                <a:solidFill>
                  <a:schemeClr val="tx1"/>
                </a:solidFill>
                <a:effectLst/>
                <a:latin typeface="+mn-lt"/>
                <a:ea typeface="+mn-ea"/>
                <a:cs typeface="+mn-cs"/>
              </a:rPr>
              <a:t> identifier iota represents successive </a:t>
            </a:r>
            <a:r>
              <a:rPr lang="en-US" altLang="zh-CN" sz="1700" b="0" i="0" kern="1200" dirty="0" err="1" smtClean="0">
                <a:solidFill>
                  <a:schemeClr val="tx1"/>
                </a:solidFill>
                <a:effectLst/>
                <a:latin typeface="+mn-lt"/>
                <a:ea typeface="+mn-ea"/>
                <a:cs typeface="+mn-cs"/>
              </a:rPr>
              <a:t>untyped</a:t>
            </a:r>
            <a:r>
              <a:rPr lang="en-US" altLang="zh-CN" sz="1700" b="0" i="0" kern="1200" dirty="0" smtClean="0">
                <a:solidFill>
                  <a:schemeClr val="tx1"/>
                </a:solidFill>
                <a:effectLst/>
                <a:latin typeface="+mn-lt"/>
                <a:ea typeface="+mn-ea"/>
                <a:cs typeface="+mn-cs"/>
              </a:rPr>
              <a:t> integer </a:t>
            </a:r>
            <a:r>
              <a:rPr lang="en-US" altLang="zh-CN" sz="1700" b="0" i="0" u="none" strike="noStrike" kern="1200" dirty="0" smtClean="0">
                <a:solidFill>
                  <a:schemeClr val="tx1"/>
                </a:solidFill>
                <a:effectLst/>
                <a:latin typeface="+mn-lt"/>
                <a:ea typeface="+mn-ea"/>
                <a:cs typeface="+mn-cs"/>
                <a:hlinkClick r:id="rId4"/>
              </a:rPr>
              <a:t>constants</a:t>
            </a:r>
            <a:r>
              <a:rPr lang="en-US" altLang="zh-CN" sz="1700" b="0" i="0" kern="1200" dirty="0" smtClean="0">
                <a:solidFill>
                  <a:schemeClr val="tx1"/>
                </a:solidFill>
                <a:effectLst/>
                <a:latin typeface="+mn-lt"/>
                <a:ea typeface="+mn-ea"/>
                <a:cs typeface="+mn-cs"/>
              </a:rPr>
              <a:t>. Its value is the index of the respective </a:t>
            </a:r>
            <a:r>
              <a:rPr lang="en-US" altLang="zh-CN" sz="1700" b="0" i="0" u="none" strike="noStrike" kern="1200" dirty="0" smtClean="0">
                <a:solidFill>
                  <a:schemeClr val="tx1"/>
                </a:solidFill>
                <a:effectLst/>
                <a:latin typeface="+mn-lt"/>
                <a:ea typeface="+mn-ea"/>
                <a:cs typeface="+mn-cs"/>
                <a:hlinkClick r:id="rId5"/>
              </a:rPr>
              <a:t>ConstSpec</a:t>
            </a:r>
            <a:r>
              <a:rPr lang="en-US" altLang="zh-CN" sz="1700" b="0" i="0" kern="1200" dirty="0" smtClean="0">
                <a:solidFill>
                  <a:schemeClr val="tx1"/>
                </a:solidFill>
                <a:effectLst/>
                <a:latin typeface="+mn-lt"/>
                <a:ea typeface="+mn-ea"/>
                <a:cs typeface="+mn-cs"/>
              </a:rPr>
              <a:t> in that constant declaration, starting at zero. It can be used to construct a set of related constants:</a:t>
            </a:r>
          </a:p>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11</a:t>
            </a:fld>
            <a:endParaRPr lang="en-US" dirty="0"/>
          </a:p>
        </p:txBody>
      </p:sp>
    </p:spTree>
    <p:extLst>
      <p:ext uri="{BB962C8B-B14F-4D97-AF65-F5344CB8AC3E}">
        <p14:creationId xmlns:p14="http://schemas.microsoft.com/office/powerpoint/2010/main" val="866106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13</a:t>
            </a:fld>
            <a:endParaRPr lang="en-US" dirty="0"/>
          </a:p>
        </p:txBody>
      </p:sp>
    </p:spTree>
    <p:extLst>
      <p:ext uri="{BB962C8B-B14F-4D97-AF65-F5344CB8AC3E}">
        <p14:creationId xmlns:p14="http://schemas.microsoft.com/office/powerpoint/2010/main" val="14957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US" altLang="zh-CN" sz="1700" b="1" i="0" u="sng" kern="1200" dirty="0" smtClean="0">
                <a:solidFill>
                  <a:schemeClr val="tx1"/>
                </a:solidFill>
                <a:effectLst/>
                <a:latin typeface="+mn-lt"/>
                <a:ea typeface="+mn-ea"/>
                <a:cs typeface="+mn-cs"/>
                <a:hlinkClick r:id="rId3"/>
              </a:rPr>
              <a:t>Go </a:t>
            </a:r>
            <a:r>
              <a:rPr lang="zh-CN" altLang="en-US" sz="1700" b="1" i="0" u="sng" kern="1200" dirty="0" smtClean="0">
                <a:solidFill>
                  <a:schemeClr val="tx1"/>
                </a:solidFill>
                <a:effectLst/>
                <a:latin typeface="+mn-lt"/>
                <a:ea typeface="+mn-ea"/>
                <a:cs typeface="+mn-cs"/>
                <a:hlinkClick r:id="rId3"/>
              </a:rPr>
              <a:t>切片：用法和本质</a:t>
            </a:r>
            <a:r>
              <a:rPr lang="zh-CN" altLang="en-US" sz="1700" b="1" i="0" u="none" kern="1200" dirty="0" smtClean="0">
                <a:solidFill>
                  <a:schemeClr val="tx1"/>
                </a:solidFill>
                <a:effectLst/>
                <a:latin typeface="+mn-lt"/>
                <a:ea typeface="+mn-ea"/>
                <a:cs typeface="+mn-cs"/>
              </a:rPr>
              <a:t>：</a:t>
            </a:r>
            <a:r>
              <a:rPr kumimoji="1" lang="en-US" altLang="zh-CN" dirty="0" smtClean="0"/>
              <a:t>https://</a:t>
            </a:r>
            <a:r>
              <a:rPr kumimoji="1" lang="en-US" altLang="zh-CN" dirty="0" err="1" smtClean="0"/>
              <a:t>blog.go-zh.org</a:t>
            </a:r>
            <a:r>
              <a:rPr kumimoji="1" lang="en-US" altLang="zh-CN" dirty="0" smtClean="0"/>
              <a:t>/go-slices-usage-and-internals</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15</a:t>
            </a:fld>
            <a:endParaRPr lang="en-US" dirty="0"/>
          </a:p>
        </p:txBody>
      </p:sp>
    </p:spTree>
    <p:extLst>
      <p:ext uri="{BB962C8B-B14F-4D97-AF65-F5344CB8AC3E}">
        <p14:creationId xmlns:p14="http://schemas.microsoft.com/office/powerpoint/2010/main" val="26301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指针保存了变量的内存地址。</a:t>
            </a:r>
            <a:endParaRPr kumimoji="1" lang="en-US" altLang="zh-CN" dirty="0" smtClean="0"/>
          </a:p>
          <a:p>
            <a:r>
              <a:rPr kumimoji="1" lang="zh-CN" altLang="en-US" dirty="0" smtClean="0"/>
              <a:t>类型 *</a:t>
            </a:r>
            <a:r>
              <a:rPr kumimoji="1" lang="en-US" altLang="zh-CN" dirty="0" smtClean="0"/>
              <a:t>T </a:t>
            </a:r>
            <a:r>
              <a:rPr kumimoji="1" lang="zh-CN" altLang="en-US" dirty="0" smtClean="0"/>
              <a:t>是指向类型 </a:t>
            </a:r>
            <a:r>
              <a:rPr kumimoji="1" lang="en-US" altLang="zh-CN" dirty="0" smtClean="0"/>
              <a:t>T </a:t>
            </a:r>
            <a:r>
              <a:rPr kumimoji="1" lang="zh-CN" altLang="en-US" dirty="0" smtClean="0"/>
              <a:t>的值的指针。</a:t>
            </a:r>
            <a:endParaRPr kumimoji="1" lang="en-US" altLang="zh-CN" dirty="0" smtClean="0"/>
          </a:p>
          <a:p>
            <a:r>
              <a:rPr kumimoji="1" lang="zh-CN" altLang="en-US" dirty="0" smtClean="0"/>
              <a:t>其零值是 </a:t>
            </a:r>
            <a:r>
              <a:rPr kumimoji="1" lang="en-US" altLang="zh-CN" dirty="0" smtClean="0"/>
              <a:t>nil </a:t>
            </a:r>
            <a:r>
              <a:rPr kumimoji="1" lang="zh-CN" altLang="en-US" dirty="0" smtClean="0"/>
              <a:t>。</a:t>
            </a:r>
            <a:endParaRPr kumimoji="1" lang="en-US" altLang="zh-CN" dirty="0" smtClean="0"/>
          </a:p>
          <a:p>
            <a:r>
              <a:rPr kumimoji="1" lang="en-US" altLang="zh-CN" dirty="0" err="1" smtClean="0"/>
              <a:t>var</a:t>
            </a:r>
            <a:r>
              <a:rPr kumimoji="1" lang="en-US" altLang="zh-CN" dirty="0" smtClean="0"/>
              <a:t> p *</a:t>
            </a:r>
            <a:r>
              <a:rPr kumimoji="1" lang="en-US" altLang="zh-CN" dirty="0" err="1" smtClean="0"/>
              <a:t>int</a:t>
            </a:r>
            <a:r>
              <a:rPr kumimoji="1" lang="en-US" altLang="zh-CN" dirty="0" smtClean="0"/>
              <a:t>&amp; </a:t>
            </a:r>
            <a:r>
              <a:rPr kumimoji="1" lang="zh-CN" altLang="en-US" dirty="0" smtClean="0"/>
              <a:t>符号会生成一个指向其作用对象的指针。</a:t>
            </a:r>
            <a:endParaRPr kumimoji="1" lang="en-US" altLang="zh-CN" dirty="0" smtClean="0"/>
          </a:p>
          <a:p>
            <a:r>
              <a:rPr kumimoji="1" lang="en-US" altLang="zh-CN" dirty="0" err="1" smtClean="0"/>
              <a:t>i</a:t>
            </a:r>
            <a:r>
              <a:rPr kumimoji="1" lang="en-US" altLang="zh-CN" dirty="0" smtClean="0"/>
              <a:t> := 42</a:t>
            </a:r>
          </a:p>
          <a:p>
            <a:r>
              <a:rPr kumimoji="1" lang="en-US" altLang="zh-CN" dirty="0" smtClean="0"/>
              <a:t>p = &amp;</a:t>
            </a:r>
            <a:r>
              <a:rPr kumimoji="1" lang="en-US" altLang="zh-CN" dirty="0" err="1" smtClean="0"/>
              <a:t>i</a:t>
            </a:r>
            <a:r>
              <a:rPr kumimoji="1" lang="en-US" altLang="zh-CN" dirty="0" smtClean="0"/>
              <a:t>* </a:t>
            </a:r>
            <a:r>
              <a:rPr kumimoji="1" lang="zh-CN" altLang="en-US" dirty="0" smtClean="0"/>
              <a:t>符号表示指针指向的底层的值。</a:t>
            </a:r>
            <a:endParaRPr kumimoji="1" lang="en-US" altLang="zh-CN" dirty="0" smtClean="0"/>
          </a:p>
          <a:p>
            <a:r>
              <a:rPr kumimoji="1" lang="en-US" altLang="zh-CN" dirty="0" err="1" smtClean="0"/>
              <a:t>fmt.Println</a:t>
            </a:r>
            <a:r>
              <a:rPr kumimoji="1" lang="en-US" altLang="zh-CN" dirty="0" smtClean="0"/>
              <a:t>(*p) // </a:t>
            </a:r>
            <a:r>
              <a:rPr kumimoji="1" lang="zh-CN" altLang="en-US" dirty="0" smtClean="0"/>
              <a:t>通过指针 </a:t>
            </a:r>
            <a:r>
              <a:rPr kumimoji="1" lang="en-US" altLang="zh-CN" dirty="0" smtClean="0"/>
              <a:t>p </a:t>
            </a:r>
            <a:r>
              <a:rPr kumimoji="1" lang="zh-CN" altLang="en-US" dirty="0" smtClean="0"/>
              <a:t>读取 </a:t>
            </a:r>
            <a:r>
              <a:rPr kumimoji="1" lang="en-US" altLang="zh-CN" dirty="0" smtClean="0"/>
              <a:t>I</a:t>
            </a:r>
          </a:p>
          <a:p>
            <a:r>
              <a:rPr kumimoji="1" lang="en-US" altLang="zh-CN" dirty="0" smtClean="0"/>
              <a:t>*p = 21         // </a:t>
            </a:r>
            <a:r>
              <a:rPr kumimoji="1" lang="zh-CN" altLang="en-US" dirty="0" smtClean="0"/>
              <a:t>通过指针 </a:t>
            </a:r>
            <a:r>
              <a:rPr kumimoji="1" lang="en-US" altLang="zh-CN" dirty="0" smtClean="0"/>
              <a:t>p </a:t>
            </a:r>
            <a:r>
              <a:rPr kumimoji="1" lang="zh-CN" altLang="en-US" dirty="0" smtClean="0"/>
              <a:t>设置 </a:t>
            </a:r>
            <a:r>
              <a:rPr kumimoji="1" lang="en-US" altLang="zh-CN" dirty="0" smtClean="0"/>
              <a:t>I</a:t>
            </a:r>
          </a:p>
          <a:p>
            <a:r>
              <a:rPr kumimoji="1" lang="zh-CN" altLang="en-US" dirty="0" smtClean="0"/>
              <a:t>这也就是通常所说的“间接引用”或“非直接引用”。</a:t>
            </a:r>
            <a:endParaRPr kumimoji="1" lang="en-US" altLang="zh-CN" dirty="0" smtClean="0"/>
          </a:p>
          <a:p>
            <a:r>
              <a:rPr kumimoji="1" lang="zh-CN" altLang="en-US" dirty="0" smtClean="0"/>
              <a:t>与 </a:t>
            </a:r>
            <a:r>
              <a:rPr kumimoji="1" lang="en-US" altLang="zh-CN" dirty="0" smtClean="0"/>
              <a:t>C </a:t>
            </a:r>
            <a:r>
              <a:rPr kumimoji="1" lang="zh-CN" altLang="en-US" dirty="0" smtClean="0"/>
              <a:t>不同，</a:t>
            </a:r>
            <a:r>
              <a:rPr kumimoji="1" lang="en-US" altLang="zh-CN" dirty="0" smtClean="0"/>
              <a:t>Go </a:t>
            </a:r>
            <a:r>
              <a:rPr kumimoji="1" lang="zh-CN" altLang="en-US" dirty="0" smtClean="0"/>
              <a:t>没有指针运算。</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20</a:t>
            </a:fld>
            <a:endParaRPr lang="en-US" dirty="0"/>
          </a:p>
        </p:txBody>
      </p:sp>
    </p:spTree>
    <p:extLst>
      <p:ext uri="{BB962C8B-B14F-4D97-AF65-F5344CB8AC3E}">
        <p14:creationId xmlns:p14="http://schemas.microsoft.com/office/powerpoint/2010/main" val="200665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7"/>
            <a:ext cx="10881360" cy="205803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134948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062187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
        <p:nvSpPr>
          <p:cNvPr id="8" name="Text Placeholder 2"/>
          <p:cNvSpPr>
            <a:spLocks noGrp="1"/>
          </p:cNvSpPr>
          <p:nvPr>
            <p:ph idx="1"/>
          </p:nvPr>
        </p:nvSpPr>
        <p:spPr>
          <a:xfrm>
            <a:off x="640080" y="2240282"/>
            <a:ext cx="11521440" cy="6336348"/>
          </a:xfrm>
          <a:prstGeom prst="rect">
            <a:avLst/>
          </a:prstGeom>
        </p:spPr>
        <p:txBody>
          <a:bodyPr vert="horz" lIns="128016" tIns="64008" rIns="128016" bIns="640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0619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5"/>
            <a:ext cx="11521440" cy="1600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0" y="2149159"/>
            <a:ext cx="5656263" cy="895668"/>
          </a:xfrm>
        </p:spPr>
        <p:txBody>
          <a:bodyPr anchor="b"/>
          <a:lstStyle>
            <a:lvl1pPr marL="0" indent="0">
              <a:buNone/>
              <a:defRPr sz="2200" b="0"/>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dirty="0" smtClean="0"/>
              <a:t>Click to edit Master text styles</a:t>
            </a:r>
          </a:p>
        </p:txBody>
      </p:sp>
      <p:sp>
        <p:nvSpPr>
          <p:cNvPr id="4" name="Content Placeholder 3"/>
          <p:cNvSpPr>
            <a:spLocks noGrp="1"/>
          </p:cNvSpPr>
          <p:nvPr>
            <p:ph sz="half" idx="2"/>
          </p:nvPr>
        </p:nvSpPr>
        <p:spPr>
          <a:xfrm>
            <a:off x="640080" y="3044825"/>
            <a:ext cx="5656263" cy="5531803"/>
          </a:xfrm>
        </p:spPr>
        <p:txBody>
          <a:bodyPr>
            <a:normAutofit/>
          </a:bodyPr>
          <a:lstStyle>
            <a:lvl1pPr>
              <a:defRPr sz="2200"/>
            </a:lvl1pPr>
            <a:lvl2pPr>
              <a:defRPr sz="2000"/>
            </a:lvl2pPr>
            <a:lvl3pPr>
              <a:defRPr sz="1700"/>
            </a:lvl3pPr>
            <a:lvl4pPr>
              <a:defRPr sz="1500"/>
            </a:lvl4pPr>
            <a:lvl5pPr>
              <a:defRPr sz="15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9" y="2149159"/>
            <a:ext cx="5658485" cy="895668"/>
          </a:xfrm>
        </p:spPr>
        <p:txBody>
          <a:bodyPr anchor="b"/>
          <a:lstStyle>
            <a:lvl1pPr marL="0" indent="0">
              <a:buNone/>
              <a:defRPr sz="2200" b="0"/>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503039" y="3044825"/>
            <a:ext cx="5658485" cy="5531803"/>
          </a:xfrm>
        </p:spPr>
        <p:txBody>
          <a:bodyPr>
            <a:normAutofit/>
          </a:bodyPr>
          <a:lstStyle>
            <a:lvl1pPr>
              <a:defRPr sz="2200"/>
            </a:lvl1pPr>
            <a:lvl2pPr>
              <a:defRPr sz="2000"/>
            </a:lvl2pPr>
            <a:lvl3pPr>
              <a:defRPr sz="1700"/>
            </a:lvl3pPr>
            <a:lvl4pPr>
              <a:defRPr sz="1500"/>
            </a:lvl4pPr>
            <a:lvl5pPr>
              <a:defRPr sz="15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42ADB-7D30-4CDA-A166-333DE990463F}" type="datetimeFigureOut">
              <a:rPr lang="en-US" smtClean="0"/>
              <a:pPr/>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890218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42ADB-7D30-4CDA-A166-333DE990463F}" type="datetimeFigureOut">
              <a:rPr lang="en-US" smtClean="0"/>
              <a:pPr/>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TextBox 5"/>
          <p:cNvSpPr txBox="1"/>
          <p:nvPr userDrawn="1"/>
        </p:nvSpPr>
        <p:spPr>
          <a:xfrm>
            <a:off x="654564" y="2246716"/>
            <a:ext cx="258623" cy="517065"/>
          </a:xfrm>
          <a:prstGeom prst="rect">
            <a:avLst/>
          </a:prstGeom>
          <a:noFill/>
        </p:spPr>
        <p:txBody>
          <a:bodyPr wrap="none" lIns="128016" tIns="64008" rIns="128016" bIns="64008" rtlCol="0">
            <a:spAutoFit/>
          </a:bodyPr>
          <a:lstStyle/>
          <a:p>
            <a:endParaRPr lang="en-US" dirty="0"/>
          </a:p>
        </p:txBody>
      </p:sp>
      <p:sp>
        <p:nvSpPr>
          <p:cNvPr id="7" name="TextBox 6"/>
          <p:cNvSpPr txBox="1"/>
          <p:nvPr userDrawn="1"/>
        </p:nvSpPr>
        <p:spPr>
          <a:xfrm>
            <a:off x="654562" y="2112302"/>
            <a:ext cx="11492477" cy="387799"/>
          </a:xfrm>
          <a:prstGeom prst="rect">
            <a:avLst/>
          </a:prstGeom>
          <a:noFill/>
        </p:spPr>
        <p:txBody>
          <a:bodyPr wrap="square" lIns="128016" tIns="64008" rIns="128016" bIns="64008" rtlCol="0">
            <a:spAutoFit/>
          </a:bodyPr>
          <a:lstStyle/>
          <a:p>
            <a:r>
              <a:rPr lang="en-US" sz="1700" dirty="0" smtClean="0">
                <a:solidFill>
                  <a:schemeClr val="bg1">
                    <a:lumMod val="65000"/>
                  </a:schemeClr>
                </a:solidFill>
              </a:rPr>
              <a:t>Test</a:t>
            </a:r>
            <a:endParaRPr lang="en-US" sz="1700" dirty="0">
              <a:solidFill>
                <a:schemeClr val="bg1">
                  <a:lumMod val="65000"/>
                </a:schemeClr>
              </a:solidFill>
            </a:endParaRPr>
          </a:p>
        </p:txBody>
      </p:sp>
    </p:spTree>
    <p:extLst>
      <p:ext uri="{BB962C8B-B14F-4D97-AF65-F5344CB8AC3E}">
        <p14:creationId xmlns:p14="http://schemas.microsoft.com/office/powerpoint/2010/main" val="32153841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4" y="382270"/>
            <a:ext cx="4211638" cy="1626871"/>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5005070" y="382274"/>
            <a:ext cx="7156450" cy="8194358"/>
          </a:xfrm>
        </p:spPr>
        <p:txBody>
          <a:bodyPr>
            <a:normAutofit/>
          </a:bodyPr>
          <a:lstStyle>
            <a:lvl1pPr>
              <a:defRPr sz="2500"/>
            </a:lvl1pPr>
            <a:lvl2pPr>
              <a:defRPr sz="2200"/>
            </a:lvl2pPr>
            <a:lvl3pPr>
              <a:defRPr sz="2000"/>
            </a:lvl3pPr>
            <a:lvl4pPr>
              <a:defRPr sz="1700"/>
            </a:lvl4pPr>
            <a:lvl5pPr>
              <a:defRPr sz="17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4" y="2009144"/>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115819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1"/>
            <a:ext cx="7680960" cy="793435"/>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US" dirty="0"/>
          </a:p>
        </p:txBody>
      </p:sp>
      <p:sp>
        <p:nvSpPr>
          <p:cNvPr id="4" name="Text Placeholder 3"/>
          <p:cNvSpPr>
            <a:spLocks noGrp="1"/>
          </p:cNvSpPr>
          <p:nvPr>
            <p:ph type="body" sz="half" idx="2"/>
          </p:nvPr>
        </p:nvSpPr>
        <p:spPr>
          <a:xfrm>
            <a:off x="2509203" y="7514274"/>
            <a:ext cx="7680960" cy="112680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518715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88925"/>
            <a:ext cx="2880360" cy="614299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0" y="288925"/>
            <a:ext cx="8427720" cy="61429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5591928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5"/>
            <a:ext cx="11521440" cy="1600200"/>
          </a:xfrm>
          <a:prstGeom prst="rect">
            <a:avLst/>
          </a:prstGeom>
        </p:spPr>
        <p:txBody>
          <a:bodyPr vert="horz" lIns="128016" tIns="64008" rIns="128016" bIns="6400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2240282"/>
            <a:ext cx="11521440" cy="6336348"/>
          </a:xfrm>
          <a:prstGeom prst="rect">
            <a:avLst/>
          </a:prstGeom>
        </p:spPr>
        <p:txBody>
          <a:bodyPr vert="horz" lIns="128016" tIns="64008" rIns="128016" bIns="640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8898892"/>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69F42ADB-7D30-4CDA-A166-333DE990463F}" type="datetimeFigureOut">
              <a:rPr lang="en-US" smtClean="0"/>
              <a:pPr/>
              <a:t>6/21/2018</a:t>
            </a:fld>
            <a:endParaRPr lang="en-US" dirty="0"/>
          </a:p>
        </p:txBody>
      </p:sp>
      <p:sp>
        <p:nvSpPr>
          <p:cNvPr id="5" name="Footer Placeholder 4"/>
          <p:cNvSpPr>
            <a:spLocks noGrp="1"/>
          </p:cNvSpPr>
          <p:nvPr>
            <p:ph type="ftr" sz="quarter" idx="3"/>
          </p:nvPr>
        </p:nvSpPr>
        <p:spPr>
          <a:xfrm>
            <a:off x="4373880" y="8898892"/>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74480" y="8898892"/>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2" r:id="rId10"/>
  </p:sldLayoutIdLst>
  <p:timing>
    <p:tnLst>
      <p:par>
        <p:cTn id="1" dur="indefinite" restart="never" nodeType="tmRoot"/>
      </p:par>
    </p:tnLst>
  </p:timing>
  <p:txStyles>
    <p:titleStyle>
      <a:lvl1pPr algn="l" defTabSz="1280160" rtl="0" eaLnBrk="1" latinLnBrk="0" hangingPunct="1">
        <a:spcBef>
          <a:spcPct val="0"/>
        </a:spcBef>
        <a:buNone/>
        <a:defRPr sz="4500" b="0" kern="1200">
          <a:solidFill>
            <a:schemeClr val="tx1">
              <a:lumMod val="65000"/>
              <a:lumOff val="35000"/>
            </a:schemeClr>
          </a:solidFill>
          <a:latin typeface="Source Sans Pro Light" pitchFamily="34" charset="0"/>
          <a:ea typeface="+mj-ea"/>
          <a:cs typeface="+mj-cs"/>
        </a:defRPr>
      </a:lvl1pPr>
    </p:titleStyle>
    <p:body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olang.org/pkg/contex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blog.golang.org/contex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gobyexample.com/" TargetMode="External"/><Relationship Id="rId13" Type="http://schemas.openxmlformats.org/officeDocument/2006/relationships/hyperlink" Target="https://www.youtube.com/" TargetMode="External"/><Relationship Id="rId18" Type="http://schemas.openxmlformats.org/officeDocument/2006/relationships/hyperlink" Target="https://github.com/hashicorp/consul" TargetMode="External"/><Relationship Id="rId3" Type="http://schemas.openxmlformats.org/officeDocument/2006/relationships/hyperlink" Target="https://golang.org/dl/" TargetMode="External"/><Relationship Id="rId21" Type="http://schemas.openxmlformats.org/officeDocument/2006/relationships/hyperlink" Target="https://github.com/prometheus/prometheus" TargetMode="External"/><Relationship Id="rId7" Type="http://schemas.openxmlformats.org/officeDocument/2006/relationships/hyperlink" Target="https://golang.org/doc/effective_go.html" TargetMode="External"/><Relationship Id="rId12" Type="http://schemas.openxmlformats.org/officeDocument/2006/relationships/hyperlink" Target="https://github.com/golang/go/wiki/Books" TargetMode="External"/><Relationship Id="rId17" Type="http://schemas.openxmlformats.org/officeDocument/2006/relationships/hyperlink" Target="https://github.com/pingcap/tidb" TargetMode="External"/><Relationship Id="rId2" Type="http://schemas.openxmlformats.org/officeDocument/2006/relationships/notesSlide" Target="../notesSlides/notesSlide4.xml"/><Relationship Id="rId16" Type="http://schemas.openxmlformats.org/officeDocument/2006/relationships/hyperlink" Target="https://github.com/coreos/etcd" TargetMode="External"/><Relationship Id="rId20" Type="http://schemas.openxmlformats.org/officeDocument/2006/relationships/hyperlink" Target="https://github.com/astaxie/beego" TargetMode="External"/><Relationship Id="rId1" Type="http://schemas.openxmlformats.org/officeDocument/2006/relationships/slideLayout" Target="../slideLayouts/slideLayout2.xml"/><Relationship Id="rId6" Type="http://schemas.openxmlformats.org/officeDocument/2006/relationships/hyperlink" Target="https://tour.golang.org/welcome/1" TargetMode="External"/><Relationship Id="rId11" Type="http://schemas.openxmlformats.org/officeDocument/2006/relationships/hyperlink" Target="https://godoc.org/" TargetMode="External"/><Relationship Id="rId5" Type="http://schemas.openxmlformats.org/officeDocument/2006/relationships/hyperlink" Target="https://tip.golang.org/ref/spec" TargetMode="External"/><Relationship Id="rId15" Type="http://schemas.openxmlformats.org/officeDocument/2006/relationships/hyperlink" Target="https://github.com/kubernetes/kubernetes" TargetMode="External"/><Relationship Id="rId10" Type="http://schemas.openxmlformats.org/officeDocument/2006/relationships/hyperlink" Target="https://github.com/golang" TargetMode="External"/><Relationship Id="rId19" Type="http://schemas.openxmlformats.org/officeDocument/2006/relationships/hyperlink" Target="https://github.com/CodisLabs/codis" TargetMode="External"/><Relationship Id="rId4" Type="http://schemas.openxmlformats.org/officeDocument/2006/relationships/hyperlink" Target="https://golang.org/doc/" TargetMode="External"/><Relationship Id="rId9" Type="http://schemas.openxmlformats.org/officeDocument/2006/relationships/hyperlink" Target="https://github.com/golang/go/wiki" TargetMode="External"/><Relationship Id="rId14" Type="http://schemas.openxmlformats.org/officeDocument/2006/relationships/hyperlink" Target="https://github.com/docker/docker-ce" TargetMode="External"/><Relationship Id="rId22" Type="http://schemas.openxmlformats.org/officeDocument/2006/relationships/hyperlink" Target="https://github.com/gin-gonic/g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56984" y="4584576"/>
            <a:ext cx="4464496" cy="784830"/>
          </a:xfrm>
          <a:prstGeom prst="rect">
            <a:avLst/>
          </a:prstGeom>
          <a:noFill/>
        </p:spPr>
        <p:txBody>
          <a:bodyPr wrap="square" rtlCol="0">
            <a:spAutoFit/>
          </a:bodyPr>
          <a:lstStyle/>
          <a:p>
            <a:r>
              <a:rPr kumimoji="1" lang="zh-CN" altLang="en-US" dirty="0" smtClean="0"/>
              <a:t> </a:t>
            </a:r>
            <a:r>
              <a:rPr kumimoji="1" lang="zh-CN" altLang="en-US" sz="2000" b="1" dirty="0" smtClean="0">
                <a:solidFill>
                  <a:schemeClr val="bg1"/>
                </a:solidFill>
                <a:latin typeface="STHeiti Light" charset="-122"/>
                <a:ea typeface="STHeiti Light" charset="-122"/>
                <a:cs typeface="STHeiti Light" charset="-122"/>
              </a:rPr>
              <a:t>华玉磊</a:t>
            </a:r>
            <a:endParaRPr kumimoji="1" lang="en-US" altLang="zh-CN" sz="2000" b="1" dirty="0" smtClean="0">
              <a:solidFill>
                <a:schemeClr val="bg1"/>
              </a:solidFill>
              <a:latin typeface="STHeiti Light" charset="-122"/>
              <a:ea typeface="STHeiti Light" charset="-122"/>
              <a:cs typeface="STHeiti Light" charset="-122"/>
            </a:endParaRPr>
          </a:p>
          <a:p>
            <a:r>
              <a:rPr kumimoji="1" lang="en-US" altLang="zh-CN" sz="2000" b="1" dirty="0" smtClean="0">
                <a:solidFill>
                  <a:schemeClr val="bg1"/>
                </a:solidFill>
                <a:latin typeface="STHeiti Light" charset="-122"/>
                <a:ea typeface="STHeiti Light" charset="-122"/>
                <a:cs typeface="STHeiti Light" charset="-122"/>
              </a:rPr>
              <a:t>2017/12/25</a:t>
            </a:r>
            <a:endParaRPr kumimoji="1" lang="zh-CN" altLang="en-US" sz="2000" b="1" dirty="0">
              <a:solidFill>
                <a:schemeClr val="bg1"/>
              </a:solidFill>
              <a:latin typeface="STHeiti Light" charset="-122"/>
              <a:ea typeface="STHeiti Light" charset="-122"/>
              <a:cs typeface="STHeiti Light"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801599" cy="9601200"/>
          </a:xfrm>
          <a:prstGeom prst="rect">
            <a:avLst/>
          </a:prstGeom>
        </p:spPr>
      </p:pic>
      <p:sp>
        <p:nvSpPr>
          <p:cNvPr id="4" name="文本框 3"/>
          <p:cNvSpPr txBox="1"/>
          <p:nvPr/>
        </p:nvSpPr>
        <p:spPr>
          <a:xfrm>
            <a:off x="8056984" y="7122431"/>
            <a:ext cx="4490764" cy="861774"/>
          </a:xfrm>
          <a:prstGeom prst="rect">
            <a:avLst/>
          </a:prstGeom>
          <a:noFill/>
        </p:spPr>
        <p:txBody>
          <a:bodyPr wrap="square" rtlCol="0">
            <a:spAutoFit/>
          </a:bodyPr>
          <a:lstStyle/>
          <a:p>
            <a:r>
              <a:rPr lang="en-US" altLang="zh-CN" dirty="0">
                <a:solidFill>
                  <a:schemeClr val="tx2"/>
                </a:solidFill>
              </a:rPr>
              <a:t>Huayulei_2003@hotmail.com</a:t>
            </a:r>
          </a:p>
          <a:p>
            <a:r>
              <a:rPr lang="en-US" altLang="zh-CN" dirty="0" smtClean="0">
                <a:solidFill>
                  <a:schemeClr val="tx2"/>
                </a:solidFill>
              </a:rPr>
              <a:t>2018/01/15</a:t>
            </a:r>
            <a:endParaRPr lang="en-US" altLang="zh-CN" dirty="0">
              <a:solidFill>
                <a:schemeClr val="tx2"/>
              </a:solidFill>
            </a:endParaRPr>
          </a:p>
        </p:txBody>
      </p:sp>
      <p:sp>
        <p:nvSpPr>
          <p:cNvPr id="5" name="标题 1"/>
          <p:cNvSpPr txBox="1">
            <a:spLocks/>
          </p:cNvSpPr>
          <p:nvPr/>
        </p:nvSpPr>
        <p:spPr>
          <a:xfrm>
            <a:off x="1524000" y="1122363"/>
            <a:ext cx="9144000" cy="2387600"/>
          </a:xfrm>
          <a:prstGeom prst="rect">
            <a:avLst/>
          </a:prstGeom>
        </p:spPr>
        <p:txBody>
          <a:bodyPr vert="horz" lIns="128016" tIns="64008" rIns="128016" bIns="64008" rtlCol="0" anchor="ctr">
            <a:normAutofit/>
          </a:bodyPr>
          <a:lstStyle>
            <a:lvl1pPr algn="l" defTabSz="1280160" rtl="0" eaLnBrk="1" latinLnBrk="0" hangingPunct="1">
              <a:spcBef>
                <a:spcPct val="0"/>
              </a:spcBef>
              <a:buNone/>
              <a:defRPr sz="4500" b="0" kern="1200">
                <a:solidFill>
                  <a:schemeClr val="tx1">
                    <a:lumMod val="65000"/>
                    <a:lumOff val="35000"/>
                  </a:schemeClr>
                </a:solidFill>
                <a:latin typeface="Source Sans Pro Light" pitchFamily="34" charset="0"/>
                <a:ea typeface="+mj-ea"/>
                <a:cs typeface="+mj-cs"/>
              </a:defRPr>
            </a:lvl1pPr>
          </a:lstStyle>
          <a:p>
            <a:pPr marL="174742" indent="-107533" algn="ctr" defTabSz="322600">
              <a:defRPr/>
            </a:pPr>
            <a:r>
              <a:rPr lang="en-US" altLang="zh-CN" sz="6000" b="1" dirty="0" err="1">
                <a:solidFill>
                  <a:srgbClr val="FFFFFF"/>
                </a:solidFill>
                <a:latin typeface="Microsoft YaHei" charset="0"/>
                <a:ea typeface="Microsoft YaHei" charset="0"/>
                <a:cs typeface="Microsoft YaHei" charset="0"/>
                <a:sym typeface="Microsoft YaHei" charset="0"/>
              </a:rPr>
              <a:t>Golang</a:t>
            </a:r>
            <a:r>
              <a:rPr lang="zh-CN" altLang="en-US" sz="6000" b="1" dirty="0">
                <a:solidFill>
                  <a:srgbClr val="FFFFFF"/>
                </a:solidFill>
                <a:latin typeface="Microsoft YaHei" charset="0"/>
                <a:ea typeface="Microsoft YaHei" charset="0"/>
                <a:cs typeface="Microsoft YaHei" charset="0"/>
                <a:sym typeface="Microsoft YaHei" charset="0"/>
              </a:rPr>
              <a:t>语言基础</a:t>
            </a:r>
          </a:p>
          <a:p>
            <a:pPr marL="174742" indent="-107533" algn="r" defTabSz="322600">
              <a:defRPr/>
            </a:pPr>
            <a:r>
              <a:rPr lang="en-US" altLang="zh-CN" sz="2800" b="1" dirty="0">
                <a:solidFill>
                  <a:srgbClr val="FFFFFF"/>
                </a:solidFill>
                <a:latin typeface="Microsoft YaHei" charset="0"/>
                <a:ea typeface="Microsoft YaHei" charset="0"/>
                <a:cs typeface="Microsoft YaHei" charset="0"/>
                <a:sym typeface="Microsoft YaHei" charset="0"/>
              </a:rPr>
              <a:t>--</a:t>
            </a:r>
            <a:r>
              <a:rPr lang="zh-CN" altLang="en-US" sz="2800" b="1" dirty="0">
                <a:solidFill>
                  <a:srgbClr val="FFFFFF"/>
                </a:solidFill>
                <a:latin typeface="Microsoft YaHei" charset="0"/>
                <a:ea typeface="Microsoft YaHei" charset="0"/>
                <a:cs typeface="Microsoft YaHei" charset="0"/>
                <a:sym typeface="Microsoft YaHei" charset="0"/>
              </a:rPr>
              <a:t>针对无基础或初学者</a:t>
            </a:r>
          </a:p>
        </p:txBody>
      </p:sp>
    </p:spTree>
    <p:extLst>
      <p:ext uri="{BB962C8B-B14F-4D97-AF65-F5344CB8AC3E}">
        <p14:creationId xmlns:p14="http://schemas.microsoft.com/office/powerpoint/2010/main" val="53119934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基本语法：内置函数</a:t>
            </a:r>
            <a:endParaRPr lang="zh-CN" altLang="en-US" dirty="0"/>
          </a:p>
        </p:txBody>
      </p:sp>
      <p:sp>
        <p:nvSpPr>
          <p:cNvPr id="4" name="内容占位符 2"/>
          <p:cNvSpPr>
            <a:spLocks noGrp="1"/>
          </p:cNvSpPr>
          <p:nvPr>
            <p:ph idx="1"/>
          </p:nvPr>
        </p:nvSpPr>
        <p:spPr>
          <a:xfrm>
            <a:off x="640080" y="2240282"/>
            <a:ext cx="11521440" cy="6952806"/>
          </a:xfrm>
        </p:spPr>
        <p:txBody>
          <a:bodyPr>
            <a:noAutofit/>
          </a:bodyPr>
          <a:lstStyle/>
          <a:p>
            <a:pPr>
              <a:lnSpc>
                <a:spcPct val="150000"/>
              </a:lnSpc>
              <a:buFont typeface="Wingdings" charset="2"/>
              <a:buChar char="n"/>
            </a:pPr>
            <a:r>
              <a:rPr lang="en-US" altLang="zh-CN" dirty="0" smtClean="0">
                <a:solidFill>
                  <a:srgbClr val="000000"/>
                </a:solidFill>
                <a:latin typeface="STHeiti Light" charset="-122"/>
                <a:ea typeface="STHeiti Light" charset="-122"/>
                <a:cs typeface="STHeiti Light" charset="-122"/>
              </a:rPr>
              <a:t>close</a:t>
            </a:r>
            <a:r>
              <a:rPr lang="en-US" altLang="zh-CN" dirty="0">
                <a:solidFill>
                  <a:srgbClr val="000000"/>
                </a:solidFill>
                <a:latin typeface="STHeiti Light" charset="-122"/>
                <a:ea typeface="STHeiti Light" charset="-122"/>
                <a:cs typeface="STHeiti Light" charset="-122"/>
              </a:rPr>
              <a:t>: </a:t>
            </a:r>
            <a:r>
              <a:rPr lang="zh-CN" altLang="en-US" dirty="0">
                <a:solidFill>
                  <a:srgbClr val="000000"/>
                </a:solidFill>
                <a:latin typeface="STHeiti Light" charset="-122"/>
                <a:ea typeface="STHeiti Light" charset="-122"/>
                <a:cs typeface="STHeiti Light" charset="-122"/>
              </a:rPr>
              <a:t>关闭</a:t>
            </a:r>
            <a:r>
              <a:rPr lang="en-US" altLang="zh-CN" dirty="0">
                <a:solidFill>
                  <a:srgbClr val="000000"/>
                </a:solidFill>
                <a:latin typeface="STHeiti Light" charset="-122"/>
                <a:ea typeface="STHeiti Light" charset="-122"/>
                <a:cs typeface="STHeiti Light" charset="-122"/>
              </a:rPr>
              <a:t>channel</a:t>
            </a:r>
            <a:r>
              <a:rPr lang="zh-CN" altLang="en-US" dirty="0" smtClean="0">
                <a:solidFill>
                  <a:srgbClr val="000000"/>
                </a:solidFill>
                <a:latin typeface="STHeiti Light" charset="-122"/>
                <a:ea typeface="STHeiti Light" charset="-122"/>
                <a:cs typeface="STHeiti Light" charset="-122"/>
              </a:rPr>
              <a:t>。</a:t>
            </a: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n"/>
            </a:pPr>
            <a:r>
              <a:rPr lang="en-US" altLang="zh-CN" dirty="0" err="1" smtClean="0">
                <a:solidFill>
                  <a:srgbClr val="000000"/>
                </a:solidFill>
                <a:latin typeface="STHeiti Light" charset="-122"/>
                <a:ea typeface="STHeiti Light" charset="-122"/>
                <a:cs typeface="STHeiti Light" charset="-122"/>
              </a:rPr>
              <a:t>len</a:t>
            </a:r>
            <a:r>
              <a:rPr lang="en-US" altLang="zh-CN" dirty="0">
                <a:solidFill>
                  <a:srgbClr val="000000"/>
                </a:solidFill>
                <a:latin typeface="STHeiti Light" charset="-122"/>
                <a:ea typeface="STHeiti Light" charset="-122"/>
                <a:cs typeface="STHeiti Light" charset="-122"/>
              </a:rPr>
              <a:t>: </a:t>
            </a:r>
            <a:r>
              <a:rPr lang="zh-CN" altLang="en-US" dirty="0">
                <a:solidFill>
                  <a:srgbClr val="000000"/>
                </a:solidFill>
                <a:latin typeface="STHeiti Light" charset="-122"/>
                <a:ea typeface="STHeiti Light" charset="-122"/>
                <a:cs typeface="STHeiti Light" charset="-122"/>
              </a:rPr>
              <a:t>获取</a:t>
            </a:r>
            <a:r>
              <a:rPr lang="en-US" altLang="zh-CN" dirty="0">
                <a:solidFill>
                  <a:srgbClr val="000000"/>
                </a:solidFill>
                <a:latin typeface="STHeiti Light" charset="-122"/>
                <a:ea typeface="STHeiti Light" charset="-122"/>
                <a:cs typeface="STHeiti Light" charset="-122"/>
              </a:rPr>
              <a:t>string</a:t>
            </a:r>
            <a:r>
              <a:rPr lang="zh-CN" altLang="en-US" dirty="0">
                <a:solidFill>
                  <a:srgbClr val="000000"/>
                </a:solidFill>
                <a:latin typeface="STHeiti Light" charset="-122"/>
                <a:ea typeface="STHeiti Light" charset="-122"/>
                <a:cs typeface="STHeiti Light" charset="-122"/>
              </a:rPr>
              <a:t>、</a:t>
            </a:r>
            <a:r>
              <a:rPr lang="en-US" altLang="zh-CN" dirty="0">
                <a:solidFill>
                  <a:srgbClr val="000000"/>
                </a:solidFill>
                <a:latin typeface="STHeiti Light" charset="-122"/>
                <a:ea typeface="STHeiti Light" charset="-122"/>
                <a:cs typeface="STHeiti Light" charset="-122"/>
              </a:rPr>
              <a:t>array</a:t>
            </a:r>
            <a:r>
              <a:rPr lang="zh-CN" altLang="en-US" dirty="0">
                <a:solidFill>
                  <a:srgbClr val="000000"/>
                </a:solidFill>
                <a:latin typeface="STHeiti Light" charset="-122"/>
                <a:ea typeface="STHeiti Light" charset="-122"/>
                <a:cs typeface="STHeiti Light" charset="-122"/>
              </a:rPr>
              <a:t>、</a:t>
            </a:r>
            <a:r>
              <a:rPr lang="en-US" altLang="zh-CN" dirty="0">
                <a:solidFill>
                  <a:srgbClr val="000000"/>
                </a:solidFill>
                <a:latin typeface="STHeiti Light" charset="-122"/>
                <a:ea typeface="STHeiti Light" charset="-122"/>
                <a:cs typeface="STHeiti Light" charset="-122"/>
              </a:rPr>
              <a:t>slice</a:t>
            </a:r>
            <a:r>
              <a:rPr lang="zh-CN" altLang="en-US" dirty="0">
                <a:solidFill>
                  <a:srgbClr val="000000"/>
                </a:solidFill>
                <a:latin typeface="STHeiti Light" charset="-122"/>
                <a:ea typeface="STHeiti Light" charset="-122"/>
                <a:cs typeface="STHeiti Light" charset="-122"/>
              </a:rPr>
              <a:t>的长度，</a:t>
            </a:r>
            <a:r>
              <a:rPr lang="en-US" altLang="zh-CN" dirty="0">
                <a:solidFill>
                  <a:srgbClr val="000000"/>
                </a:solidFill>
                <a:latin typeface="STHeiti Light" charset="-122"/>
                <a:ea typeface="STHeiti Light" charset="-122"/>
                <a:cs typeface="STHeiti Light" charset="-122"/>
              </a:rPr>
              <a:t>map key</a:t>
            </a:r>
            <a:r>
              <a:rPr lang="zh-CN" altLang="en-US" dirty="0">
                <a:solidFill>
                  <a:srgbClr val="000000"/>
                </a:solidFill>
                <a:latin typeface="STHeiti Light" charset="-122"/>
                <a:ea typeface="STHeiti Light" charset="-122"/>
                <a:cs typeface="STHeiti Light" charset="-122"/>
              </a:rPr>
              <a:t>的数量，以及</a:t>
            </a:r>
            <a:r>
              <a:rPr lang="zh-CN" altLang="en-US" dirty="0" smtClean="0">
                <a:solidFill>
                  <a:srgbClr val="000000"/>
                </a:solidFill>
                <a:latin typeface="STHeiti Light" charset="-122"/>
                <a:ea typeface="STHeiti Light" charset="-122"/>
                <a:cs typeface="STHeiti Light" charset="-122"/>
              </a:rPr>
              <a:t>缓冲</a:t>
            </a:r>
            <a:r>
              <a:rPr lang="en-US" altLang="zh-CN" dirty="0">
                <a:solidFill>
                  <a:srgbClr val="000000"/>
                </a:solidFill>
                <a:latin typeface="STHeiti Light" charset="-122"/>
                <a:ea typeface="STHeiti Light" charset="-122"/>
                <a:cs typeface="STHeiti Light" charset="-122"/>
              </a:rPr>
              <a:t>channel</a:t>
            </a:r>
            <a:r>
              <a:rPr lang="zh-CN" altLang="en-US" dirty="0">
                <a:solidFill>
                  <a:srgbClr val="000000"/>
                </a:solidFill>
                <a:latin typeface="STHeiti Light" charset="-122"/>
                <a:ea typeface="STHeiti Light" charset="-122"/>
                <a:cs typeface="STHeiti Light" charset="-122"/>
              </a:rPr>
              <a:t>的可用数据数量</a:t>
            </a:r>
            <a:r>
              <a:rPr lang="zh-CN" altLang="en-US" dirty="0" smtClean="0">
                <a:solidFill>
                  <a:srgbClr val="000000"/>
                </a:solidFill>
                <a:latin typeface="STHeiti Light" charset="-122"/>
                <a:ea typeface="STHeiti Light" charset="-122"/>
                <a:cs typeface="STHeiti Light" charset="-122"/>
              </a:rPr>
              <a:t>。</a:t>
            </a: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n"/>
            </a:pPr>
            <a:r>
              <a:rPr lang="en-US" altLang="zh-CN" dirty="0" smtClean="0">
                <a:solidFill>
                  <a:srgbClr val="000000"/>
                </a:solidFill>
                <a:latin typeface="STHeiti Light" charset="-122"/>
                <a:ea typeface="STHeiti Light" charset="-122"/>
                <a:cs typeface="STHeiti Light" charset="-122"/>
              </a:rPr>
              <a:t>cap</a:t>
            </a:r>
            <a:r>
              <a:rPr lang="en-US" altLang="zh-CN" dirty="0">
                <a:solidFill>
                  <a:srgbClr val="000000"/>
                </a:solidFill>
                <a:latin typeface="STHeiti Light" charset="-122"/>
                <a:ea typeface="STHeiti Light" charset="-122"/>
                <a:cs typeface="STHeiti Light" charset="-122"/>
              </a:rPr>
              <a:t>: </a:t>
            </a:r>
            <a:r>
              <a:rPr lang="zh-CN" altLang="en-US" dirty="0">
                <a:solidFill>
                  <a:srgbClr val="000000"/>
                </a:solidFill>
                <a:latin typeface="STHeiti Light" charset="-122"/>
                <a:ea typeface="STHeiti Light" charset="-122"/>
                <a:cs typeface="STHeiti Light" charset="-122"/>
              </a:rPr>
              <a:t>获取</a:t>
            </a:r>
            <a:r>
              <a:rPr lang="en-US" altLang="zh-CN" dirty="0">
                <a:solidFill>
                  <a:srgbClr val="000000"/>
                </a:solidFill>
                <a:latin typeface="STHeiti Light" charset="-122"/>
                <a:ea typeface="STHeiti Light" charset="-122"/>
                <a:cs typeface="STHeiti Light" charset="-122"/>
              </a:rPr>
              <a:t>array</a:t>
            </a:r>
            <a:r>
              <a:rPr lang="zh-CN" altLang="en-US" dirty="0">
                <a:solidFill>
                  <a:srgbClr val="000000"/>
                </a:solidFill>
                <a:latin typeface="STHeiti Light" charset="-122"/>
                <a:ea typeface="STHeiti Light" charset="-122"/>
                <a:cs typeface="STHeiti Light" charset="-122"/>
              </a:rPr>
              <a:t>的长度，</a:t>
            </a:r>
            <a:r>
              <a:rPr lang="en-US" altLang="zh-CN" dirty="0">
                <a:solidFill>
                  <a:srgbClr val="000000"/>
                </a:solidFill>
                <a:latin typeface="STHeiti Light" charset="-122"/>
                <a:ea typeface="STHeiti Light" charset="-122"/>
                <a:cs typeface="STHeiti Light" charset="-122"/>
              </a:rPr>
              <a:t>slice</a:t>
            </a:r>
            <a:r>
              <a:rPr lang="zh-CN" altLang="en-US" dirty="0">
                <a:solidFill>
                  <a:srgbClr val="000000"/>
                </a:solidFill>
                <a:latin typeface="STHeiti Light" charset="-122"/>
                <a:ea typeface="STHeiti Light" charset="-122"/>
                <a:cs typeface="STHeiti Light" charset="-122"/>
              </a:rPr>
              <a:t>的容量，以及缓冲</a:t>
            </a:r>
            <a:r>
              <a:rPr lang="en-US" altLang="zh-CN" dirty="0">
                <a:solidFill>
                  <a:srgbClr val="000000"/>
                </a:solidFill>
                <a:latin typeface="STHeiti Light" charset="-122"/>
                <a:ea typeface="STHeiti Light" charset="-122"/>
                <a:cs typeface="STHeiti Light" charset="-122"/>
              </a:rPr>
              <a:t>channel</a:t>
            </a:r>
            <a:r>
              <a:rPr lang="zh-CN" altLang="en-US" dirty="0">
                <a:solidFill>
                  <a:srgbClr val="000000"/>
                </a:solidFill>
                <a:latin typeface="STHeiti Light" charset="-122"/>
                <a:ea typeface="STHeiti Light" charset="-122"/>
                <a:cs typeface="STHeiti Light" charset="-122"/>
              </a:rPr>
              <a:t>的最大</a:t>
            </a:r>
            <a:r>
              <a:rPr lang="zh-CN" altLang="en-US" dirty="0" smtClean="0">
                <a:solidFill>
                  <a:srgbClr val="000000"/>
                </a:solidFill>
                <a:latin typeface="STHeiti Light" charset="-122"/>
                <a:ea typeface="STHeiti Light" charset="-122"/>
                <a:cs typeface="STHeiti Light" charset="-122"/>
              </a:rPr>
              <a:t>缓冲容量</a:t>
            </a:r>
            <a:r>
              <a:rPr lang="zh-CN" altLang="en-US" dirty="0">
                <a:solidFill>
                  <a:srgbClr val="000000"/>
                </a:solidFill>
                <a:latin typeface="STHeiti Light" charset="-122"/>
                <a:ea typeface="STHeiti Light" charset="-122"/>
                <a:cs typeface="STHeiti Light" charset="-122"/>
              </a:rPr>
              <a:t>。 </a:t>
            </a:r>
          </a:p>
          <a:p>
            <a:pPr>
              <a:lnSpc>
                <a:spcPct val="150000"/>
              </a:lnSpc>
              <a:buFont typeface="Wingdings" charset="2"/>
              <a:buChar char="n"/>
            </a:pPr>
            <a:r>
              <a:rPr lang="en-US" altLang="zh-CN" dirty="0" smtClean="0">
                <a:solidFill>
                  <a:srgbClr val="000000"/>
                </a:solidFill>
                <a:latin typeface="STHeiti Light" charset="-122"/>
                <a:ea typeface="STHeiti Light" charset="-122"/>
                <a:cs typeface="STHeiti Light" charset="-122"/>
              </a:rPr>
              <a:t>new</a:t>
            </a:r>
            <a:r>
              <a:rPr lang="en-US" altLang="zh-CN" dirty="0">
                <a:solidFill>
                  <a:srgbClr val="000000"/>
                </a:solidFill>
                <a:latin typeface="STHeiti Light" charset="-122"/>
                <a:ea typeface="STHeiti Light" charset="-122"/>
                <a:cs typeface="STHeiti Light" charset="-122"/>
              </a:rPr>
              <a:t>: </a:t>
            </a:r>
            <a:r>
              <a:rPr lang="zh-CN" altLang="en-US" dirty="0">
                <a:solidFill>
                  <a:srgbClr val="000000"/>
                </a:solidFill>
                <a:latin typeface="STHeiti Light" charset="-122"/>
                <a:ea typeface="STHeiti Light" charset="-122"/>
                <a:cs typeface="STHeiti Light" charset="-122"/>
              </a:rPr>
              <a:t>通常</a:t>
            </a:r>
            <a:r>
              <a:rPr lang="zh-CN" altLang="en-US" dirty="0" smtClean="0">
                <a:solidFill>
                  <a:srgbClr val="000000"/>
                </a:solidFill>
                <a:latin typeface="STHeiti Light" charset="-122"/>
                <a:ea typeface="STHeiti Light" charset="-122"/>
                <a:cs typeface="STHeiti Light" charset="-122"/>
              </a:rPr>
              <a:t>用于值</a:t>
            </a:r>
            <a:r>
              <a:rPr lang="zh-CN" altLang="en-US" dirty="0">
                <a:solidFill>
                  <a:srgbClr val="000000"/>
                </a:solidFill>
                <a:latin typeface="STHeiti Light" charset="-122"/>
                <a:ea typeface="STHeiti Light" charset="-122"/>
                <a:cs typeface="STHeiti Light" charset="-122"/>
              </a:rPr>
              <a:t>类型，为指定类型分配初始化过的内存空间，</a:t>
            </a:r>
            <a:r>
              <a:rPr lang="zh-CN" altLang="en-US" dirty="0" smtClean="0">
                <a:solidFill>
                  <a:srgbClr val="000000"/>
                </a:solidFill>
                <a:latin typeface="STHeiti Light" charset="-122"/>
                <a:ea typeface="STHeiti Light" charset="-122"/>
                <a:cs typeface="STHeiti Light" charset="-122"/>
              </a:rPr>
              <a:t>返回指针</a:t>
            </a:r>
            <a:r>
              <a:rPr lang="zh-CN" altLang="en-US" dirty="0">
                <a:solidFill>
                  <a:srgbClr val="000000"/>
                </a:solidFill>
                <a:latin typeface="STHeiti Light" charset="-122"/>
                <a:ea typeface="STHeiti Light" charset="-122"/>
                <a:cs typeface="STHeiti Light" charset="-122"/>
              </a:rPr>
              <a:t>。 </a:t>
            </a:r>
          </a:p>
          <a:p>
            <a:pPr>
              <a:lnSpc>
                <a:spcPct val="150000"/>
              </a:lnSpc>
              <a:buFont typeface="Wingdings" charset="2"/>
              <a:buChar char="n"/>
            </a:pPr>
            <a:r>
              <a:rPr lang="en-US" altLang="zh-CN" dirty="0" smtClean="0">
                <a:solidFill>
                  <a:srgbClr val="000000"/>
                </a:solidFill>
                <a:latin typeface="STHeiti Light" charset="-122"/>
                <a:ea typeface="STHeiti Light" charset="-122"/>
                <a:cs typeface="STHeiti Light" charset="-122"/>
              </a:rPr>
              <a:t>make</a:t>
            </a:r>
            <a:r>
              <a:rPr lang="en-US" altLang="zh-CN" dirty="0">
                <a:solidFill>
                  <a:srgbClr val="000000"/>
                </a:solidFill>
                <a:latin typeface="STHeiti Light" charset="-122"/>
                <a:ea typeface="STHeiti Light" charset="-122"/>
                <a:cs typeface="STHeiti Light" charset="-122"/>
              </a:rPr>
              <a:t>: </a:t>
            </a:r>
            <a:r>
              <a:rPr lang="zh-CN" altLang="en-US" dirty="0">
                <a:solidFill>
                  <a:srgbClr val="000000"/>
                </a:solidFill>
                <a:latin typeface="STHeiti Light" charset="-122"/>
                <a:ea typeface="STHeiti Light" charset="-122"/>
                <a:cs typeface="STHeiti Light" charset="-122"/>
              </a:rPr>
              <a:t>仁</a:t>
            </a:r>
            <a:r>
              <a:rPr lang="zh-CN" altLang="en-US" dirty="0" smtClean="0">
                <a:solidFill>
                  <a:srgbClr val="000000"/>
                </a:solidFill>
                <a:latin typeface="STHeiti Light" charset="-122"/>
                <a:ea typeface="STHeiti Light" charset="-122"/>
                <a:cs typeface="STHeiti Light" charset="-122"/>
              </a:rPr>
              <a:t>用于</a:t>
            </a:r>
            <a:r>
              <a:rPr lang="en-US" altLang="zh-CN" dirty="0" smtClean="0">
                <a:solidFill>
                  <a:srgbClr val="000000"/>
                </a:solidFill>
                <a:latin typeface="STHeiti Light" charset="-122"/>
                <a:ea typeface="STHeiti Light" charset="-122"/>
                <a:cs typeface="STHeiti Light" charset="-122"/>
              </a:rPr>
              <a:t>slice</a:t>
            </a:r>
            <a:r>
              <a:rPr lang="zh-CN" altLang="en-US" dirty="0">
                <a:solidFill>
                  <a:srgbClr val="000000"/>
                </a:solidFill>
                <a:latin typeface="STHeiti Light" charset="-122"/>
                <a:ea typeface="STHeiti Light" charset="-122"/>
                <a:cs typeface="STHeiti Light" charset="-122"/>
              </a:rPr>
              <a:t>、</a:t>
            </a:r>
            <a:r>
              <a:rPr lang="en-US" altLang="zh-CN" dirty="0">
                <a:solidFill>
                  <a:srgbClr val="000000"/>
                </a:solidFill>
                <a:latin typeface="STHeiti Light" charset="-122"/>
                <a:ea typeface="STHeiti Light" charset="-122"/>
                <a:cs typeface="STHeiti Light" charset="-122"/>
              </a:rPr>
              <a:t>map</a:t>
            </a:r>
            <a:r>
              <a:rPr lang="zh-CN" altLang="en-US" dirty="0">
                <a:solidFill>
                  <a:srgbClr val="000000"/>
                </a:solidFill>
                <a:latin typeface="STHeiti Light" charset="-122"/>
                <a:ea typeface="STHeiti Light" charset="-122"/>
                <a:cs typeface="STHeiti Light" charset="-122"/>
              </a:rPr>
              <a:t>、</a:t>
            </a:r>
            <a:r>
              <a:rPr lang="en-US" altLang="zh-CN" dirty="0">
                <a:solidFill>
                  <a:srgbClr val="000000"/>
                </a:solidFill>
                <a:latin typeface="STHeiti Light" charset="-122"/>
                <a:ea typeface="STHeiti Light" charset="-122"/>
                <a:cs typeface="STHeiti Light" charset="-122"/>
              </a:rPr>
              <a:t>channel</a:t>
            </a:r>
            <a:r>
              <a:rPr lang="zh-CN" altLang="en-US" dirty="0">
                <a:solidFill>
                  <a:srgbClr val="000000"/>
                </a:solidFill>
                <a:latin typeface="STHeiti Light" charset="-122"/>
                <a:ea typeface="STHeiti Light" charset="-122"/>
                <a:cs typeface="STHeiti Light" charset="-122"/>
              </a:rPr>
              <a:t>这些引用类型，除了初始化内存， </a:t>
            </a:r>
            <a:r>
              <a:rPr lang="zh-CN" altLang="en-US" dirty="0" smtClean="0">
                <a:solidFill>
                  <a:srgbClr val="000000"/>
                </a:solidFill>
                <a:latin typeface="STHeiti Light" charset="-122"/>
                <a:ea typeface="STHeiti Light" charset="-122"/>
                <a:cs typeface="STHeiti Light" charset="-122"/>
              </a:rPr>
              <a:t>还</a:t>
            </a:r>
            <a:r>
              <a:rPr lang="zh-CN" altLang="en-US" dirty="0">
                <a:solidFill>
                  <a:srgbClr val="000000"/>
                </a:solidFill>
                <a:latin typeface="STHeiti Light" charset="-122"/>
                <a:ea typeface="STHeiti Light" charset="-122"/>
                <a:cs typeface="STHeiti Light" charset="-122"/>
              </a:rPr>
              <a:t>负责设置相关属性。 </a:t>
            </a:r>
          </a:p>
          <a:p>
            <a:pPr>
              <a:lnSpc>
                <a:spcPct val="150000"/>
              </a:lnSpc>
              <a:buFont typeface="Wingdings" charset="2"/>
              <a:buChar char="n"/>
            </a:pPr>
            <a:r>
              <a:rPr lang="en-US" altLang="zh-CN" dirty="0" smtClean="0">
                <a:solidFill>
                  <a:srgbClr val="000000"/>
                </a:solidFill>
                <a:latin typeface="STHeiti Light" charset="-122"/>
                <a:ea typeface="STHeiti Light" charset="-122"/>
                <a:cs typeface="STHeiti Light" charset="-122"/>
              </a:rPr>
              <a:t>append</a:t>
            </a:r>
            <a:r>
              <a:rPr lang="en-US" altLang="zh-CN" dirty="0">
                <a:solidFill>
                  <a:srgbClr val="000000"/>
                </a:solidFill>
                <a:latin typeface="STHeiti Light" charset="-122"/>
                <a:ea typeface="STHeiti Light" charset="-122"/>
                <a:cs typeface="STHeiti Light" charset="-122"/>
              </a:rPr>
              <a:t>: </a:t>
            </a:r>
            <a:r>
              <a:rPr lang="zh-CN" altLang="en-US" dirty="0">
                <a:solidFill>
                  <a:srgbClr val="000000"/>
                </a:solidFill>
                <a:latin typeface="STHeiti Light" charset="-122"/>
                <a:ea typeface="STHeiti Light" charset="-122"/>
                <a:cs typeface="STHeiti Light" charset="-122"/>
              </a:rPr>
              <a:t>向</a:t>
            </a:r>
            <a:r>
              <a:rPr lang="en-US" altLang="zh-CN" dirty="0">
                <a:solidFill>
                  <a:srgbClr val="000000"/>
                </a:solidFill>
                <a:latin typeface="STHeiti Light" charset="-122"/>
                <a:ea typeface="STHeiti Light" charset="-122"/>
                <a:cs typeface="STHeiti Light" charset="-122"/>
              </a:rPr>
              <a:t>slice</a:t>
            </a:r>
            <a:r>
              <a:rPr lang="zh-CN" altLang="en-US" dirty="0">
                <a:solidFill>
                  <a:srgbClr val="000000"/>
                </a:solidFill>
                <a:latin typeface="STHeiti Light" charset="-122"/>
                <a:ea typeface="STHeiti Light" charset="-122"/>
                <a:cs typeface="STHeiti Light" charset="-122"/>
              </a:rPr>
              <a:t>追加 </a:t>
            </a:r>
            <a:r>
              <a:rPr lang="en-US" altLang="zh-CN" dirty="0">
                <a:solidFill>
                  <a:srgbClr val="000000"/>
                </a:solidFill>
                <a:latin typeface="STHeiti Light" charset="-122"/>
                <a:ea typeface="STHeiti Light" charset="-122"/>
                <a:cs typeface="STHeiti Light" charset="-122"/>
              </a:rPr>
              <a:t>(</a:t>
            </a:r>
            <a:r>
              <a:rPr lang="zh-CN" altLang="en-US" dirty="0">
                <a:solidFill>
                  <a:srgbClr val="000000"/>
                </a:solidFill>
                <a:latin typeface="STHeiti Light" charset="-122"/>
                <a:ea typeface="STHeiti Light" charset="-122"/>
                <a:cs typeface="STHeiti Light" charset="-122"/>
              </a:rPr>
              <a:t>在其尾部添加</a:t>
            </a:r>
            <a:r>
              <a:rPr lang="en-US" altLang="zh-CN" dirty="0">
                <a:solidFill>
                  <a:srgbClr val="000000"/>
                </a:solidFill>
                <a:latin typeface="STHeiti Light" charset="-122"/>
                <a:ea typeface="STHeiti Light" charset="-122"/>
                <a:cs typeface="STHeiti Light" charset="-122"/>
              </a:rPr>
              <a:t>) </a:t>
            </a:r>
            <a:r>
              <a:rPr lang="zh-CN" altLang="en-US" dirty="0">
                <a:solidFill>
                  <a:srgbClr val="000000"/>
                </a:solidFill>
                <a:latin typeface="STHeiti Light" charset="-122"/>
                <a:ea typeface="STHeiti Light" charset="-122"/>
                <a:cs typeface="STHeiti Light" charset="-122"/>
              </a:rPr>
              <a:t>一</a:t>
            </a:r>
            <a:r>
              <a:rPr lang="zh-CN" altLang="en-US" dirty="0" smtClean="0">
                <a:solidFill>
                  <a:srgbClr val="000000"/>
                </a:solidFill>
                <a:latin typeface="STHeiti Light" charset="-122"/>
                <a:ea typeface="STHeiti Light" charset="-122"/>
                <a:cs typeface="STHeiti Light" charset="-122"/>
              </a:rPr>
              <a:t>个或多</a:t>
            </a:r>
            <a:r>
              <a:rPr lang="zh-CN" altLang="en-US" dirty="0">
                <a:solidFill>
                  <a:srgbClr val="000000"/>
                </a:solidFill>
                <a:latin typeface="STHeiti Light" charset="-122"/>
                <a:ea typeface="STHeiti Light" charset="-122"/>
                <a:cs typeface="STHeiti Light" charset="-122"/>
              </a:rPr>
              <a:t>个元素。 </a:t>
            </a:r>
          </a:p>
          <a:p>
            <a:pPr>
              <a:lnSpc>
                <a:spcPct val="150000"/>
              </a:lnSpc>
              <a:buFont typeface="Wingdings" charset="2"/>
              <a:buChar char="n"/>
            </a:pPr>
            <a:r>
              <a:rPr lang="en-US" altLang="zh-CN" dirty="0" smtClean="0">
                <a:solidFill>
                  <a:srgbClr val="000000"/>
                </a:solidFill>
                <a:latin typeface="STHeiti Light" charset="-122"/>
                <a:ea typeface="STHeiti Light" charset="-122"/>
                <a:cs typeface="STHeiti Light" charset="-122"/>
              </a:rPr>
              <a:t>copy</a:t>
            </a:r>
            <a:r>
              <a:rPr lang="en-US" altLang="zh-CN" dirty="0">
                <a:solidFill>
                  <a:srgbClr val="000000"/>
                </a:solidFill>
                <a:latin typeface="STHeiti Light" charset="-122"/>
                <a:ea typeface="STHeiti Light" charset="-122"/>
                <a:cs typeface="STHeiti Light" charset="-122"/>
              </a:rPr>
              <a:t>: </a:t>
            </a:r>
            <a:r>
              <a:rPr lang="zh-CN" altLang="en-US" dirty="0" smtClean="0">
                <a:solidFill>
                  <a:srgbClr val="000000"/>
                </a:solidFill>
                <a:latin typeface="STHeiti Light" charset="-122"/>
                <a:ea typeface="STHeiti Light" charset="-122"/>
                <a:cs typeface="STHeiti Light" charset="-122"/>
              </a:rPr>
              <a:t>在不同</a:t>
            </a:r>
            <a:r>
              <a:rPr lang="en-US" altLang="zh-CN" dirty="0">
                <a:solidFill>
                  <a:srgbClr val="000000"/>
                </a:solidFill>
                <a:latin typeface="STHeiti Light" charset="-122"/>
                <a:ea typeface="STHeiti Light" charset="-122"/>
                <a:cs typeface="STHeiti Light" charset="-122"/>
              </a:rPr>
              <a:t>slice</a:t>
            </a:r>
            <a:r>
              <a:rPr lang="zh-CN" altLang="en-US" dirty="0">
                <a:solidFill>
                  <a:srgbClr val="000000"/>
                </a:solidFill>
                <a:latin typeface="STHeiti Light" charset="-122"/>
                <a:ea typeface="STHeiti Light" charset="-122"/>
                <a:cs typeface="STHeiti Light" charset="-122"/>
              </a:rPr>
              <a:t>间复制数据</a:t>
            </a:r>
            <a:r>
              <a:rPr lang="zh-CN" altLang="en-US" dirty="0" smtClean="0">
                <a:solidFill>
                  <a:srgbClr val="000000"/>
                </a:solidFill>
                <a:latin typeface="STHeiti Light" charset="-122"/>
                <a:ea typeface="STHeiti Light" charset="-122"/>
                <a:cs typeface="STHeiti Light" charset="-122"/>
              </a:rPr>
              <a:t>。</a:t>
            </a: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n"/>
            </a:pPr>
            <a:r>
              <a:rPr lang="en-US" altLang="zh-CN" dirty="0">
                <a:solidFill>
                  <a:srgbClr val="000000"/>
                </a:solidFill>
                <a:latin typeface="STHeiti Light" charset="-122"/>
                <a:ea typeface="STHeiti Light" charset="-122"/>
                <a:cs typeface="STHeiti Light" charset="-122"/>
              </a:rPr>
              <a:t>d</a:t>
            </a:r>
            <a:r>
              <a:rPr lang="en-US" altLang="zh-CN" dirty="0" smtClean="0">
                <a:solidFill>
                  <a:srgbClr val="000000"/>
                </a:solidFill>
                <a:latin typeface="STHeiti Light" charset="-122"/>
                <a:ea typeface="STHeiti Light" charset="-122"/>
                <a:cs typeface="STHeiti Light" charset="-122"/>
              </a:rPr>
              <a:t>elete:</a:t>
            </a:r>
            <a:r>
              <a:rPr lang="zh-CN" altLang="en-US" dirty="0">
                <a:solidFill>
                  <a:srgbClr val="000000"/>
                </a:solidFill>
                <a:latin typeface="STHeiti Light" charset="-122"/>
                <a:ea typeface="STHeiti Light" charset="-122"/>
                <a:cs typeface="STHeiti Light" charset="-122"/>
              </a:rPr>
              <a:t>从</a:t>
            </a:r>
            <a:r>
              <a:rPr lang="en-US" altLang="zh-CN" dirty="0">
                <a:solidFill>
                  <a:srgbClr val="000000"/>
                </a:solidFill>
                <a:latin typeface="STHeiti Light" charset="-122"/>
                <a:ea typeface="STHeiti Light" charset="-122"/>
                <a:cs typeface="STHeiti Light" charset="-122"/>
              </a:rPr>
              <a:t>map</a:t>
            </a:r>
            <a:r>
              <a:rPr lang="zh-CN" altLang="en-US" dirty="0">
                <a:solidFill>
                  <a:srgbClr val="000000"/>
                </a:solidFill>
                <a:latin typeface="STHeiti Light" charset="-122"/>
                <a:ea typeface="STHeiti Light" charset="-122"/>
                <a:cs typeface="STHeiti Light" charset="-122"/>
              </a:rPr>
              <a:t>中删除</a:t>
            </a:r>
            <a:r>
              <a:rPr lang="en-US" altLang="zh-CN" dirty="0">
                <a:solidFill>
                  <a:srgbClr val="000000"/>
                </a:solidFill>
                <a:latin typeface="STHeiti Light" charset="-122"/>
                <a:ea typeface="STHeiti Light" charset="-122"/>
                <a:cs typeface="STHeiti Light" charset="-122"/>
              </a:rPr>
              <a:t>key</a:t>
            </a:r>
            <a:r>
              <a:rPr lang="zh-CN" altLang="en-US" dirty="0" smtClean="0">
                <a:solidFill>
                  <a:srgbClr val="000000"/>
                </a:solidFill>
                <a:latin typeface="STHeiti Light" charset="-122"/>
                <a:ea typeface="STHeiti Light" charset="-122"/>
                <a:cs typeface="STHeiti Light" charset="-122"/>
              </a:rPr>
              <a:t>对应的</a:t>
            </a:r>
            <a:r>
              <a:rPr lang="en-US" altLang="zh-CN" dirty="0">
                <a:solidFill>
                  <a:srgbClr val="000000"/>
                </a:solidFill>
                <a:latin typeface="STHeiti Light" charset="-122"/>
                <a:ea typeface="STHeiti Light" charset="-122"/>
                <a:cs typeface="STHeiti Light" charset="-122"/>
              </a:rPr>
              <a:t>element</a:t>
            </a:r>
            <a:r>
              <a:rPr lang="zh-CN" altLang="en-US" dirty="0" smtClean="0">
                <a:solidFill>
                  <a:srgbClr val="000000"/>
                </a:solidFill>
                <a:latin typeface="STHeiti Light" charset="-122"/>
                <a:ea typeface="STHeiti Light" charset="-122"/>
                <a:cs typeface="STHeiti Light" charset="-122"/>
              </a:rPr>
              <a:t>。</a:t>
            </a: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n"/>
            </a:pPr>
            <a:r>
              <a:rPr lang="en-US" altLang="zh-CN" dirty="0">
                <a:solidFill>
                  <a:srgbClr val="000000"/>
                </a:solidFill>
                <a:latin typeface="STHeiti Light" charset="-122"/>
                <a:ea typeface="STHeiti Light" charset="-122"/>
                <a:cs typeface="STHeiti Light" charset="-122"/>
              </a:rPr>
              <a:t>print/</a:t>
            </a:r>
            <a:r>
              <a:rPr lang="en-US" altLang="zh-CN" dirty="0" err="1">
                <a:solidFill>
                  <a:srgbClr val="000000"/>
                </a:solidFill>
                <a:latin typeface="STHeiti Light" charset="-122"/>
                <a:ea typeface="STHeiti Light" charset="-122"/>
                <a:cs typeface="STHeiti Light" charset="-122"/>
              </a:rPr>
              <a:t>println</a:t>
            </a:r>
            <a:r>
              <a:rPr lang="en-US" altLang="zh-CN" dirty="0">
                <a:solidFill>
                  <a:srgbClr val="000000"/>
                </a:solidFill>
                <a:latin typeface="STHeiti Light" charset="-122"/>
                <a:ea typeface="STHeiti Light" charset="-122"/>
                <a:cs typeface="STHeiti Light" charset="-122"/>
              </a:rPr>
              <a:t>: </a:t>
            </a:r>
            <a:r>
              <a:rPr lang="zh-CN" altLang="en-US" dirty="0" smtClean="0">
                <a:solidFill>
                  <a:srgbClr val="000000"/>
                </a:solidFill>
                <a:latin typeface="STHeiti Light" charset="-122"/>
                <a:ea typeface="STHeiti Light" charset="-122"/>
                <a:cs typeface="STHeiti Light" charset="-122"/>
              </a:rPr>
              <a:t>打印</a:t>
            </a:r>
            <a:r>
              <a:rPr lang="en-US" altLang="zh-CN" dirty="0">
                <a:solidFill>
                  <a:srgbClr val="000000"/>
                </a:solidFill>
                <a:latin typeface="STHeiti Light" charset="-122"/>
                <a:ea typeface="STHeiti Light" charset="-122"/>
                <a:cs typeface="STHeiti Light" charset="-122"/>
              </a:rPr>
              <a:t>standard </a:t>
            </a:r>
            <a:r>
              <a:rPr lang="en-US" altLang="zh-CN" dirty="0" smtClean="0">
                <a:solidFill>
                  <a:srgbClr val="000000"/>
                </a:solidFill>
                <a:latin typeface="STHeiti Light" charset="-122"/>
                <a:ea typeface="STHeiti Light" charset="-122"/>
                <a:cs typeface="STHeiti Light" charset="-122"/>
              </a:rPr>
              <a:t>error</a:t>
            </a:r>
            <a:r>
              <a:rPr lang="zh-CN" altLang="en-US" dirty="0" smtClean="0">
                <a:solidFill>
                  <a:srgbClr val="000000"/>
                </a:solidFill>
                <a:latin typeface="STHeiti Light" charset="-122"/>
                <a:ea typeface="STHeiti Light" charset="-122"/>
                <a:cs typeface="STHeiti Light" charset="-122"/>
              </a:rPr>
              <a:t>信息，不支持</a:t>
            </a:r>
            <a:r>
              <a:rPr lang="en-US" altLang="zh-CN" dirty="0">
                <a:solidFill>
                  <a:srgbClr val="000000"/>
                </a:solidFill>
                <a:latin typeface="STHeiti Light" charset="-122"/>
                <a:ea typeface="STHeiti Light" charset="-122"/>
                <a:cs typeface="STHeiti Light" charset="-122"/>
              </a:rPr>
              <a:t>format</a:t>
            </a:r>
            <a:r>
              <a:rPr lang="zh-CN" altLang="en-US" dirty="0">
                <a:solidFill>
                  <a:srgbClr val="000000"/>
                </a:solidFill>
                <a:latin typeface="STHeiti Light" charset="-122"/>
                <a:ea typeface="STHeiti Light" charset="-122"/>
                <a:cs typeface="STHeiti Light" charset="-122"/>
              </a:rPr>
              <a:t>，要格式化输出，要使用</a:t>
            </a:r>
            <a:r>
              <a:rPr lang="en-US" altLang="zh-CN" dirty="0" err="1">
                <a:solidFill>
                  <a:srgbClr val="000000"/>
                </a:solidFill>
                <a:latin typeface="STHeiti Light" charset="-122"/>
                <a:ea typeface="STHeiti Light" charset="-122"/>
                <a:cs typeface="STHeiti Light" charset="-122"/>
              </a:rPr>
              <a:t>fmt</a:t>
            </a:r>
            <a:r>
              <a:rPr lang="zh-CN" altLang="en-US" dirty="0">
                <a:solidFill>
                  <a:srgbClr val="000000"/>
                </a:solidFill>
                <a:latin typeface="STHeiti Light" charset="-122"/>
                <a:ea typeface="STHeiti Light" charset="-122"/>
                <a:cs typeface="STHeiti Light" charset="-122"/>
              </a:rPr>
              <a:t>包。 </a:t>
            </a:r>
            <a:r>
              <a:rPr lang="zh-CN" altLang="en-US" dirty="0" smtClean="0">
                <a:solidFill>
                  <a:srgbClr val="000000"/>
                </a:solidFill>
                <a:latin typeface="STHeiti Light" charset="-122"/>
                <a:ea typeface="STHeiti Light" charset="-122"/>
                <a:cs typeface="STHeiti Light" charset="-122"/>
              </a:rPr>
              <a:t> </a:t>
            </a: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n"/>
            </a:pPr>
            <a:r>
              <a:rPr lang="en-US" altLang="zh-CN" dirty="0" smtClean="0">
                <a:solidFill>
                  <a:srgbClr val="000000"/>
                </a:solidFill>
                <a:latin typeface="STHeiti Light" charset="-122"/>
                <a:ea typeface="STHeiti Light" charset="-122"/>
                <a:cs typeface="STHeiti Light" charset="-122"/>
              </a:rPr>
              <a:t>complex/real/</a:t>
            </a:r>
            <a:r>
              <a:rPr lang="en-US" altLang="zh-CN" dirty="0" err="1" smtClean="0">
                <a:solidFill>
                  <a:srgbClr val="000000"/>
                </a:solidFill>
                <a:latin typeface="STHeiti Light" charset="-122"/>
                <a:ea typeface="STHeiti Light" charset="-122"/>
                <a:cs typeface="STHeiti Light" charset="-122"/>
              </a:rPr>
              <a:t>imag</a:t>
            </a:r>
            <a:r>
              <a:rPr lang="en-US" altLang="zh-CN" dirty="0">
                <a:solidFill>
                  <a:srgbClr val="000000"/>
                </a:solidFill>
                <a:latin typeface="STHeiti Light" charset="-122"/>
                <a:ea typeface="STHeiti Light" charset="-122"/>
                <a:cs typeface="STHeiti Light" charset="-122"/>
              </a:rPr>
              <a:t>: </a:t>
            </a:r>
            <a:r>
              <a:rPr lang="zh-CN" altLang="en-US" dirty="0">
                <a:solidFill>
                  <a:srgbClr val="000000"/>
                </a:solidFill>
                <a:latin typeface="STHeiti Light" charset="-122"/>
                <a:ea typeface="STHeiti Light" charset="-122"/>
                <a:cs typeface="STHeiti Light" charset="-122"/>
              </a:rPr>
              <a:t>复数处理</a:t>
            </a:r>
            <a:r>
              <a:rPr lang="zh-CN" altLang="en-US" dirty="0" smtClean="0">
                <a:solidFill>
                  <a:srgbClr val="000000"/>
                </a:solidFill>
                <a:latin typeface="STHeiti Light" charset="-122"/>
                <a:ea typeface="STHeiti Light" charset="-122"/>
                <a:cs typeface="STHeiti Light" charset="-122"/>
              </a:rPr>
              <a:t>。</a:t>
            </a: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n"/>
            </a:pPr>
            <a:r>
              <a:rPr lang="en-US" altLang="zh-CN" dirty="0" smtClean="0">
                <a:solidFill>
                  <a:srgbClr val="000000"/>
                </a:solidFill>
                <a:latin typeface="STHeiti Light" charset="-122"/>
                <a:ea typeface="STHeiti Light" charset="-122"/>
                <a:cs typeface="STHeiti Light" charset="-122"/>
              </a:rPr>
              <a:t>panic/recover</a:t>
            </a:r>
            <a:r>
              <a:rPr lang="en-US" altLang="zh-CN" dirty="0">
                <a:solidFill>
                  <a:srgbClr val="000000"/>
                </a:solidFill>
                <a:latin typeface="STHeiti Light" charset="-122"/>
                <a:ea typeface="STHeiti Light" charset="-122"/>
                <a:cs typeface="STHeiti Light" charset="-122"/>
              </a:rPr>
              <a:t>: </a:t>
            </a:r>
            <a:r>
              <a:rPr lang="zh-CN" altLang="en-US" dirty="0">
                <a:solidFill>
                  <a:srgbClr val="000000"/>
                </a:solidFill>
                <a:latin typeface="STHeiti Light" charset="-122"/>
                <a:ea typeface="STHeiti Light" charset="-122"/>
                <a:cs typeface="STHeiti Light" charset="-122"/>
              </a:rPr>
              <a:t>错误处理。 </a:t>
            </a:r>
          </a:p>
        </p:txBody>
      </p:sp>
    </p:spTree>
    <p:extLst>
      <p:ext uri="{BB962C8B-B14F-4D97-AF65-F5344CB8AC3E}">
        <p14:creationId xmlns:p14="http://schemas.microsoft.com/office/powerpoint/2010/main" val="533256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基本语法：常量之</a:t>
            </a:r>
            <a:r>
              <a:rPr lang="en-US" altLang="zh-CN" sz="4800" b="1" dirty="0" err="1" smtClean="0">
                <a:solidFill>
                  <a:srgbClr val="439EFF"/>
                </a:solidFill>
                <a:latin typeface="幼圆" pitchFamily="49" charset="-122"/>
                <a:ea typeface="幼圆" pitchFamily="49" charset="-122"/>
              </a:rPr>
              <a:t>Const</a:t>
            </a:r>
            <a:endParaRPr lang="zh-CN" altLang="en-US" dirty="0"/>
          </a:p>
        </p:txBody>
      </p:sp>
      <p:sp>
        <p:nvSpPr>
          <p:cNvPr id="4" name="内容占位符 2"/>
          <p:cNvSpPr>
            <a:spLocks noGrp="1"/>
          </p:cNvSpPr>
          <p:nvPr>
            <p:ph idx="1"/>
          </p:nvPr>
        </p:nvSpPr>
        <p:spPr>
          <a:xfrm>
            <a:off x="640080" y="2240282"/>
            <a:ext cx="11521440" cy="3136382"/>
          </a:xfrm>
          <a:noFill/>
          <a:ln>
            <a:solidFill>
              <a:schemeClr val="accent1">
                <a:lumMod val="20000"/>
                <a:lumOff val="80000"/>
              </a:schemeClr>
            </a:solidFill>
          </a:ln>
        </p:spPr>
        <p:txBody>
          <a:bodyPr>
            <a:normAutofit/>
          </a:bodyPr>
          <a:lstStyle/>
          <a:p>
            <a:pPr marL="0" indent="0">
              <a:lnSpc>
                <a:spcPct val="150000"/>
              </a:lnSpc>
              <a:buNone/>
            </a:pPr>
            <a:r>
              <a:rPr lang="zh-CN" altLang="en-US" b="1" dirty="0" smtClean="0">
                <a:solidFill>
                  <a:srgbClr val="002060"/>
                </a:solidFill>
                <a:latin typeface="STHeiti Light" charset="-122"/>
                <a:ea typeface="STHeiti Light" charset="-122"/>
                <a:cs typeface="STHeiti Light" charset="-122"/>
              </a:rPr>
              <a:t>例子</a:t>
            </a:r>
            <a:r>
              <a:rPr lang="en-US" altLang="zh-CN" b="1" dirty="0" smtClean="0">
                <a:solidFill>
                  <a:srgbClr val="002060"/>
                </a:solidFill>
                <a:latin typeface="STHeiti Light" charset="-122"/>
                <a:ea typeface="STHeiti Light" charset="-122"/>
                <a:cs typeface="STHeiti Light" charset="-122"/>
              </a:rPr>
              <a:t>1</a:t>
            </a:r>
            <a:r>
              <a:rPr lang="zh-CN" altLang="en-US" b="1" dirty="0" smtClean="0">
                <a:solidFill>
                  <a:srgbClr val="002060"/>
                </a:solidFill>
                <a:latin typeface="STHeiti Light" charset="-122"/>
                <a:ea typeface="STHeiti Light" charset="-122"/>
                <a:cs typeface="STHeiti Light" charset="-122"/>
              </a:rPr>
              <a:t>：</a:t>
            </a:r>
            <a:endParaRPr lang="en-US" altLang="zh-CN" b="1" dirty="0" smtClean="0">
              <a:solidFill>
                <a:srgbClr val="002060"/>
              </a:solidFill>
              <a:latin typeface="STHeiti Light" charset="-122"/>
              <a:ea typeface="STHeiti Light" charset="-122"/>
              <a:cs typeface="STHeiti Light" charset="-122"/>
            </a:endParaRPr>
          </a:p>
          <a:p>
            <a:pPr marL="0" lvl="0" indent="0">
              <a:buNone/>
            </a:pPr>
            <a:r>
              <a:rPr lang="en-US" altLang="zh-CN" dirty="0" err="1" smtClean="0">
                <a:solidFill>
                  <a:srgbClr val="002060"/>
                </a:solidFill>
                <a:latin typeface="STHeiti Light" charset="-122"/>
                <a:ea typeface="STHeiti Light" charset="-122"/>
                <a:cs typeface="STHeiti Light" charset="-122"/>
              </a:rPr>
              <a:t>const</a:t>
            </a:r>
            <a:r>
              <a:rPr lang="en-US" altLang="zh-CN" dirty="0" smtClean="0">
                <a:solidFill>
                  <a:srgbClr val="002060"/>
                </a:solidFill>
                <a:latin typeface="STHeiti Light" charset="-122"/>
                <a:ea typeface="STHeiti Light" charset="-122"/>
                <a:cs typeface="STHeiti Light" charset="-122"/>
              </a:rPr>
              <a:t> </a:t>
            </a:r>
            <a:r>
              <a:rPr lang="en-US" altLang="zh-CN" dirty="0">
                <a:solidFill>
                  <a:srgbClr val="002060"/>
                </a:solidFill>
                <a:latin typeface="STHeiti Light" charset="-122"/>
                <a:ea typeface="STHeiti Light" charset="-122"/>
                <a:cs typeface="STHeiti Light" charset="-122"/>
              </a:rPr>
              <a:t>(	</a:t>
            </a:r>
            <a:endParaRPr lang="en-US" altLang="zh-CN" dirty="0" smtClean="0">
              <a:solidFill>
                <a:srgbClr val="002060"/>
              </a:solidFill>
              <a:latin typeface="STHeiti Light" charset="-122"/>
              <a:ea typeface="STHeiti Light" charset="-122"/>
              <a:cs typeface="STHeiti Light" charset="-122"/>
            </a:endParaRPr>
          </a:p>
          <a:p>
            <a:pPr marL="0" lvl="0" indent="0">
              <a:buNone/>
            </a:pPr>
            <a:r>
              <a:rPr lang="en-US" altLang="zh-CN" dirty="0" smtClean="0">
                <a:solidFill>
                  <a:srgbClr val="002060"/>
                </a:solidFill>
                <a:latin typeface="STHeiti Light" charset="-122"/>
                <a:ea typeface="STHeiti Light" charset="-122"/>
                <a:cs typeface="STHeiti Light" charset="-122"/>
              </a:rPr>
              <a:t>size </a:t>
            </a:r>
            <a:r>
              <a:rPr lang="en-US" altLang="zh-CN" dirty="0">
                <a:solidFill>
                  <a:srgbClr val="002060"/>
                </a:solidFill>
                <a:latin typeface="STHeiti Light" charset="-122"/>
                <a:ea typeface="STHeiti Light" charset="-122"/>
                <a:cs typeface="STHeiti Light" charset="-122"/>
              </a:rPr>
              <a:t>int64 = 1024	</a:t>
            </a:r>
            <a:endParaRPr lang="en-US" altLang="zh-CN" dirty="0" smtClean="0">
              <a:solidFill>
                <a:srgbClr val="002060"/>
              </a:solidFill>
              <a:latin typeface="STHeiti Light" charset="-122"/>
              <a:ea typeface="STHeiti Light" charset="-122"/>
              <a:cs typeface="STHeiti Light" charset="-122"/>
            </a:endParaRPr>
          </a:p>
          <a:p>
            <a:pPr marL="0" indent="0">
              <a:buNone/>
            </a:pPr>
            <a:r>
              <a:rPr lang="en-US" altLang="zh-CN" dirty="0">
                <a:solidFill>
                  <a:srgbClr val="002060"/>
                </a:solidFill>
                <a:latin typeface="STHeiti Light" charset="-122"/>
                <a:ea typeface="STHeiti Light" charset="-122"/>
                <a:cs typeface="STHeiti Light" charset="-122"/>
              </a:rPr>
              <a:t>Pi float64 = </a:t>
            </a:r>
            <a:r>
              <a:rPr lang="en-US" altLang="zh-CN" dirty="0" smtClean="0">
                <a:solidFill>
                  <a:srgbClr val="002060"/>
                </a:solidFill>
                <a:latin typeface="STHeiti Light" charset="-122"/>
                <a:ea typeface="STHeiti Light" charset="-122"/>
                <a:cs typeface="STHeiti Light" charset="-122"/>
              </a:rPr>
              <a:t>3.14159265358979323846</a:t>
            </a:r>
          </a:p>
          <a:p>
            <a:pPr marL="0" lvl="0" indent="0">
              <a:buNone/>
            </a:pPr>
            <a:r>
              <a:rPr lang="en-US" altLang="zh-CN" dirty="0" err="1" smtClean="0">
                <a:solidFill>
                  <a:srgbClr val="002060"/>
                </a:solidFill>
                <a:latin typeface="STHeiti Light" charset="-122"/>
                <a:ea typeface="STHeiti Light" charset="-122"/>
                <a:cs typeface="STHeiti Light" charset="-122"/>
              </a:rPr>
              <a:t>eof</a:t>
            </a:r>
            <a:r>
              <a:rPr lang="en-US" altLang="zh-CN" dirty="0" smtClean="0">
                <a:solidFill>
                  <a:srgbClr val="002060"/>
                </a:solidFill>
                <a:latin typeface="STHeiti Light" charset="-122"/>
                <a:ea typeface="STHeiti Light" charset="-122"/>
                <a:cs typeface="STHeiti Light" charset="-122"/>
              </a:rPr>
              <a:t>        </a:t>
            </a:r>
            <a:r>
              <a:rPr lang="en-US" altLang="zh-CN" dirty="0">
                <a:solidFill>
                  <a:srgbClr val="002060"/>
                </a:solidFill>
                <a:latin typeface="STHeiti Light" charset="-122"/>
                <a:ea typeface="STHeiti Light" charset="-122"/>
                <a:cs typeface="STHeiti Light" charset="-122"/>
              </a:rPr>
              <a:t>= -1  // </a:t>
            </a:r>
            <a:r>
              <a:rPr lang="en-US" altLang="zh-CN" dirty="0" err="1">
                <a:solidFill>
                  <a:srgbClr val="002060"/>
                </a:solidFill>
                <a:latin typeface="STHeiti Light" charset="-122"/>
                <a:ea typeface="STHeiti Light" charset="-122"/>
                <a:cs typeface="STHeiti Light" charset="-122"/>
              </a:rPr>
              <a:t>untyped</a:t>
            </a:r>
            <a:r>
              <a:rPr lang="en-US" altLang="zh-CN" dirty="0">
                <a:solidFill>
                  <a:srgbClr val="002060"/>
                </a:solidFill>
                <a:latin typeface="STHeiti Light" charset="-122"/>
                <a:ea typeface="STHeiti Light" charset="-122"/>
                <a:cs typeface="STHeiti Light" charset="-122"/>
              </a:rPr>
              <a:t> integer </a:t>
            </a:r>
            <a:r>
              <a:rPr lang="en-US" altLang="zh-CN" dirty="0" smtClean="0">
                <a:solidFill>
                  <a:srgbClr val="002060"/>
                </a:solidFill>
                <a:latin typeface="STHeiti Light" charset="-122"/>
                <a:ea typeface="STHeiti Light" charset="-122"/>
                <a:cs typeface="STHeiti Light" charset="-122"/>
              </a:rPr>
              <a:t>constant</a:t>
            </a:r>
          </a:p>
          <a:p>
            <a:pPr marL="0" lvl="0" indent="0">
              <a:buNone/>
            </a:pPr>
            <a:r>
              <a:rPr lang="en-US" altLang="zh-CN" dirty="0" smtClean="0">
                <a:solidFill>
                  <a:srgbClr val="002060"/>
                </a:solidFill>
                <a:latin typeface="STHeiti Light" charset="-122"/>
                <a:ea typeface="STHeiti Light" charset="-122"/>
                <a:cs typeface="STHeiti Light" charset="-122"/>
              </a:rPr>
              <a:t>)</a:t>
            </a:r>
          </a:p>
          <a:p>
            <a:pPr marL="0" lvl="0" indent="0">
              <a:buNone/>
            </a:pPr>
            <a:r>
              <a:rPr lang="en-US" altLang="zh-CN" dirty="0" err="1" smtClean="0">
                <a:solidFill>
                  <a:srgbClr val="002060"/>
                </a:solidFill>
                <a:latin typeface="STHeiti Light" charset="-122"/>
                <a:ea typeface="STHeiti Light" charset="-122"/>
                <a:cs typeface="STHeiti Light" charset="-122"/>
              </a:rPr>
              <a:t>const</a:t>
            </a:r>
            <a:r>
              <a:rPr lang="en-US" altLang="zh-CN" dirty="0" smtClean="0">
                <a:solidFill>
                  <a:srgbClr val="002060"/>
                </a:solidFill>
                <a:latin typeface="STHeiti Light" charset="-122"/>
                <a:ea typeface="STHeiti Light" charset="-122"/>
                <a:cs typeface="STHeiti Light" charset="-122"/>
              </a:rPr>
              <a:t> </a:t>
            </a:r>
            <a:r>
              <a:rPr lang="en-US" altLang="zh-CN" dirty="0">
                <a:solidFill>
                  <a:srgbClr val="002060"/>
                </a:solidFill>
                <a:latin typeface="STHeiti Light" charset="-122"/>
                <a:ea typeface="STHeiti Light" charset="-122"/>
                <a:cs typeface="STHeiti Light" charset="-122"/>
              </a:rPr>
              <a:t>a, b, c = 3, 4, "foo"  // a = 3, b = 4, c = "foo", </a:t>
            </a:r>
            <a:r>
              <a:rPr lang="en-US" altLang="zh-CN" dirty="0" err="1">
                <a:solidFill>
                  <a:srgbClr val="002060"/>
                </a:solidFill>
                <a:latin typeface="STHeiti Light" charset="-122"/>
                <a:ea typeface="STHeiti Light" charset="-122"/>
                <a:cs typeface="STHeiti Light" charset="-122"/>
              </a:rPr>
              <a:t>untyped</a:t>
            </a:r>
            <a:r>
              <a:rPr lang="en-US" altLang="zh-CN" dirty="0">
                <a:solidFill>
                  <a:srgbClr val="002060"/>
                </a:solidFill>
                <a:latin typeface="STHeiti Light" charset="-122"/>
                <a:ea typeface="STHeiti Light" charset="-122"/>
                <a:cs typeface="STHeiti Light" charset="-122"/>
              </a:rPr>
              <a:t> integer and string </a:t>
            </a:r>
            <a:r>
              <a:rPr lang="en-US" altLang="zh-CN" dirty="0" err="1" smtClean="0">
                <a:solidFill>
                  <a:srgbClr val="002060"/>
                </a:solidFill>
                <a:latin typeface="STHeiti Light" charset="-122"/>
                <a:ea typeface="STHeiti Light" charset="-122"/>
                <a:cs typeface="STHeiti Light" charset="-122"/>
              </a:rPr>
              <a:t>const</a:t>
            </a:r>
            <a:r>
              <a:rPr lang="en-US" altLang="zh-CN" dirty="0" smtClean="0">
                <a:solidFill>
                  <a:srgbClr val="002060"/>
                </a:solidFill>
                <a:latin typeface="STHeiti Light" charset="-122"/>
                <a:ea typeface="STHeiti Light" charset="-122"/>
                <a:cs typeface="STHeiti Light" charset="-122"/>
              </a:rPr>
              <a:t> </a:t>
            </a:r>
            <a:r>
              <a:rPr lang="en-US" altLang="zh-CN" dirty="0">
                <a:solidFill>
                  <a:srgbClr val="002060"/>
                </a:solidFill>
                <a:latin typeface="STHeiti Light" charset="-122"/>
                <a:ea typeface="STHeiti Light" charset="-122"/>
                <a:cs typeface="STHeiti Light" charset="-122"/>
              </a:rPr>
              <a:t>u, v float32 = 0, 3    // u = 0.0, v = 3.0</a:t>
            </a:r>
          </a:p>
          <a:p>
            <a:pPr>
              <a:lnSpc>
                <a:spcPct val="150000"/>
              </a:lnSpc>
            </a:pPr>
            <a:endParaRPr lang="zh-CN" altLang="en-US" sz="2800" dirty="0">
              <a:solidFill>
                <a:srgbClr val="000000"/>
              </a:solidFill>
              <a:latin typeface="STHeiti Light" charset="-122"/>
              <a:ea typeface="STHeiti Light" charset="-122"/>
              <a:cs typeface="STHeiti Light" charset="-122"/>
            </a:endParaRPr>
          </a:p>
          <a:p>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
        <p:nvSpPr>
          <p:cNvPr id="6" name="内容占位符 2"/>
          <p:cNvSpPr txBox="1">
            <a:spLocks/>
          </p:cNvSpPr>
          <p:nvPr/>
        </p:nvSpPr>
        <p:spPr>
          <a:xfrm>
            <a:off x="640160" y="5520681"/>
            <a:ext cx="11521440" cy="3960440"/>
          </a:xfrm>
          <a:prstGeom prst="rect">
            <a:avLst/>
          </a:prstGeom>
          <a:noFill/>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lang="zh-CN" altLang="en-US" b="1" dirty="0" smtClean="0">
                <a:solidFill>
                  <a:srgbClr val="002060"/>
                </a:solidFill>
                <a:latin typeface="STHeiti Light" charset="-122"/>
                <a:ea typeface="STHeiti Light" charset="-122"/>
                <a:cs typeface="STHeiti Light" charset="-122"/>
              </a:rPr>
              <a:t>例子</a:t>
            </a:r>
            <a:r>
              <a:rPr lang="en-US" altLang="zh-CN" b="1" dirty="0" smtClean="0">
                <a:solidFill>
                  <a:srgbClr val="002060"/>
                </a:solidFill>
                <a:latin typeface="STHeiti Light" charset="-122"/>
                <a:ea typeface="STHeiti Light" charset="-122"/>
                <a:cs typeface="STHeiti Light" charset="-122"/>
              </a:rPr>
              <a:t>2</a:t>
            </a:r>
            <a:r>
              <a:rPr lang="zh-CN" altLang="en-US" b="1" dirty="0" smtClean="0">
                <a:solidFill>
                  <a:srgbClr val="002060"/>
                </a:solidFill>
                <a:latin typeface="STHeiti Light" charset="-122"/>
                <a:ea typeface="STHeiti Light" charset="-122"/>
                <a:cs typeface="STHeiti Light" charset="-122"/>
              </a:rPr>
              <a:t>：</a:t>
            </a:r>
            <a:r>
              <a:rPr lang="en-US" altLang="zh-CN" dirty="0">
                <a:solidFill>
                  <a:srgbClr val="002060"/>
                </a:solidFill>
                <a:latin typeface="STHeiti Light" charset="-122"/>
                <a:ea typeface="STHeiti Light" charset="-122"/>
                <a:cs typeface="STHeiti Light" charset="-122"/>
              </a:rPr>
              <a:t>type </a:t>
            </a:r>
            <a:r>
              <a:rPr lang="en-US" altLang="zh-CN" dirty="0" err="1" smtClean="0">
                <a:solidFill>
                  <a:srgbClr val="002060"/>
                </a:solidFill>
                <a:latin typeface="STHeiti Light" charset="-122"/>
                <a:ea typeface="STHeiti Light" charset="-122"/>
                <a:cs typeface="STHeiti Light" charset="-122"/>
              </a:rPr>
              <a:t>TimeDay</a:t>
            </a:r>
            <a:r>
              <a:rPr lang="en-US" altLang="zh-CN" dirty="0" smtClean="0">
                <a:solidFill>
                  <a:srgbClr val="002060"/>
                </a:solidFill>
                <a:latin typeface="STHeiti Light" charset="-122"/>
                <a:ea typeface="STHeiti Light" charset="-122"/>
                <a:cs typeface="STHeiti Light" charset="-122"/>
              </a:rPr>
              <a:t> </a:t>
            </a:r>
            <a:r>
              <a:rPr lang="en-US" altLang="zh-CN" dirty="0" err="1">
                <a:solidFill>
                  <a:srgbClr val="002060"/>
                </a:solidFill>
                <a:latin typeface="STHeiti Light" charset="-122"/>
                <a:ea typeface="STHeiti Light" charset="-122"/>
                <a:cs typeface="STHeiti Light" charset="-122"/>
              </a:rPr>
              <a:t>int</a:t>
            </a:r>
            <a:endParaRPr lang="en-US" altLang="zh-CN" dirty="0">
              <a:solidFill>
                <a:srgbClr val="002060"/>
              </a:solidFill>
              <a:latin typeface="STHeiti Light" charset="-122"/>
              <a:ea typeface="STHeiti Light" charset="-122"/>
              <a:cs typeface="STHeiti Light" charset="-122"/>
            </a:endParaRPr>
          </a:p>
          <a:p>
            <a:pPr marL="0" indent="0">
              <a:buNone/>
            </a:pPr>
            <a:r>
              <a:rPr lang="en-US" altLang="zh-CN" dirty="0" err="1">
                <a:solidFill>
                  <a:srgbClr val="002060"/>
                </a:solidFill>
                <a:latin typeface="STHeiti Light" charset="-122"/>
                <a:ea typeface="STHeiti Light" charset="-122"/>
                <a:cs typeface="STHeiti Light" charset="-122"/>
              </a:rPr>
              <a:t>const</a:t>
            </a:r>
            <a:r>
              <a:rPr lang="en-US" altLang="zh-CN" dirty="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a:t>
            </a:r>
          </a:p>
          <a:p>
            <a:pPr marL="0" indent="0">
              <a:buNone/>
            </a:pPr>
            <a:r>
              <a:rPr lang="en-US" altLang="zh-CN" dirty="0" smtClean="0">
                <a:solidFill>
                  <a:srgbClr val="002060"/>
                </a:solidFill>
                <a:latin typeface="STHeiti Light" charset="-122"/>
                <a:ea typeface="STHeiti Light" charset="-122"/>
                <a:cs typeface="STHeiti Light" charset="-122"/>
              </a:rPr>
              <a:t>Sunday </a:t>
            </a:r>
            <a:r>
              <a:rPr lang="en-US" altLang="zh-CN" dirty="0" err="1">
                <a:solidFill>
                  <a:srgbClr val="002060"/>
                </a:solidFill>
                <a:latin typeface="STHeiti Light" charset="-122"/>
                <a:ea typeface="STHeiti Light" charset="-122"/>
                <a:cs typeface="STHeiti Light" charset="-122"/>
              </a:rPr>
              <a:t>TimeDay</a:t>
            </a:r>
            <a:r>
              <a:rPr lang="en-US" altLang="zh-CN" dirty="0">
                <a:solidFill>
                  <a:srgbClr val="002060"/>
                </a:solidFill>
                <a:latin typeface="STHeiti Light" charset="-122"/>
                <a:ea typeface="STHeiti Light" charset="-122"/>
                <a:cs typeface="STHeiti Light" charset="-122"/>
              </a:rPr>
              <a:t> </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 </a:t>
            </a:r>
            <a:r>
              <a:rPr lang="en-US" altLang="zh-CN" dirty="0">
                <a:solidFill>
                  <a:srgbClr val="002060"/>
                </a:solidFill>
                <a:latin typeface="STHeiti Light" charset="-122"/>
                <a:ea typeface="STHeiti Light" charset="-122"/>
                <a:cs typeface="STHeiti Light" charset="-122"/>
              </a:rPr>
              <a:t>iota	</a:t>
            </a:r>
            <a:r>
              <a:rPr lang="en-US" altLang="zh-CN" dirty="0" smtClean="0">
                <a:solidFill>
                  <a:srgbClr val="002060"/>
                </a:solidFill>
                <a:latin typeface="STHeiti Light" charset="-122"/>
                <a:ea typeface="STHeiti Light" charset="-122"/>
                <a:cs typeface="STHeiti Light" charset="-122"/>
              </a:rPr>
              <a:t>//</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0</a:t>
            </a:r>
          </a:p>
          <a:p>
            <a:pPr marL="0" indent="0">
              <a:buNone/>
            </a:pPr>
            <a:r>
              <a:rPr lang="en-US" altLang="zh-CN" dirty="0" smtClean="0">
                <a:solidFill>
                  <a:srgbClr val="002060"/>
                </a:solidFill>
                <a:latin typeface="STHeiti Light" charset="-122"/>
                <a:ea typeface="STHeiti Light" charset="-122"/>
                <a:cs typeface="STHeiti Light" charset="-122"/>
              </a:rPr>
              <a:t>Monday</a:t>
            </a:r>
            <a:r>
              <a:rPr lang="en-US" altLang="zh-CN" dirty="0">
                <a:solidFill>
                  <a:srgbClr val="002060"/>
                </a:solidFill>
                <a:latin typeface="STHeiti Light" charset="-122"/>
                <a:ea typeface="STHeiti Light" charset="-122"/>
                <a:cs typeface="STHeiti Light" charset="-122"/>
              </a:rPr>
              <a:t>	</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1</a:t>
            </a:r>
          </a:p>
          <a:p>
            <a:pPr marL="0" indent="0">
              <a:buNone/>
            </a:pPr>
            <a:r>
              <a:rPr lang="en-US" altLang="zh-CN" dirty="0" smtClean="0">
                <a:solidFill>
                  <a:srgbClr val="002060"/>
                </a:solidFill>
                <a:latin typeface="STHeiti Light" charset="-122"/>
                <a:ea typeface="STHeiti Light" charset="-122"/>
                <a:cs typeface="STHeiti Light" charset="-122"/>
              </a:rPr>
              <a:t>Tuesday</a:t>
            </a:r>
            <a:r>
              <a:rPr lang="en-US" altLang="zh-CN" dirty="0">
                <a:solidFill>
                  <a:srgbClr val="002060"/>
                </a:solidFill>
                <a:latin typeface="STHeiti Light" charset="-122"/>
                <a:ea typeface="STHeiti Light" charset="-122"/>
                <a:cs typeface="STHeiti Light" charset="-122"/>
              </a:rPr>
              <a:t>	</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2</a:t>
            </a:r>
          </a:p>
          <a:p>
            <a:pPr marL="0" indent="0">
              <a:buNone/>
            </a:pPr>
            <a:r>
              <a:rPr lang="en-US" altLang="zh-CN" dirty="0" smtClean="0">
                <a:solidFill>
                  <a:srgbClr val="002060"/>
                </a:solidFill>
                <a:latin typeface="STHeiti Light" charset="-122"/>
                <a:ea typeface="STHeiti Light" charset="-122"/>
                <a:cs typeface="STHeiti Light" charset="-122"/>
              </a:rPr>
              <a:t>Wednesday</a:t>
            </a:r>
            <a:r>
              <a:rPr lang="en-US" altLang="zh-CN" dirty="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3</a:t>
            </a:r>
          </a:p>
          <a:p>
            <a:pPr marL="0" indent="0">
              <a:buNone/>
            </a:pPr>
            <a:r>
              <a:rPr lang="en-US" altLang="zh-CN" dirty="0" smtClean="0">
                <a:solidFill>
                  <a:srgbClr val="002060"/>
                </a:solidFill>
                <a:latin typeface="STHeiti Light" charset="-122"/>
                <a:ea typeface="STHeiti Light" charset="-122"/>
                <a:cs typeface="STHeiti Light" charset="-122"/>
              </a:rPr>
              <a:t>Thursday</a:t>
            </a:r>
            <a:r>
              <a:rPr lang="en-US" altLang="zh-CN" dirty="0">
                <a:solidFill>
                  <a:srgbClr val="002060"/>
                </a:solidFill>
                <a:latin typeface="STHeiti Light" charset="-122"/>
                <a:ea typeface="STHeiti Light" charset="-122"/>
                <a:cs typeface="STHeiti Light" charset="-122"/>
              </a:rPr>
              <a:t>	</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4</a:t>
            </a:r>
          </a:p>
          <a:p>
            <a:pPr marL="0" indent="0">
              <a:buNone/>
            </a:pPr>
            <a:r>
              <a:rPr lang="en-US" altLang="zh-CN" dirty="0" smtClean="0">
                <a:solidFill>
                  <a:srgbClr val="002060"/>
                </a:solidFill>
                <a:latin typeface="STHeiti Light" charset="-122"/>
                <a:ea typeface="STHeiti Light" charset="-122"/>
                <a:cs typeface="STHeiti Light" charset="-122"/>
              </a:rPr>
              <a:t>Friday</a:t>
            </a:r>
            <a:r>
              <a:rPr lang="en-US" altLang="zh-CN" dirty="0">
                <a:solidFill>
                  <a:srgbClr val="002060"/>
                </a:solidFill>
                <a:latin typeface="STHeiti Light" charset="-122"/>
                <a:ea typeface="STHeiti Light" charset="-122"/>
                <a:cs typeface="STHeiti Light" charset="-122"/>
              </a:rPr>
              <a:t>	</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5</a:t>
            </a:r>
          </a:p>
          <a:p>
            <a:pPr marL="0" indent="0">
              <a:buNone/>
            </a:pPr>
            <a:r>
              <a:rPr lang="en-US" altLang="zh-CN" dirty="0" err="1" smtClean="0">
                <a:solidFill>
                  <a:srgbClr val="002060"/>
                </a:solidFill>
                <a:latin typeface="STHeiti Light" charset="-122"/>
                <a:ea typeface="STHeiti Light" charset="-122"/>
                <a:cs typeface="STHeiti Light" charset="-122"/>
              </a:rPr>
              <a:t>Partyday</a:t>
            </a:r>
            <a:r>
              <a:rPr lang="en-US" altLang="zh-CN" dirty="0">
                <a:solidFill>
                  <a:srgbClr val="002060"/>
                </a:solidFill>
                <a:latin typeface="STHeiti Light" charset="-122"/>
                <a:ea typeface="STHeiti Light" charset="-122"/>
                <a:cs typeface="STHeiti Light" charset="-122"/>
              </a:rPr>
              <a:t>	</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a:t>
            </a:r>
            <a:r>
              <a:rPr lang="zh-CN" altLang="en-US" dirty="0" smtClean="0">
                <a:solidFill>
                  <a:srgbClr val="002060"/>
                </a:solidFill>
                <a:latin typeface="STHeiti Light" charset="-122"/>
                <a:ea typeface="STHeiti Light" charset="-122"/>
                <a:cs typeface="STHeiti Light" charset="-122"/>
              </a:rPr>
              <a:t>   </a:t>
            </a:r>
            <a:r>
              <a:rPr lang="en-US" altLang="zh-CN" dirty="0" smtClean="0">
                <a:solidFill>
                  <a:srgbClr val="002060"/>
                </a:solidFill>
                <a:latin typeface="STHeiti Light" charset="-122"/>
                <a:ea typeface="STHeiti Light" charset="-122"/>
                <a:cs typeface="STHeiti Light" charset="-122"/>
              </a:rPr>
              <a:t>6</a:t>
            </a:r>
          </a:p>
          <a:p>
            <a:pPr marL="0" indent="0">
              <a:buNone/>
            </a:pPr>
            <a:r>
              <a:rPr lang="en-US" altLang="zh-CN" dirty="0" err="1" smtClean="0">
                <a:solidFill>
                  <a:srgbClr val="002060"/>
                </a:solidFill>
                <a:latin typeface="STHeiti Light" charset="-122"/>
                <a:ea typeface="STHeiti Light" charset="-122"/>
                <a:cs typeface="STHeiti Light" charset="-122"/>
              </a:rPr>
              <a:t>numberOfDays</a:t>
            </a:r>
            <a:r>
              <a:rPr lang="en-US" altLang="zh-CN" dirty="0" smtClean="0">
                <a:solidFill>
                  <a:srgbClr val="002060"/>
                </a:solidFill>
                <a:latin typeface="STHeiti Light" charset="-122"/>
                <a:ea typeface="STHeiti Light" charset="-122"/>
                <a:cs typeface="STHeiti Light" charset="-122"/>
              </a:rPr>
              <a:t>  </a:t>
            </a:r>
            <a:r>
              <a:rPr lang="en-US" altLang="zh-CN" dirty="0">
                <a:solidFill>
                  <a:srgbClr val="002060"/>
                </a:solidFill>
                <a:latin typeface="STHeiti Light" charset="-122"/>
                <a:ea typeface="STHeiti Light" charset="-122"/>
                <a:cs typeface="STHeiti Light" charset="-122"/>
              </a:rPr>
              <a:t>// this constant is not </a:t>
            </a:r>
            <a:r>
              <a:rPr lang="en-US" altLang="zh-CN" dirty="0" smtClean="0">
                <a:solidFill>
                  <a:srgbClr val="002060"/>
                </a:solidFill>
                <a:latin typeface="STHeiti Light" charset="-122"/>
                <a:ea typeface="STHeiti Light" charset="-122"/>
                <a:cs typeface="STHeiti Light" charset="-122"/>
              </a:rPr>
              <a:t>exported</a:t>
            </a:r>
          </a:p>
          <a:p>
            <a:pPr marL="0" indent="0">
              <a:buNone/>
            </a:pPr>
            <a:r>
              <a:rPr lang="en-US" altLang="zh-CN" dirty="0" smtClean="0">
                <a:solidFill>
                  <a:srgbClr val="002060"/>
                </a:solidFill>
                <a:latin typeface="STHeiti Light" charset="-122"/>
                <a:ea typeface="STHeiti Light" charset="-122"/>
                <a:cs typeface="STHeiti Light" charset="-122"/>
              </a:rPr>
              <a:t>)</a:t>
            </a:r>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620427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基本语法：变量</a:t>
            </a:r>
            <a:endParaRPr lang="zh-CN" altLang="en-US" dirty="0"/>
          </a:p>
        </p:txBody>
      </p:sp>
      <p:sp>
        <p:nvSpPr>
          <p:cNvPr id="4" name="内容占位符 2"/>
          <p:cNvSpPr>
            <a:spLocks noGrp="1"/>
          </p:cNvSpPr>
          <p:nvPr>
            <p:ph idx="1"/>
          </p:nvPr>
        </p:nvSpPr>
        <p:spPr>
          <a:xfrm>
            <a:off x="640080" y="2240282"/>
            <a:ext cx="6480800" cy="6952806"/>
          </a:xfrm>
          <a:ln>
            <a:solidFill>
              <a:schemeClr val="accent1">
                <a:lumMod val="20000"/>
                <a:lumOff val="80000"/>
              </a:schemeClr>
            </a:solidFill>
          </a:ln>
        </p:spPr>
        <p:txBody>
          <a:bodyPr>
            <a:normAutofit fontScale="92500" lnSpcReduction="10000"/>
          </a:bodyPr>
          <a:lstStyle/>
          <a:p>
            <a:pPr marL="0" indent="0">
              <a:lnSpc>
                <a:spcPct val="150000"/>
              </a:lnSpc>
              <a:buNone/>
            </a:pPr>
            <a:r>
              <a:rPr lang="zh-CN" altLang="en-US" b="1" dirty="0" smtClean="0">
                <a:solidFill>
                  <a:schemeClr val="accent1">
                    <a:lumMod val="50000"/>
                  </a:schemeClr>
                </a:solidFill>
                <a:latin typeface="STHeiti Light" charset="-122"/>
                <a:ea typeface="STHeiti Light" charset="-122"/>
                <a:cs typeface="STHeiti Light" charset="-122"/>
              </a:rPr>
              <a:t>声明：</a:t>
            </a:r>
            <a:endParaRPr lang="en-US" altLang="zh-CN" b="1" dirty="0" smtClean="0">
              <a:solidFill>
                <a:schemeClr val="accent1">
                  <a:lumMod val="50000"/>
                </a:schemeClr>
              </a:solidFill>
              <a:latin typeface="STHeiti Light" charset="-122"/>
              <a:ea typeface="STHeiti Light" charset="-122"/>
              <a:cs typeface="STHeiti Light" charset="-122"/>
            </a:endParaRPr>
          </a:p>
          <a:p>
            <a:pPr marL="0" lvl="0" indent="0">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smtClean="0">
                <a:solidFill>
                  <a:schemeClr val="accent1">
                    <a:lumMod val="50000"/>
                  </a:schemeClr>
                </a:solidFill>
                <a:latin typeface="STHeiti Light" charset="-122"/>
                <a:ea typeface="STHeiti Light" charset="-122"/>
                <a:cs typeface="STHeiti Light" charset="-122"/>
              </a:rPr>
              <a:t>int</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en-US" altLang="zh-CN" dirty="0" err="1" smtClean="0">
                <a:solidFill>
                  <a:schemeClr val="accent1">
                    <a:lumMod val="50000"/>
                  </a:schemeClr>
                </a:solidFill>
                <a:latin typeface="STHeiti Light" charset="-122"/>
                <a:ea typeface="STHeiti Light" charset="-122"/>
                <a:cs typeface="STHeiti Light" charset="-122"/>
              </a:rPr>
              <a:t>var</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U, V, W </a:t>
            </a:r>
            <a:r>
              <a:rPr lang="en-US" altLang="zh-CN" dirty="0" smtClean="0">
                <a:solidFill>
                  <a:schemeClr val="accent1">
                    <a:lumMod val="50000"/>
                  </a:schemeClr>
                </a:solidFill>
                <a:latin typeface="STHeiti Light" charset="-122"/>
                <a:ea typeface="STHeiti Light" charset="-122"/>
                <a:cs typeface="STHeiti Light" charset="-122"/>
              </a:rPr>
              <a:t>float64</a:t>
            </a:r>
            <a:endParaRPr lang="en-US" altLang="zh-CN" dirty="0">
              <a:solidFill>
                <a:schemeClr val="accent1">
                  <a:lumMod val="50000"/>
                </a:schemeClr>
              </a:solidFill>
              <a:latin typeface="STHeiti Light" charset="-122"/>
              <a:ea typeface="STHeiti Light" charset="-122"/>
              <a:cs typeface="STHeiti Light" charset="-122"/>
            </a:endParaRPr>
          </a:p>
          <a:p>
            <a:pPr marL="0" lvl="0" indent="0">
              <a:buNone/>
            </a:pPr>
            <a:r>
              <a:rPr lang="zh-CN" altLang="en-US" b="1" dirty="0" smtClean="0">
                <a:solidFill>
                  <a:schemeClr val="accent1">
                    <a:lumMod val="50000"/>
                  </a:schemeClr>
                </a:solidFill>
                <a:latin typeface="STHeiti Light" charset="-122"/>
                <a:ea typeface="STHeiti Light" charset="-122"/>
                <a:cs typeface="STHeiti Light" charset="-122"/>
              </a:rPr>
              <a:t>声明并赋值：</a:t>
            </a:r>
            <a:endParaRPr lang="en-US" altLang="zh-CN" b="1" dirty="0" smtClean="0">
              <a:solidFill>
                <a:schemeClr val="accent1">
                  <a:lumMod val="50000"/>
                </a:schemeClr>
              </a:solidFill>
              <a:latin typeface="STHeiti Light" charset="-122"/>
              <a:ea typeface="STHeiti Light" charset="-122"/>
              <a:cs typeface="STHeiti Light" charset="-122"/>
            </a:endParaRPr>
          </a:p>
          <a:p>
            <a:pPr marL="0" lvl="0" indent="0">
              <a:buNone/>
            </a:pPr>
            <a:r>
              <a:rPr lang="mr-IN" altLang="zh-CN" dirty="0" err="1">
                <a:solidFill>
                  <a:schemeClr val="accent1">
                    <a:lumMod val="50000"/>
                  </a:schemeClr>
                </a:solidFill>
                <a:latin typeface="STHeiti Light" charset="-122"/>
                <a:ea typeface="STHeiti Light" charset="-122"/>
                <a:cs typeface="STHeiti Light" charset="-122"/>
              </a:rPr>
              <a:t>var</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k</a:t>
            </a:r>
            <a:r>
              <a:rPr lang="mr-IN" altLang="zh-CN" dirty="0">
                <a:solidFill>
                  <a:schemeClr val="accent1">
                    <a:lumMod val="50000"/>
                  </a:schemeClr>
                </a:solidFill>
                <a:latin typeface="STHeiti Light" charset="-122"/>
                <a:ea typeface="STHeiti Light" charset="-122"/>
                <a:cs typeface="STHeiti Light" charset="-122"/>
              </a:rPr>
              <a:t> = </a:t>
            </a:r>
            <a:r>
              <a:rPr lang="mr-IN" altLang="zh-CN" dirty="0" smtClean="0">
                <a:solidFill>
                  <a:schemeClr val="accent1">
                    <a:lumMod val="50000"/>
                  </a:schemeClr>
                </a:solidFill>
                <a:latin typeface="STHeiti Light" charset="-122"/>
                <a:ea typeface="STHeiti Light" charset="-122"/>
                <a:cs typeface="STHeiti Light" charset="-122"/>
              </a:rPr>
              <a:t>0</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err="1" smtClean="0">
                <a:solidFill>
                  <a:schemeClr val="accent1">
                    <a:lumMod val="50000"/>
                  </a:schemeClr>
                </a:solidFill>
                <a:latin typeface="STHeiti Light" charset="-122"/>
                <a:ea typeface="STHeiti Light" charset="-122"/>
                <a:cs typeface="STHeiti Light" charset="-122"/>
              </a:rPr>
              <a:t>int</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mr-IN" altLang="zh-CN" dirty="0" err="1" smtClean="0">
                <a:solidFill>
                  <a:schemeClr val="accent1">
                    <a:lumMod val="50000"/>
                  </a:schemeClr>
                </a:solidFill>
                <a:latin typeface="STHeiti Light" charset="-122"/>
                <a:ea typeface="STHeiti Light" charset="-122"/>
                <a:cs typeface="STHeiti Light" charset="-122"/>
              </a:rPr>
              <a:t>var</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x</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y</a:t>
            </a:r>
            <a:r>
              <a:rPr lang="mr-IN" altLang="zh-CN" dirty="0">
                <a:solidFill>
                  <a:schemeClr val="accent1">
                    <a:lumMod val="50000"/>
                  </a:schemeClr>
                </a:solidFill>
                <a:latin typeface="STHeiti Light" charset="-122"/>
                <a:ea typeface="STHeiti Light" charset="-122"/>
                <a:cs typeface="STHeiti Light" charset="-122"/>
              </a:rPr>
              <a:t> float32 = -1, -</a:t>
            </a:r>
            <a:r>
              <a:rPr lang="mr-IN" altLang="zh-CN" dirty="0" smtClean="0">
                <a:solidFill>
                  <a:schemeClr val="accent1">
                    <a:lumMod val="50000"/>
                  </a:schemeClr>
                </a:solidFill>
                <a:latin typeface="STHeiti Light" charset="-122"/>
                <a:ea typeface="STHeiti Light" charset="-122"/>
                <a:cs typeface="STHeiti Light" charset="-122"/>
              </a:rPr>
              <a:t>2</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mr-IN" altLang="zh-CN" dirty="0" err="1" smtClean="0">
                <a:solidFill>
                  <a:schemeClr val="accent1">
                    <a:lumMod val="50000"/>
                  </a:schemeClr>
                </a:solidFill>
                <a:latin typeface="STHeiti Light" charset="-122"/>
                <a:ea typeface="STHeiti Light" charset="-122"/>
                <a:cs typeface="STHeiti Light" charset="-122"/>
              </a:rPr>
              <a:t>var</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mr-IN" altLang="zh-CN" dirty="0" err="1" smtClean="0">
                <a:solidFill>
                  <a:schemeClr val="accent1">
                    <a:lumMod val="50000"/>
                  </a:schemeClr>
                </a:solidFill>
                <a:latin typeface="STHeiti Light" charset="-122"/>
                <a:ea typeface="STHeiti Light" charset="-122"/>
                <a:cs typeface="STHeiti Light" charset="-122"/>
              </a:rPr>
              <a:t>i</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int</a:t>
            </a:r>
            <a:r>
              <a:rPr lang="mr-IN"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mr-IN" altLang="zh-CN" dirty="0" err="1" smtClean="0">
                <a:solidFill>
                  <a:schemeClr val="accent1">
                    <a:lumMod val="50000"/>
                  </a:schemeClr>
                </a:solidFill>
                <a:latin typeface="STHeiti Light" charset="-122"/>
                <a:ea typeface="STHeiti Light" charset="-122"/>
                <a:cs typeface="STHeiti Light" charset="-122"/>
              </a:rPr>
              <a:t>u</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v</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s</a:t>
            </a:r>
            <a:r>
              <a:rPr lang="mr-IN" altLang="zh-CN" dirty="0">
                <a:solidFill>
                  <a:schemeClr val="accent1">
                    <a:lumMod val="50000"/>
                  </a:schemeClr>
                </a:solidFill>
                <a:latin typeface="STHeiti Light" charset="-122"/>
                <a:ea typeface="STHeiti Light" charset="-122"/>
                <a:cs typeface="STHeiti Light" charset="-122"/>
              </a:rPr>
              <a:t> = 2.0, 3.0, </a:t>
            </a:r>
            <a:r>
              <a:rPr lang="en-US" altLang="zh-CN" dirty="0" smtClean="0">
                <a:solidFill>
                  <a:schemeClr val="accent1">
                    <a:lumMod val="50000"/>
                  </a:schemeClr>
                </a:solidFill>
                <a:latin typeface="STHeiti Light" charset="-122"/>
                <a:ea typeface="STHeiti Light" charset="-122"/>
                <a:cs typeface="STHeiti Light" charset="-122"/>
              </a:rPr>
              <a:t>“</a:t>
            </a:r>
            <a:r>
              <a:rPr lang="mr-IN" altLang="zh-CN" dirty="0" smtClean="0">
                <a:solidFill>
                  <a:schemeClr val="accent1">
                    <a:lumMod val="50000"/>
                  </a:schemeClr>
                </a:solidFill>
                <a:latin typeface="STHeiti Light" charset="-122"/>
                <a:ea typeface="STHeiti Light" charset="-122"/>
                <a:cs typeface="STHeiti Light" charset="-122"/>
              </a:rPr>
              <a:t>bar”</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float64,</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float64,</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string</a:t>
            </a:r>
          </a:p>
          <a:p>
            <a:pPr marL="0" lvl="0" indent="0">
              <a:buNone/>
            </a:pPr>
            <a:r>
              <a:rPr lang="mr-IN" altLang="zh-CN"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zh-CN" altLang="en-US" dirty="0" smtClean="0">
                <a:solidFill>
                  <a:schemeClr val="accent1">
                    <a:lumMod val="50000"/>
                  </a:schemeClr>
                </a:solidFill>
                <a:latin typeface="STHeiti Light" charset="-122"/>
                <a:ea typeface="STHeiti Light" charset="-122"/>
                <a:cs typeface="STHeiti Light" charset="-122"/>
              </a:rPr>
              <a:t>其他：</a:t>
            </a:r>
            <a:endParaRPr lang="en-US" altLang="zh-CN" dirty="0">
              <a:solidFill>
                <a:schemeClr val="accent1">
                  <a:lumMod val="50000"/>
                </a:schemeClr>
              </a:solidFill>
              <a:latin typeface="STHeiti Light" charset="-122"/>
              <a:ea typeface="STHeiti Light" charset="-122"/>
              <a:cs typeface="STHeiti Light" charset="-122"/>
            </a:endParaRPr>
          </a:p>
          <a:p>
            <a:pPr marL="0" lv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d = </a:t>
            </a:r>
            <a:r>
              <a:rPr lang="en-US" altLang="zh-CN" dirty="0" err="1">
                <a:solidFill>
                  <a:schemeClr val="accent1">
                    <a:lumMod val="50000"/>
                  </a:schemeClr>
                </a:solidFill>
                <a:latin typeface="STHeiti Light" charset="-122"/>
                <a:ea typeface="STHeiti Light" charset="-122"/>
                <a:cs typeface="STHeiti Light" charset="-122"/>
              </a:rPr>
              <a:t>math.Sin</a:t>
            </a:r>
            <a:r>
              <a:rPr lang="en-US" altLang="zh-CN" dirty="0">
                <a:solidFill>
                  <a:schemeClr val="accent1">
                    <a:lumMod val="50000"/>
                  </a:schemeClr>
                </a:solidFill>
                <a:latin typeface="STHeiti Light" charset="-122"/>
                <a:ea typeface="STHeiti Light" charset="-122"/>
                <a:cs typeface="STHeiti Light" charset="-122"/>
              </a:rPr>
              <a:t>(0.5) // d is </a:t>
            </a:r>
            <a:r>
              <a:rPr lang="en-US" altLang="zh-CN" dirty="0" smtClean="0">
                <a:solidFill>
                  <a:schemeClr val="accent1">
                    <a:lumMod val="50000"/>
                  </a:schemeClr>
                </a:solidFill>
                <a:latin typeface="STHeiti Light" charset="-122"/>
                <a:ea typeface="STHeiti Light" charset="-122"/>
                <a:cs typeface="STHeiti Light" charset="-122"/>
              </a:rPr>
              <a:t>float64</a:t>
            </a:r>
          </a:p>
          <a:p>
            <a:pPr marL="0" lvl="0" indent="0">
              <a:lnSpc>
                <a:spcPct val="150000"/>
              </a:lnSpc>
              <a:buNone/>
            </a:pPr>
            <a:r>
              <a:rPr lang="en-US" altLang="zh-CN" dirty="0" err="1" smtClean="0">
                <a:solidFill>
                  <a:schemeClr val="accent1">
                    <a:lumMod val="50000"/>
                  </a:schemeClr>
                </a:solidFill>
                <a:latin typeface="STHeiti Light" charset="-122"/>
                <a:ea typeface="STHeiti Light" charset="-122"/>
                <a:cs typeface="STHeiti Light" charset="-122"/>
              </a:rPr>
              <a:t>var</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_, found = entries[name]  // map lookup; </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lnSpc>
                <a:spcPct val="150000"/>
              </a:lnSpc>
              <a:buNone/>
            </a:pPr>
            <a:r>
              <a:rPr lang="en-US" altLang="zh-CN" dirty="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	//</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only </a:t>
            </a:r>
            <a:r>
              <a:rPr lang="en-US" altLang="zh-CN" dirty="0">
                <a:solidFill>
                  <a:schemeClr val="accent1">
                    <a:lumMod val="50000"/>
                  </a:schemeClr>
                </a:solidFill>
                <a:latin typeface="STHeiti Light" charset="-122"/>
                <a:ea typeface="STHeiti Light" charset="-122"/>
                <a:cs typeface="STHeiti Light" charset="-122"/>
              </a:rPr>
              <a:t>interested in "</a:t>
            </a:r>
            <a:r>
              <a:rPr lang="en-US" altLang="zh-CN" dirty="0" smtClean="0">
                <a:solidFill>
                  <a:schemeClr val="accent1">
                    <a:lumMod val="50000"/>
                  </a:schemeClr>
                </a:solidFill>
                <a:latin typeface="STHeiti Light" charset="-122"/>
                <a:ea typeface="STHeiti Light" charset="-122"/>
                <a:cs typeface="STHeiti Light" charset="-122"/>
              </a:rPr>
              <a:t>found”</a:t>
            </a:r>
          </a:p>
          <a:p>
            <a:pPr marL="0" lv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ErrNilKey</a:t>
            </a:r>
            <a:r>
              <a:rPr lang="en-US" altLang="zh-CN" dirty="0">
                <a:solidFill>
                  <a:schemeClr val="accent1">
                    <a:lumMod val="50000"/>
                  </a:schemeClr>
                </a:solidFill>
                <a:latin typeface="STHeiti Light" charset="-122"/>
                <a:ea typeface="STHeiti Light" charset="-122"/>
                <a:cs typeface="STHeiti Light" charset="-122"/>
              </a:rPr>
              <a:t>   = </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err="1" smtClean="0">
                <a:solidFill>
                  <a:schemeClr val="accent1">
                    <a:lumMod val="50000"/>
                  </a:schemeClr>
                </a:solidFill>
                <a:latin typeface="STHeiti Light" charset="-122"/>
                <a:ea typeface="STHeiti Light" charset="-122"/>
                <a:cs typeface="STHeiti Light" charset="-122"/>
              </a:rPr>
              <a:t>errors.New</a:t>
            </a:r>
            <a:r>
              <a:rPr lang="en-US" altLang="zh-CN" dirty="0">
                <a:solidFill>
                  <a:schemeClr val="accent1">
                    <a:lumMod val="50000"/>
                  </a:schemeClr>
                </a:solidFill>
                <a:latin typeface="STHeiti Light" charset="-122"/>
                <a:ea typeface="STHeiti Light" charset="-122"/>
                <a:cs typeface="STHeiti Light" charset="-122"/>
              </a:rPr>
              <a:t>("key is null</a:t>
            </a:r>
            <a:r>
              <a:rPr lang="en-US" altLang="zh-CN" dirty="0" smtClean="0">
                <a:solidFill>
                  <a:schemeClr val="accent1">
                    <a:lumMod val="50000"/>
                  </a:schemeClr>
                </a:solidFill>
                <a:latin typeface="STHeiti Light" charset="-122"/>
                <a:ea typeface="STHeiti Light" charset="-122"/>
                <a:cs typeface="STHeiti Light" charset="-122"/>
              </a:rPr>
              <a:t>")</a:t>
            </a:r>
          </a:p>
          <a:p>
            <a:pPr marL="0" lv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m map[string]</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c </a:t>
            </a:r>
            <a:r>
              <a:rPr lang="en-US" altLang="zh-CN" dirty="0" err="1">
                <a:solidFill>
                  <a:schemeClr val="accent1">
                    <a:lumMod val="50000"/>
                  </a:schemeClr>
                </a:solidFill>
                <a:latin typeface="STHeiti Light" charset="-122"/>
                <a:ea typeface="STHeiti Light" charset="-122"/>
                <a:cs typeface="STHeiti Light" charset="-122"/>
              </a:rPr>
              <a:t>chan</a:t>
            </a:r>
            <a:r>
              <a:rPr lang="en-US" altLang="zh-CN" dirty="0">
                <a:solidFill>
                  <a:schemeClr val="accent1">
                    <a:lumMod val="50000"/>
                  </a:schemeClr>
                </a:solidFill>
                <a:latin typeface="STHeiti Light" charset="-122"/>
                <a:ea typeface="STHeiti Light" charset="-122"/>
                <a:cs typeface="STHeiti Light" charset="-122"/>
              </a:rPr>
              <a:t> </a:t>
            </a:r>
          </a:p>
          <a:p>
            <a:pPr marL="0" lvl="0" indent="0">
              <a:lnSpc>
                <a:spcPct val="150000"/>
              </a:lnSpc>
              <a:buNone/>
            </a:pPr>
            <a:endParaRPr lang="en-US" altLang="zh-CN" sz="2800" dirty="0">
              <a:solidFill>
                <a:srgbClr val="000000"/>
              </a:solidFill>
              <a:latin typeface="STHeiti Light" charset="-122"/>
              <a:ea typeface="STHeiti Light" charset="-122"/>
              <a:cs typeface="STHeiti Light" charset="-122"/>
            </a:endParaRPr>
          </a:p>
          <a:p>
            <a:pPr marL="0" lvl="0" indent="0">
              <a:lnSpc>
                <a:spcPct val="150000"/>
              </a:lnSpc>
              <a:buNone/>
            </a:pPr>
            <a:endParaRPr lang="zh-CN" altLang="en-US" sz="2800" dirty="0">
              <a:solidFill>
                <a:srgbClr val="000000"/>
              </a:solidFill>
              <a:latin typeface="STHeiti Light" charset="-122"/>
              <a:ea typeface="STHeiti Light" charset="-122"/>
              <a:cs typeface="STHeiti Light" charset="-122"/>
            </a:endParaRPr>
          </a:p>
          <a:p>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
        <p:nvSpPr>
          <p:cNvPr id="11" name="内容占位符 2"/>
          <p:cNvSpPr txBox="1">
            <a:spLocks/>
          </p:cNvSpPr>
          <p:nvPr/>
        </p:nvSpPr>
        <p:spPr>
          <a:xfrm>
            <a:off x="7336904" y="2240282"/>
            <a:ext cx="4464496" cy="6952806"/>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声明并赋值</a:t>
            </a:r>
            <a:r>
              <a:rPr lang="en-US" altLang="zh-CN" b="1" dirty="0" smtClean="0">
                <a:solidFill>
                  <a:schemeClr val="accent1">
                    <a:lumMod val="50000"/>
                  </a:schemeClr>
                </a:solidFill>
                <a:latin typeface="STHeiti Light" charset="-122"/>
                <a:ea typeface="STHeiti Light" charset="-122"/>
                <a:cs typeface="STHeiti Light" charset="-122"/>
              </a:rPr>
              <a:t>(</a:t>
            </a:r>
            <a:r>
              <a:rPr lang="zh-CN" altLang="en-US" b="1" dirty="0" smtClean="0">
                <a:solidFill>
                  <a:schemeClr val="accent1">
                    <a:lumMod val="50000"/>
                  </a:schemeClr>
                </a:solidFill>
                <a:latin typeface="STHeiti Light" charset="-122"/>
                <a:ea typeface="STHeiti Light" charset="-122"/>
                <a:cs typeface="STHeiti Light" charset="-122"/>
              </a:rPr>
              <a:t>仅在函数内部有效</a:t>
            </a:r>
            <a:r>
              <a:rPr lang="en-US" altLang="zh-CN" b="1" dirty="0" smtClean="0">
                <a:solidFill>
                  <a:schemeClr val="accent1">
                    <a:lumMod val="50000"/>
                  </a:schemeClr>
                </a:solidFill>
                <a:latin typeface="STHeiti Light" charset="-122"/>
                <a:ea typeface="STHeiti Light" charset="-122"/>
                <a:cs typeface="STHeiti Light" charset="-122"/>
              </a:rPr>
              <a:t>)</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 j := 0, </a:t>
            </a:r>
            <a:r>
              <a:rPr lang="en-US" altLang="zh-CN" dirty="0" smtClean="0">
                <a:solidFill>
                  <a:schemeClr val="accent1">
                    <a:lumMod val="50000"/>
                  </a:schemeClr>
                </a:solidFill>
                <a:latin typeface="STHeiti Light" charset="-122"/>
                <a:ea typeface="STHeiti Light" charset="-122"/>
                <a:cs typeface="STHeiti Light" charset="-122"/>
              </a:rPr>
              <a:t>10</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f </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return 7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err="1" smtClean="0">
                <a:solidFill>
                  <a:schemeClr val="accent1">
                    <a:lumMod val="50000"/>
                  </a:schemeClr>
                </a:solidFill>
                <a:latin typeface="STHeiti Light" charset="-122"/>
                <a:ea typeface="STHeiti Light" charset="-122"/>
                <a:cs typeface="STHeiti Light" charset="-122"/>
              </a:rPr>
              <a:t>ch</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 make(</a:t>
            </a:r>
            <a:r>
              <a:rPr lang="en-US" altLang="zh-CN" dirty="0" err="1">
                <a:solidFill>
                  <a:schemeClr val="accent1">
                    <a:lumMod val="50000"/>
                  </a:schemeClr>
                </a:solidFill>
                <a:latin typeface="STHeiti Light" charset="-122"/>
                <a:ea typeface="STHeiti Light" charset="-122"/>
                <a:cs typeface="STHeiti Light" charset="-122"/>
              </a:rPr>
              <a:t>chan</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r</a:t>
            </a:r>
            <a:r>
              <a:rPr lang="en-US" altLang="zh-CN" dirty="0">
                <a:solidFill>
                  <a:schemeClr val="accent1">
                    <a:lumMod val="50000"/>
                  </a:schemeClr>
                </a:solidFill>
                <a:latin typeface="STHeiti Light" charset="-122"/>
                <a:ea typeface="STHeiti Light" charset="-122"/>
                <a:cs typeface="STHeiti Light" charset="-122"/>
              </a:rPr>
              <a:t>, w := </a:t>
            </a:r>
            <a:r>
              <a:rPr lang="en-US" altLang="zh-CN" dirty="0" err="1">
                <a:solidFill>
                  <a:schemeClr val="accent1">
                    <a:lumMod val="50000"/>
                  </a:schemeClr>
                </a:solidFill>
                <a:latin typeface="STHeiti Light" charset="-122"/>
                <a:ea typeface="STHeiti Light" charset="-122"/>
                <a:cs typeface="STHeiti Light" charset="-122"/>
              </a:rPr>
              <a:t>os.Pipe</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fd</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mr-IN" altLang="zh-CN" dirty="0">
                <a:solidFill>
                  <a:schemeClr val="accent1">
                    <a:lumMod val="50000"/>
                  </a:schemeClr>
                </a:solidFill>
                <a:latin typeface="STHeiti Light" charset="-122"/>
                <a:ea typeface="STHeiti Light" charset="-122"/>
                <a:cs typeface="STHeiti Light" charset="-122"/>
              </a:rPr>
              <a:t>i2, s2 := 123, </a:t>
            </a:r>
            <a:r>
              <a:rPr lang="mr-IN" altLang="zh-CN" dirty="0" smtClean="0">
                <a:solidFill>
                  <a:schemeClr val="accent1">
                    <a:lumMod val="50000"/>
                  </a:schemeClr>
                </a:solidFill>
                <a:latin typeface="STHeiti Light" charset="-122"/>
                <a:ea typeface="STHeiti Light" charset="-122"/>
                <a:cs typeface="STHeiti Light" charset="-122"/>
              </a:rPr>
              <a:t>“</a:t>
            </a:r>
            <a:r>
              <a:rPr lang="mr-IN" altLang="zh-CN" dirty="0" err="1" smtClean="0">
                <a:solidFill>
                  <a:schemeClr val="accent1">
                    <a:lumMod val="50000"/>
                  </a:schemeClr>
                </a:solidFill>
                <a:latin typeface="STHeiti Light" charset="-122"/>
                <a:ea typeface="STHeiti Light" charset="-122"/>
                <a:cs typeface="STHeiti Light" charset="-122"/>
              </a:rPr>
              <a:t>hello</a:t>
            </a:r>
            <a:r>
              <a:rPr lang="mr-IN" altLang="zh-CN" dirty="0" smtClean="0">
                <a:solidFill>
                  <a:schemeClr val="accent1">
                    <a:lumMod val="50000"/>
                  </a:schemeClr>
                </a:solidFill>
                <a:latin typeface="STHeiti Light" charset="-122"/>
                <a:ea typeface="STHeiti Light" charset="-122"/>
                <a:cs typeface="STHeiti Light" charset="-122"/>
              </a:rPr>
              <a:t>”</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mr-IN" altLang="zh-CN" dirty="0" smtClean="0">
                <a:solidFill>
                  <a:schemeClr val="accent1">
                    <a:lumMod val="50000"/>
                  </a:schemeClr>
                </a:solidFill>
                <a:latin typeface="STHeiti Light" charset="-122"/>
                <a:ea typeface="STHeiti Light" charset="-122"/>
                <a:cs typeface="STHeiti Light" charset="-122"/>
              </a:rPr>
              <a:t>array1 </a:t>
            </a:r>
            <a:r>
              <a:rPr lang="mr-IN" altLang="zh-CN" dirty="0">
                <a:solidFill>
                  <a:schemeClr val="accent1">
                    <a:lumMod val="50000"/>
                  </a:schemeClr>
                </a:solidFill>
                <a:latin typeface="STHeiti Light" charset="-122"/>
                <a:ea typeface="STHeiti Light" charset="-122"/>
                <a:cs typeface="STHeiti Light" charset="-122"/>
              </a:rPr>
              <a:t>:= [...]{1,2,3</a:t>
            </a:r>
            <a:r>
              <a:rPr lang="mr-IN" altLang="zh-CN"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003421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smtClean="0">
                <a:solidFill>
                  <a:srgbClr val="439EFF"/>
                </a:solidFill>
                <a:latin typeface="幼圆" pitchFamily="49" charset="-122"/>
                <a:ea typeface="幼圆" pitchFamily="49" charset="-122"/>
              </a:rPr>
              <a:t>string</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080" y="2280320"/>
            <a:ext cx="11593288" cy="4968552"/>
          </a:xfrm>
        </p:spPr>
      </p:pic>
      <p:sp>
        <p:nvSpPr>
          <p:cNvPr id="8" name="内容占位符 2"/>
          <p:cNvSpPr txBox="1">
            <a:spLocks/>
          </p:cNvSpPr>
          <p:nvPr/>
        </p:nvSpPr>
        <p:spPr>
          <a:xfrm>
            <a:off x="640160" y="7544497"/>
            <a:ext cx="11521440" cy="1648591"/>
          </a:xfrm>
          <a:prstGeom prst="rect">
            <a:avLst/>
          </a:prstGeom>
          <a:noFill/>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endParaRPr lang="en-US" altLang="zh-CN" dirty="0" smtClean="0">
              <a:solidFill>
                <a:srgbClr val="002060"/>
              </a:solidFill>
              <a:latin typeface="STHeiti Light" charset="-122"/>
              <a:ea typeface="STHeiti Light" charset="-122"/>
              <a:cs typeface="STHeiti Light" charset="-122"/>
            </a:endParaRPr>
          </a:p>
          <a:p>
            <a:pPr marL="0" indent="0">
              <a:buNone/>
            </a:pPr>
            <a:r>
              <a:rPr lang="zh-CN" altLang="en-US" sz="2400" dirty="0" smtClean="0">
                <a:solidFill>
                  <a:srgbClr val="FF0000"/>
                </a:solidFill>
                <a:latin typeface="STHeiti Light" charset="-122"/>
                <a:ea typeface="STHeiti Light" charset="-122"/>
                <a:cs typeface="STHeiti Light" charset="-122"/>
              </a:rPr>
              <a:t>注：</a:t>
            </a:r>
            <a:r>
              <a:rPr lang="en-US" altLang="zh-CN" sz="2400" dirty="0" err="1" smtClean="0">
                <a:solidFill>
                  <a:srgbClr val="FF0000"/>
                </a:solidFill>
                <a:latin typeface="STHeiti Light" charset="-122"/>
                <a:ea typeface="STHeiti Light" charset="-122"/>
                <a:cs typeface="STHeiti Light" charset="-122"/>
              </a:rPr>
              <a:t>golang</a:t>
            </a:r>
            <a:r>
              <a:rPr lang="zh-CN" altLang="en-US" sz="2400" dirty="0" smtClean="0">
                <a:solidFill>
                  <a:srgbClr val="FF0000"/>
                </a:solidFill>
                <a:latin typeface="STHeiti Light" charset="-122"/>
                <a:ea typeface="STHeiti Light" charset="-122"/>
                <a:cs typeface="STHeiti Light" charset="-122"/>
              </a:rPr>
              <a:t>使用</a:t>
            </a:r>
            <a:r>
              <a:rPr lang="en-US" altLang="zh-CN" sz="2400" dirty="0" smtClean="0">
                <a:solidFill>
                  <a:srgbClr val="FF0000"/>
                </a:solidFill>
                <a:latin typeface="STHeiti Light" charset="-122"/>
                <a:ea typeface="STHeiti Light" charset="-122"/>
                <a:cs typeface="STHeiti Light" charset="-122"/>
              </a:rPr>
              <a:t>utf-8</a:t>
            </a:r>
            <a:r>
              <a:rPr lang="zh-CN" altLang="en-US" sz="2400" dirty="0" smtClean="0">
                <a:solidFill>
                  <a:srgbClr val="FF0000"/>
                </a:solidFill>
                <a:latin typeface="STHeiti Light" charset="-122"/>
                <a:ea typeface="STHeiti Light" charset="-122"/>
                <a:cs typeface="STHeiti Light" charset="-122"/>
              </a:rPr>
              <a:t>编码，判断带有中文字符串的长度时一定要转成</a:t>
            </a:r>
            <a:r>
              <a:rPr lang="en-US" altLang="zh-CN" sz="2400" dirty="0" smtClean="0">
                <a:solidFill>
                  <a:srgbClr val="FF0000"/>
                </a:solidFill>
                <a:latin typeface="STHeiti Light" charset="-122"/>
                <a:ea typeface="STHeiti Light" charset="-122"/>
                <a:cs typeface="STHeiti Light" charset="-122"/>
              </a:rPr>
              <a:t>rune</a:t>
            </a:r>
            <a:r>
              <a:rPr lang="zh-CN" altLang="en-US" sz="2400" dirty="0">
                <a:solidFill>
                  <a:srgbClr val="FF0000"/>
                </a:solidFill>
                <a:latin typeface="STHeiti Light" charset="-122"/>
                <a:ea typeface="STHeiti Light" charset="-122"/>
                <a:cs typeface="STHeiti Light" charset="-122"/>
              </a:rPr>
              <a:t>。</a:t>
            </a:r>
            <a:endParaRPr lang="en-US" altLang="zh-CN" sz="2400" dirty="0">
              <a:solidFill>
                <a:srgbClr val="FF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609649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smtClean="0">
                <a:solidFill>
                  <a:srgbClr val="439EFF"/>
                </a:solidFill>
                <a:latin typeface="幼圆" pitchFamily="49" charset="-122"/>
                <a:ea typeface="幼圆" pitchFamily="49" charset="-122"/>
              </a:rPr>
              <a:t>array</a:t>
            </a:r>
            <a:endParaRPr lang="zh-CN" altLang="en-US" dirty="0"/>
          </a:p>
        </p:txBody>
      </p:sp>
      <p:sp>
        <p:nvSpPr>
          <p:cNvPr id="4" name="内容占位符 2"/>
          <p:cNvSpPr>
            <a:spLocks noGrp="1"/>
          </p:cNvSpPr>
          <p:nvPr>
            <p:ph idx="1"/>
          </p:nvPr>
        </p:nvSpPr>
        <p:spPr>
          <a:xfrm>
            <a:off x="640080" y="2240282"/>
            <a:ext cx="5760720" cy="6952806"/>
          </a:xfrm>
          <a:ln>
            <a:solidFill>
              <a:schemeClr val="accent1">
                <a:lumMod val="20000"/>
                <a:lumOff val="80000"/>
              </a:schemeClr>
            </a:solidFill>
          </a:ln>
        </p:spPr>
        <p:txBody>
          <a:bodyPr>
            <a:normAutofit/>
          </a:bodyPr>
          <a:lstStyle/>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类型 </a:t>
            </a:r>
            <a:r>
              <a:rPr lang="en-US" altLang="zh-CN" dirty="0">
                <a:solidFill>
                  <a:schemeClr val="accent1">
                    <a:lumMod val="50000"/>
                  </a:schemeClr>
                </a:solidFill>
                <a:latin typeface="STHeiti Light" charset="-122"/>
                <a:ea typeface="STHeiti Light" charset="-122"/>
                <a:cs typeface="STHeiti Light" charset="-122"/>
              </a:rPr>
              <a:t>[n]T </a:t>
            </a:r>
            <a:r>
              <a:rPr lang="zh-CN" altLang="en-US" dirty="0">
                <a:solidFill>
                  <a:schemeClr val="accent1">
                    <a:lumMod val="50000"/>
                  </a:schemeClr>
                </a:solidFill>
                <a:latin typeface="STHeiti Light" charset="-122"/>
                <a:ea typeface="STHeiti Light" charset="-122"/>
                <a:cs typeface="STHeiti Light" charset="-122"/>
              </a:rPr>
              <a:t>是一个有 </a:t>
            </a:r>
            <a:r>
              <a:rPr lang="en-US" altLang="zh-CN" dirty="0">
                <a:solidFill>
                  <a:schemeClr val="accent1">
                    <a:lumMod val="50000"/>
                  </a:schemeClr>
                </a:solidFill>
                <a:latin typeface="STHeiti Light" charset="-122"/>
                <a:ea typeface="STHeiti Light" charset="-122"/>
                <a:cs typeface="STHeiti Light" charset="-122"/>
              </a:rPr>
              <a:t>n </a:t>
            </a:r>
            <a:r>
              <a:rPr lang="zh-CN" altLang="en-US" dirty="0">
                <a:solidFill>
                  <a:schemeClr val="accent1">
                    <a:lumMod val="50000"/>
                  </a:schemeClr>
                </a:solidFill>
                <a:latin typeface="STHeiti Light" charset="-122"/>
                <a:ea typeface="STHeiti Light" charset="-122"/>
                <a:cs typeface="STHeiti Light" charset="-122"/>
              </a:rPr>
              <a:t>个类型为 </a:t>
            </a:r>
            <a:r>
              <a:rPr lang="en-US" altLang="zh-CN" dirty="0">
                <a:solidFill>
                  <a:schemeClr val="accent1">
                    <a:lumMod val="50000"/>
                  </a:schemeClr>
                </a:solidFill>
                <a:latin typeface="STHeiti Light" charset="-122"/>
                <a:ea typeface="STHeiti Light" charset="-122"/>
                <a:cs typeface="STHeiti Light" charset="-122"/>
              </a:rPr>
              <a:t>T </a:t>
            </a:r>
            <a:r>
              <a:rPr lang="zh-CN" altLang="en-US" dirty="0">
                <a:solidFill>
                  <a:schemeClr val="accent1">
                    <a:lumMod val="50000"/>
                  </a:schemeClr>
                </a:solidFill>
                <a:latin typeface="STHeiti Light" charset="-122"/>
                <a:ea typeface="STHeiti Light" charset="-122"/>
                <a:cs typeface="STHeiti Light" charset="-122"/>
              </a:rPr>
              <a:t>的值的</a:t>
            </a:r>
            <a:r>
              <a:rPr lang="zh-CN" altLang="en-US" dirty="0" smtClean="0">
                <a:solidFill>
                  <a:schemeClr val="accent1">
                    <a:lumMod val="50000"/>
                  </a:schemeClr>
                </a:solidFill>
                <a:latin typeface="STHeiti Light" charset="-122"/>
                <a:ea typeface="STHeiti Light" charset="-122"/>
                <a:cs typeface="STHeiti Light" charset="-122"/>
              </a:rPr>
              <a:t>数组。</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kumimoji="1" lang="zh-CN" altLang="en-US" dirty="0">
                <a:solidFill>
                  <a:schemeClr val="accent1">
                    <a:lumMod val="50000"/>
                  </a:schemeClr>
                </a:solidFill>
                <a:latin typeface="STHeiti Light" charset="-122"/>
                <a:ea typeface="STHeiti Light" charset="-122"/>
                <a:cs typeface="STHeiti Light" charset="-122"/>
              </a:rPr>
              <a:t>数组的长度是其类型的一部分，因此数组不能改变大小</a:t>
            </a:r>
          </a:p>
        </p:txBody>
      </p:sp>
      <p:sp>
        <p:nvSpPr>
          <p:cNvPr id="5" name="内容占位符 2"/>
          <p:cNvSpPr txBox="1">
            <a:spLocks/>
          </p:cNvSpPr>
          <p:nvPr/>
        </p:nvSpPr>
        <p:spPr>
          <a:xfrm>
            <a:off x="6616904" y="2240282"/>
            <a:ext cx="5544616" cy="6952806"/>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1</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a [</a:t>
            </a:r>
            <a:r>
              <a:rPr lang="en-US" altLang="zh-CN" dirty="0" smtClean="0">
                <a:solidFill>
                  <a:schemeClr val="accent1">
                    <a:lumMod val="50000"/>
                  </a:schemeClr>
                </a:solidFill>
                <a:latin typeface="STHeiti Light" charset="-122"/>
                <a:ea typeface="STHeiti Light" charset="-122"/>
                <a:cs typeface="STHeiti Light" charset="-122"/>
              </a:rPr>
              <a:t>10]</a:t>
            </a:r>
            <a:r>
              <a:rPr lang="en-US" altLang="zh-CN" dirty="0" err="1" smtClean="0">
                <a:solidFill>
                  <a:schemeClr val="accent1">
                    <a:lumMod val="50000"/>
                  </a:schemeClr>
                </a:solidFill>
                <a:latin typeface="STHeiti Light" charset="-122"/>
                <a:ea typeface="STHeiti Light" charset="-122"/>
                <a:cs typeface="STHeiti Light" charset="-122"/>
              </a:rPr>
              <a:t>int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zh-CN" altLang="en-US" dirty="0" smtClean="0">
                <a:solidFill>
                  <a:schemeClr val="accent1">
                    <a:lumMod val="50000"/>
                  </a:schemeClr>
                </a:solidFill>
                <a:latin typeface="STHeiti Light" charset="-122"/>
                <a:ea typeface="STHeiti Light" charset="-122"/>
                <a:cs typeface="STHeiti Light" charset="-122"/>
              </a:rPr>
              <a:t>定义</a:t>
            </a:r>
            <a:r>
              <a:rPr lang="zh-CN" altLang="en-US" dirty="0">
                <a:solidFill>
                  <a:schemeClr val="accent1">
                    <a:lumMod val="50000"/>
                  </a:schemeClr>
                </a:solidFill>
                <a:latin typeface="STHeiti Light" charset="-122"/>
                <a:ea typeface="STHeiti Light" charset="-122"/>
                <a:cs typeface="STHeiti Light" charset="-122"/>
              </a:rPr>
              <a:t>变量 </a:t>
            </a:r>
            <a:r>
              <a:rPr lang="en-US" altLang="zh-CN" dirty="0">
                <a:solidFill>
                  <a:schemeClr val="accent1">
                    <a:lumMod val="50000"/>
                  </a:schemeClr>
                </a:solidFill>
                <a:latin typeface="STHeiti Light" charset="-122"/>
                <a:ea typeface="STHeiti Light" charset="-122"/>
                <a:cs typeface="STHeiti Light" charset="-122"/>
              </a:rPr>
              <a:t>a </a:t>
            </a:r>
            <a:r>
              <a:rPr lang="zh-CN" altLang="en-US" dirty="0">
                <a:solidFill>
                  <a:schemeClr val="accent1">
                    <a:lumMod val="50000"/>
                  </a:schemeClr>
                </a:solidFill>
                <a:latin typeface="STHeiti Light" charset="-122"/>
                <a:ea typeface="STHeiti Light" charset="-122"/>
                <a:cs typeface="STHeiti Light" charset="-122"/>
              </a:rPr>
              <a:t>是一个有十个整数的数组。</a:t>
            </a:r>
          </a:p>
          <a:p>
            <a:pPr marL="0" indent="0">
              <a:lnSpc>
                <a:spcPct val="15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2</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err="1">
                <a:solidFill>
                  <a:schemeClr val="accent1">
                    <a:lumMod val="50000"/>
                  </a:schemeClr>
                </a:solidFill>
                <a:latin typeface="STHeiti Light" charset="-122"/>
                <a:ea typeface="STHeiti Light" charset="-122"/>
                <a:cs typeface="STHeiti Light" charset="-122"/>
              </a:rPr>
              <a:t>var</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a</a:t>
            </a:r>
            <a:r>
              <a:rPr lang="mr-IN" altLang="zh-CN" dirty="0">
                <a:solidFill>
                  <a:schemeClr val="accent1">
                    <a:lumMod val="50000"/>
                  </a:schemeClr>
                </a:solidFill>
                <a:latin typeface="STHeiti Light" charset="-122"/>
                <a:ea typeface="STHeiti Light" charset="-122"/>
                <a:cs typeface="STHeiti Light" charset="-122"/>
              </a:rPr>
              <a:t> [2]</a:t>
            </a:r>
            <a:r>
              <a:rPr lang="mr-IN" altLang="zh-CN" dirty="0" err="1">
                <a:solidFill>
                  <a:schemeClr val="accent1">
                    <a:lumMod val="50000"/>
                  </a:schemeClr>
                </a:solidFill>
                <a:latin typeface="STHeiti Light" charset="-122"/>
                <a:ea typeface="STHeiti Light" charset="-122"/>
                <a:cs typeface="STHeiti Light" charset="-122"/>
              </a:rPr>
              <a:t>string</a:t>
            </a:r>
            <a:r>
              <a:rPr lang="mr-IN"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err="1" smtClean="0">
                <a:solidFill>
                  <a:schemeClr val="accent1">
                    <a:lumMod val="50000"/>
                  </a:schemeClr>
                </a:solidFill>
                <a:latin typeface="STHeiti Light" charset="-122"/>
                <a:ea typeface="STHeiti Light" charset="-122"/>
                <a:cs typeface="STHeiti Light" charset="-122"/>
              </a:rPr>
              <a:t>a</a:t>
            </a:r>
            <a:r>
              <a:rPr lang="mr-IN" altLang="zh-CN" dirty="0" smtClean="0">
                <a:solidFill>
                  <a:schemeClr val="accent1">
                    <a:lumMod val="50000"/>
                  </a:schemeClr>
                </a:solidFill>
                <a:latin typeface="STHeiti Light" charset="-122"/>
                <a:ea typeface="STHeiti Light" charset="-122"/>
                <a:cs typeface="STHeiti Light" charset="-122"/>
              </a:rPr>
              <a:t>[0</a:t>
            </a:r>
            <a:r>
              <a:rPr lang="mr-IN" altLang="zh-CN" dirty="0">
                <a:solidFill>
                  <a:schemeClr val="accent1">
                    <a:lumMod val="50000"/>
                  </a:schemeClr>
                </a:solidFill>
                <a:latin typeface="STHeiti Light" charset="-122"/>
                <a:ea typeface="STHeiti Light" charset="-122"/>
                <a:cs typeface="STHeiti Light" charset="-122"/>
              </a:rPr>
              <a:t>] = "</a:t>
            </a:r>
            <a:r>
              <a:rPr lang="mr-IN" altLang="zh-CN" dirty="0" err="1">
                <a:solidFill>
                  <a:schemeClr val="accent1">
                    <a:lumMod val="50000"/>
                  </a:schemeClr>
                </a:solidFill>
                <a:latin typeface="STHeiti Light" charset="-122"/>
                <a:ea typeface="STHeiti Light" charset="-122"/>
                <a:cs typeface="STHeiti Light" charset="-122"/>
              </a:rPr>
              <a:t>Hello</a:t>
            </a:r>
            <a:r>
              <a:rPr lang="mr-IN"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err="1" smtClean="0">
                <a:solidFill>
                  <a:schemeClr val="accent1">
                    <a:lumMod val="50000"/>
                  </a:schemeClr>
                </a:solidFill>
                <a:latin typeface="STHeiti Light" charset="-122"/>
                <a:ea typeface="STHeiti Light" charset="-122"/>
                <a:cs typeface="STHeiti Light" charset="-122"/>
              </a:rPr>
              <a:t>a</a:t>
            </a:r>
            <a:r>
              <a:rPr lang="mr-IN" altLang="zh-CN" dirty="0" smtClean="0">
                <a:solidFill>
                  <a:schemeClr val="accent1">
                    <a:lumMod val="50000"/>
                  </a:schemeClr>
                </a:solidFill>
                <a:latin typeface="STHeiti Light" charset="-122"/>
                <a:ea typeface="STHeiti Light" charset="-122"/>
                <a:cs typeface="STHeiti Light" charset="-122"/>
              </a:rPr>
              <a:t>[1</a:t>
            </a:r>
            <a:r>
              <a:rPr lang="mr-IN" altLang="zh-CN" dirty="0">
                <a:solidFill>
                  <a:schemeClr val="accent1">
                    <a:lumMod val="50000"/>
                  </a:schemeClr>
                </a:solidFill>
                <a:latin typeface="STHeiti Light" charset="-122"/>
                <a:ea typeface="STHeiti Light" charset="-122"/>
                <a:cs typeface="STHeiti Light" charset="-122"/>
              </a:rPr>
              <a:t>] = "</a:t>
            </a:r>
            <a:r>
              <a:rPr lang="mr-IN" altLang="zh-CN" dirty="0" err="1" smtClean="0">
                <a:solidFill>
                  <a:schemeClr val="accent1">
                    <a:lumMod val="50000"/>
                  </a:schemeClr>
                </a:solidFill>
                <a:latin typeface="STHeiti Light" charset="-122"/>
                <a:ea typeface="STHeiti Light" charset="-122"/>
                <a:cs typeface="STHeiti Light" charset="-122"/>
              </a:rPr>
              <a:t>World</a:t>
            </a:r>
            <a:r>
              <a:rPr lang="mr-IN" altLang="zh-CN"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for </a:t>
            </a:r>
            <a:r>
              <a:rPr lang="en-US" altLang="zh-CN" dirty="0" err="1">
                <a:solidFill>
                  <a:schemeClr val="accent1">
                    <a:lumMod val="50000"/>
                  </a:schemeClr>
                </a:solidFill>
                <a:latin typeface="STHeiti Light" charset="-122"/>
                <a:ea typeface="STHeiti Light" charset="-122"/>
                <a:cs typeface="STHeiti Light" charset="-122"/>
              </a:rPr>
              <a:t>idx</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val</a:t>
            </a:r>
            <a:r>
              <a:rPr lang="en-US" altLang="zh-CN" dirty="0">
                <a:solidFill>
                  <a:schemeClr val="accent1">
                    <a:lumMod val="50000"/>
                  </a:schemeClr>
                </a:solidFill>
                <a:latin typeface="STHeiti Light" charset="-122"/>
                <a:ea typeface="STHeiti Light" charset="-122"/>
                <a:cs typeface="STHeiti Light" charset="-122"/>
              </a:rPr>
              <a:t> := range a </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err="1" smtClean="0">
                <a:solidFill>
                  <a:schemeClr val="accent1">
                    <a:lumMod val="50000"/>
                  </a:schemeClr>
                </a:solidFill>
                <a:latin typeface="STHeiti Light" charset="-122"/>
                <a:ea typeface="STHeiti Light" charset="-122"/>
                <a:cs typeface="STHeiti Light" charset="-122"/>
              </a:rPr>
              <a:t>fmt.Printf</a:t>
            </a:r>
            <a:r>
              <a:rPr lang="en-US" altLang="zh-CN" dirty="0">
                <a:solidFill>
                  <a:schemeClr val="accent1">
                    <a:lumMod val="50000"/>
                  </a:schemeClr>
                </a:solidFill>
                <a:latin typeface="STHeiti Light" charset="-122"/>
                <a:ea typeface="STHeiti Light" charset="-122"/>
                <a:cs typeface="STHeiti Light" charset="-122"/>
              </a:rPr>
              <a:t>("%v:%v\n", </a:t>
            </a:r>
            <a:r>
              <a:rPr lang="en-US" altLang="zh-CN" dirty="0" err="1">
                <a:solidFill>
                  <a:schemeClr val="accent1">
                    <a:lumMod val="50000"/>
                  </a:schemeClr>
                </a:solidFill>
                <a:latin typeface="STHeiti Light" charset="-122"/>
                <a:ea typeface="STHeiti Light" charset="-122"/>
                <a:cs typeface="STHeiti Light" charset="-122"/>
              </a:rPr>
              <a:t>idx</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val</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endParaRPr kumimoji="1" lang="en-US" altLang="zh-CN" dirty="0" smtClean="0">
              <a:solidFill>
                <a:schemeClr val="accent1">
                  <a:lumMod val="50000"/>
                </a:schemeClr>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331808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a:solidFill>
                  <a:srgbClr val="439EFF"/>
                </a:solidFill>
                <a:latin typeface="幼圆" pitchFamily="49" charset="-122"/>
                <a:ea typeface="幼圆" pitchFamily="49" charset="-122"/>
              </a:rPr>
              <a:t>slice</a:t>
            </a:r>
            <a:endParaRPr lang="zh-CN" altLang="en-US" dirty="0"/>
          </a:p>
        </p:txBody>
      </p:sp>
      <p:sp>
        <p:nvSpPr>
          <p:cNvPr id="4" name="内容占位符 2"/>
          <p:cNvSpPr>
            <a:spLocks noGrp="1"/>
          </p:cNvSpPr>
          <p:nvPr>
            <p:ph idx="1"/>
          </p:nvPr>
        </p:nvSpPr>
        <p:spPr>
          <a:xfrm>
            <a:off x="640080" y="2240282"/>
            <a:ext cx="5760720" cy="6952806"/>
          </a:xfrm>
          <a:ln>
            <a:solidFill>
              <a:schemeClr val="accent1">
                <a:lumMod val="20000"/>
                <a:lumOff val="80000"/>
              </a:schemeClr>
            </a:solidFill>
          </a:ln>
        </p:spPr>
        <p:txBody>
          <a:bodyPr>
            <a:noAutofit/>
          </a:bodyPr>
          <a:lstStyle/>
          <a:p>
            <a:pPr>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一个 </a:t>
            </a:r>
            <a:r>
              <a:rPr lang="en-US" altLang="zh-CN" dirty="0">
                <a:solidFill>
                  <a:schemeClr val="accent1">
                    <a:lumMod val="50000"/>
                  </a:schemeClr>
                </a:solidFill>
                <a:latin typeface="STHeiti Light" charset="-122"/>
                <a:ea typeface="STHeiti Light" charset="-122"/>
                <a:cs typeface="STHeiti Light" charset="-122"/>
              </a:rPr>
              <a:t>slice </a:t>
            </a:r>
            <a:r>
              <a:rPr lang="zh-CN" altLang="en-US" dirty="0">
                <a:solidFill>
                  <a:schemeClr val="accent1">
                    <a:lumMod val="50000"/>
                  </a:schemeClr>
                </a:solidFill>
                <a:latin typeface="STHeiti Light" charset="-122"/>
                <a:ea typeface="STHeiti Light" charset="-122"/>
                <a:cs typeface="STHeiti Light" charset="-122"/>
              </a:rPr>
              <a:t>会指向一个序列的值，并且包含了长度信息。</a:t>
            </a:r>
            <a:endParaRPr lang="en-US" altLang="zh-CN" dirty="0">
              <a:solidFill>
                <a:schemeClr val="accent1">
                  <a:lumMod val="50000"/>
                </a:schemeClr>
              </a:solidFill>
              <a:latin typeface="STHeiti Light" charset="-122"/>
              <a:ea typeface="STHeiti Light" charset="-122"/>
              <a:cs typeface="STHeiti Light" charset="-122"/>
            </a:endParaRPr>
          </a:p>
          <a:p>
            <a:pPr>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一个 </a:t>
            </a:r>
            <a:r>
              <a:rPr lang="en-US" altLang="zh-CN" dirty="0">
                <a:solidFill>
                  <a:schemeClr val="accent1">
                    <a:lumMod val="50000"/>
                  </a:schemeClr>
                </a:solidFill>
                <a:latin typeface="STHeiti Light" charset="-122"/>
                <a:ea typeface="STHeiti Light" charset="-122"/>
                <a:cs typeface="STHeiti Light" charset="-122"/>
              </a:rPr>
              <a:t>nil </a:t>
            </a:r>
            <a:r>
              <a:rPr lang="zh-CN" altLang="en-US" dirty="0">
                <a:solidFill>
                  <a:schemeClr val="accent1">
                    <a:lumMod val="50000"/>
                  </a:schemeClr>
                </a:solidFill>
                <a:latin typeface="STHeiti Light" charset="-122"/>
                <a:ea typeface="STHeiti Light" charset="-122"/>
                <a:cs typeface="STHeiti Light" charset="-122"/>
              </a:rPr>
              <a:t>的 </a:t>
            </a:r>
            <a:r>
              <a:rPr lang="en-US" altLang="zh-CN" dirty="0">
                <a:solidFill>
                  <a:schemeClr val="accent1">
                    <a:lumMod val="50000"/>
                  </a:schemeClr>
                </a:solidFill>
                <a:latin typeface="STHeiti Light" charset="-122"/>
                <a:ea typeface="STHeiti Light" charset="-122"/>
                <a:cs typeface="STHeiti Light" charset="-122"/>
              </a:rPr>
              <a:t>slice </a:t>
            </a:r>
            <a:r>
              <a:rPr lang="zh-CN" altLang="en-US" dirty="0">
                <a:solidFill>
                  <a:schemeClr val="accent1">
                    <a:lumMod val="50000"/>
                  </a:schemeClr>
                </a:solidFill>
                <a:latin typeface="STHeiti Light" charset="-122"/>
                <a:ea typeface="STHeiti Light" charset="-122"/>
                <a:cs typeface="STHeiti Light" charset="-122"/>
              </a:rPr>
              <a:t>的长度和容量是 </a:t>
            </a:r>
            <a:r>
              <a:rPr lang="en-US" altLang="zh-CN" dirty="0">
                <a:solidFill>
                  <a:schemeClr val="accent1">
                    <a:lumMod val="50000"/>
                  </a:schemeClr>
                </a:solidFill>
                <a:latin typeface="STHeiti Light" charset="-122"/>
                <a:ea typeface="STHeiti Light" charset="-122"/>
                <a:cs typeface="STHeiti Light" charset="-122"/>
              </a:rPr>
              <a:t>0</a:t>
            </a:r>
          </a:p>
          <a:p>
            <a:pPr>
              <a:buFont typeface="Wingdings" charset="2"/>
              <a:buChar char="l"/>
            </a:pPr>
            <a:r>
              <a:rPr kumimoji="1" lang="en-US" altLang="zh-CN" dirty="0" err="1">
                <a:solidFill>
                  <a:schemeClr val="accent1">
                    <a:lumMod val="50000"/>
                  </a:schemeClr>
                </a:solidFill>
                <a:latin typeface="STHeiti Light" charset="-122"/>
                <a:ea typeface="STHeiti Light" charset="-122"/>
                <a:cs typeface="STHeiti Light" charset="-122"/>
              </a:rPr>
              <a:t>len</a:t>
            </a:r>
            <a:r>
              <a:rPr kumimoji="1" lang="en-US" altLang="zh-CN" dirty="0">
                <a:solidFill>
                  <a:schemeClr val="accent1">
                    <a:lumMod val="50000"/>
                  </a:schemeClr>
                </a:solidFill>
                <a:latin typeface="STHeiti Light" charset="-122"/>
                <a:ea typeface="STHeiti Light" charset="-122"/>
                <a:cs typeface="STHeiti Light" charset="-122"/>
              </a:rPr>
              <a:t>(s) </a:t>
            </a:r>
            <a:r>
              <a:rPr kumimoji="1" lang="zh-CN" altLang="en-US" dirty="0">
                <a:solidFill>
                  <a:schemeClr val="accent1">
                    <a:lumMod val="50000"/>
                  </a:schemeClr>
                </a:solidFill>
                <a:latin typeface="STHeiti Light" charset="-122"/>
                <a:ea typeface="STHeiti Light" charset="-122"/>
                <a:cs typeface="STHeiti Light" charset="-122"/>
              </a:rPr>
              <a:t>返回 </a:t>
            </a:r>
            <a:r>
              <a:rPr kumimoji="1" lang="en-US" altLang="zh-CN" dirty="0">
                <a:solidFill>
                  <a:schemeClr val="accent1">
                    <a:lumMod val="50000"/>
                  </a:schemeClr>
                </a:solidFill>
                <a:latin typeface="STHeiti Light" charset="-122"/>
                <a:ea typeface="STHeiti Light" charset="-122"/>
                <a:cs typeface="STHeiti Light" charset="-122"/>
              </a:rPr>
              <a:t>slice s </a:t>
            </a:r>
            <a:r>
              <a:rPr kumimoji="1" lang="zh-CN" altLang="en-US" dirty="0">
                <a:solidFill>
                  <a:schemeClr val="accent1">
                    <a:lumMod val="50000"/>
                  </a:schemeClr>
                </a:solidFill>
                <a:latin typeface="STHeiti Light" charset="-122"/>
                <a:ea typeface="STHeiti Light" charset="-122"/>
                <a:cs typeface="STHeiti Light" charset="-122"/>
              </a:rPr>
              <a:t>的长度。</a:t>
            </a:r>
            <a:endParaRPr kumimoji="1" lang="en-US" altLang="zh-CN" dirty="0">
              <a:solidFill>
                <a:schemeClr val="accent1">
                  <a:lumMod val="50000"/>
                </a:schemeClr>
              </a:solidFill>
              <a:latin typeface="STHeiti Light" charset="-122"/>
              <a:ea typeface="STHeiti Light" charset="-122"/>
              <a:cs typeface="STHeiti Light" charset="-122"/>
            </a:endParaRPr>
          </a:p>
          <a:p>
            <a:pPr>
              <a:buFont typeface="Wingdings" charset="2"/>
              <a:buChar char="l"/>
            </a:pPr>
            <a:r>
              <a:rPr kumimoji="1" lang="en-US" altLang="zh-CN" dirty="0">
                <a:solidFill>
                  <a:schemeClr val="accent1">
                    <a:lumMod val="50000"/>
                  </a:schemeClr>
                </a:solidFill>
                <a:latin typeface="STHeiti Light" charset="-122"/>
                <a:ea typeface="STHeiti Light" charset="-122"/>
                <a:cs typeface="STHeiti Light" charset="-122"/>
              </a:rPr>
              <a:t>slice </a:t>
            </a:r>
            <a:r>
              <a:rPr kumimoji="1" lang="zh-CN" altLang="en-US" dirty="0">
                <a:solidFill>
                  <a:schemeClr val="accent1">
                    <a:lumMod val="50000"/>
                  </a:schemeClr>
                </a:solidFill>
                <a:latin typeface="STHeiti Light" charset="-122"/>
                <a:ea typeface="STHeiti Light" charset="-122"/>
                <a:cs typeface="STHeiti Light" charset="-122"/>
              </a:rPr>
              <a:t>可以包含任意的类型，包括另一个 </a:t>
            </a:r>
            <a:r>
              <a:rPr kumimoji="1" lang="en-US" altLang="zh-CN" dirty="0">
                <a:solidFill>
                  <a:schemeClr val="accent1">
                    <a:lumMod val="50000"/>
                  </a:schemeClr>
                </a:solidFill>
                <a:latin typeface="STHeiti Light" charset="-122"/>
                <a:ea typeface="STHeiti Light" charset="-122"/>
                <a:cs typeface="STHeiti Light" charset="-122"/>
              </a:rPr>
              <a:t>slice</a:t>
            </a:r>
          </a:p>
          <a:p>
            <a:pPr>
              <a:buFont typeface="Wingdings" charset="2"/>
              <a:buChar char="l"/>
            </a:pPr>
            <a:r>
              <a:rPr kumimoji="1" lang="en-US" altLang="zh-CN" dirty="0">
                <a:solidFill>
                  <a:schemeClr val="accent1">
                    <a:lumMod val="50000"/>
                  </a:schemeClr>
                </a:solidFill>
                <a:latin typeface="STHeiti Light" charset="-122"/>
                <a:ea typeface="STHeiti Light" charset="-122"/>
                <a:cs typeface="STHeiti Light" charset="-122"/>
              </a:rPr>
              <a:t>slice </a:t>
            </a:r>
            <a:r>
              <a:rPr kumimoji="1" lang="zh-CN" altLang="en-US" dirty="0">
                <a:solidFill>
                  <a:schemeClr val="accent1">
                    <a:lumMod val="50000"/>
                  </a:schemeClr>
                </a:solidFill>
                <a:latin typeface="STHeiti Light" charset="-122"/>
                <a:ea typeface="STHeiti Light" charset="-122"/>
                <a:cs typeface="STHeiti Light" charset="-122"/>
              </a:rPr>
              <a:t>由函数 </a:t>
            </a:r>
            <a:r>
              <a:rPr kumimoji="1" lang="en-US" altLang="zh-CN" dirty="0">
                <a:solidFill>
                  <a:schemeClr val="accent1">
                    <a:lumMod val="50000"/>
                  </a:schemeClr>
                </a:solidFill>
                <a:latin typeface="STHeiti Light" charset="-122"/>
                <a:ea typeface="STHeiti Light" charset="-122"/>
                <a:cs typeface="STHeiti Light" charset="-122"/>
              </a:rPr>
              <a:t>make </a:t>
            </a:r>
            <a:r>
              <a:rPr kumimoji="1" lang="zh-CN" altLang="en-US" dirty="0">
                <a:solidFill>
                  <a:schemeClr val="accent1">
                    <a:lumMod val="50000"/>
                  </a:schemeClr>
                </a:solidFill>
                <a:latin typeface="STHeiti Light" charset="-122"/>
                <a:ea typeface="STHeiti Light" charset="-122"/>
                <a:cs typeface="STHeiti Light" charset="-122"/>
              </a:rPr>
              <a:t>创建，</a:t>
            </a:r>
            <a:r>
              <a:rPr kumimoji="1" lang="en-US" altLang="zh-CN" dirty="0">
                <a:solidFill>
                  <a:schemeClr val="accent1">
                    <a:lumMod val="50000"/>
                  </a:schemeClr>
                </a:solidFill>
                <a:latin typeface="STHeiti Light" charset="-122"/>
                <a:ea typeface="STHeiti Light" charset="-122"/>
                <a:cs typeface="STHeiti Light" charset="-122"/>
              </a:rPr>
              <a:t>make(T, n) slice slice of type T with length n and capacity n </a:t>
            </a:r>
            <a:r>
              <a:rPr kumimoji="1" lang="zh-CN" altLang="en-US" dirty="0">
                <a:solidFill>
                  <a:schemeClr val="accent1">
                    <a:lumMod val="50000"/>
                  </a:schemeClr>
                </a:solidFill>
                <a:latin typeface="STHeiti Light" charset="-122"/>
                <a:ea typeface="STHeiti Light" charset="-122"/>
                <a:cs typeface="STHeiti Light" charset="-122"/>
              </a:rPr>
              <a:t>；</a:t>
            </a:r>
            <a:r>
              <a:rPr kumimoji="1" lang="en-US" altLang="zh-CN" dirty="0">
                <a:solidFill>
                  <a:schemeClr val="accent1">
                    <a:lumMod val="50000"/>
                  </a:schemeClr>
                </a:solidFill>
                <a:latin typeface="STHeiti Light" charset="-122"/>
                <a:ea typeface="STHeiti Light" charset="-122"/>
                <a:cs typeface="STHeiti Light" charset="-122"/>
              </a:rPr>
              <a:t>make(T, n, m) slice slice of type T with length n and capacity m</a:t>
            </a:r>
          </a:p>
          <a:p>
            <a:pPr>
              <a:buFont typeface="Wingdings" charset="2"/>
              <a:buChar char="l"/>
            </a:pPr>
            <a:r>
              <a:rPr kumimoji="1" lang="en-US" altLang="zh-CN" dirty="0">
                <a:solidFill>
                  <a:schemeClr val="accent1">
                    <a:lumMod val="50000"/>
                  </a:schemeClr>
                </a:solidFill>
                <a:latin typeface="STHeiti Light" charset="-122"/>
                <a:ea typeface="STHeiti Light" charset="-122"/>
                <a:cs typeface="STHeiti Light" charset="-122"/>
              </a:rPr>
              <a:t>slice </a:t>
            </a:r>
            <a:r>
              <a:rPr kumimoji="1" lang="zh-CN" altLang="en-US" dirty="0">
                <a:solidFill>
                  <a:schemeClr val="accent1">
                    <a:lumMod val="50000"/>
                  </a:schemeClr>
                </a:solidFill>
                <a:latin typeface="STHeiti Light" charset="-122"/>
                <a:ea typeface="STHeiti Light" charset="-122"/>
                <a:cs typeface="STHeiti Light" charset="-122"/>
              </a:rPr>
              <a:t>可以重新切片，创建一个新的 </a:t>
            </a:r>
            <a:r>
              <a:rPr kumimoji="1" lang="en-US" altLang="zh-CN" dirty="0">
                <a:solidFill>
                  <a:schemeClr val="accent1">
                    <a:lumMod val="50000"/>
                  </a:schemeClr>
                </a:solidFill>
                <a:latin typeface="STHeiti Light" charset="-122"/>
                <a:ea typeface="STHeiti Light" charset="-122"/>
                <a:cs typeface="STHeiti Light" charset="-122"/>
              </a:rPr>
              <a:t>slice </a:t>
            </a:r>
            <a:r>
              <a:rPr kumimoji="1" lang="zh-CN" altLang="en-US" dirty="0">
                <a:solidFill>
                  <a:schemeClr val="accent1">
                    <a:lumMod val="50000"/>
                  </a:schemeClr>
                </a:solidFill>
                <a:latin typeface="STHeiti Light" charset="-122"/>
                <a:ea typeface="STHeiti Light" charset="-122"/>
                <a:cs typeface="STHeiti Light" charset="-122"/>
              </a:rPr>
              <a:t>值指向相同的数组。如</a:t>
            </a:r>
            <a:r>
              <a:rPr kumimoji="1" lang="en-US" altLang="zh-CN" dirty="0">
                <a:solidFill>
                  <a:schemeClr val="accent1">
                    <a:lumMod val="50000"/>
                  </a:schemeClr>
                </a:solidFill>
                <a:latin typeface="STHeiti Light" charset="-122"/>
                <a:ea typeface="STHeiti Light" charset="-122"/>
                <a:cs typeface="STHeiti Light" charset="-122"/>
              </a:rPr>
              <a:t>s[</a:t>
            </a:r>
            <a:r>
              <a:rPr kumimoji="1" lang="en-US" altLang="zh-CN" dirty="0" err="1">
                <a:solidFill>
                  <a:schemeClr val="accent1">
                    <a:lumMod val="50000"/>
                  </a:schemeClr>
                </a:solidFill>
                <a:latin typeface="STHeiti Light" charset="-122"/>
                <a:ea typeface="STHeiti Light" charset="-122"/>
                <a:cs typeface="STHeiti Light" charset="-122"/>
              </a:rPr>
              <a:t>lo:hi</a:t>
            </a:r>
            <a:r>
              <a:rPr kumimoji="1" lang="en-US" altLang="zh-CN" dirty="0">
                <a:solidFill>
                  <a:schemeClr val="accent1">
                    <a:lumMod val="50000"/>
                  </a:schemeClr>
                </a:solidFill>
                <a:latin typeface="STHeiti Light" charset="-122"/>
                <a:ea typeface="STHeiti Light" charset="-122"/>
                <a:cs typeface="STHeiti Light" charset="-122"/>
              </a:rPr>
              <a:t>]</a:t>
            </a:r>
            <a:r>
              <a:rPr kumimoji="1" lang="zh-CN" altLang="en-US" dirty="0">
                <a:solidFill>
                  <a:schemeClr val="accent1">
                    <a:lumMod val="50000"/>
                  </a:schemeClr>
                </a:solidFill>
                <a:latin typeface="STHeiti Light" charset="-122"/>
                <a:ea typeface="STHeiti Light" charset="-122"/>
                <a:cs typeface="STHeiti Light" charset="-122"/>
              </a:rPr>
              <a:t>表示从 </a:t>
            </a:r>
            <a:r>
              <a:rPr kumimoji="1" lang="en-US" altLang="zh-CN" dirty="0">
                <a:solidFill>
                  <a:schemeClr val="accent1">
                    <a:lumMod val="50000"/>
                  </a:schemeClr>
                </a:solidFill>
                <a:latin typeface="STHeiti Light" charset="-122"/>
                <a:ea typeface="STHeiti Light" charset="-122"/>
                <a:cs typeface="STHeiti Light" charset="-122"/>
              </a:rPr>
              <a:t>lo </a:t>
            </a:r>
            <a:r>
              <a:rPr kumimoji="1" lang="zh-CN" altLang="en-US" dirty="0">
                <a:solidFill>
                  <a:schemeClr val="accent1">
                    <a:lumMod val="50000"/>
                  </a:schemeClr>
                </a:solidFill>
                <a:latin typeface="STHeiti Light" charset="-122"/>
                <a:ea typeface="STHeiti Light" charset="-122"/>
                <a:cs typeface="STHeiti Light" charset="-122"/>
              </a:rPr>
              <a:t>到 </a:t>
            </a:r>
            <a:r>
              <a:rPr kumimoji="1" lang="en-US" altLang="zh-CN" dirty="0">
                <a:solidFill>
                  <a:schemeClr val="accent1">
                    <a:lumMod val="50000"/>
                  </a:schemeClr>
                </a:solidFill>
                <a:latin typeface="STHeiti Light" charset="-122"/>
                <a:ea typeface="STHeiti Light" charset="-122"/>
                <a:cs typeface="STHeiti Light" charset="-122"/>
              </a:rPr>
              <a:t>hi-1 </a:t>
            </a:r>
            <a:r>
              <a:rPr kumimoji="1" lang="zh-CN" altLang="en-US" dirty="0">
                <a:solidFill>
                  <a:schemeClr val="accent1">
                    <a:lumMod val="50000"/>
                  </a:schemeClr>
                </a:solidFill>
                <a:latin typeface="STHeiti Light" charset="-122"/>
                <a:ea typeface="STHeiti Light" charset="-122"/>
                <a:cs typeface="STHeiti Light" charset="-122"/>
              </a:rPr>
              <a:t>的 </a:t>
            </a:r>
            <a:r>
              <a:rPr kumimoji="1" lang="en-US" altLang="zh-CN" dirty="0">
                <a:solidFill>
                  <a:schemeClr val="accent1">
                    <a:lumMod val="50000"/>
                  </a:schemeClr>
                </a:solidFill>
                <a:latin typeface="STHeiti Light" charset="-122"/>
                <a:ea typeface="STHeiti Light" charset="-122"/>
                <a:cs typeface="STHeiti Light" charset="-122"/>
              </a:rPr>
              <a:t>slice </a:t>
            </a:r>
            <a:r>
              <a:rPr kumimoji="1" lang="zh-CN" altLang="en-US" dirty="0">
                <a:solidFill>
                  <a:schemeClr val="accent1">
                    <a:lumMod val="50000"/>
                  </a:schemeClr>
                </a:solidFill>
                <a:latin typeface="STHeiti Light" charset="-122"/>
                <a:ea typeface="STHeiti Light" charset="-122"/>
                <a:cs typeface="STHeiti Light" charset="-122"/>
              </a:rPr>
              <a:t>元素，含前端，不包含后端。</a:t>
            </a:r>
            <a:endParaRPr kumimoji="1" lang="en-US" altLang="zh-CN" dirty="0">
              <a:solidFill>
                <a:schemeClr val="accent1">
                  <a:lumMod val="50000"/>
                </a:schemeClr>
              </a:solidFill>
              <a:latin typeface="STHeiti Light" charset="-122"/>
              <a:ea typeface="STHeiti Light" charset="-122"/>
              <a:cs typeface="STHeiti Light" charset="-122"/>
            </a:endParaRPr>
          </a:p>
          <a:p>
            <a:pPr>
              <a:buFont typeface="Wingdings" charset="2"/>
              <a:buChar char="l"/>
            </a:pPr>
            <a:r>
              <a:rPr kumimoji="1" lang="zh-CN" altLang="en-US" dirty="0">
                <a:solidFill>
                  <a:schemeClr val="accent1">
                    <a:lumMod val="50000"/>
                  </a:schemeClr>
                </a:solidFill>
                <a:latin typeface="STHeiti Light" charset="-122"/>
                <a:ea typeface="STHeiti Light" charset="-122"/>
                <a:cs typeface="STHeiti Light" charset="-122"/>
              </a:rPr>
              <a:t>当使用 </a:t>
            </a:r>
            <a:r>
              <a:rPr kumimoji="1" lang="en-US" altLang="zh-CN" dirty="0">
                <a:solidFill>
                  <a:schemeClr val="accent1">
                    <a:lumMod val="50000"/>
                  </a:schemeClr>
                </a:solidFill>
                <a:latin typeface="STHeiti Light" charset="-122"/>
                <a:ea typeface="STHeiti Light" charset="-122"/>
                <a:cs typeface="STHeiti Light" charset="-122"/>
              </a:rPr>
              <a:t>for </a:t>
            </a:r>
            <a:r>
              <a:rPr kumimoji="1" lang="zh-CN" altLang="en-US" dirty="0">
                <a:solidFill>
                  <a:schemeClr val="accent1">
                    <a:lumMod val="50000"/>
                  </a:schemeClr>
                </a:solidFill>
                <a:latin typeface="STHeiti Light" charset="-122"/>
                <a:ea typeface="STHeiti Light" charset="-122"/>
                <a:cs typeface="STHeiti Light" charset="-122"/>
              </a:rPr>
              <a:t>循环遍</a:t>
            </a:r>
            <a:r>
              <a:rPr kumimoji="1" lang="zh-CN" altLang="en-US" dirty="0" smtClean="0">
                <a:solidFill>
                  <a:schemeClr val="accent1">
                    <a:lumMod val="50000"/>
                  </a:schemeClr>
                </a:solidFill>
                <a:latin typeface="STHeiti Light" charset="-122"/>
                <a:ea typeface="STHeiti Light" charset="-122"/>
                <a:cs typeface="STHeiti Light" charset="-122"/>
              </a:rPr>
              <a:t>历时</a:t>
            </a:r>
            <a:r>
              <a:rPr kumimoji="1" lang="zh-CN" altLang="en-US" dirty="0">
                <a:solidFill>
                  <a:schemeClr val="accent1">
                    <a:lumMod val="50000"/>
                  </a:schemeClr>
                </a:solidFill>
                <a:latin typeface="STHeiti Light" charset="-122"/>
                <a:ea typeface="STHeiti Light" charset="-122"/>
                <a:cs typeface="STHeiti Light" charset="-122"/>
              </a:rPr>
              <a:t>，</a:t>
            </a:r>
            <a:r>
              <a:rPr kumimoji="1" lang="zh-CN" altLang="en-US" dirty="0" smtClean="0">
                <a:solidFill>
                  <a:schemeClr val="accent1">
                    <a:lumMod val="50000"/>
                  </a:schemeClr>
                </a:solidFill>
                <a:latin typeface="STHeiti Light" charset="-122"/>
                <a:ea typeface="STHeiti Light" charset="-122"/>
                <a:cs typeface="STHeiti Light" charset="-122"/>
              </a:rPr>
              <a:t>每次</a:t>
            </a:r>
            <a:r>
              <a:rPr kumimoji="1" lang="zh-CN" altLang="en-US" dirty="0">
                <a:solidFill>
                  <a:schemeClr val="accent1">
                    <a:lumMod val="50000"/>
                  </a:schemeClr>
                </a:solidFill>
                <a:latin typeface="STHeiti Light" charset="-122"/>
                <a:ea typeface="STHeiti Light" charset="-122"/>
                <a:cs typeface="STHeiti Light" charset="-122"/>
              </a:rPr>
              <a:t> </a:t>
            </a:r>
            <a:r>
              <a:rPr kumimoji="1" lang="en-US" altLang="zh-CN" dirty="0">
                <a:solidFill>
                  <a:schemeClr val="accent1">
                    <a:lumMod val="50000"/>
                  </a:schemeClr>
                </a:solidFill>
                <a:latin typeface="STHeiti Light" charset="-122"/>
                <a:ea typeface="STHeiti Light" charset="-122"/>
                <a:cs typeface="STHeiti Light" charset="-122"/>
              </a:rPr>
              <a:t>range </a:t>
            </a:r>
            <a:r>
              <a:rPr kumimoji="1" lang="zh-CN" altLang="en-US" dirty="0">
                <a:solidFill>
                  <a:schemeClr val="accent1">
                    <a:lumMod val="50000"/>
                  </a:schemeClr>
                </a:solidFill>
                <a:latin typeface="STHeiti Light" charset="-122"/>
                <a:ea typeface="STHeiti Light" charset="-122"/>
                <a:cs typeface="STHeiti Light" charset="-122"/>
              </a:rPr>
              <a:t>将返回两个值。 </a:t>
            </a:r>
            <a:r>
              <a:rPr kumimoji="1" lang="zh-CN" altLang="en-US" dirty="0" smtClean="0">
                <a:solidFill>
                  <a:schemeClr val="accent1">
                    <a:lumMod val="50000"/>
                  </a:schemeClr>
                </a:solidFill>
                <a:latin typeface="STHeiti Light" charset="-122"/>
                <a:ea typeface="STHeiti Light" charset="-122"/>
                <a:cs typeface="STHeiti Light" charset="-122"/>
              </a:rPr>
              <a:t>当前</a:t>
            </a:r>
            <a:r>
              <a:rPr kumimoji="1" lang="zh-CN" altLang="en-US" dirty="0">
                <a:solidFill>
                  <a:schemeClr val="accent1">
                    <a:lumMod val="50000"/>
                  </a:schemeClr>
                </a:solidFill>
                <a:latin typeface="STHeiti Light" charset="-122"/>
                <a:ea typeface="STHeiti Light" charset="-122"/>
                <a:cs typeface="STHeiti Light" charset="-122"/>
              </a:rPr>
              <a:t>下标（序号</a:t>
            </a:r>
            <a:r>
              <a:rPr kumimoji="1" lang="zh-CN" altLang="en-US" dirty="0" smtClean="0">
                <a:solidFill>
                  <a:schemeClr val="accent1">
                    <a:lumMod val="50000"/>
                  </a:schemeClr>
                </a:solidFill>
                <a:latin typeface="STHeiti Light" charset="-122"/>
                <a:ea typeface="STHeiti Light" charset="-122"/>
                <a:cs typeface="STHeiti Light" charset="-122"/>
              </a:rPr>
              <a:t>）和对应元素拷贝。</a:t>
            </a:r>
            <a:endParaRPr kumimoji="1" lang="zh-CN" altLang="en-US" dirty="0">
              <a:solidFill>
                <a:schemeClr val="accent1">
                  <a:lumMod val="50000"/>
                </a:schemeClr>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6952806"/>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1</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err="1">
                <a:solidFill>
                  <a:schemeClr val="accent1">
                    <a:lumMod val="50000"/>
                  </a:schemeClr>
                </a:solidFill>
                <a:latin typeface="STHeiti Light" charset="-122"/>
                <a:ea typeface="STHeiti Light" charset="-122"/>
                <a:cs typeface="STHeiti Light" charset="-122"/>
              </a:rPr>
              <a:t>s</a:t>
            </a:r>
            <a:r>
              <a:rPr lang="mr-IN" altLang="zh-CN" dirty="0">
                <a:solidFill>
                  <a:schemeClr val="accent1">
                    <a:lumMod val="50000"/>
                  </a:schemeClr>
                </a:solidFill>
                <a:latin typeface="STHeiti Light" charset="-122"/>
                <a:ea typeface="STHeiti Light" charset="-122"/>
                <a:cs typeface="STHeiti Light" charset="-122"/>
              </a:rPr>
              <a:t> := []</a:t>
            </a:r>
            <a:r>
              <a:rPr lang="mr-IN" altLang="zh-CN" dirty="0" err="1">
                <a:solidFill>
                  <a:schemeClr val="accent1">
                    <a:lumMod val="50000"/>
                  </a:schemeClr>
                </a:solidFill>
                <a:latin typeface="STHeiti Light" charset="-122"/>
                <a:ea typeface="STHeiti Light" charset="-122"/>
                <a:cs typeface="STHeiti Light" charset="-122"/>
              </a:rPr>
              <a:t>int</a:t>
            </a:r>
            <a:r>
              <a:rPr lang="mr-IN" altLang="zh-CN" dirty="0">
                <a:solidFill>
                  <a:schemeClr val="accent1">
                    <a:lumMod val="50000"/>
                  </a:schemeClr>
                </a:solidFill>
                <a:latin typeface="STHeiti Light" charset="-122"/>
                <a:ea typeface="STHeiti Light" charset="-122"/>
                <a:cs typeface="STHeiti Light" charset="-122"/>
              </a:rPr>
              <a:t>{2, 3, 5, 7, 11, 13}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err="1" smtClean="0">
                <a:solidFill>
                  <a:schemeClr val="accent1">
                    <a:lumMod val="50000"/>
                  </a:schemeClr>
                </a:solidFill>
                <a:latin typeface="STHeiti Light" charset="-122"/>
                <a:ea typeface="STHeiti Light" charset="-122"/>
                <a:cs typeface="STHeiti Light" charset="-122"/>
              </a:rPr>
              <a:t>for</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i</a:t>
            </a:r>
            <a:r>
              <a:rPr lang="mr-IN" altLang="zh-CN" dirty="0">
                <a:solidFill>
                  <a:schemeClr val="accent1">
                    <a:lumMod val="50000"/>
                  </a:schemeClr>
                </a:solidFill>
                <a:latin typeface="STHeiti Light" charset="-122"/>
                <a:ea typeface="STHeiti Light" charset="-122"/>
                <a:cs typeface="STHeiti Light" charset="-122"/>
              </a:rPr>
              <a:t> := 0; </a:t>
            </a:r>
            <a:r>
              <a:rPr lang="mr-IN" altLang="zh-CN" dirty="0" err="1">
                <a:solidFill>
                  <a:schemeClr val="accent1">
                    <a:lumMod val="50000"/>
                  </a:schemeClr>
                </a:solidFill>
                <a:latin typeface="STHeiti Light" charset="-122"/>
                <a:ea typeface="STHeiti Light" charset="-122"/>
                <a:cs typeface="STHeiti Light" charset="-122"/>
              </a:rPr>
              <a:t>i</a:t>
            </a:r>
            <a:r>
              <a:rPr lang="mr-IN" altLang="zh-CN" dirty="0">
                <a:solidFill>
                  <a:schemeClr val="accent1">
                    <a:lumMod val="50000"/>
                  </a:schemeClr>
                </a:solidFill>
                <a:latin typeface="STHeiti Light" charset="-122"/>
                <a:ea typeface="STHeiti Light" charset="-122"/>
                <a:cs typeface="STHeiti Light" charset="-122"/>
              </a:rPr>
              <a:t> &lt; </a:t>
            </a:r>
            <a:r>
              <a:rPr lang="mr-IN" altLang="zh-CN" dirty="0" err="1">
                <a:solidFill>
                  <a:schemeClr val="accent1">
                    <a:lumMod val="50000"/>
                  </a:schemeClr>
                </a:solidFill>
                <a:latin typeface="STHeiti Light" charset="-122"/>
                <a:ea typeface="STHeiti Light" charset="-122"/>
                <a:cs typeface="STHeiti Light" charset="-122"/>
              </a:rPr>
              <a:t>len</a:t>
            </a:r>
            <a:r>
              <a:rPr lang="mr-IN" altLang="zh-CN" dirty="0">
                <a:solidFill>
                  <a:schemeClr val="accent1">
                    <a:lumMod val="50000"/>
                  </a:schemeClr>
                </a:solidFill>
                <a:latin typeface="STHeiti Light" charset="-122"/>
                <a:ea typeface="STHeiti Light" charset="-122"/>
                <a:cs typeface="STHeiti Light" charset="-122"/>
              </a:rPr>
              <a:t>(</a:t>
            </a:r>
            <a:r>
              <a:rPr lang="mr-IN" altLang="zh-CN" dirty="0" err="1">
                <a:solidFill>
                  <a:schemeClr val="accent1">
                    <a:lumMod val="50000"/>
                  </a:schemeClr>
                </a:solidFill>
                <a:latin typeface="STHeiti Light" charset="-122"/>
                <a:ea typeface="STHeiti Light" charset="-122"/>
                <a:cs typeface="STHeiti Light" charset="-122"/>
              </a:rPr>
              <a:t>s</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i</a:t>
            </a:r>
            <a:r>
              <a:rPr lang="mr-IN"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err="1" smtClean="0">
                <a:solidFill>
                  <a:schemeClr val="accent1">
                    <a:lumMod val="50000"/>
                  </a:schemeClr>
                </a:solidFill>
                <a:latin typeface="STHeiti Light" charset="-122"/>
                <a:ea typeface="STHeiti Light" charset="-122"/>
                <a:cs typeface="STHeiti Light" charset="-122"/>
              </a:rPr>
              <a:t>fmt.Printf</a:t>
            </a:r>
            <a:r>
              <a:rPr lang="mr-IN" altLang="zh-CN" dirty="0">
                <a:solidFill>
                  <a:schemeClr val="accent1">
                    <a:lumMod val="50000"/>
                  </a:schemeClr>
                </a:solidFill>
                <a:latin typeface="STHeiti Light" charset="-122"/>
                <a:ea typeface="STHeiti Light" charset="-122"/>
                <a:cs typeface="STHeiti Light" charset="-122"/>
              </a:rPr>
              <a:t>("</a:t>
            </a:r>
            <a:r>
              <a:rPr lang="mr-IN" altLang="zh-CN" dirty="0" err="1">
                <a:solidFill>
                  <a:schemeClr val="accent1">
                    <a:lumMod val="50000"/>
                  </a:schemeClr>
                </a:solidFill>
                <a:latin typeface="STHeiti Light" charset="-122"/>
                <a:ea typeface="STHeiti Light" charset="-122"/>
                <a:cs typeface="STHeiti Light" charset="-122"/>
              </a:rPr>
              <a:t>s</a:t>
            </a:r>
            <a:r>
              <a:rPr lang="mr-IN" altLang="zh-CN" dirty="0">
                <a:solidFill>
                  <a:schemeClr val="accent1">
                    <a:lumMod val="50000"/>
                  </a:schemeClr>
                </a:solidFill>
                <a:latin typeface="STHeiti Light" charset="-122"/>
                <a:ea typeface="STHeiti Light" charset="-122"/>
                <a:cs typeface="STHeiti Light" charset="-122"/>
              </a:rPr>
              <a:t>[%</a:t>
            </a:r>
            <a:r>
              <a:rPr lang="mr-IN" altLang="zh-CN" dirty="0" err="1">
                <a:solidFill>
                  <a:schemeClr val="accent1">
                    <a:lumMod val="50000"/>
                  </a:schemeClr>
                </a:solidFill>
                <a:latin typeface="STHeiti Light" charset="-122"/>
                <a:ea typeface="STHeiti Light" charset="-122"/>
                <a:cs typeface="STHeiti Light" charset="-122"/>
              </a:rPr>
              <a:t>d</a:t>
            </a:r>
            <a:r>
              <a:rPr lang="mr-IN" altLang="zh-CN" dirty="0">
                <a:solidFill>
                  <a:schemeClr val="accent1">
                    <a:lumMod val="50000"/>
                  </a:schemeClr>
                </a:solidFill>
                <a:latin typeface="STHeiti Light" charset="-122"/>
                <a:ea typeface="STHeiti Light" charset="-122"/>
                <a:cs typeface="STHeiti Light" charset="-122"/>
              </a:rPr>
              <a:t>] == %</a:t>
            </a:r>
            <a:r>
              <a:rPr lang="mr-IN" altLang="zh-CN" dirty="0" err="1">
                <a:solidFill>
                  <a:schemeClr val="accent1">
                    <a:lumMod val="50000"/>
                  </a:schemeClr>
                </a:solidFill>
                <a:latin typeface="STHeiti Light" charset="-122"/>
                <a:ea typeface="STHeiti Light" charset="-122"/>
                <a:cs typeface="STHeiti Light" charset="-122"/>
              </a:rPr>
              <a:t>d</a:t>
            </a:r>
            <a:r>
              <a:rPr lang="mr-IN" altLang="zh-CN" dirty="0">
                <a:solidFill>
                  <a:schemeClr val="accent1">
                    <a:lumMod val="50000"/>
                  </a:schemeClr>
                </a:solidFill>
                <a:latin typeface="STHeiti Light" charset="-122"/>
                <a:ea typeface="STHeiti Light" charset="-122"/>
                <a:cs typeface="STHeiti Light" charset="-122"/>
              </a:rPr>
              <a:t>\</a:t>
            </a:r>
            <a:r>
              <a:rPr lang="mr-IN" altLang="zh-CN" dirty="0" err="1">
                <a:solidFill>
                  <a:schemeClr val="accent1">
                    <a:lumMod val="50000"/>
                  </a:schemeClr>
                </a:solidFill>
                <a:latin typeface="STHeiti Light" charset="-122"/>
                <a:ea typeface="STHeiti Light" charset="-122"/>
                <a:cs typeface="STHeiti Light" charset="-122"/>
              </a:rPr>
              <a:t>n</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i</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s</a:t>
            </a:r>
            <a:r>
              <a:rPr lang="mr-IN" altLang="zh-CN" dirty="0">
                <a:solidFill>
                  <a:schemeClr val="accent1">
                    <a:lumMod val="50000"/>
                  </a:schemeClr>
                </a:solidFill>
                <a:latin typeface="STHeiti Light" charset="-122"/>
                <a:ea typeface="STHeiti Light" charset="-122"/>
                <a:cs typeface="STHeiti Light" charset="-122"/>
              </a:rPr>
              <a:t>[</a:t>
            </a:r>
            <a:r>
              <a:rPr lang="mr-IN" altLang="zh-CN" dirty="0" err="1">
                <a:solidFill>
                  <a:schemeClr val="accent1">
                    <a:lumMod val="50000"/>
                  </a:schemeClr>
                </a:solidFill>
                <a:latin typeface="STHeiti Light" charset="-122"/>
                <a:ea typeface="STHeiti Light" charset="-122"/>
                <a:cs typeface="STHeiti Light" charset="-122"/>
              </a:rPr>
              <a:t>i</a:t>
            </a:r>
            <a:r>
              <a:rPr lang="mr-IN"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2</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err="1">
                <a:solidFill>
                  <a:schemeClr val="accent1">
                    <a:lumMod val="50000"/>
                  </a:schemeClr>
                </a:solidFill>
                <a:latin typeface="STHeiti Light" charset="-122"/>
                <a:ea typeface="STHeiti Light" charset="-122"/>
                <a:cs typeface="STHeiti Light" charset="-122"/>
              </a:rPr>
              <a:t>var</a:t>
            </a:r>
            <a:r>
              <a:rPr lang="mr-IN" altLang="zh-CN" dirty="0">
                <a:solidFill>
                  <a:schemeClr val="accent1">
                    <a:lumMod val="50000"/>
                  </a:schemeClr>
                </a:solidFill>
                <a:latin typeface="STHeiti Light" charset="-122"/>
                <a:ea typeface="STHeiti Light" charset="-122"/>
                <a:cs typeface="STHeiti Light" charset="-122"/>
              </a:rPr>
              <a:t> arr1 []</a:t>
            </a:r>
            <a:r>
              <a:rPr lang="mr-IN" altLang="zh-CN" dirty="0" err="1" smtClean="0">
                <a:solidFill>
                  <a:schemeClr val="accent1">
                    <a:lumMod val="50000"/>
                  </a:schemeClr>
                </a:solidFill>
                <a:latin typeface="STHeiti Light" charset="-122"/>
                <a:ea typeface="STHeiti Light" charset="-122"/>
                <a:cs typeface="STHeiti Light" charset="-122"/>
              </a:rPr>
              <a:t>int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smtClean="0">
                <a:solidFill>
                  <a:schemeClr val="accent1">
                    <a:lumMod val="50000"/>
                  </a:schemeClr>
                </a:solidFill>
                <a:latin typeface="STHeiti Light" charset="-122"/>
                <a:ea typeface="STHeiti Light" charset="-122"/>
                <a:cs typeface="STHeiti Light" charset="-122"/>
              </a:rPr>
              <a:t>arr1 </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append</a:t>
            </a:r>
            <a:r>
              <a:rPr lang="mr-IN" altLang="zh-CN" dirty="0">
                <a:solidFill>
                  <a:schemeClr val="accent1">
                    <a:lumMod val="50000"/>
                  </a:schemeClr>
                </a:solidFill>
                <a:latin typeface="STHeiti Light" charset="-122"/>
                <a:ea typeface="STHeiti Light" charset="-122"/>
                <a:cs typeface="STHeiti Light" charset="-122"/>
              </a:rPr>
              <a:t>(arr1, 1</a:t>
            </a:r>
            <a:r>
              <a:rPr lang="mr-IN" altLang="zh-CN"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smtClean="0">
                <a:solidFill>
                  <a:schemeClr val="accent1">
                    <a:lumMod val="50000"/>
                  </a:schemeClr>
                </a:solidFill>
                <a:latin typeface="STHeiti Light" charset="-122"/>
                <a:ea typeface="STHeiti Light" charset="-122"/>
                <a:cs typeface="STHeiti Light" charset="-122"/>
              </a:rPr>
              <a:t>arr1 </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append</a:t>
            </a:r>
            <a:r>
              <a:rPr lang="mr-IN" altLang="zh-CN" dirty="0">
                <a:solidFill>
                  <a:schemeClr val="accent1">
                    <a:lumMod val="50000"/>
                  </a:schemeClr>
                </a:solidFill>
                <a:latin typeface="STHeiti Light" charset="-122"/>
                <a:ea typeface="STHeiti Light" charset="-122"/>
                <a:cs typeface="STHeiti Light" charset="-122"/>
              </a:rPr>
              <a:t>(arr1, []</a:t>
            </a:r>
            <a:r>
              <a:rPr lang="mr-IN" altLang="zh-CN" dirty="0" err="1">
                <a:solidFill>
                  <a:schemeClr val="accent1">
                    <a:lumMod val="50000"/>
                  </a:schemeClr>
                </a:solidFill>
                <a:latin typeface="STHeiti Light" charset="-122"/>
                <a:ea typeface="STHeiti Light" charset="-122"/>
                <a:cs typeface="STHeiti Light" charset="-122"/>
              </a:rPr>
              <a:t>int</a:t>
            </a:r>
            <a:r>
              <a:rPr lang="mr-IN" altLang="zh-CN" dirty="0">
                <a:solidFill>
                  <a:schemeClr val="accent1">
                    <a:lumMod val="50000"/>
                  </a:schemeClr>
                </a:solidFill>
                <a:latin typeface="STHeiti Light" charset="-122"/>
                <a:ea typeface="STHeiti Light" charset="-122"/>
                <a:cs typeface="STHeiti Light" charset="-122"/>
              </a:rPr>
              <a:t>{2, 3, </a:t>
            </a:r>
            <a:r>
              <a:rPr lang="mr-IN" altLang="zh-CN" dirty="0" smtClean="0">
                <a:solidFill>
                  <a:schemeClr val="accent1">
                    <a:lumMod val="50000"/>
                  </a:schemeClr>
                </a:solidFill>
                <a:latin typeface="STHeiti Light" charset="-122"/>
                <a:ea typeface="STHeiti Light" charset="-122"/>
                <a:cs typeface="STHeiti Light" charset="-122"/>
              </a:rPr>
              <a:t>4}...)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a:solidFill>
                  <a:schemeClr val="accent1">
                    <a:lumMod val="50000"/>
                  </a:schemeClr>
                </a:solidFill>
                <a:latin typeface="STHeiti Light" charset="-122"/>
                <a:ea typeface="STHeiti Light" charset="-122"/>
                <a:cs typeface="STHeiti Light" charset="-122"/>
              </a:rPr>
              <a:t>=&gt; arr1 (2):[1 2 3 4</a:t>
            </a:r>
            <a:r>
              <a:rPr lang="mr-IN" altLang="zh-CN"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kumimoji="1" lang="mr-IN" altLang="zh-CN" dirty="0">
                <a:solidFill>
                  <a:schemeClr val="accent1">
                    <a:lumMod val="50000"/>
                  </a:schemeClr>
                </a:solidFill>
                <a:latin typeface="STHeiti Light" charset="-122"/>
                <a:ea typeface="STHeiti Light" charset="-122"/>
                <a:cs typeface="STHeiti Light" charset="-122"/>
              </a:rPr>
              <a:t>arr2 := </a:t>
            </a:r>
            <a:r>
              <a:rPr kumimoji="1" lang="mr-IN" altLang="zh-CN" dirty="0" err="1">
                <a:solidFill>
                  <a:schemeClr val="accent1">
                    <a:lumMod val="50000"/>
                  </a:schemeClr>
                </a:solidFill>
                <a:latin typeface="STHeiti Light" charset="-122"/>
                <a:ea typeface="STHeiti Light" charset="-122"/>
                <a:cs typeface="STHeiti Light" charset="-122"/>
              </a:rPr>
              <a:t>make</a:t>
            </a:r>
            <a:r>
              <a:rPr kumimoji="1" lang="mr-IN" altLang="zh-CN" dirty="0">
                <a:solidFill>
                  <a:schemeClr val="accent1">
                    <a:lumMod val="50000"/>
                  </a:schemeClr>
                </a:solidFill>
                <a:latin typeface="STHeiti Light" charset="-122"/>
                <a:ea typeface="STHeiti Light" charset="-122"/>
                <a:cs typeface="STHeiti Light" charset="-122"/>
              </a:rPr>
              <a:t>([]</a:t>
            </a:r>
            <a:r>
              <a:rPr kumimoji="1" lang="mr-IN" altLang="zh-CN" dirty="0" err="1">
                <a:solidFill>
                  <a:schemeClr val="accent1">
                    <a:lumMod val="50000"/>
                  </a:schemeClr>
                </a:solidFill>
                <a:latin typeface="STHeiti Light" charset="-122"/>
                <a:ea typeface="STHeiti Light" charset="-122"/>
                <a:cs typeface="STHeiti Light" charset="-122"/>
              </a:rPr>
              <a:t>int</a:t>
            </a:r>
            <a:r>
              <a:rPr kumimoji="1" lang="mr-IN" altLang="zh-CN" dirty="0">
                <a:solidFill>
                  <a:schemeClr val="accent1">
                    <a:lumMod val="50000"/>
                  </a:schemeClr>
                </a:solidFill>
                <a:latin typeface="STHeiti Light" charset="-122"/>
                <a:ea typeface="STHeiti Light" charset="-122"/>
                <a:cs typeface="STHeiti Light" charset="-122"/>
              </a:rPr>
              <a:t>, 5) </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kumimoji="1" lang="en-US" altLang="zh-CN" dirty="0" smtClean="0">
                <a:solidFill>
                  <a:schemeClr val="accent1">
                    <a:lumMod val="50000"/>
                  </a:schemeClr>
                </a:solidFill>
                <a:latin typeface="STHeiti Light" charset="-122"/>
                <a:ea typeface="STHeiti Light" charset="-122"/>
                <a:cs typeface="STHeiti Light" charset="-122"/>
              </a:rPr>
              <a:t>n:=</a:t>
            </a:r>
            <a:r>
              <a:rPr kumimoji="1" lang="mr-IN" altLang="zh-CN" dirty="0" err="1" smtClean="0">
                <a:solidFill>
                  <a:schemeClr val="accent1">
                    <a:lumMod val="50000"/>
                  </a:schemeClr>
                </a:solidFill>
                <a:latin typeface="STHeiti Light" charset="-122"/>
                <a:ea typeface="STHeiti Light" charset="-122"/>
                <a:cs typeface="STHeiti Light" charset="-122"/>
              </a:rPr>
              <a:t>copy</a:t>
            </a:r>
            <a:r>
              <a:rPr kumimoji="1" lang="mr-IN" altLang="zh-CN" dirty="0" smtClean="0">
                <a:solidFill>
                  <a:schemeClr val="accent1">
                    <a:lumMod val="50000"/>
                  </a:schemeClr>
                </a:solidFill>
                <a:latin typeface="STHeiti Light" charset="-122"/>
                <a:ea typeface="STHeiti Light" charset="-122"/>
                <a:cs typeface="STHeiti Light" charset="-122"/>
              </a:rPr>
              <a:t>(arr2</a:t>
            </a:r>
            <a:r>
              <a:rPr kumimoji="1" lang="mr-IN" altLang="zh-CN" dirty="0">
                <a:solidFill>
                  <a:schemeClr val="accent1">
                    <a:lumMod val="50000"/>
                  </a:schemeClr>
                </a:solidFill>
                <a:latin typeface="STHeiti Light" charset="-122"/>
                <a:ea typeface="STHeiti Light" charset="-122"/>
                <a:cs typeface="STHeiti Light" charset="-122"/>
              </a:rPr>
              <a:t>, arr1[1:4]) </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kumimoji="1" lang="mr-IN" altLang="zh-CN" dirty="0" smtClean="0">
                <a:solidFill>
                  <a:schemeClr val="accent1">
                    <a:lumMod val="50000"/>
                  </a:schemeClr>
                </a:solidFill>
                <a:latin typeface="STHeiti Light" charset="-122"/>
                <a:ea typeface="STHeiti Light" charset="-122"/>
                <a:cs typeface="STHeiti Light" charset="-122"/>
              </a:rPr>
              <a:t>// </a:t>
            </a:r>
            <a:r>
              <a:rPr kumimoji="1" lang="mr-IN" altLang="zh-CN" dirty="0">
                <a:solidFill>
                  <a:schemeClr val="accent1">
                    <a:lumMod val="50000"/>
                  </a:schemeClr>
                </a:solidFill>
                <a:latin typeface="STHeiti Light" charset="-122"/>
                <a:ea typeface="STHeiti Light" charset="-122"/>
                <a:cs typeface="STHeiti Light" charset="-122"/>
              </a:rPr>
              <a:t>=&gt; 3 </a:t>
            </a:r>
            <a:r>
              <a:rPr kumimoji="1" lang="mr-IN" altLang="zh-CN" dirty="0" err="1">
                <a:solidFill>
                  <a:schemeClr val="accent1">
                    <a:lumMod val="50000"/>
                  </a:schemeClr>
                </a:solidFill>
                <a:latin typeface="STHeiti Light" charset="-122"/>
                <a:ea typeface="STHeiti Light" charset="-122"/>
                <a:cs typeface="STHeiti Light" charset="-122"/>
              </a:rPr>
              <a:t>copied</a:t>
            </a:r>
            <a:r>
              <a:rPr kumimoji="1" lang="mr-IN" altLang="zh-CN" dirty="0">
                <a:solidFill>
                  <a:schemeClr val="accent1">
                    <a:lumMod val="50000"/>
                  </a:schemeClr>
                </a:solidFill>
                <a:latin typeface="STHeiti Light" charset="-122"/>
                <a:ea typeface="STHeiti Light" charset="-122"/>
                <a:cs typeface="STHeiti Light" charset="-122"/>
              </a:rPr>
              <a:t>, arr2 (2):[2 3 4 </a:t>
            </a:r>
            <a:r>
              <a:rPr kumimoji="1" lang="mr-IN" altLang="zh-CN" dirty="0" smtClean="0">
                <a:solidFill>
                  <a:schemeClr val="accent1">
                    <a:lumMod val="50000"/>
                  </a:schemeClr>
                </a:solidFill>
                <a:latin typeface="STHeiti Light" charset="-122"/>
                <a:ea typeface="STHeiti Light" charset="-122"/>
                <a:cs typeface="STHeiti Light" charset="-122"/>
              </a:rPr>
              <a:t>0</a:t>
            </a: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mr-IN" altLang="zh-CN" dirty="0" smtClean="0">
                <a:solidFill>
                  <a:schemeClr val="accent1">
                    <a:lumMod val="50000"/>
                  </a:schemeClr>
                </a:solidFill>
                <a:latin typeface="STHeiti Light" charset="-122"/>
                <a:ea typeface="STHeiti Light" charset="-122"/>
                <a:cs typeface="STHeiti Light" charset="-122"/>
              </a:rPr>
              <a:t>0</a:t>
            </a:r>
            <a:r>
              <a:rPr kumimoji="1" lang="mr-IN" altLang="zh-CN" dirty="0">
                <a:solidFill>
                  <a:schemeClr val="accent1">
                    <a:lumMod val="50000"/>
                  </a:schemeClr>
                </a:solidFill>
                <a:latin typeface="STHeiti Light" charset="-122"/>
                <a:ea typeface="STHeiti Light" charset="-122"/>
                <a:cs typeface="STHeiti Light" charset="-122"/>
              </a:rPr>
              <a:t>]</a:t>
            </a:r>
            <a:endParaRPr kumimoji="1" lang="zh-CN" altLang="en-US" dirty="0">
              <a:solidFill>
                <a:schemeClr val="accent1">
                  <a:lumMod val="50000"/>
                </a:schemeClr>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315090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smtClean="0">
                <a:solidFill>
                  <a:srgbClr val="439EFF"/>
                </a:solidFill>
                <a:latin typeface="幼圆" pitchFamily="49" charset="-122"/>
                <a:ea typeface="幼圆" pitchFamily="49" charset="-122"/>
              </a:rPr>
              <a:t>map</a:t>
            </a:r>
            <a:endParaRPr lang="zh-CN" altLang="en-US" dirty="0"/>
          </a:p>
        </p:txBody>
      </p:sp>
      <p:sp>
        <p:nvSpPr>
          <p:cNvPr id="4" name="内容占位符 2"/>
          <p:cNvSpPr>
            <a:spLocks noGrp="1"/>
          </p:cNvSpPr>
          <p:nvPr>
            <p:ph idx="1"/>
          </p:nvPr>
        </p:nvSpPr>
        <p:spPr>
          <a:xfrm>
            <a:off x="640080" y="2240282"/>
            <a:ext cx="5760720" cy="6952806"/>
          </a:xfrm>
          <a:ln>
            <a:solidFill>
              <a:schemeClr val="accent1">
                <a:lumMod val="20000"/>
                <a:lumOff val="80000"/>
              </a:schemeClr>
            </a:solidFill>
          </a:ln>
        </p:spPr>
        <p:txBody>
          <a:bodyPr>
            <a:normAutofit/>
          </a:bodyPr>
          <a:lstStyle/>
          <a:p>
            <a:pPr>
              <a:lnSpc>
                <a:spcPct val="150000"/>
              </a:lnSpc>
              <a:buFont typeface="Wingdings" charset="2"/>
              <a:buChar char="l"/>
            </a:pPr>
            <a:r>
              <a:rPr lang="en-US" altLang="zh-CN" dirty="0">
                <a:solidFill>
                  <a:schemeClr val="accent1">
                    <a:lumMod val="50000"/>
                  </a:schemeClr>
                </a:solidFill>
                <a:latin typeface="STHeiti Light" charset="-122"/>
                <a:ea typeface="STHeiti Light" charset="-122"/>
                <a:cs typeface="STHeiti Light" charset="-122"/>
              </a:rPr>
              <a:t>map </a:t>
            </a:r>
            <a:r>
              <a:rPr lang="zh-CN" altLang="en-US" dirty="0">
                <a:solidFill>
                  <a:schemeClr val="accent1">
                    <a:lumMod val="50000"/>
                  </a:schemeClr>
                </a:solidFill>
                <a:latin typeface="STHeiti Light" charset="-122"/>
                <a:ea typeface="STHeiti Light" charset="-122"/>
                <a:cs typeface="STHeiti Light" charset="-122"/>
              </a:rPr>
              <a:t>映射键到值。</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a:solidFill>
                  <a:schemeClr val="accent1">
                    <a:lumMod val="50000"/>
                  </a:schemeClr>
                </a:solidFill>
                <a:latin typeface="STHeiti Light" charset="-122"/>
                <a:ea typeface="STHeiti Light" charset="-122"/>
                <a:cs typeface="STHeiti Light" charset="-122"/>
              </a:rPr>
              <a:t>map </a:t>
            </a:r>
            <a:r>
              <a:rPr lang="zh-CN" altLang="en-US" dirty="0">
                <a:solidFill>
                  <a:schemeClr val="accent1">
                    <a:lumMod val="50000"/>
                  </a:schemeClr>
                </a:solidFill>
                <a:latin typeface="STHeiti Light" charset="-122"/>
                <a:ea typeface="STHeiti Light" charset="-122"/>
                <a:cs typeface="STHeiti Light" charset="-122"/>
              </a:rPr>
              <a:t>在使用之前必须用 </a:t>
            </a:r>
            <a:r>
              <a:rPr lang="en-US" altLang="zh-CN" dirty="0">
                <a:solidFill>
                  <a:schemeClr val="accent1">
                    <a:lumMod val="50000"/>
                  </a:schemeClr>
                </a:solidFill>
                <a:latin typeface="STHeiti Light" charset="-122"/>
                <a:ea typeface="STHeiti Light" charset="-122"/>
                <a:cs typeface="STHeiti Light" charset="-122"/>
              </a:rPr>
              <a:t>make </a:t>
            </a:r>
            <a:r>
              <a:rPr lang="zh-CN" altLang="en-US" dirty="0">
                <a:solidFill>
                  <a:schemeClr val="accent1">
                    <a:lumMod val="50000"/>
                  </a:schemeClr>
                </a:solidFill>
                <a:latin typeface="STHeiti Light" charset="-122"/>
                <a:ea typeface="STHeiti Light" charset="-122"/>
                <a:cs typeface="STHeiti Light" charset="-122"/>
              </a:rPr>
              <a:t>来创建；值为 </a:t>
            </a:r>
            <a:r>
              <a:rPr lang="en-US" altLang="zh-CN" dirty="0">
                <a:solidFill>
                  <a:schemeClr val="accent1">
                    <a:lumMod val="50000"/>
                  </a:schemeClr>
                </a:solidFill>
                <a:latin typeface="STHeiti Light" charset="-122"/>
                <a:ea typeface="STHeiti Light" charset="-122"/>
                <a:cs typeface="STHeiti Light" charset="-122"/>
              </a:rPr>
              <a:t>nil </a:t>
            </a:r>
            <a:r>
              <a:rPr lang="zh-CN" altLang="en-US" dirty="0">
                <a:solidFill>
                  <a:schemeClr val="accent1">
                    <a:lumMod val="50000"/>
                  </a:schemeClr>
                </a:solidFill>
                <a:latin typeface="STHeiti Light" charset="-122"/>
                <a:ea typeface="STHeiti Light" charset="-122"/>
                <a:cs typeface="STHeiti Light" charset="-122"/>
              </a:rPr>
              <a:t>的 </a:t>
            </a:r>
            <a:r>
              <a:rPr lang="en-US" altLang="zh-CN" dirty="0">
                <a:solidFill>
                  <a:schemeClr val="accent1">
                    <a:lumMod val="50000"/>
                  </a:schemeClr>
                </a:solidFill>
                <a:latin typeface="STHeiti Light" charset="-122"/>
                <a:ea typeface="STHeiti Light" charset="-122"/>
                <a:cs typeface="STHeiti Light" charset="-122"/>
              </a:rPr>
              <a:t>map </a:t>
            </a:r>
            <a:r>
              <a:rPr lang="zh-CN" altLang="en-US" dirty="0">
                <a:solidFill>
                  <a:schemeClr val="accent1">
                    <a:lumMod val="50000"/>
                  </a:schemeClr>
                </a:solidFill>
                <a:latin typeface="STHeiti Light" charset="-122"/>
                <a:ea typeface="STHeiti Light" charset="-122"/>
                <a:cs typeface="STHeiti Light" charset="-122"/>
              </a:rPr>
              <a:t>是空的，并且不能对其赋</a:t>
            </a:r>
            <a:r>
              <a:rPr lang="zh-CN" altLang="en-US" dirty="0" smtClean="0">
                <a:solidFill>
                  <a:schemeClr val="accent1">
                    <a:lumMod val="50000"/>
                  </a:schemeClr>
                </a:solidFill>
                <a:latin typeface="STHeiti Light" charset="-122"/>
                <a:ea typeface="STHeiti Light" charset="-122"/>
                <a:cs typeface="STHeiti Light" charset="-122"/>
              </a:rPr>
              <a:t>值</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kumimoji="1" lang="en-US" altLang="zh-CN" dirty="0">
                <a:solidFill>
                  <a:schemeClr val="accent1">
                    <a:lumMod val="50000"/>
                  </a:schemeClr>
                </a:solidFill>
                <a:latin typeface="STHeiti Light" charset="-122"/>
                <a:ea typeface="STHeiti Light" charset="-122"/>
                <a:cs typeface="STHeiti Light" charset="-122"/>
              </a:rPr>
              <a:t>map </a:t>
            </a:r>
            <a:r>
              <a:rPr kumimoji="1" lang="zh-CN" altLang="en-US" dirty="0">
                <a:solidFill>
                  <a:schemeClr val="accent1">
                    <a:lumMod val="50000"/>
                  </a:schemeClr>
                </a:solidFill>
                <a:latin typeface="STHeiti Light" charset="-122"/>
                <a:ea typeface="STHeiti Light" charset="-122"/>
                <a:cs typeface="STHeiti Light" charset="-122"/>
              </a:rPr>
              <a:t>的文法跟结构体文法相似，不过必须有键名</a:t>
            </a:r>
            <a:r>
              <a:rPr kumimoji="1" lang="zh-CN" altLang="en-US" dirty="0" smtClean="0">
                <a:solidFill>
                  <a:schemeClr val="accent1">
                    <a:lumMod val="50000"/>
                  </a:schemeClr>
                </a:solidFill>
                <a:latin typeface="STHeiti Light" charset="-122"/>
                <a:ea typeface="STHeiti Light" charset="-122"/>
                <a:cs typeface="STHeiti Light" charset="-122"/>
              </a:rPr>
              <a:t>。</a:t>
            </a:r>
            <a:endParaRPr kumimoji="1"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kumimoji="1" lang="zh-CN" altLang="en-US" dirty="0">
                <a:solidFill>
                  <a:schemeClr val="accent1">
                    <a:lumMod val="50000"/>
                  </a:schemeClr>
                </a:solidFill>
                <a:latin typeface="STHeiti Light" charset="-122"/>
                <a:ea typeface="STHeiti Light" charset="-122"/>
                <a:cs typeface="STHeiti Light" charset="-122"/>
              </a:rPr>
              <a:t>在 </a:t>
            </a:r>
            <a:r>
              <a:rPr kumimoji="1" lang="en-US" altLang="zh-CN" dirty="0">
                <a:solidFill>
                  <a:schemeClr val="accent1">
                    <a:lumMod val="50000"/>
                  </a:schemeClr>
                </a:solidFill>
                <a:latin typeface="STHeiti Light" charset="-122"/>
                <a:ea typeface="STHeiti Light" charset="-122"/>
                <a:cs typeface="STHeiti Light" charset="-122"/>
              </a:rPr>
              <a:t>map m </a:t>
            </a:r>
            <a:r>
              <a:rPr kumimoji="1" lang="zh-CN" altLang="en-US" dirty="0">
                <a:solidFill>
                  <a:schemeClr val="accent1">
                    <a:lumMod val="50000"/>
                  </a:schemeClr>
                </a:solidFill>
                <a:latin typeface="STHeiti Light" charset="-122"/>
                <a:ea typeface="STHeiti Light" charset="-122"/>
                <a:cs typeface="STHeiti Light" charset="-122"/>
              </a:rPr>
              <a:t>中插入或修改一个元素</a:t>
            </a:r>
            <a:r>
              <a:rPr kumimoji="1" lang="zh-CN" altLang="en-US" dirty="0" smtClean="0">
                <a:solidFill>
                  <a:schemeClr val="accent1">
                    <a:lumMod val="50000"/>
                  </a:schemeClr>
                </a:solidFill>
                <a:latin typeface="STHeiti Light" charset="-122"/>
                <a:ea typeface="STHeiti Light" charset="-122"/>
                <a:cs typeface="STHeiti Light" charset="-122"/>
              </a:rPr>
              <a:t>：</a:t>
            </a:r>
            <a:r>
              <a:rPr kumimoji="1" lang="en-US" altLang="zh-CN" dirty="0">
                <a:solidFill>
                  <a:schemeClr val="accent1">
                    <a:lumMod val="50000"/>
                  </a:schemeClr>
                </a:solidFill>
                <a:latin typeface="STHeiti Light" charset="-122"/>
                <a:ea typeface="STHeiti Light" charset="-122"/>
                <a:cs typeface="STHeiti Light" charset="-122"/>
              </a:rPr>
              <a:t>m[key] = </a:t>
            </a:r>
            <a:r>
              <a:rPr kumimoji="1" lang="en-US" altLang="zh-CN" dirty="0" err="1" smtClean="0">
                <a:solidFill>
                  <a:schemeClr val="accent1">
                    <a:lumMod val="50000"/>
                  </a:schemeClr>
                </a:solidFill>
                <a:latin typeface="STHeiti Light" charset="-122"/>
                <a:ea typeface="STHeiti Light" charset="-122"/>
                <a:cs typeface="STHeiti Light" charset="-122"/>
              </a:rPr>
              <a:t>elem</a:t>
            </a:r>
            <a:r>
              <a:rPr kumimoji="1" lang="zh-CN" altLang="en-US" dirty="0" smtClean="0">
                <a:solidFill>
                  <a:schemeClr val="accent1">
                    <a:lumMod val="50000"/>
                  </a:schemeClr>
                </a:solidFill>
                <a:latin typeface="STHeiti Light" charset="-122"/>
                <a:ea typeface="STHeiti Light" charset="-122"/>
                <a:cs typeface="STHeiti Light" charset="-122"/>
              </a:rPr>
              <a:t>；</a:t>
            </a:r>
            <a:r>
              <a:rPr kumimoji="1" lang="zh-CN" altLang="mr-IN" dirty="0">
                <a:solidFill>
                  <a:schemeClr val="accent1">
                    <a:lumMod val="50000"/>
                  </a:schemeClr>
                </a:solidFill>
                <a:latin typeface="STHeiti Light" charset="-122"/>
                <a:ea typeface="STHeiti Light" charset="-122"/>
                <a:cs typeface="STHeiti Light" charset="-122"/>
              </a:rPr>
              <a:t>获得元素</a:t>
            </a:r>
            <a:r>
              <a:rPr kumimoji="1" lang="zh-CN" altLang="mr-IN" dirty="0" smtClean="0">
                <a:solidFill>
                  <a:schemeClr val="accent1">
                    <a:lumMod val="50000"/>
                  </a:schemeClr>
                </a:solidFill>
                <a:latin typeface="STHeiti Light" charset="-122"/>
                <a:ea typeface="STHeiti Light" charset="-122"/>
                <a:cs typeface="STHeiti Light" charset="-122"/>
              </a:rPr>
              <a:t>：</a:t>
            </a:r>
            <a:r>
              <a:rPr kumimoji="1" lang="mr-IN" altLang="zh-CN" dirty="0" err="1" smtClean="0">
                <a:solidFill>
                  <a:schemeClr val="accent1">
                    <a:lumMod val="50000"/>
                  </a:schemeClr>
                </a:solidFill>
                <a:latin typeface="STHeiti Light" charset="-122"/>
                <a:ea typeface="STHeiti Light" charset="-122"/>
                <a:cs typeface="STHeiti Light" charset="-122"/>
              </a:rPr>
              <a:t>elem</a:t>
            </a:r>
            <a:r>
              <a:rPr kumimoji="1" lang="mr-IN" altLang="zh-CN" dirty="0" smtClean="0">
                <a:solidFill>
                  <a:schemeClr val="accent1">
                    <a:lumMod val="50000"/>
                  </a:schemeClr>
                </a:solidFill>
                <a:latin typeface="STHeiti Light" charset="-122"/>
                <a:ea typeface="STHeiti Light" charset="-122"/>
                <a:cs typeface="STHeiti Light" charset="-122"/>
              </a:rPr>
              <a:t> </a:t>
            </a:r>
            <a:r>
              <a:rPr kumimoji="1" lang="mr-IN" altLang="zh-CN" dirty="0">
                <a:solidFill>
                  <a:schemeClr val="accent1">
                    <a:lumMod val="50000"/>
                  </a:schemeClr>
                </a:solidFill>
                <a:latin typeface="STHeiti Light" charset="-122"/>
                <a:ea typeface="STHeiti Light" charset="-122"/>
                <a:cs typeface="STHeiti Light" charset="-122"/>
              </a:rPr>
              <a:t>= </a:t>
            </a:r>
            <a:r>
              <a:rPr kumimoji="1" lang="mr-IN" altLang="zh-CN" dirty="0" err="1">
                <a:solidFill>
                  <a:schemeClr val="accent1">
                    <a:lumMod val="50000"/>
                  </a:schemeClr>
                </a:solidFill>
                <a:latin typeface="STHeiti Light" charset="-122"/>
                <a:ea typeface="STHeiti Light" charset="-122"/>
                <a:cs typeface="STHeiti Light" charset="-122"/>
              </a:rPr>
              <a:t>m</a:t>
            </a:r>
            <a:r>
              <a:rPr kumimoji="1" lang="mr-IN" altLang="zh-CN" dirty="0">
                <a:solidFill>
                  <a:schemeClr val="accent1">
                    <a:lumMod val="50000"/>
                  </a:schemeClr>
                </a:solidFill>
                <a:latin typeface="STHeiti Light" charset="-122"/>
                <a:ea typeface="STHeiti Light" charset="-122"/>
                <a:cs typeface="STHeiti Light" charset="-122"/>
              </a:rPr>
              <a:t>[</a:t>
            </a:r>
            <a:r>
              <a:rPr kumimoji="1" lang="mr-IN" altLang="zh-CN" dirty="0" err="1">
                <a:solidFill>
                  <a:schemeClr val="accent1">
                    <a:lumMod val="50000"/>
                  </a:schemeClr>
                </a:solidFill>
                <a:latin typeface="STHeiti Light" charset="-122"/>
                <a:ea typeface="STHeiti Light" charset="-122"/>
                <a:cs typeface="STHeiti Light" charset="-122"/>
              </a:rPr>
              <a:t>key</a:t>
            </a:r>
            <a:r>
              <a:rPr kumimoji="1" lang="mr-IN" altLang="zh-CN" dirty="0" smtClean="0">
                <a:solidFill>
                  <a:schemeClr val="accent1">
                    <a:lumMod val="50000"/>
                  </a:schemeClr>
                </a:solidFill>
                <a:latin typeface="STHeiti Light" charset="-122"/>
                <a:ea typeface="STHeiti Light" charset="-122"/>
                <a:cs typeface="STHeiti Light" charset="-122"/>
              </a:rPr>
              <a:t>]</a:t>
            </a:r>
            <a:r>
              <a:rPr kumimoji="1" lang="zh-CN" altLang="en-US" dirty="0" smtClean="0">
                <a:solidFill>
                  <a:schemeClr val="accent1">
                    <a:lumMod val="50000"/>
                  </a:schemeClr>
                </a:solidFill>
                <a:latin typeface="STHeiti Light" charset="-122"/>
                <a:ea typeface="STHeiti Light" charset="-122"/>
                <a:cs typeface="STHeiti Light" charset="-122"/>
              </a:rPr>
              <a:t>；</a:t>
            </a:r>
            <a:r>
              <a:rPr kumimoji="1" lang="zh-CN" altLang="hu-HU" dirty="0">
                <a:solidFill>
                  <a:schemeClr val="accent1">
                    <a:lumMod val="50000"/>
                  </a:schemeClr>
                </a:solidFill>
                <a:latin typeface="STHeiti Light" charset="-122"/>
                <a:ea typeface="STHeiti Light" charset="-122"/>
                <a:cs typeface="STHeiti Light" charset="-122"/>
              </a:rPr>
              <a:t>删除元素</a:t>
            </a:r>
            <a:r>
              <a:rPr kumimoji="1" lang="zh-CN" altLang="hu-HU" dirty="0" smtClean="0">
                <a:solidFill>
                  <a:schemeClr val="accent1">
                    <a:lumMod val="50000"/>
                  </a:schemeClr>
                </a:solidFill>
                <a:latin typeface="STHeiti Light" charset="-122"/>
                <a:ea typeface="STHeiti Light" charset="-122"/>
                <a:cs typeface="STHeiti Light" charset="-122"/>
              </a:rPr>
              <a:t>：</a:t>
            </a:r>
            <a:r>
              <a:rPr kumimoji="1" lang="hu-HU" altLang="zh-CN" dirty="0" err="1" smtClean="0">
                <a:solidFill>
                  <a:schemeClr val="accent1">
                    <a:lumMod val="50000"/>
                  </a:schemeClr>
                </a:solidFill>
                <a:latin typeface="STHeiti Light" charset="-122"/>
                <a:ea typeface="STHeiti Light" charset="-122"/>
                <a:cs typeface="STHeiti Light" charset="-122"/>
              </a:rPr>
              <a:t>delete</a:t>
            </a:r>
            <a:r>
              <a:rPr kumimoji="1" lang="hu-HU" altLang="zh-CN" dirty="0" smtClean="0">
                <a:solidFill>
                  <a:schemeClr val="accent1">
                    <a:lumMod val="50000"/>
                  </a:schemeClr>
                </a:solidFill>
                <a:latin typeface="STHeiti Light" charset="-122"/>
                <a:ea typeface="STHeiti Light" charset="-122"/>
                <a:cs typeface="STHeiti Light" charset="-122"/>
              </a:rPr>
              <a:t>(m</a:t>
            </a:r>
            <a:r>
              <a:rPr kumimoji="1" lang="hu-HU" altLang="zh-CN" dirty="0">
                <a:solidFill>
                  <a:schemeClr val="accent1">
                    <a:lumMod val="50000"/>
                  </a:schemeClr>
                </a:solidFill>
                <a:latin typeface="STHeiti Light" charset="-122"/>
                <a:ea typeface="STHeiti Light" charset="-122"/>
                <a:cs typeface="STHeiti Light" charset="-122"/>
              </a:rPr>
              <a:t>, </a:t>
            </a:r>
            <a:r>
              <a:rPr kumimoji="1" lang="hu-HU" altLang="zh-CN" dirty="0" err="1">
                <a:solidFill>
                  <a:schemeClr val="accent1">
                    <a:lumMod val="50000"/>
                  </a:schemeClr>
                </a:solidFill>
                <a:latin typeface="STHeiti Light" charset="-122"/>
                <a:ea typeface="STHeiti Light" charset="-122"/>
                <a:cs typeface="STHeiti Light" charset="-122"/>
              </a:rPr>
              <a:t>key</a:t>
            </a:r>
            <a:r>
              <a:rPr kumimoji="1" lang="hu-HU" altLang="zh-CN" dirty="0" smtClean="0">
                <a:solidFill>
                  <a:schemeClr val="accent1">
                    <a:lumMod val="50000"/>
                  </a:schemeClr>
                </a:solidFill>
                <a:latin typeface="STHeiti Light" charset="-122"/>
                <a:ea typeface="STHeiti Light" charset="-122"/>
                <a:cs typeface="STHeiti Light" charset="-122"/>
              </a:rPr>
              <a:t>)</a:t>
            </a:r>
            <a:r>
              <a:rPr kumimoji="1" lang="zh-CN" altLang="en-US" dirty="0">
                <a:solidFill>
                  <a:schemeClr val="accent1">
                    <a:lumMod val="50000"/>
                  </a:schemeClr>
                </a:solidFill>
                <a:latin typeface="STHeiti Light" charset="-122"/>
                <a:ea typeface="STHeiti Light" charset="-122"/>
                <a:cs typeface="STHeiti Light" charset="-122"/>
              </a:rPr>
              <a:t>；通过双赋值检测某个键存在</a:t>
            </a:r>
            <a:r>
              <a:rPr kumimoji="1" lang="zh-CN" altLang="en-US" dirty="0" smtClean="0">
                <a:solidFill>
                  <a:schemeClr val="accent1">
                    <a:lumMod val="50000"/>
                  </a:schemeClr>
                </a:solidFill>
                <a:latin typeface="STHeiti Light" charset="-122"/>
                <a:ea typeface="STHeiti Light" charset="-122"/>
                <a:cs typeface="STHeiti Light" charset="-122"/>
              </a:rPr>
              <a:t>：</a:t>
            </a:r>
            <a:r>
              <a:rPr kumimoji="1" lang="en-US" altLang="zh-CN" dirty="0" err="1" smtClean="0">
                <a:solidFill>
                  <a:schemeClr val="accent1">
                    <a:lumMod val="50000"/>
                  </a:schemeClr>
                </a:solidFill>
                <a:latin typeface="STHeiti Light" charset="-122"/>
                <a:ea typeface="STHeiti Light" charset="-122"/>
                <a:cs typeface="STHeiti Light" charset="-122"/>
              </a:rPr>
              <a:t>elem</a:t>
            </a:r>
            <a:r>
              <a:rPr kumimoji="1" lang="en-US" altLang="zh-CN" dirty="0">
                <a:solidFill>
                  <a:schemeClr val="accent1">
                    <a:lumMod val="50000"/>
                  </a:schemeClr>
                </a:solidFill>
                <a:latin typeface="STHeiti Light" charset="-122"/>
                <a:ea typeface="STHeiti Light" charset="-122"/>
                <a:cs typeface="STHeiti Light" charset="-122"/>
              </a:rPr>
              <a:t>, ok = m[key</a:t>
            </a:r>
            <a:r>
              <a:rPr kumimoji="1" lang="en-US" altLang="zh-CN" dirty="0" smtClean="0">
                <a:solidFill>
                  <a:schemeClr val="accent1">
                    <a:lumMod val="50000"/>
                  </a:schemeClr>
                </a:solidFill>
                <a:latin typeface="STHeiti Light" charset="-122"/>
                <a:ea typeface="STHeiti Light" charset="-122"/>
                <a:cs typeface="STHeiti Light" charset="-122"/>
              </a:rPr>
              <a:t>]</a:t>
            </a:r>
            <a:r>
              <a:rPr kumimoji="1" lang="zh-CN" altLang="en-US" dirty="0">
                <a:solidFill>
                  <a:schemeClr val="accent1">
                    <a:lumMod val="50000"/>
                  </a:schemeClr>
                </a:solidFill>
                <a:latin typeface="STHeiti Light" charset="-122"/>
                <a:ea typeface="STHeiti Light" charset="-122"/>
                <a:cs typeface="STHeiti Light" charset="-122"/>
              </a:rPr>
              <a:t>；如果</a:t>
            </a:r>
            <a:r>
              <a:rPr kumimoji="1" lang="en-US" altLang="zh-CN" dirty="0">
                <a:solidFill>
                  <a:schemeClr val="accent1">
                    <a:lumMod val="50000"/>
                  </a:schemeClr>
                </a:solidFill>
                <a:latin typeface="STHeiti Light" charset="-122"/>
                <a:ea typeface="STHeiti Light" charset="-122"/>
                <a:cs typeface="STHeiti Light" charset="-122"/>
              </a:rPr>
              <a:t>key</a:t>
            </a:r>
            <a:r>
              <a:rPr kumimoji="1" lang="zh-CN" altLang="en-US" dirty="0">
                <a:solidFill>
                  <a:schemeClr val="accent1">
                    <a:lumMod val="50000"/>
                  </a:schemeClr>
                </a:solidFill>
                <a:latin typeface="STHeiti Light" charset="-122"/>
                <a:ea typeface="STHeiti Light" charset="-122"/>
                <a:cs typeface="STHeiti Light" charset="-122"/>
              </a:rPr>
              <a:t>在</a:t>
            </a:r>
            <a:r>
              <a:rPr kumimoji="1" lang="en-US" altLang="zh-CN" dirty="0">
                <a:solidFill>
                  <a:schemeClr val="accent1">
                    <a:lumMod val="50000"/>
                  </a:schemeClr>
                </a:solidFill>
                <a:latin typeface="STHeiti Light" charset="-122"/>
                <a:ea typeface="STHeiti Light" charset="-122"/>
                <a:cs typeface="STHeiti Light" charset="-122"/>
              </a:rPr>
              <a:t>m</a:t>
            </a:r>
            <a:r>
              <a:rPr kumimoji="1" lang="zh-CN" altLang="en-US" dirty="0">
                <a:solidFill>
                  <a:schemeClr val="accent1">
                    <a:lumMod val="50000"/>
                  </a:schemeClr>
                </a:solidFill>
                <a:latin typeface="STHeiti Light" charset="-122"/>
                <a:ea typeface="STHeiti Light" charset="-122"/>
                <a:cs typeface="STHeiti Light" charset="-122"/>
              </a:rPr>
              <a:t>中，</a:t>
            </a:r>
            <a:r>
              <a:rPr kumimoji="1" lang="en-US" altLang="zh-CN" dirty="0">
                <a:solidFill>
                  <a:schemeClr val="accent1">
                    <a:lumMod val="50000"/>
                  </a:schemeClr>
                </a:solidFill>
                <a:latin typeface="STHeiti Light" charset="-122"/>
                <a:ea typeface="STHeiti Light" charset="-122"/>
                <a:cs typeface="STHeiti Light" charset="-122"/>
              </a:rPr>
              <a:t>ok</a:t>
            </a:r>
            <a:r>
              <a:rPr kumimoji="1" lang="zh-CN" altLang="en-US" dirty="0">
                <a:solidFill>
                  <a:schemeClr val="accent1">
                    <a:lumMod val="50000"/>
                  </a:schemeClr>
                </a:solidFill>
                <a:latin typeface="STHeiti Light" charset="-122"/>
                <a:ea typeface="STHeiti Light" charset="-122"/>
                <a:cs typeface="STHeiti Light" charset="-122"/>
              </a:rPr>
              <a:t>为</a:t>
            </a:r>
            <a:r>
              <a:rPr kumimoji="1" lang="en-US" altLang="zh-CN" dirty="0">
                <a:solidFill>
                  <a:schemeClr val="accent1">
                    <a:lumMod val="50000"/>
                  </a:schemeClr>
                </a:solidFill>
                <a:latin typeface="STHeiti Light" charset="-122"/>
                <a:ea typeface="STHeiti Light" charset="-122"/>
                <a:cs typeface="STHeiti Light" charset="-122"/>
              </a:rPr>
              <a:t>true</a:t>
            </a:r>
            <a:r>
              <a:rPr kumimoji="1" lang="zh-CN" altLang="en-US" dirty="0">
                <a:solidFill>
                  <a:schemeClr val="accent1">
                    <a:lumMod val="50000"/>
                  </a:schemeClr>
                </a:solidFill>
                <a:latin typeface="STHeiti Light" charset="-122"/>
                <a:ea typeface="STHeiti Light" charset="-122"/>
                <a:cs typeface="STHeiti Light" charset="-122"/>
              </a:rPr>
              <a:t>。否则，</a:t>
            </a:r>
            <a:r>
              <a:rPr kumimoji="1" lang="en-US" altLang="zh-CN" dirty="0">
                <a:solidFill>
                  <a:schemeClr val="accent1">
                    <a:lumMod val="50000"/>
                  </a:schemeClr>
                </a:solidFill>
                <a:latin typeface="STHeiti Light" charset="-122"/>
                <a:ea typeface="STHeiti Light" charset="-122"/>
                <a:cs typeface="STHeiti Light" charset="-122"/>
              </a:rPr>
              <a:t>ok</a:t>
            </a:r>
            <a:r>
              <a:rPr kumimoji="1" lang="zh-CN" altLang="en-US" dirty="0">
                <a:solidFill>
                  <a:schemeClr val="accent1">
                    <a:lumMod val="50000"/>
                  </a:schemeClr>
                </a:solidFill>
                <a:latin typeface="STHeiti Light" charset="-122"/>
                <a:ea typeface="STHeiti Light" charset="-122"/>
                <a:cs typeface="STHeiti Light" charset="-122"/>
              </a:rPr>
              <a:t>为</a:t>
            </a:r>
            <a:r>
              <a:rPr kumimoji="1" lang="en-US" altLang="zh-CN" dirty="0">
                <a:solidFill>
                  <a:schemeClr val="accent1">
                    <a:lumMod val="50000"/>
                  </a:schemeClr>
                </a:solidFill>
                <a:latin typeface="STHeiti Light" charset="-122"/>
                <a:ea typeface="STHeiti Light" charset="-122"/>
                <a:cs typeface="STHeiti Light" charset="-122"/>
              </a:rPr>
              <a:t>false</a:t>
            </a:r>
            <a:r>
              <a:rPr kumimoji="1" lang="zh-CN" altLang="en-US" dirty="0">
                <a:solidFill>
                  <a:schemeClr val="accent1">
                    <a:lumMod val="50000"/>
                  </a:schemeClr>
                </a:solidFill>
                <a:latin typeface="STHeiti Light" charset="-122"/>
                <a:ea typeface="STHeiti Light" charset="-122"/>
                <a:cs typeface="STHeiti Light" charset="-122"/>
              </a:rPr>
              <a:t>，并且</a:t>
            </a:r>
            <a:r>
              <a:rPr kumimoji="1" lang="en-US" altLang="zh-CN" dirty="0" err="1">
                <a:solidFill>
                  <a:schemeClr val="accent1">
                    <a:lumMod val="50000"/>
                  </a:schemeClr>
                </a:solidFill>
                <a:latin typeface="STHeiti Light" charset="-122"/>
                <a:ea typeface="STHeiti Light" charset="-122"/>
                <a:cs typeface="STHeiti Light" charset="-122"/>
              </a:rPr>
              <a:t>elem</a:t>
            </a:r>
            <a:r>
              <a:rPr kumimoji="1" lang="zh-CN" altLang="en-US" dirty="0">
                <a:solidFill>
                  <a:schemeClr val="accent1">
                    <a:lumMod val="50000"/>
                  </a:schemeClr>
                </a:solidFill>
                <a:latin typeface="STHeiti Light" charset="-122"/>
                <a:ea typeface="STHeiti Light" charset="-122"/>
                <a:cs typeface="STHeiti Light" charset="-122"/>
              </a:rPr>
              <a:t>是</a:t>
            </a:r>
            <a:r>
              <a:rPr kumimoji="1" lang="en-US" altLang="zh-CN" dirty="0">
                <a:solidFill>
                  <a:schemeClr val="accent1">
                    <a:lumMod val="50000"/>
                  </a:schemeClr>
                </a:solidFill>
                <a:latin typeface="STHeiti Light" charset="-122"/>
                <a:ea typeface="STHeiti Light" charset="-122"/>
                <a:cs typeface="STHeiti Light" charset="-122"/>
              </a:rPr>
              <a:t>map</a:t>
            </a:r>
            <a:r>
              <a:rPr kumimoji="1" lang="zh-CN" altLang="en-US" dirty="0">
                <a:solidFill>
                  <a:schemeClr val="accent1">
                    <a:lumMod val="50000"/>
                  </a:schemeClr>
                </a:solidFill>
                <a:latin typeface="STHeiti Light" charset="-122"/>
                <a:ea typeface="STHeiti Light" charset="-122"/>
                <a:cs typeface="STHeiti Light" charset="-122"/>
              </a:rPr>
              <a:t>的元素类型的零值。 </a:t>
            </a:r>
            <a:endParaRPr kumimoji="1"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kumimoji="1" lang="zh-CN" altLang="en-US" dirty="0">
                <a:solidFill>
                  <a:schemeClr val="accent1">
                    <a:lumMod val="50000"/>
                  </a:schemeClr>
                </a:solidFill>
                <a:latin typeface="STHeiti Light" charset="-122"/>
                <a:ea typeface="STHeiti Light" charset="-122"/>
                <a:cs typeface="STHeiti Light" charset="-122"/>
              </a:rPr>
              <a:t>当从 </a:t>
            </a:r>
            <a:r>
              <a:rPr kumimoji="1" lang="en-US" altLang="zh-CN" dirty="0">
                <a:solidFill>
                  <a:schemeClr val="accent1">
                    <a:lumMod val="50000"/>
                  </a:schemeClr>
                </a:solidFill>
                <a:latin typeface="STHeiti Light" charset="-122"/>
                <a:ea typeface="STHeiti Light" charset="-122"/>
                <a:cs typeface="STHeiti Light" charset="-122"/>
              </a:rPr>
              <a:t>map </a:t>
            </a:r>
            <a:r>
              <a:rPr kumimoji="1" lang="zh-CN" altLang="en-US" dirty="0">
                <a:solidFill>
                  <a:schemeClr val="accent1">
                    <a:lumMod val="50000"/>
                  </a:schemeClr>
                </a:solidFill>
                <a:latin typeface="STHeiti Light" charset="-122"/>
                <a:ea typeface="STHeiti Light" charset="-122"/>
                <a:cs typeface="STHeiti Light" charset="-122"/>
              </a:rPr>
              <a:t>中读取某个不存在的键时，结果是 </a:t>
            </a:r>
            <a:r>
              <a:rPr kumimoji="1" lang="en-US" altLang="zh-CN" dirty="0">
                <a:solidFill>
                  <a:schemeClr val="accent1">
                    <a:lumMod val="50000"/>
                  </a:schemeClr>
                </a:solidFill>
                <a:latin typeface="STHeiti Light" charset="-122"/>
                <a:ea typeface="STHeiti Light" charset="-122"/>
                <a:cs typeface="STHeiti Light" charset="-122"/>
              </a:rPr>
              <a:t>map </a:t>
            </a:r>
            <a:r>
              <a:rPr kumimoji="1" lang="zh-CN" altLang="en-US" dirty="0">
                <a:solidFill>
                  <a:schemeClr val="accent1">
                    <a:lumMod val="50000"/>
                  </a:schemeClr>
                </a:solidFill>
                <a:latin typeface="STHeiti Light" charset="-122"/>
                <a:ea typeface="STHeiti Light" charset="-122"/>
                <a:cs typeface="STHeiti Light" charset="-122"/>
              </a:rPr>
              <a:t>的元素类型的零值</a:t>
            </a:r>
          </a:p>
        </p:txBody>
      </p:sp>
      <p:sp>
        <p:nvSpPr>
          <p:cNvPr id="5" name="内容占位符 2"/>
          <p:cNvSpPr txBox="1">
            <a:spLocks/>
          </p:cNvSpPr>
          <p:nvPr/>
        </p:nvSpPr>
        <p:spPr>
          <a:xfrm>
            <a:off x="6616904" y="2240282"/>
            <a:ext cx="5544616" cy="6952806"/>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1</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a:solidFill>
                  <a:schemeClr val="accent1">
                    <a:lumMod val="50000"/>
                  </a:schemeClr>
                </a:solidFill>
                <a:latin typeface="STHeiti Light" charset="-122"/>
                <a:ea typeface="STHeiti Light" charset="-122"/>
                <a:cs typeface="STHeiti Light" charset="-122"/>
              </a:rPr>
              <a:t>m := make(map[string]</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smtClean="0">
                <a:solidFill>
                  <a:schemeClr val="accent1">
                    <a:lumMod val="50000"/>
                  </a:schemeClr>
                </a:solidFill>
                <a:latin typeface="STHeiti Light" charset="-122"/>
                <a:ea typeface="STHeiti Light" charset="-122"/>
                <a:cs typeface="STHeiti Light" charset="-122"/>
              </a:rPr>
              <a:t>)</a:t>
            </a:r>
            <a:br>
              <a:rPr lang="en-US" altLang="zh-CN" dirty="0" smtClean="0">
                <a:solidFill>
                  <a:schemeClr val="accent1">
                    <a:lumMod val="50000"/>
                  </a:schemeClr>
                </a:solidFill>
                <a:latin typeface="STHeiti Light" charset="-122"/>
                <a:ea typeface="STHeiti Light" charset="-122"/>
                <a:cs typeface="STHeiti Light" charset="-122"/>
              </a:rPr>
            </a:br>
            <a:r>
              <a:rPr lang="mr-IN" altLang="zh-CN" dirty="0" err="1">
                <a:solidFill>
                  <a:schemeClr val="accent1">
                    <a:lumMod val="50000"/>
                  </a:schemeClr>
                </a:solidFill>
                <a:latin typeface="STHeiti Light" charset="-122"/>
                <a:ea typeface="STHeiti Light" charset="-122"/>
                <a:cs typeface="STHeiti Light" charset="-122"/>
              </a:rPr>
              <a:t>m</a:t>
            </a:r>
            <a:r>
              <a:rPr lang="mr-IN" altLang="zh-CN" dirty="0" smtClean="0">
                <a:solidFill>
                  <a:schemeClr val="accent1">
                    <a:lumMod val="50000"/>
                  </a:schemeClr>
                </a:solidFill>
                <a:latin typeface="STHeiti Light" charset="-122"/>
                <a:ea typeface="STHeiti Light" charset="-122"/>
                <a:cs typeface="STHeiti Light" charset="-122"/>
              </a:rPr>
              <a:t>["</a:t>
            </a:r>
            <a:r>
              <a:rPr lang="mr-IN" altLang="zh-CN" dirty="0" err="1" smtClean="0">
                <a:solidFill>
                  <a:schemeClr val="accent1">
                    <a:lumMod val="50000"/>
                  </a:schemeClr>
                </a:solidFill>
                <a:latin typeface="STHeiti Light" charset="-122"/>
                <a:ea typeface="STHeiti Light" charset="-122"/>
                <a:cs typeface="STHeiti Light" charset="-122"/>
              </a:rPr>
              <a:t>A</a:t>
            </a:r>
            <a:r>
              <a:rPr lang="en-US" altLang="zh-CN" dirty="0" smtClean="0">
                <a:solidFill>
                  <a:schemeClr val="accent1">
                    <a:lumMod val="50000"/>
                  </a:schemeClr>
                </a:solidFill>
                <a:latin typeface="STHeiti Light" charset="-122"/>
                <a:ea typeface="STHeiti Light" charset="-122"/>
                <a:cs typeface="STHeiti Light" charset="-122"/>
              </a:rPr>
              <a:t>1</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a:solidFill>
                  <a:schemeClr val="accent1">
                    <a:lumMod val="50000"/>
                  </a:schemeClr>
                </a:solidFill>
                <a:latin typeface="STHeiti Light" charset="-122"/>
                <a:ea typeface="STHeiti Light" charset="-122"/>
                <a:cs typeface="STHeiti Light" charset="-122"/>
              </a:rPr>
              <a:t>= </a:t>
            </a:r>
            <a:r>
              <a:rPr lang="mr-IN" altLang="zh-CN" dirty="0" smtClean="0">
                <a:solidFill>
                  <a:schemeClr val="accent1">
                    <a:lumMod val="50000"/>
                  </a:schemeClr>
                </a:solidFill>
                <a:latin typeface="STHeiti Light" charset="-122"/>
                <a:ea typeface="STHeiti Light" charset="-122"/>
                <a:cs typeface="STHeiti Light" charset="-122"/>
              </a:rPr>
              <a:t>42</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dirty="0" err="1">
                <a:solidFill>
                  <a:schemeClr val="accent1">
                    <a:lumMod val="50000"/>
                  </a:schemeClr>
                </a:solidFill>
                <a:latin typeface="STHeiti Light" charset="-122"/>
                <a:ea typeface="STHeiti Light" charset="-122"/>
                <a:cs typeface="STHeiti Light" charset="-122"/>
              </a:rPr>
              <a:t>m</a:t>
            </a:r>
            <a:r>
              <a:rPr lang="mr-IN" altLang="zh-CN" dirty="0">
                <a:solidFill>
                  <a:schemeClr val="accent1">
                    <a:lumMod val="50000"/>
                  </a:schemeClr>
                </a:solidFill>
                <a:latin typeface="STHeiti Light" charset="-122"/>
                <a:ea typeface="STHeiti Light" charset="-122"/>
                <a:cs typeface="STHeiti Light" charset="-122"/>
              </a:rPr>
              <a:t>["</a:t>
            </a:r>
            <a:r>
              <a:rPr lang="mr-IN" altLang="zh-CN" dirty="0" err="1" smtClean="0">
                <a:solidFill>
                  <a:schemeClr val="accent1">
                    <a:lumMod val="50000"/>
                  </a:schemeClr>
                </a:solidFill>
                <a:latin typeface="STHeiti Light" charset="-122"/>
                <a:ea typeface="STHeiti Light" charset="-122"/>
                <a:cs typeface="STHeiti Light" charset="-122"/>
              </a:rPr>
              <a:t>A</a:t>
            </a:r>
            <a:r>
              <a:rPr lang="en-US" altLang="zh-CN" dirty="0" smtClean="0">
                <a:solidFill>
                  <a:schemeClr val="accent1">
                    <a:lumMod val="50000"/>
                  </a:schemeClr>
                </a:solidFill>
                <a:latin typeface="STHeiti Light" charset="-122"/>
                <a:ea typeface="STHeiti Light" charset="-122"/>
                <a:cs typeface="STHeiti Light" charset="-122"/>
              </a:rPr>
              <a:t>2</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a:solidFill>
                  <a:schemeClr val="accent1">
                    <a:lumMod val="50000"/>
                  </a:schemeClr>
                </a:solidFill>
                <a:latin typeface="STHeiti Light" charset="-122"/>
                <a:ea typeface="STHeiti Light" charset="-122"/>
                <a:cs typeface="STHeiti Light" charset="-122"/>
              </a:rPr>
              <a:t>= 48</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a:solidFill>
                  <a:schemeClr val="accent1">
                    <a:lumMod val="50000"/>
                  </a:schemeClr>
                </a:solidFill>
                <a:latin typeface="STHeiti Light" charset="-122"/>
                <a:ea typeface="STHeiti Light" charset="-122"/>
                <a:cs typeface="STHeiti Light" charset="-122"/>
              </a:rPr>
              <a:t>delete(m, "</a:t>
            </a:r>
            <a:r>
              <a:rPr lang="en-US" altLang="zh-CN" dirty="0" smtClean="0">
                <a:solidFill>
                  <a:schemeClr val="accent1">
                    <a:lumMod val="50000"/>
                  </a:schemeClr>
                </a:solidFill>
                <a:latin typeface="STHeiti Light" charset="-122"/>
                <a:ea typeface="STHeiti Light" charset="-122"/>
                <a:cs typeface="STHeiti Light" charset="-122"/>
              </a:rPr>
              <a:t>A1")</a:t>
            </a:r>
          </a:p>
          <a:p>
            <a:pPr marL="0" indent="0">
              <a:lnSpc>
                <a:spcPct val="150000"/>
              </a:lnSpc>
              <a:buNone/>
            </a:pPr>
            <a:r>
              <a:rPr lang="en-US" altLang="zh-CN" dirty="0">
                <a:solidFill>
                  <a:schemeClr val="accent1">
                    <a:lumMod val="50000"/>
                  </a:schemeClr>
                </a:solidFill>
                <a:latin typeface="STHeiti Light" charset="-122"/>
                <a:ea typeface="STHeiti Light" charset="-122"/>
                <a:cs typeface="STHeiti Light" charset="-122"/>
              </a:rPr>
              <a:t>v, ok := m["</a:t>
            </a:r>
            <a:r>
              <a:rPr lang="en-US" altLang="zh-CN" dirty="0" smtClean="0">
                <a:solidFill>
                  <a:schemeClr val="accent1">
                    <a:lumMod val="50000"/>
                  </a:schemeClr>
                </a:solidFill>
                <a:latin typeface="STHeiti Light" charset="-122"/>
                <a:ea typeface="STHeiti Light" charset="-122"/>
                <a:cs typeface="STHeiti Light" charset="-122"/>
              </a:rPr>
              <a:t>A5"]</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err="1" smtClean="0">
                <a:solidFill>
                  <a:schemeClr val="accent1">
                    <a:lumMod val="50000"/>
                  </a:schemeClr>
                </a:solidFill>
                <a:latin typeface="STHeiti Light" charset="-122"/>
                <a:ea typeface="STHeiti Light" charset="-122"/>
                <a:cs typeface="STHeiti Light" charset="-122"/>
              </a:rPr>
              <a:t>fmt.Println</a:t>
            </a:r>
            <a:r>
              <a:rPr lang="en-US" altLang="zh-CN" dirty="0">
                <a:solidFill>
                  <a:schemeClr val="accent1">
                    <a:lumMod val="50000"/>
                  </a:schemeClr>
                </a:solidFill>
                <a:latin typeface="STHeiti Light" charset="-122"/>
                <a:ea typeface="STHeiti Light" charset="-122"/>
                <a:cs typeface="STHeiti Light" charset="-122"/>
              </a:rPr>
              <a:t>("The value:", v, "Present?", ok</a:t>
            </a:r>
            <a:r>
              <a:rPr lang="en-US" altLang="zh-CN" dirty="0" smtClean="0">
                <a:solidFill>
                  <a:schemeClr val="accent1">
                    <a:lumMod val="50000"/>
                  </a:schemeClr>
                </a:solidFill>
                <a:latin typeface="STHeiti Light" charset="-122"/>
                <a:ea typeface="STHeiti Light" charset="-122"/>
                <a:cs typeface="STHeiti Light" charset="-122"/>
              </a:rPr>
              <a:t>)</a:t>
            </a:r>
          </a:p>
        </p:txBody>
      </p:sp>
    </p:spTree>
    <p:extLst>
      <p:ext uri="{BB962C8B-B14F-4D97-AF65-F5344CB8AC3E}">
        <p14:creationId xmlns:p14="http://schemas.microsoft.com/office/powerpoint/2010/main" val="858012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smtClean="0">
                <a:solidFill>
                  <a:srgbClr val="439EFF"/>
                </a:solidFill>
                <a:latin typeface="幼圆" pitchFamily="49" charset="-122"/>
                <a:ea typeface="幼圆" pitchFamily="49" charset="-122"/>
              </a:rPr>
              <a:t>for</a:t>
            </a:r>
            <a:r>
              <a:rPr lang="zh-CN" altLang="en-US" sz="4800" b="1" dirty="0" smtClean="0">
                <a:solidFill>
                  <a:srgbClr val="439EFF"/>
                </a:solidFill>
                <a:latin typeface="幼圆" pitchFamily="49" charset="-122"/>
                <a:ea typeface="幼圆" pitchFamily="49" charset="-122"/>
              </a:rPr>
              <a:t>循环</a:t>
            </a:r>
            <a:endParaRPr lang="zh-CN" altLang="en-US" dirty="0"/>
          </a:p>
        </p:txBody>
      </p:sp>
      <p:sp>
        <p:nvSpPr>
          <p:cNvPr id="4" name="内容占位符 2"/>
          <p:cNvSpPr>
            <a:spLocks noGrp="1"/>
          </p:cNvSpPr>
          <p:nvPr>
            <p:ph idx="1"/>
          </p:nvPr>
        </p:nvSpPr>
        <p:spPr>
          <a:xfrm>
            <a:off x="640080" y="2240282"/>
            <a:ext cx="5760720" cy="6808790"/>
          </a:xfrm>
          <a:ln>
            <a:solidFill>
              <a:schemeClr val="accent1">
                <a:lumMod val="20000"/>
                <a:lumOff val="80000"/>
              </a:schemeClr>
            </a:solidFill>
          </a:ln>
        </p:spPr>
        <p:txBody>
          <a:bodyPr>
            <a:normAutofit/>
          </a:bodyPr>
          <a:lstStyle/>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Go</a:t>
            </a:r>
            <a:r>
              <a:rPr lang="zh-CN" altLang="en-US" dirty="0" smtClean="0">
                <a:solidFill>
                  <a:schemeClr val="accent1">
                    <a:lumMod val="50000"/>
                  </a:schemeClr>
                </a:solidFill>
                <a:latin typeface="STHeiti Light" charset="-122"/>
                <a:ea typeface="STHeiti Light" charset="-122"/>
                <a:cs typeface="STHeiti Light" charset="-122"/>
              </a:rPr>
              <a:t>只</a:t>
            </a:r>
            <a:r>
              <a:rPr lang="zh-CN" altLang="en-US" dirty="0">
                <a:solidFill>
                  <a:schemeClr val="accent1">
                    <a:lumMod val="50000"/>
                  </a:schemeClr>
                </a:solidFill>
                <a:latin typeface="STHeiti Light" charset="-122"/>
                <a:ea typeface="STHeiti Light" charset="-122"/>
                <a:cs typeface="STHeiti Light" charset="-122"/>
              </a:rPr>
              <a:t>有一种循环</a:t>
            </a:r>
            <a:r>
              <a:rPr lang="zh-CN" altLang="en-US" dirty="0" smtClean="0">
                <a:solidFill>
                  <a:schemeClr val="accent1">
                    <a:lumMod val="50000"/>
                  </a:schemeClr>
                </a:solidFill>
                <a:latin typeface="STHeiti Light" charset="-122"/>
                <a:ea typeface="STHeiti Light" charset="-122"/>
                <a:cs typeface="STHeiti Light" charset="-122"/>
              </a:rPr>
              <a:t>结构：</a:t>
            </a:r>
            <a:r>
              <a:rPr lang="en-US" altLang="zh-CN" dirty="0">
                <a:solidFill>
                  <a:schemeClr val="accent1">
                    <a:lumMod val="50000"/>
                  </a:schemeClr>
                </a:solidFill>
                <a:latin typeface="STHeiti Light" charset="-122"/>
                <a:ea typeface="STHeiti Light" charset="-122"/>
                <a:cs typeface="STHeiti Light" charset="-122"/>
              </a:rPr>
              <a:t> for </a:t>
            </a:r>
            <a:r>
              <a:rPr lang="zh-CN" altLang="en-US" dirty="0">
                <a:solidFill>
                  <a:schemeClr val="accent1">
                    <a:lumMod val="50000"/>
                  </a:schemeClr>
                </a:solidFill>
                <a:latin typeface="STHeiti Light" charset="-122"/>
                <a:ea typeface="STHeiti Light" charset="-122"/>
                <a:cs typeface="STHeiti Light" charset="-122"/>
              </a:rPr>
              <a:t>循环</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zh-CN" altLang="en-US" dirty="0" smtClean="0">
                <a:solidFill>
                  <a:schemeClr val="accent1">
                    <a:lumMod val="50000"/>
                  </a:schemeClr>
                </a:solidFill>
                <a:latin typeface="STHeiti Light" charset="-122"/>
                <a:ea typeface="STHeiti Light" charset="-122"/>
                <a:cs typeface="STHeiti Light" charset="-122"/>
              </a:rPr>
              <a:t>基本</a:t>
            </a:r>
            <a:r>
              <a:rPr lang="zh-CN" altLang="en-US" dirty="0">
                <a:solidFill>
                  <a:schemeClr val="accent1">
                    <a:lumMod val="50000"/>
                  </a:schemeClr>
                </a:solidFill>
                <a:latin typeface="STHeiti Light" charset="-122"/>
                <a:ea typeface="STHeiti Light" charset="-122"/>
                <a:cs typeface="STHeiti Light" charset="-122"/>
              </a:rPr>
              <a:t>的 </a:t>
            </a:r>
            <a:r>
              <a:rPr lang="en-US" altLang="zh-CN" dirty="0">
                <a:solidFill>
                  <a:schemeClr val="accent1">
                    <a:lumMod val="50000"/>
                  </a:schemeClr>
                </a:solidFill>
                <a:latin typeface="STHeiti Light" charset="-122"/>
                <a:ea typeface="STHeiti Light" charset="-122"/>
                <a:cs typeface="STHeiti Light" charset="-122"/>
              </a:rPr>
              <a:t>for </a:t>
            </a:r>
            <a:r>
              <a:rPr lang="zh-CN" altLang="en-US" dirty="0">
                <a:solidFill>
                  <a:schemeClr val="accent1">
                    <a:lumMod val="50000"/>
                  </a:schemeClr>
                </a:solidFill>
                <a:latin typeface="STHeiti Light" charset="-122"/>
                <a:ea typeface="STHeiti Light" charset="-122"/>
                <a:cs typeface="STHeiti Light" charset="-122"/>
              </a:rPr>
              <a:t>循环包含三个由分号分开的组成部分：</a:t>
            </a: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初始化语句：在第一次循环执行前被执行</a:t>
            </a: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循环条件表达式：每轮迭代开始前被求值</a:t>
            </a: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后置语句：每轮迭代后被执行</a:t>
            </a:r>
          </a:p>
          <a:p>
            <a:pPr marL="0" indent="0">
              <a:lnSpc>
                <a:spcPct val="150000"/>
              </a:lnSpc>
              <a:buNone/>
            </a:pPr>
            <a:r>
              <a:rPr lang="zh-CN" altLang="en-US" dirty="0">
                <a:solidFill>
                  <a:schemeClr val="accent1">
                    <a:lumMod val="50000"/>
                  </a:schemeClr>
                </a:solidFill>
                <a:latin typeface="STHeiti Light" charset="-122"/>
                <a:ea typeface="STHeiti Light" charset="-122"/>
                <a:cs typeface="STHeiti Light" charset="-122"/>
              </a:rPr>
              <a:t>初始化语句一般是一个短变量声明，这里声明的变量仅在整个 </a:t>
            </a:r>
            <a:r>
              <a:rPr lang="en-US" altLang="zh-CN" dirty="0">
                <a:solidFill>
                  <a:schemeClr val="accent1">
                    <a:lumMod val="50000"/>
                  </a:schemeClr>
                </a:solidFill>
                <a:latin typeface="STHeiti Light" charset="-122"/>
                <a:ea typeface="STHeiti Light" charset="-122"/>
                <a:cs typeface="STHeiti Light" charset="-122"/>
              </a:rPr>
              <a:t>for </a:t>
            </a:r>
            <a:r>
              <a:rPr lang="zh-CN" altLang="en-US" dirty="0">
                <a:solidFill>
                  <a:schemeClr val="accent1">
                    <a:lumMod val="50000"/>
                  </a:schemeClr>
                </a:solidFill>
                <a:latin typeface="STHeiti Light" charset="-122"/>
                <a:ea typeface="STHeiti Light" charset="-122"/>
                <a:cs typeface="STHeiti Light" charset="-122"/>
              </a:rPr>
              <a:t>循环语句</a:t>
            </a:r>
            <a:r>
              <a:rPr lang="zh-CN" altLang="en-US" dirty="0" smtClean="0">
                <a:solidFill>
                  <a:schemeClr val="accent1">
                    <a:lumMod val="50000"/>
                  </a:schemeClr>
                </a:solidFill>
                <a:latin typeface="STHeiti Light" charset="-122"/>
                <a:ea typeface="STHeiti Light" charset="-122"/>
                <a:cs typeface="STHeiti Light" charset="-122"/>
              </a:rPr>
              <a:t>可见；循环</a:t>
            </a:r>
            <a:r>
              <a:rPr lang="zh-CN" altLang="en-US" dirty="0">
                <a:solidFill>
                  <a:schemeClr val="accent1">
                    <a:lumMod val="50000"/>
                  </a:schemeClr>
                </a:solidFill>
                <a:latin typeface="STHeiti Light" charset="-122"/>
                <a:ea typeface="STHeiti Light" charset="-122"/>
                <a:cs typeface="STHeiti Light" charset="-122"/>
              </a:rPr>
              <a:t>初始化语句和后置语句都是可选</a:t>
            </a:r>
            <a:r>
              <a:rPr lang="zh-CN" altLang="en-US" dirty="0" smtClean="0">
                <a:solidFill>
                  <a:schemeClr val="accent1">
                    <a:lumMod val="50000"/>
                  </a:schemeClr>
                </a:solidFill>
                <a:latin typeface="STHeiti Light" charset="-122"/>
                <a:ea typeface="STHeiti Light" charset="-122"/>
                <a:cs typeface="STHeiti Light" charset="-122"/>
              </a:rPr>
              <a:t>的。</a:t>
            </a:r>
            <a:endParaRPr lang="zh-CN" altLang="en-US" dirty="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zh-CN" altLang="en-US" dirty="0">
                <a:solidFill>
                  <a:schemeClr val="accent1">
                    <a:lumMod val="50000"/>
                  </a:schemeClr>
                </a:solidFill>
                <a:latin typeface="STHeiti Light" charset="-122"/>
                <a:ea typeface="STHeiti Light" charset="-122"/>
                <a:cs typeface="STHeiti Light" charset="-122"/>
              </a:rPr>
              <a:t>如果条件表达式的值变为 </a:t>
            </a:r>
            <a:r>
              <a:rPr lang="en-US" altLang="zh-CN" dirty="0">
                <a:solidFill>
                  <a:schemeClr val="accent1">
                    <a:lumMod val="50000"/>
                  </a:schemeClr>
                </a:solidFill>
                <a:latin typeface="STHeiti Light" charset="-122"/>
                <a:ea typeface="STHeiti Light" charset="-122"/>
                <a:cs typeface="STHeiti Light" charset="-122"/>
              </a:rPr>
              <a:t>false</a:t>
            </a:r>
            <a:r>
              <a:rPr lang="zh-CN" altLang="en-US" dirty="0">
                <a:solidFill>
                  <a:schemeClr val="accent1">
                    <a:lumMod val="50000"/>
                  </a:schemeClr>
                </a:solidFill>
                <a:latin typeface="STHeiti Light" charset="-122"/>
                <a:ea typeface="STHeiti Light" charset="-122"/>
                <a:cs typeface="STHeiti Light" charset="-122"/>
              </a:rPr>
              <a:t>，那么迭代将</a:t>
            </a:r>
            <a:r>
              <a:rPr lang="zh-CN" altLang="en-US" dirty="0" smtClean="0">
                <a:solidFill>
                  <a:schemeClr val="accent1">
                    <a:lumMod val="50000"/>
                  </a:schemeClr>
                </a:solidFill>
                <a:latin typeface="STHeiti Light" charset="-122"/>
                <a:ea typeface="STHeiti Light" charset="-122"/>
                <a:cs typeface="STHeiti Light" charset="-122"/>
              </a:rPr>
              <a:t>终止</a:t>
            </a:r>
            <a:endParaRPr lang="zh-CN" altLang="en-US" dirty="0">
              <a:solidFill>
                <a:schemeClr val="accent1">
                  <a:lumMod val="50000"/>
                </a:schemeClr>
              </a:solidFill>
              <a:latin typeface="STHeiti Light" charset="-122"/>
              <a:ea typeface="STHeiti Light" charset="-122"/>
              <a:cs typeface="STHeiti Light" charset="-122"/>
            </a:endParaRPr>
          </a:p>
          <a:p>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6808790"/>
          </a:xfrm>
          <a:prstGeom prst="rect">
            <a:avLst/>
          </a:prstGeom>
          <a:ln>
            <a:solidFill>
              <a:schemeClr val="accent1">
                <a:lumMod val="20000"/>
                <a:lumOff val="80000"/>
              </a:schemeClr>
            </a:solidFill>
          </a:ln>
        </p:spPr>
        <p:txBody>
          <a:bodyPr vert="horz" lIns="128016" tIns="64008" rIns="128016" bIns="64008" rtlCol="0">
            <a:normAutofit fontScale="92500" lnSpcReduction="2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Font typeface="Arial" pitchFamily="34" charset="0"/>
              <a:buNone/>
            </a:pPr>
            <a:r>
              <a:rPr lang="zh-CN" altLang="en-US" sz="2200" b="1" dirty="0" smtClean="0">
                <a:solidFill>
                  <a:schemeClr val="accent1">
                    <a:lumMod val="50000"/>
                  </a:schemeClr>
                </a:solidFill>
                <a:latin typeface="STHeiti Light" charset="-122"/>
                <a:ea typeface="STHeiti Light" charset="-122"/>
                <a:cs typeface="STHeiti Light" charset="-122"/>
              </a:rPr>
              <a:t>例子</a:t>
            </a:r>
            <a:r>
              <a:rPr lang="en-US" altLang="zh-CN" sz="2200" b="1" dirty="0" smtClean="0">
                <a:solidFill>
                  <a:schemeClr val="accent1">
                    <a:lumMod val="50000"/>
                  </a:schemeClr>
                </a:solidFill>
                <a:latin typeface="STHeiti Light" charset="-122"/>
                <a:ea typeface="STHeiti Light" charset="-122"/>
                <a:cs typeface="STHeiti Light" charset="-122"/>
              </a:rPr>
              <a:t>1</a:t>
            </a:r>
            <a:r>
              <a:rPr lang="zh-CN" altLang="en-US" sz="2200" b="1" dirty="0" smtClean="0">
                <a:solidFill>
                  <a:schemeClr val="accent1">
                    <a:lumMod val="50000"/>
                  </a:schemeClr>
                </a:solidFill>
                <a:latin typeface="STHeiti Light" charset="-122"/>
                <a:ea typeface="STHeiti Light" charset="-122"/>
                <a:cs typeface="STHeiti Light" charset="-122"/>
              </a:rPr>
              <a:t>：</a:t>
            </a:r>
            <a:endParaRPr lang="en-US" altLang="zh-CN" sz="2200" b="1"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sz="2200" dirty="0" err="1" smtClean="0">
                <a:solidFill>
                  <a:schemeClr val="accent1">
                    <a:lumMod val="50000"/>
                  </a:schemeClr>
                </a:solidFill>
                <a:latin typeface="STHeiti Light" charset="-122"/>
                <a:ea typeface="STHeiti Light" charset="-122"/>
                <a:cs typeface="STHeiti Light" charset="-122"/>
              </a:rPr>
              <a:t>sum</a:t>
            </a:r>
            <a:r>
              <a:rPr lang="mr-IN" altLang="zh-CN" sz="2200" dirty="0" smtClean="0">
                <a:solidFill>
                  <a:schemeClr val="accent1">
                    <a:lumMod val="50000"/>
                  </a:schemeClr>
                </a:solidFill>
                <a:latin typeface="STHeiti Light" charset="-122"/>
                <a:ea typeface="STHeiti Light" charset="-122"/>
                <a:cs typeface="STHeiti Light" charset="-122"/>
              </a:rPr>
              <a:t> </a:t>
            </a:r>
            <a:r>
              <a:rPr lang="mr-IN" altLang="zh-CN" sz="2200" dirty="0">
                <a:solidFill>
                  <a:schemeClr val="accent1">
                    <a:lumMod val="50000"/>
                  </a:schemeClr>
                </a:solidFill>
                <a:latin typeface="STHeiti Light" charset="-122"/>
                <a:ea typeface="STHeiti Light" charset="-122"/>
                <a:cs typeface="STHeiti Light" charset="-122"/>
              </a:rPr>
              <a:t>:= 0	</a:t>
            </a:r>
            <a:endParaRPr lang="en-US" altLang="zh-CN" sz="2200"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sz="2200" dirty="0" err="1" smtClean="0">
                <a:solidFill>
                  <a:schemeClr val="accent1">
                    <a:lumMod val="50000"/>
                  </a:schemeClr>
                </a:solidFill>
                <a:latin typeface="STHeiti Light" charset="-122"/>
                <a:ea typeface="STHeiti Light" charset="-122"/>
                <a:cs typeface="STHeiti Light" charset="-122"/>
              </a:rPr>
              <a:t>for</a:t>
            </a:r>
            <a:r>
              <a:rPr lang="mr-IN" altLang="zh-CN" sz="2200" dirty="0" smtClean="0">
                <a:solidFill>
                  <a:schemeClr val="accent1">
                    <a:lumMod val="50000"/>
                  </a:schemeClr>
                </a:solidFill>
                <a:latin typeface="STHeiti Light" charset="-122"/>
                <a:ea typeface="STHeiti Light" charset="-122"/>
                <a:cs typeface="STHeiti Light" charset="-122"/>
              </a:rPr>
              <a:t> </a:t>
            </a:r>
            <a:r>
              <a:rPr lang="mr-IN" altLang="zh-CN" sz="2200" dirty="0" err="1">
                <a:solidFill>
                  <a:schemeClr val="accent1">
                    <a:lumMod val="50000"/>
                  </a:schemeClr>
                </a:solidFill>
                <a:latin typeface="STHeiti Light" charset="-122"/>
                <a:ea typeface="STHeiti Light" charset="-122"/>
                <a:cs typeface="STHeiti Light" charset="-122"/>
              </a:rPr>
              <a:t>i</a:t>
            </a:r>
            <a:r>
              <a:rPr lang="mr-IN" altLang="zh-CN" sz="2200" dirty="0">
                <a:solidFill>
                  <a:schemeClr val="accent1">
                    <a:lumMod val="50000"/>
                  </a:schemeClr>
                </a:solidFill>
                <a:latin typeface="STHeiti Light" charset="-122"/>
                <a:ea typeface="STHeiti Light" charset="-122"/>
                <a:cs typeface="STHeiti Light" charset="-122"/>
              </a:rPr>
              <a:t> := 0; </a:t>
            </a:r>
            <a:r>
              <a:rPr lang="mr-IN" altLang="zh-CN" sz="2200" dirty="0" err="1">
                <a:solidFill>
                  <a:schemeClr val="accent1">
                    <a:lumMod val="50000"/>
                  </a:schemeClr>
                </a:solidFill>
                <a:latin typeface="STHeiti Light" charset="-122"/>
                <a:ea typeface="STHeiti Light" charset="-122"/>
                <a:cs typeface="STHeiti Light" charset="-122"/>
              </a:rPr>
              <a:t>i</a:t>
            </a:r>
            <a:r>
              <a:rPr lang="mr-IN" altLang="zh-CN" sz="2200" dirty="0">
                <a:solidFill>
                  <a:schemeClr val="accent1">
                    <a:lumMod val="50000"/>
                  </a:schemeClr>
                </a:solidFill>
                <a:latin typeface="STHeiti Light" charset="-122"/>
                <a:ea typeface="STHeiti Light" charset="-122"/>
                <a:cs typeface="STHeiti Light" charset="-122"/>
              </a:rPr>
              <a:t> &lt; 10; </a:t>
            </a:r>
            <a:r>
              <a:rPr lang="mr-IN" altLang="zh-CN" sz="2200" dirty="0" err="1">
                <a:solidFill>
                  <a:schemeClr val="accent1">
                    <a:lumMod val="50000"/>
                  </a:schemeClr>
                </a:solidFill>
                <a:latin typeface="STHeiti Light" charset="-122"/>
                <a:ea typeface="STHeiti Light" charset="-122"/>
                <a:cs typeface="STHeiti Light" charset="-122"/>
              </a:rPr>
              <a:t>i</a:t>
            </a:r>
            <a:r>
              <a:rPr lang="mr-IN" altLang="zh-CN" sz="2200" dirty="0">
                <a:solidFill>
                  <a:schemeClr val="accent1">
                    <a:lumMod val="50000"/>
                  </a:schemeClr>
                </a:solidFill>
                <a:latin typeface="STHeiti Light" charset="-122"/>
                <a:ea typeface="STHeiti Light" charset="-122"/>
                <a:cs typeface="STHeiti Light" charset="-122"/>
              </a:rPr>
              <a:t>++ {		</a:t>
            </a:r>
            <a:endParaRPr lang="en-US" altLang="zh-CN" sz="2200"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sz="2200" dirty="0" err="1" smtClean="0">
                <a:solidFill>
                  <a:schemeClr val="accent1">
                    <a:lumMod val="50000"/>
                  </a:schemeClr>
                </a:solidFill>
                <a:latin typeface="STHeiti Light" charset="-122"/>
                <a:ea typeface="STHeiti Light" charset="-122"/>
                <a:cs typeface="STHeiti Light" charset="-122"/>
              </a:rPr>
              <a:t>sum</a:t>
            </a:r>
            <a:r>
              <a:rPr lang="mr-IN" altLang="zh-CN" sz="2200" dirty="0" smtClean="0">
                <a:solidFill>
                  <a:schemeClr val="accent1">
                    <a:lumMod val="50000"/>
                  </a:schemeClr>
                </a:solidFill>
                <a:latin typeface="STHeiti Light" charset="-122"/>
                <a:ea typeface="STHeiti Light" charset="-122"/>
                <a:cs typeface="STHeiti Light" charset="-122"/>
              </a:rPr>
              <a:t> </a:t>
            </a:r>
            <a:r>
              <a:rPr lang="mr-IN" altLang="zh-CN" sz="2200" dirty="0">
                <a:solidFill>
                  <a:schemeClr val="accent1">
                    <a:lumMod val="50000"/>
                  </a:schemeClr>
                </a:solidFill>
                <a:latin typeface="STHeiti Light" charset="-122"/>
                <a:ea typeface="STHeiti Light" charset="-122"/>
                <a:cs typeface="STHeiti Light" charset="-122"/>
              </a:rPr>
              <a:t>+= </a:t>
            </a:r>
            <a:r>
              <a:rPr lang="mr-IN" altLang="zh-CN" sz="2200" dirty="0" err="1">
                <a:solidFill>
                  <a:schemeClr val="accent1">
                    <a:lumMod val="50000"/>
                  </a:schemeClr>
                </a:solidFill>
                <a:latin typeface="STHeiti Light" charset="-122"/>
                <a:ea typeface="STHeiti Light" charset="-122"/>
                <a:cs typeface="STHeiti Light" charset="-122"/>
              </a:rPr>
              <a:t>i</a:t>
            </a:r>
            <a:r>
              <a:rPr lang="mr-IN" altLang="zh-CN" sz="2200" dirty="0">
                <a:solidFill>
                  <a:schemeClr val="accent1">
                    <a:lumMod val="50000"/>
                  </a:schemeClr>
                </a:solidFill>
                <a:latin typeface="STHeiti Light" charset="-122"/>
                <a:ea typeface="STHeiti Light" charset="-122"/>
                <a:cs typeface="STHeiti Light" charset="-122"/>
              </a:rPr>
              <a:t>	</a:t>
            </a:r>
            <a:endParaRPr lang="en-US" altLang="zh-CN" sz="2200"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mr-IN" altLang="zh-CN" sz="2200" dirty="0" smtClean="0">
                <a:solidFill>
                  <a:schemeClr val="accent1">
                    <a:lumMod val="50000"/>
                  </a:schemeClr>
                </a:solidFill>
                <a:latin typeface="STHeiti Light" charset="-122"/>
                <a:ea typeface="STHeiti Light" charset="-122"/>
                <a:cs typeface="STHeiti Light" charset="-122"/>
              </a:rPr>
              <a:t>}</a:t>
            </a:r>
            <a:endParaRPr lang="en-US" altLang="zh-CN" sz="2200"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zh-CN" altLang="en-US" sz="2200" b="1" dirty="0" smtClean="0">
                <a:solidFill>
                  <a:schemeClr val="accent1">
                    <a:lumMod val="50000"/>
                  </a:schemeClr>
                </a:solidFill>
                <a:latin typeface="STHeiti Light" charset="-122"/>
                <a:ea typeface="STHeiti Light" charset="-122"/>
                <a:cs typeface="STHeiti Light" charset="-122"/>
              </a:rPr>
              <a:t>例子</a:t>
            </a:r>
            <a:r>
              <a:rPr lang="en-US" altLang="zh-CN" sz="2200" b="1" dirty="0" smtClean="0">
                <a:solidFill>
                  <a:schemeClr val="accent1">
                    <a:lumMod val="50000"/>
                  </a:schemeClr>
                </a:solidFill>
                <a:latin typeface="STHeiti Light" charset="-122"/>
                <a:ea typeface="STHeiti Light" charset="-122"/>
                <a:cs typeface="STHeiti Light" charset="-122"/>
              </a:rPr>
              <a:t>2</a:t>
            </a:r>
            <a:r>
              <a:rPr lang="zh-CN" altLang="en-US" sz="2200" b="1" dirty="0" smtClean="0">
                <a:solidFill>
                  <a:schemeClr val="accent1">
                    <a:lumMod val="50000"/>
                  </a:schemeClr>
                </a:solidFill>
                <a:latin typeface="STHeiti Light" charset="-122"/>
                <a:ea typeface="STHeiti Light" charset="-122"/>
                <a:cs typeface="STHeiti Light" charset="-122"/>
              </a:rPr>
              <a:t>：</a:t>
            </a:r>
            <a:endParaRPr lang="en-US" altLang="zh-CN" sz="2200" b="1"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hr-HR" altLang="zh-CN" sz="2200" dirty="0" smtClean="0">
                <a:solidFill>
                  <a:schemeClr val="accent1">
                    <a:lumMod val="50000"/>
                  </a:schemeClr>
                </a:solidFill>
                <a:latin typeface="STHeiti Light" charset="-122"/>
                <a:ea typeface="STHeiti Light" charset="-122"/>
                <a:cs typeface="STHeiti Light" charset="-122"/>
              </a:rPr>
              <a:t>for </a:t>
            </a:r>
            <a:r>
              <a:rPr lang="hr-HR" altLang="zh-CN" sz="2200" dirty="0" err="1">
                <a:solidFill>
                  <a:schemeClr val="accent1">
                    <a:lumMod val="50000"/>
                  </a:schemeClr>
                </a:solidFill>
                <a:latin typeface="STHeiti Light" charset="-122"/>
                <a:ea typeface="STHeiti Light" charset="-122"/>
                <a:cs typeface="STHeiti Light" charset="-122"/>
              </a:rPr>
              <a:t>sum</a:t>
            </a:r>
            <a:r>
              <a:rPr lang="hr-HR" altLang="zh-CN" sz="2200" dirty="0">
                <a:solidFill>
                  <a:schemeClr val="accent1">
                    <a:lumMod val="50000"/>
                  </a:schemeClr>
                </a:solidFill>
                <a:latin typeface="STHeiti Light" charset="-122"/>
                <a:ea typeface="STHeiti Light" charset="-122"/>
                <a:cs typeface="STHeiti Light" charset="-122"/>
              </a:rPr>
              <a:t> &lt; 1000 {	</a:t>
            </a:r>
            <a:endParaRPr lang="hr-HR" altLang="zh-CN" sz="2200"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hr-HR" altLang="zh-CN" sz="2200" dirty="0" err="1" smtClean="0">
                <a:solidFill>
                  <a:schemeClr val="accent1">
                    <a:lumMod val="50000"/>
                  </a:schemeClr>
                </a:solidFill>
                <a:latin typeface="STHeiti Light" charset="-122"/>
                <a:ea typeface="STHeiti Light" charset="-122"/>
                <a:cs typeface="STHeiti Light" charset="-122"/>
              </a:rPr>
              <a:t>sum</a:t>
            </a:r>
            <a:r>
              <a:rPr lang="hr-HR" altLang="zh-CN" sz="2200" dirty="0" smtClean="0">
                <a:solidFill>
                  <a:schemeClr val="accent1">
                    <a:lumMod val="50000"/>
                  </a:schemeClr>
                </a:solidFill>
                <a:latin typeface="STHeiti Light" charset="-122"/>
                <a:ea typeface="STHeiti Light" charset="-122"/>
                <a:cs typeface="STHeiti Light" charset="-122"/>
              </a:rPr>
              <a:t> </a:t>
            </a:r>
            <a:r>
              <a:rPr lang="hr-HR" altLang="zh-CN" sz="2200" dirty="0">
                <a:solidFill>
                  <a:schemeClr val="accent1">
                    <a:lumMod val="50000"/>
                  </a:schemeClr>
                </a:solidFill>
                <a:latin typeface="STHeiti Light" charset="-122"/>
                <a:ea typeface="STHeiti Light" charset="-122"/>
                <a:cs typeface="STHeiti Light" charset="-122"/>
              </a:rPr>
              <a:t>+= </a:t>
            </a:r>
            <a:r>
              <a:rPr lang="hr-HR" altLang="zh-CN" sz="2200" dirty="0" err="1" smtClean="0">
                <a:solidFill>
                  <a:schemeClr val="accent1">
                    <a:lumMod val="50000"/>
                  </a:schemeClr>
                </a:solidFill>
                <a:latin typeface="STHeiti Light" charset="-122"/>
                <a:ea typeface="STHeiti Light" charset="-122"/>
                <a:cs typeface="STHeiti Light" charset="-122"/>
              </a:rPr>
              <a:t>sum</a:t>
            </a:r>
            <a:endParaRPr lang="hr-HR" altLang="zh-CN" sz="2200"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hr-HR" altLang="zh-CN" sz="2200" dirty="0" smtClean="0">
                <a:solidFill>
                  <a:schemeClr val="accent1">
                    <a:lumMod val="50000"/>
                  </a:schemeClr>
                </a:solidFill>
                <a:latin typeface="STHeiti Light" charset="-122"/>
                <a:ea typeface="STHeiti Light" charset="-122"/>
                <a:cs typeface="STHeiti Light" charset="-122"/>
              </a:rPr>
              <a:t>}</a:t>
            </a:r>
            <a:br>
              <a:rPr lang="hr-HR" altLang="zh-CN" sz="2200" dirty="0" smtClean="0">
                <a:solidFill>
                  <a:schemeClr val="accent1">
                    <a:lumMod val="50000"/>
                  </a:schemeClr>
                </a:solidFill>
                <a:latin typeface="STHeiti Light" charset="-122"/>
                <a:ea typeface="STHeiti Light" charset="-122"/>
                <a:cs typeface="STHeiti Light" charset="-122"/>
              </a:rPr>
            </a:br>
            <a:r>
              <a:rPr lang="zh-CN" altLang="en-US" sz="2200" b="1" dirty="0" smtClean="0">
                <a:solidFill>
                  <a:schemeClr val="accent1">
                    <a:lumMod val="50000"/>
                  </a:schemeClr>
                </a:solidFill>
                <a:latin typeface="STHeiti Light" charset="-122"/>
                <a:ea typeface="STHeiti Light" charset="-122"/>
                <a:cs typeface="STHeiti Light" charset="-122"/>
              </a:rPr>
              <a:t>例子</a:t>
            </a:r>
            <a:r>
              <a:rPr lang="en-US" altLang="zh-CN" sz="2200" b="1" dirty="0" smtClean="0">
                <a:solidFill>
                  <a:schemeClr val="accent1">
                    <a:lumMod val="50000"/>
                  </a:schemeClr>
                </a:solidFill>
                <a:latin typeface="STHeiti Light" charset="-122"/>
                <a:ea typeface="STHeiti Light" charset="-122"/>
                <a:cs typeface="STHeiti Light" charset="-122"/>
              </a:rPr>
              <a:t>3</a:t>
            </a:r>
            <a:r>
              <a:rPr lang="zh-CN" altLang="en-US" sz="2200" b="1" dirty="0" smtClean="0">
                <a:solidFill>
                  <a:schemeClr val="accent1">
                    <a:lumMod val="50000"/>
                  </a:schemeClr>
                </a:solidFill>
                <a:latin typeface="STHeiti Light" charset="-122"/>
                <a:ea typeface="STHeiti Light" charset="-122"/>
                <a:cs typeface="STHeiti Light" charset="-122"/>
              </a:rPr>
              <a:t>：</a:t>
            </a:r>
            <a:endParaRPr lang="en-US" altLang="zh-CN" sz="2200" b="1"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sz="2200" dirty="0" err="1">
                <a:solidFill>
                  <a:schemeClr val="accent1">
                    <a:lumMod val="50000"/>
                  </a:schemeClr>
                </a:solidFill>
                <a:latin typeface="STHeiti Light" charset="-122"/>
                <a:ea typeface="STHeiti Light" charset="-122"/>
                <a:cs typeface="STHeiti Light" charset="-122"/>
              </a:rPr>
              <a:t>stringMap</a:t>
            </a:r>
            <a:r>
              <a:rPr lang="en-US" altLang="zh-CN" sz="2200" dirty="0">
                <a:solidFill>
                  <a:schemeClr val="accent1">
                    <a:lumMod val="50000"/>
                  </a:schemeClr>
                </a:solidFill>
                <a:latin typeface="STHeiti Light" charset="-122"/>
                <a:ea typeface="STHeiti Light" charset="-122"/>
                <a:cs typeface="STHeiti Light" charset="-122"/>
              </a:rPr>
              <a:t> := map[</a:t>
            </a:r>
            <a:r>
              <a:rPr lang="en-US" altLang="zh-CN" sz="2200" dirty="0" err="1">
                <a:solidFill>
                  <a:schemeClr val="accent1">
                    <a:lumMod val="50000"/>
                  </a:schemeClr>
                </a:solidFill>
                <a:latin typeface="STHeiti Light" charset="-122"/>
                <a:ea typeface="STHeiti Light" charset="-122"/>
                <a:cs typeface="STHeiti Light" charset="-122"/>
              </a:rPr>
              <a:t>int</a:t>
            </a:r>
            <a:r>
              <a:rPr lang="en-US" altLang="zh-CN" sz="2200" dirty="0">
                <a:solidFill>
                  <a:schemeClr val="accent1">
                    <a:lumMod val="50000"/>
                  </a:schemeClr>
                </a:solidFill>
                <a:latin typeface="STHeiti Light" charset="-122"/>
                <a:ea typeface="STHeiti Light" charset="-122"/>
                <a:cs typeface="STHeiti Light" charset="-122"/>
              </a:rPr>
              <a:t>]string{1: "A", 2: "B", 3: "C</a:t>
            </a:r>
            <a:r>
              <a:rPr lang="en-US" altLang="zh-CN" sz="2200"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sz="2200" dirty="0" smtClean="0">
                <a:solidFill>
                  <a:schemeClr val="accent1">
                    <a:lumMod val="50000"/>
                  </a:schemeClr>
                </a:solidFill>
                <a:latin typeface="STHeiti Light" charset="-122"/>
                <a:ea typeface="STHeiti Light" charset="-122"/>
                <a:cs typeface="STHeiti Light" charset="-122"/>
              </a:rPr>
              <a:t>for </a:t>
            </a:r>
            <a:r>
              <a:rPr lang="en-US" altLang="zh-CN" sz="2200" dirty="0">
                <a:solidFill>
                  <a:schemeClr val="accent1">
                    <a:lumMod val="50000"/>
                  </a:schemeClr>
                </a:solidFill>
                <a:latin typeface="STHeiti Light" charset="-122"/>
                <a:ea typeface="STHeiti Light" charset="-122"/>
                <a:cs typeface="STHeiti Light" charset="-122"/>
              </a:rPr>
              <a:t>k, v := range </a:t>
            </a:r>
            <a:r>
              <a:rPr lang="en-US" altLang="zh-CN" sz="2200" dirty="0" err="1">
                <a:solidFill>
                  <a:schemeClr val="accent1">
                    <a:lumMod val="50000"/>
                  </a:schemeClr>
                </a:solidFill>
                <a:latin typeface="STHeiti Light" charset="-122"/>
                <a:ea typeface="STHeiti Light" charset="-122"/>
                <a:cs typeface="STHeiti Light" charset="-122"/>
              </a:rPr>
              <a:t>stringMap</a:t>
            </a:r>
            <a:r>
              <a:rPr lang="en-US" altLang="zh-CN" sz="2200" dirty="0">
                <a:solidFill>
                  <a:schemeClr val="accent1">
                    <a:lumMod val="50000"/>
                  </a:schemeClr>
                </a:solidFill>
                <a:latin typeface="STHeiti Light" charset="-122"/>
                <a:ea typeface="STHeiti Light" charset="-122"/>
                <a:cs typeface="STHeiti Light" charset="-122"/>
              </a:rPr>
              <a:t> </a:t>
            </a:r>
            <a:r>
              <a:rPr lang="en-US" altLang="zh-CN" sz="2200"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sz="2200" dirty="0" err="1" smtClean="0">
                <a:solidFill>
                  <a:schemeClr val="accent1">
                    <a:lumMod val="50000"/>
                  </a:schemeClr>
                </a:solidFill>
                <a:latin typeface="STHeiti Light" charset="-122"/>
                <a:ea typeface="STHeiti Light" charset="-122"/>
                <a:cs typeface="STHeiti Light" charset="-122"/>
              </a:rPr>
              <a:t>fmt.Printf</a:t>
            </a:r>
            <a:r>
              <a:rPr lang="en-US" altLang="zh-CN" sz="2200" dirty="0">
                <a:solidFill>
                  <a:schemeClr val="accent1">
                    <a:lumMod val="50000"/>
                  </a:schemeClr>
                </a:solidFill>
                <a:latin typeface="STHeiti Light" charset="-122"/>
                <a:ea typeface="STHeiti Light" charset="-122"/>
                <a:cs typeface="STHeiti Light" charset="-122"/>
              </a:rPr>
              <a:t>("%d: %s\n", k, v) </a:t>
            </a:r>
            <a:endParaRPr lang="en-US" altLang="zh-CN" sz="2200"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sz="2200" dirty="0" smtClean="0">
                <a:solidFill>
                  <a:schemeClr val="accent1">
                    <a:lumMod val="50000"/>
                  </a:schemeClr>
                </a:solidFill>
                <a:latin typeface="STHeiti Light" charset="-122"/>
                <a:ea typeface="STHeiti Light" charset="-122"/>
                <a:cs typeface="STHeiti Light" charset="-122"/>
              </a:rPr>
              <a:t>}</a:t>
            </a:r>
          </a:p>
          <a:p>
            <a:pPr>
              <a:lnSpc>
                <a:spcPct val="150000"/>
              </a:lnSpc>
            </a:pPr>
            <a:endParaRPr lang="zh-CN" altLang="en-US" sz="2800" dirty="0" smtClean="0">
              <a:solidFill>
                <a:srgbClr val="000000"/>
              </a:solidFill>
              <a:latin typeface="STHeiti Light" charset="-122"/>
              <a:ea typeface="STHeiti Light" charset="-122"/>
              <a:cs typeface="STHeiti Light" charset="-122"/>
            </a:endParaRPr>
          </a:p>
          <a:p>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410346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smtClean="0">
                <a:solidFill>
                  <a:srgbClr val="439EFF"/>
                </a:solidFill>
                <a:latin typeface="幼圆" pitchFamily="49" charset="-122"/>
                <a:ea typeface="幼圆" pitchFamily="49" charset="-122"/>
              </a:rPr>
              <a:t>if</a:t>
            </a:r>
            <a:r>
              <a:rPr lang="zh-CN" altLang="en-US" sz="4800" b="1" dirty="0" smtClean="0">
                <a:solidFill>
                  <a:srgbClr val="439EFF"/>
                </a:solidFill>
                <a:latin typeface="幼圆" pitchFamily="49" charset="-122"/>
                <a:ea typeface="幼圆" pitchFamily="49" charset="-122"/>
              </a:rPr>
              <a:t>语句</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rmAutofit/>
          </a:bodyPr>
          <a:lstStyle/>
          <a:p>
            <a:pPr>
              <a:lnSpc>
                <a:spcPct val="150000"/>
              </a:lnSpc>
              <a:buFont typeface="Wingdings" charset="2"/>
              <a:buChar char="l"/>
            </a:pPr>
            <a:r>
              <a:rPr lang="en-US" altLang="zh-CN" dirty="0" smtClean="0">
                <a:solidFill>
                  <a:schemeClr val="accent1">
                    <a:lumMod val="50000"/>
                  </a:schemeClr>
                </a:solidFill>
                <a:latin typeface="STHeiti Light" charset="-122"/>
                <a:ea typeface="STHeiti Light" charset="-122"/>
                <a:cs typeface="STHeiti Light" charset="-122"/>
              </a:rPr>
              <a:t>if</a:t>
            </a:r>
            <a:r>
              <a:rPr lang="en-US" altLang="zh-CN" dirty="0">
                <a:solidFill>
                  <a:schemeClr val="accent1">
                    <a:lumMod val="50000"/>
                  </a:schemeClr>
                </a:solidFill>
                <a:latin typeface="STHeiti Light" charset="-122"/>
                <a:ea typeface="STHeiti Light" charset="-122"/>
                <a:cs typeface="STHeiti Light" charset="-122"/>
              </a:rPr>
              <a:t> </a:t>
            </a:r>
            <a:r>
              <a:rPr lang="zh-CN" altLang="en-US" dirty="0">
                <a:solidFill>
                  <a:schemeClr val="accent1">
                    <a:lumMod val="50000"/>
                  </a:schemeClr>
                </a:solidFill>
                <a:latin typeface="STHeiti Light" charset="-122"/>
                <a:ea typeface="STHeiti Light" charset="-122"/>
                <a:cs typeface="STHeiti Light" charset="-122"/>
              </a:rPr>
              <a:t>语</a:t>
            </a:r>
            <a:r>
              <a:rPr lang="zh-CN" altLang="en-US" dirty="0" smtClean="0">
                <a:solidFill>
                  <a:schemeClr val="accent1">
                    <a:lumMod val="50000"/>
                  </a:schemeClr>
                </a:solidFill>
                <a:latin typeface="STHeiti Light" charset="-122"/>
                <a:ea typeface="STHeiti Light" charset="-122"/>
                <a:cs typeface="STHeiti Light" charset="-122"/>
              </a:rPr>
              <a:t>句不</a:t>
            </a:r>
            <a:r>
              <a:rPr lang="zh-CN" altLang="en-US" dirty="0">
                <a:solidFill>
                  <a:schemeClr val="accent1">
                    <a:lumMod val="50000"/>
                  </a:schemeClr>
                </a:solidFill>
                <a:latin typeface="STHeiti Light" charset="-122"/>
                <a:ea typeface="STHeiti Light" charset="-122"/>
                <a:cs typeface="STHeiti Light" charset="-122"/>
              </a:rPr>
              <a:t>要求用 </a:t>
            </a:r>
            <a:r>
              <a:rPr lang="en-US" altLang="zh-CN" dirty="0">
                <a:solidFill>
                  <a:schemeClr val="accent1">
                    <a:lumMod val="50000"/>
                  </a:schemeClr>
                </a:solidFill>
                <a:latin typeface="STHeiti Light" charset="-122"/>
                <a:ea typeface="STHeiti Light" charset="-122"/>
                <a:cs typeface="STHeiti Light" charset="-122"/>
              </a:rPr>
              <a:t>( ) </a:t>
            </a:r>
            <a:r>
              <a:rPr lang="zh-CN" altLang="en-US" dirty="0">
                <a:solidFill>
                  <a:schemeClr val="accent1">
                    <a:lumMod val="50000"/>
                  </a:schemeClr>
                </a:solidFill>
                <a:latin typeface="STHeiti Light" charset="-122"/>
                <a:ea typeface="STHeiti Light" charset="-122"/>
                <a:cs typeface="STHeiti Light" charset="-122"/>
              </a:rPr>
              <a:t>将条件括起来</a:t>
            </a:r>
            <a:r>
              <a:rPr lang="zh-CN" altLang="en-US" dirty="0" smtClean="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 </a:t>
            </a:r>
            <a:r>
              <a:rPr lang="zh-CN" altLang="en-US" dirty="0" smtClean="0">
                <a:solidFill>
                  <a:schemeClr val="accent1">
                    <a:lumMod val="50000"/>
                  </a:schemeClr>
                </a:solidFill>
                <a:latin typeface="STHeiti Light" charset="-122"/>
                <a:ea typeface="STHeiti Light" charset="-122"/>
                <a:cs typeface="STHeiti Light" charset="-122"/>
              </a:rPr>
              <a:t>必须有</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跟 </a:t>
            </a:r>
            <a:r>
              <a:rPr lang="en-US" altLang="zh-CN" dirty="0">
                <a:solidFill>
                  <a:schemeClr val="accent1">
                    <a:lumMod val="50000"/>
                  </a:schemeClr>
                </a:solidFill>
                <a:latin typeface="STHeiti Light" charset="-122"/>
                <a:ea typeface="STHeiti Light" charset="-122"/>
                <a:cs typeface="STHeiti Light" charset="-122"/>
              </a:rPr>
              <a:t>for </a:t>
            </a:r>
            <a:r>
              <a:rPr lang="zh-CN" altLang="en-US" dirty="0">
                <a:solidFill>
                  <a:schemeClr val="accent1">
                    <a:lumMod val="50000"/>
                  </a:schemeClr>
                </a:solidFill>
                <a:latin typeface="STHeiti Light" charset="-122"/>
                <a:ea typeface="STHeiti Light" charset="-122"/>
                <a:cs typeface="STHeiti Light" charset="-122"/>
              </a:rPr>
              <a:t>一样， </a:t>
            </a:r>
            <a:r>
              <a:rPr lang="en-US" altLang="zh-CN" dirty="0">
                <a:solidFill>
                  <a:schemeClr val="accent1">
                    <a:lumMod val="50000"/>
                  </a:schemeClr>
                </a:solidFill>
                <a:latin typeface="STHeiti Light" charset="-122"/>
                <a:ea typeface="STHeiti Light" charset="-122"/>
                <a:cs typeface="STHeiti Light" charset="-122"/>
              </a:rPr>
              <a:t>if </a:t>
            </a:r>
            <a:r>
              <a:rPr lang="zh-CN" altLang="en-US" dirty="0">
                <a:solidFill>
                  <a:schemeClr val="accent1">
                    <a:lumMod val="50000"/>
                  </a:schemeClr>
                </a:solidFill>
                <a:latin typeface="STHeiti Light" charset="-122"/>
                <a:ea typeface="STHeiti Light" charset="-122"/>
                <a:cs typeface="STHeiti Light" charset="-122"/>
              </a:rPr>
              <a:t>语句可以在条件之前执行一个简单语句</a:t>
            </a:r>
            <a:r>
              <a:rPr lang="zh-CN" altLang="en-US" dirty="0" smtClean="0">
                <a:solidFill>
                  <a:schemeClr val="accent1">
                    <a:lumMod val="50000"/>
                  </a:schemeClr>
                </a:solidFill>
                <a:latin typeface="STHeiti Light" charset="-122"/>
                <a:ea typeface="STHeiti Light" charset="-122"/>
                <a:cs typeface="STHeiti Light" charset="-122"/>
              </a:rPr>
              <a:t>。由</a:t>
            </a:r>
            <a:r>
              <a:rPr lang="zh-CN" altLang="en-US" dirty="0">
                <a:solidFill>
                  <a:schemeClr val="accent1">
                    <a:lumMod val="50000"/>
                  </a:schemeClr>
                </a:solidFill>
                <a:latin typeface="STHeiti Light" charset="-122"/>
                <a:ea typeface="STHeiti Light" charset="-122"/>
                <a:cs typeface="STHeiti Light" charset="-122"/>
              </a:rPr>
              <a:t>这个语句定义的变量的作用域仅在 </a:t>
            </a:r>
            <a:r>
              <a:rPr lang="en-US" altLang="zh-CN" dirty="0">
                <a:solidFill>
                  <a:schemeClr val="accent1">
                    <a:lumMod val="50000"/>
                  </a:schemeClr>
                </a:solidFill>
                <a:latin typeface="STHeiti Light" charset="-122"/>
                <a:ea typeface="STHeiti Light" charset="-122"/>
                <a:cs typeface="STHeiti Light" charset="-122"/>
              </a:rPr>
              <a:t>if </a:t>
            </a:r>
            <a:r>
              <a:rPr lang="zh-CN" altLang="en-US" dirty="0">
                <a:solidFill>
                  <a:schemeClr val="accent1">
                    <a:lumMod val="50000"/>
                  </a:schemeClr>
                </a:solidFill>
                <a:latin typeface="STHeiti Light" charset="-122"/>
                <a:ea typeface="STHeiti Light" charset="-122"/>
                <a:cs typeface="STHeiti Light" charset="-122"/>
              </a:rPr>
              <a:t>范围之内</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在 </a:t>
            </a:r>
            <a:r>
              <a:rPr lang="en-US" altLang="zh-CN" dirty="0">
                <a:solidFill>
                  <a:schemeClr val="accent1">
                    <a:lumMod val="50000"/>
                  </a:schemeClr>
                </a:solidFill>
                <a:latin typeface="STHeiti Light" charset="-122"/>
                <a:ea typeface="STHeiti Light" charset="-122"/>
                <a:cs typeface="STHeiti Light" charset="-122"/>
              </a:rPr>
              <a:t>if </a:t>
            </a:r>
            <a:r>
              <a:rPr lang="zh-CN" altLang="en-US" dirty="0" smtClean="0">
                <a:solidFill>
                  <a:schemeClr val="accent1">
                    <a:lumMod val="50000"/>
                  </a:schemeClr>
                </a:solidFill>
                <a:latin typeface="STHeiti Light" charset="-122"/>
                <a:ea typeface="STHeiti Light" charset="-122"/>
                <a:cs typeface="STHeiti Light" charset="-122"/>
              </a:rPr>
              <a:t>语句</a:t>
            </a:r>
            <a:r>
              <a:rPr lang="zh-CN" altLang="en-US" dirty="0">
                <a:solidFill>
                  <a:schemeClr val="accent1">
                    <a:lumMod val="50000"/>
                  </a:schemeClr>
                </a:solidFill>
                <a:latin typeface="STHeiti Light" charset="-122"/>
                <a:ea typeface="STHeiti Light" charset="-122"/>
                <a:cs typeface="STHeiti Light" charset="-122"/>
              </a:rPr>
              <a:t>定义的变量同样可以在任何对应的 </a:t>
            </a:r>
            <a:r>
              <a:rPr lang="en-US" altLang="zh-CN" dirty="0">
                <a:solidFill>
                  <a:schemeClr val="accent1">
                    <a:lumMod val="50000"/>
                  </a:schemeClr>
                </a:solidFill>
                <a:latin typeface="STHeiti Light" charset="-122"/>
                <a:ea typeface="STHeiti Light" charset="-122"/>
                <a:cs typeface="STHeiti Light" charset="-122"/>
              </a:rPr>
              <a:t>else </a:t>
            </a:r>
            <a:r>
              <a:rPr lang="zh-CN" altLang="en-US" dirty="0">
                <a:solidFill>
                  <a:schemeClr val="accent1">
                    <a:lumMod val="50000"/>
                  </a:schemeClr>
                </a:solidFill>
                <a:latin typeface="STHeiti Light" charset="-122"/>
                <a:ea typeface="STHeiti Light" charset="-122"/>
                <a:cs typeface="STHeiti Light" charset="-122"/>
              </a:rPr>
              <a:t>块中使用</a:t>
            </a:r>
          </a:p>
          <a:p>
            <a:pPr>
              <a:lnSpc>
                <a:spcPct val="150000"/>
              </a:lnSpc>
              <a:buFont typeface="Wingdings" charset="2"/>
              <a:buChar char="l"/>
            </a:pPr>
            <a:endParaRPr lang="en-US" altLang="zh-CN" dirty="0" smtClean="0">
              <a:solidFill>
                <a:srgbClr val="000000"/>
              </a:solidFill>
              <a:latin typeface="STHeiti Light" charset="-122"/>
              <a:ea typeface="STHeiti Light" charset="-122"/>
              <a:cs typeface="STHeiti Light" charset="-122"/>
            </a:endParaRPr>
          </a:p>
          <a:p>
            <a:pPr marL="0" indent="0">
              <a:lnSpc>
                <a:spcPct val="150000"/>
              </a:lnSpc>
              <a:buNone/>
            </a:pPr>
            <a:endParaRPr lang="en-US" altLang="zh-CN" dirty="0" smtClean="0">
              <a:solidFill>
                <a:srgbClr val="000000"/>
              </a:solidFill>
              <a:latin typeface="STHeiti Light" charset="-122"/>
              <a:ea typeface="STHeiti Light" charset="-122"/>
              <a:cs typeface="STHeiti Light" charset="-122"/>
            </a:endParaRPr>
          </a:p>
          <a:p>
            <a:pPr marL="0" indent="0">
              <a:lnSpc>
                <a:spcPct val="150000"/>
              </a:lnSpc>
              <a:buNone/>
            </a:pPr>
            <a:endParaRPr kumimoji="1" lang="zh-CN" altLang="en-US" dirty="0">
              <a:solidFill>
                <a:srgbClr val="000000"/>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1</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mr-IN" altLang="zh-CN" dirty="0" err="1">
                <a:solidFill>
                  <a:schemeClr val="accent1">
                    <a:lumMod val="50000"/>
                  </a:schemeClr>
                </a:solidFill>
                <a:latin typeface="STHeiti Light" charset="-122"/>
                <a:ea typeface="STHeiti Light" charset="-122"/>
                <a:cs typeface="STHeiti Light" charset="-122"/>
              </a:rPr>
              <a:t>if</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x</a:t>
            </a:r>
            <a:r>
              <a:rPr lang="mr-IN" altLang="zh-CN" dirty="0">
                <a:solidFill>
                  <a:schemeClr val="accent1">
                    <a:lumMod val="50000"/>
                  </a:schemeClr>
                </a:solidFill>
                <a:latin typeface="STHeiti Light" charset="-122"/>
                <a:ea typeface="STHeiti Light" charset="-122"/>
                <a:cs typeface="STHeiti Light" charset="-122"/>
              </a:rPr>
              <a:t> &lt; 0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return</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x</a:t>
            </a:r>
          </a:p>
          <a:p>
            <a:pPr marL="0" indent="0">
              <a:lnSpc>
                <a:spcPct val="120000"/>
              </a:lnSpc>
              <a:buNone/>
            </a:pPr>
            <a:r>
              <a:rPr lang="mr-IN" altLang="zh-CN"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2</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a:solidFill>
                  <a:schemeClr val="accent1">
                    <a:lumMod val="50000"/>
                  </a:schemeClr>
                </a:solidFill>
                <a:latin typeface="STHeiti Light" charset="-122"/>
                <a:ea typeface="STHeiti Light" charset="-122"/>
                <a:cs typeface="STHeiti Light" charset="-122"/>
              </a:rPr>
              <a:t>if v := </a:t>
            </a:r>
            <a:r>
              <a:rPr lang="en-US" altLang="zh-CN" dirty="0" err="1">
                <a:solidFill>
                  <a:schemeClr val="accent1">
                    <a:lumMod val="50000"/>
                  </a:schemeClr>
                </a:solidFill>
                <a:latin typeface="STHeiti Light" charset="-122"/>
                <a:ea typeface="STHeiti Light" charset="-122"/>
                <a:cs typeface="STHeiti Light" charset="-122"/>
              </a:rPr>
              <a:t>math.Pow</a:t>
            </a:r>
            <a:r>
              <a:rPr lang="en-US" altLang="zh-CN" dirty="0">
                <a:solidFill>
                  <a:schemeClr val="accent1">
                    <a:lumMod val="50000"/>
                  </a:schemeClr>
                </a:solidFill>
                <a:latin typeface="STHeiti Light" charset="-122"/>
                <a:ea typeface="STHeiti Light" charset="-122"/>
                <a:cs typeface="STHeiti Light" charset="-122"/>
              </a:rPr>
              <a:t>(x, n); v &lt; </a:t>
            </a:r>
            <a:r>
              <a:rPr lang="en-US" altLang="zh-CN" dirty="0" err="1">
                <a:solidFill>
                  <a:schemeClr val="accent1">
                    <a:lumMod val="50000"/>
                  </a:schemeClr>
                </a:solidFill>
                <a:latin typeface="STHeiti Light" charset="-122"/>
                <a:ea typeface="STHeiti Light" charset="-122"/>
                <a:cs typeface="STHeiti Light" charset="-122"/>
              </a:rPr>
              <a:t>lim</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return v</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3</a:t>
            </a:r>
            <a:r>
              <a:rPr lang="zh-CN" altLang="en-US" b="1" dirty="0" smtClean="0">
                <a:solidFill>
                  <a:schemeClr val="accent1">
                    <a:lumMod val="50000"/>
                  </a:schemeClr>
                </a:solidFill>
                <a:latin typeface="STHeiti Light" charset="-122"/>
                <a:ea typeface="STHeiti Light" charset="-122"/>
                <a:cs typeface="STHeiti Light" charset="-122"/>
              </a:rPr>
              <a:t>：</a:t>
            </a:r>
            <a:r>
              <a:rPr lang="en-US" altLang="zh-CN" dirty="0">
                <a:solidFill>
                  <a:schemeClr val="accent1">
                    <a:lumMod val="50000"/>
                  </a:schemeClr>
                </a:solidFill>
                <a:latin typeface="STHeiti Light" charset="-122"/>
                <a:ea typeface="STHeiti Light" charset="-122"/>
                <a:cs typeface="STHeiti Light" charset="-122"/>
              </a:rPr>
              <a:t/>
            </a:r>
            <a:br>
              <a:rPr lang="en-US" altLang="zh-CN" dirty="0">
                <a:solidFill>
                  <a:schemeClr val="accent1">
                    <a:lumMod val="50000"/>
                  </a:schemeClr>
                </a:solidFill>
                <a:latin typeface="STHeiti Light" charset="-122"/>
                <a:ea typeface="STHeiti Light" charset="-122"/>
                <a:cs typeface="STHeiti Light" charset="-122"/>
              </a:rPr>
            </a:br>
            <a:r>
              <a:rPr lang="en-US" altLang="zh-CN" dirty="0">
                <a:solidFill>
                  <a:schemeClr val="accent1">
                    <a:lumMod val="50000"/>
                  </a:schemeClr>
                </a:solidFill>
                <a:latin typeface="STHeiti Light" charset="-122"/>
                <a:ea typeface="STHeiti Light" charset="-122"/>
                <a:cs typeface="STHeiti Light" charset="-122"/>
              </a:rPr>
              <a:t>if v := </a:t>
            </a:r>
            <a:r>
              <a:rPr lang="en-US" altLang="zh-CN" dirty="0" err="1">
                <a:solidFill>
                  <a:schemeClr val="accent1">
                    <a:lumMod val="50000"/>
                  </a:schemeClr>
                </a:solidFill>
                <a:latin typeface="STHeiti Light" charset="-122"/>
                <a:ea typeface="STHeiti Light" charset="-122"/>
                <a:cs typeface="STHeiti Light" charset="-122"/>
              </a:rPr>
              <a:t>math.Pow</a:t>
            </a:r>
            <a:r>
              <a:rPr lang="en-US" altLang="zh-CN" dirty="0">
                <a:solidFill>
                  <a:schemeClr val="accent1">
                    <a:lumMod val="50000"/>
                  </a:schemeClr>
                </a:solidFill>
                <a:latin typeface="STHeiti Light" charset="-122"/>
                <a:ea typeface="STHeiti Light" charset="-122"/>
                <a:cs typeface="STHeiti Light" charset="-122"/>
              </a:rPr>
              <a:t>(x, n); v &lt; </a:t>
            </a:r>
            <a:r>
              <a:rPr lang="en-US" altLang="zh-CN" dirty="0" err="1">
                <a:solidFill>
                  <a:schemeClr val="accent1">
                    <a:lumMod val="50000"/>
                  </a:schemeClr>
                </a:solidFill>
                <a:latin typeface="STHeiti Light" charset="-122"/>
                <a:ea typeface="STHeiti Light" charset="-122"/>
                <a:cs typeface="STHeiti Light" charset="-122"/>
              </a:rPr>
              <a:t>lim</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return v</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else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fmt.Printf</a:t>
            </a:r>
            <a:r>
              <a:rPr lang="en-US" altLang="zh-CN" dirty="0">
                <a:solidFill>
                  <a:schemeClr val="accent1">
                    <a:lumMod val="50000"/>
                  </a:schemeClr>
                </a:solidFill>
                <a:latin typeface="STHeiti Light" charset="-122"/>
                <a:ea typeface="STHeiti Light" charset="-122"/>
                <a:cs typeface="STHeiti Light" charset="-122"/>
              </a:rPr>
              <a:t>("%g &gt;= %g\n", v, </a:t>
            </a:r>
            <a:r>
              <a:rPr lang="en-US" altLang="zh-CN" dirty="0" err="1">
                <a:solidFill>
                  <a:schemeClr val="accent1">
                    <a:lumMod val="50000"/>
                  </a:schemeClr>
                </a:solidFill>
                <a:latin typeface="STHeiti Light" charset="-122"/>
                <a:ea typeface="STHeiti Light" charset="-122"/>
                <a:cs typeface="STHeiti Light" charset="-122"/>
              </a:rPr>
              <a:t>lim</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endParaRPr lang="zh-CN" altLang="en-US" dirty="0" smtClean="0">
              <a:solidFill>
                <a:schemeClr val="accent1">
                  <a:lumMod val="50000"/>
                </a:schemeClr>
              </a:solidFill>
              <a:latin typeface="STHeiti Light" charset="-122"/>
              <a:ea typeface="STHeiti Light" charset="-122"/>
              <a:cs typeface="STHeiti Light" charset="-122"/>
            </a:endParaRPr>
          </a:p>
          <a:p>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305231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smtClean="0">
                <a:solidFill>
                  <a:srgbClr val="439EFF"/>
                </a:solidFill>
                <a:latin typeface="幼圆" pitchFamily="49" charset="-122"/>
                <a:ea typeface="幼圆" pitchFamily="49" charset="-122"/>
              </a:rPr>
              <a:t>switch</a:t>
            </a:r>
            <a:r>
              <a:rPr lang="zh-CN" altLang="en-US" sz="4800" b="1" dirty="0" smtClean="0">
                <a:solidFill>
                  <a:srgbClr val="439EFF"/>
                </a:solidFill>
                <a:latin typeface="幼圆" pitchFamily="49" charset="-122"/>
                <a:ea typeface="幼圆" pitchFamily="49" charset="-122"/>
              </a:rPr>
              <a:t>语句</a:t>
            </a:r>
            <a:endParaRPr lang="zh-CN" altLang="en-US" dirty="0"/>
          </a:p>
        </p:txBody>
      </p:sp>
      <p:sp>
        <p:nvSpPr>
          <p:cNvPr id="4" name="内容占位符 2"/>
          <p:cNvSpPr>
            <a:spLocks noGrp="1"/>
          </p:cNvSpPr>
          <p:nvPr>
            <p:ph idx="1"/>
          </p:nvPr>
        </p:nvSpPr>
        <p:spPr>
          <a:xfrm>
            <a:off x="640080" y="2240282"/>
            <a:ext cx="5760720" cy="6880798"/>
          </a:xfrm>
          <a:ln>
            <a:solidFill>
              <a:schemeClr val="accent1">
                <a:lumMod val="20000"/>
                <a:lumOff val="80000"/>
              </a:schemeClr>
            </a:solidFill>
          </a:ln>
        </p:spPr>
        <p:txBody>
          <a:bodyPr>
            <a:normAutofit/>
          </a:bodyPr>
          <a:lstStyle/>
          <a:p>
            <a:pPr>
              <a:lnSpc>
                <a:spcPct val="150000"/>
              </a:lnSpc>
              <a:buFont typeface="Wingdings" charset="2"/>
              <a:buChar char="l"/>
            </a:pPr>
            <a:r>
              <a:rPr lang="en-US" altLang="zh-CN" dirty="0" smtClean="0">
                <a:solidFill>
                  <a:schemeClr val="accent1">
                    <a:lumMod val="50000"/>
                  </a:schemeClr>
                </a:solidFill>
                <a:latin typeface="STHeiti Light" charset="-122"/>
                <a:ea typeface="STHeiti Light" charset="-122"/>
                <a:cs typeface="STHeiti Light" charset="-122"/>
              </a:rPr>
              <a:t>switch</a:t>
            </a:r>
            <a:r>
              <a:rPr lang="zh-CN" altLang="en-US" dirty="0" smtClean="0">
                <a:solidFill>
                  <a:schemeClr val="accent1">
                    <a:lumMod val="50000"/>
                  </a:schemeClr>
                </a:solidFill>
                <a:latin typeface="STHeiti Light" charset="-122"/>
                <a:ea typeface="STHeiti Light" charset="-122"/>
                <a:cs typeface="STHeiti Light" charset="-122"/>
              </a:rPr>
              <a:t>语</a:t>
            </a:r>
            <a:r>
              <a:rPr lang="zh-CN" altLang="en-US" dirty="0">
                <a:solidFill>
                  <a:schemeClr val="accent1">
                    <a:lumMod val="50000"/>
                  </a:schemeClr>
                </a:solidFill>
                <a:latin typeface="STHeiti Light" charset="-122"/>
                <a:ea typeface="STHeiti Light" charset="-122"/>
                <a:cs typeface="STHeiti Light" charset="-122"/>
              </a:rPr>
              <a:t>句除非以 </a:t>
            </a:r>
            <a:r>
              <a:rPr lang="en-US" altLang="zh-CN" dirty="0" err="1">
                <a:solidFill>
                  <a:schemeClr val="accent1">
                    <a:lumMod val="50000"/>
                  </a:schemeClr>
                </a:solidFill>
                <a:latin typeface="STHeiti Light" charset="-122"/>
                <a:ea typeface="STHeiti Light" charset="-122"/>
                <a:cs typeface="STHeiti Light" charset="-122"/>
              </a:rPr>
              <a:t>fallthrough</a:t>
            </a:r>
            <a:r>
              <a:rPr lang="en-US" altLang="zh-CN" dirty="0">
                <a:solidFill>
                  <a:schemeClr val="accent1">
                    <a:lumMod val="50000"/>
                  </a:schemeClr>
                </a:solidFill>
                <a:latin typeface="STHeiti Light" charset="-122"/>
                <a:ea typeface="STHeiti Light" charset="-122"/>
                <a:cs typeface="STHeiti Light" charset="-122"/>
              </a:rPr>
              <a:t> </a:t>
            </a:r>
            <a:r>
              <a:rPr lang="zh-CN" altLang="en-US" dirty="0">
                <a:solidFill>
                  <a:schemeClr val="accent1">
                    <a:lumMod val="50000"/>
                  </a:schemeClr>
                </a:solidFill>
                <a:latin typeface="STHeiti Light" charset="-122"/>
                <a:ea typeface="STHeiti Light" charset="-122"/>
                <a:cs typeface="STHeiti Light" charset="-122"/>
              </a:rPr>
              <a:t>语句结束，否则分支会自动</a:t>
            </a:r>
            <a:r>
              <a:rPr lang="zh-CN" altLang="en-US" dirty="0" smtClean="0">
                <a:solidFill>
                  <a:schemeClr val="accent1">
                    <a:lumMod val="50000"/>
                  </a:schemeClr>
                </a:solidFill>
                <a:latin typeface="STHeiti Light" charset="-122"/>
                <a:ea typeface="STHeiti Light" charset="-122"/>
                <a:cs typeface="STHeiti Light" charset="-122"/>
              </a:rPr>
              <a:t>终止</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a:solidFill>
                  <a:schemeClr val="accent1">
                    <a:lumMod val="50000"/>
                  </a:schemeClr>
                </a:solidFill>
                <a:latin typeface="STHeiti Light" charset="-122"/>
                <a:ea typeface="STHeiti Light" charset="-122"/>
                <a:cs typeface="STHeiti Light" charset="-122"/>
              </a:rPr>
              <a:t>switch </a:t>
            </a:r>
            <a:r>
              <a:rPr lang="zh-CN" altLang="en-US" dirty="0">
                <a:solidFill>
                  <a:schemeClr val="accent1">
                    <a:lumMod val="50000"/>
                  </a:schemeClr>
                </a:solidFill>
                <a:latin typeface="STHeiti Light" charset="-122"/>
                <a:ea typeface="STHeiti Light" charset="-122"/>
                <a:cs typeface="STHeiti Light" charset="-122"/>
              </a:rPr>
              <a:t>的条件从上到下的执行，当匹配成功的时候停止</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没有条件的 </a:t>
            </a:r>
            <a:r>
              <a:rPr lang="en-US" altLang="zh-CN" dirty="0">
                <a:solidFill>
                  <a:schemeClr val="accent1">
                    <a:lumMod val="50000"/>
                  </a:schemeClr>
                </a:solidFill>
                <a:latin typeface="STHeiti Light" charset="-122"/>
                <a:ea typeface="STHeiti Light" charset="-122"/>
                <a:cs typeface="STHeiti Light" charset="-122"/>
              </a:rPr>
              <a:t>switch </a:t>
            </a:r>
            <a:r>
              <a:rPr lang="zh-CN" altLang="en-US" dirty="0">
                <a:solidFill>
                  <a:schemeClr val="accent1">
                    <a:lumMod val="50000"/>
                  </a:schemeClr>
                </a:solidFill>
                <a:latin typeface="STHeiti Light" charset="-122"/>
                <a:ea typeface="STHeiti Light" charset="-122"/>
                <a:cs typeface="STHeiti Light" charset="-122"/>
              </a:rPr>
              <a:t>同 </a:t>
            </a:r>
            <a:r>
              <a:rPr lang="en-US" altLang="zh-CN" dirty="0">
                <a:solidFill>
                  <a:schemeClr val="accent1">
                    <a:lumMod val="50000"/>
                  </a:schemeClr>
                </a:solidFill>
                <a:latin typeface="STHeiti Light" charset="-122"/>
                <a:ea typeface="STHeiti Light" charset="-122"/>
                <a:cs typeface="STHeiti Light" charset="-122"/>
              </a:rPr>
              <a:t>switch true </a:t>
            </a:r>
            <a:r>
              <a:rPr lang="zh-CN" altLang="en-US" dirty="0">
                <a:solidFill>
                  <a:schemeClr val="accent1">
                    <a:lumMod val="50000"/>
                  </a:schemeClr>
                </a:solidFill>
                <a:latin typeface="STHeiti Light" charset="-122"/>
                <a:ea typeface="STHeiti Light" charset="-122"/>
                <a:cs typeface="STHeiti Light" charset="-122"/>
              </a:rPr>
              <a:t>一样。</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endParaRPr lang="en-US" altLang="zh-CN" dirty="0" smtClean="0">
              <a:solidFill>
                <a:srgbClr val="000000"/>
              </a:solidFill>
              <a:latin typeface="STHeiti Light" charset="-122"/>
              <a:ea typeface="STHeiti Light" charset="-122"/>
              <a:cs typeface="STHeiti Light" charset="-122"/>
            </a:endParaRPr>
          </a:p>
          <a:p>
            <a:pPr marL="0" indent="0">
              <a:lnSpc>
                <a:spcPct val="150000"/>
              </a:lnSpc>
              <a:buNone/>
            </a:pPr>
            <a:endParaRPr kumimoji="1" lang="zh-CN" altLang="en-US" dirty="0">
              <a:solidFill>
                <a:srgbClr val="000000"/>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6880798"/>
          </a:xfrm>
          <a:prstGeom prst="rect">
            <a:avLst/>
          </a:prstGeom>
          <a:ln>
            <a:solidFill>
              <a:schemeClr val="accent1">
                <a:lumMod val="20000"/>
                <a:lumOff val="80000"/>
              </a:schemeClr>
            </a:solidFill>
          </a:ln>
        </p:spPr>
        <p:txBody>
          <a:bodyPr vert="horz" lIns="128016" tIns="64008" rIns="128016" bIns="64008" rtlCol="0">
            <a:normAutofit fontScale="62500" lnSpcReduction="2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Font typeface="Arial" pitchFamily="34" charset="0"/>
              <a:buNone/>
            </a:pPr>
            <a:r>
              <a:rPr lang="zh-CN" altLang="en-US" sz="2900" b="1" dirty="0" smtClean="0">
                <a:solidFill>
                  <a:schemeClr val="accent1">
                    <a:lumMod val="50000"/>
                  </a:schemeClr>
                </a:solidFill>
                <a:latin typeface="STHeiti Light" charset="-122"/>
                <a:ea typeface="STHeiti Light" charset="-122"/>
                <a:cs typeface="STHeiti Light" charset="-122"/>
              </a:rPr>
              <a:t>例子</a:t>
            </a:r>
            <a:r>
              <a:rPr lang="en-US" altLang="zh-CN" sz="2900" b="1" dirty="0" smtClean="0">
                <a:solidFill>
                  <a:schemeClr val="accent1">
                    <a:lumMod val="50000"/>
                  </a:schemeClr>
                </a:solidFill>
                <a:latin typeface="STHeiti Light" charset="-122"/>
                <a:ea typeface="STHeiti Light" charset="-122"/>
                <a:cs typeface="STHeiti Light" charset="-122"/>
              </a:rPr>
              <a:t>1</a:t>
            </a:r>
            <a:r>
              <a:rPr lang="zh-CN" altLang="en-US" sz="2900" b="1" dirty="0" smtClean="0">
                <a:solidFill>
                  <a:schemeClr val="accent1">
                    <a:lumMod val="50000"/>
                  </a:schemeClr>
                </a:solidFill>
                <a:latin typeface="STHeiti Light" charset="-122"/>
                <a:ea typeface="STHeiti Light" charset="-122"/>
                <a:cs typeface="STHeiti Light" charset="-122"/>
              </a:rPr>
              <a:t>：</a:t>
            </a:r>
            <a:endParaRPr lang="en-US" altLang="zh-CN" sz="2900"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sz="2900" dirty="0">
                <a:solidFill>
                  <a:schemeClr val="accent1">
                    <a:lumMod val="50000"/>
                  </a:schemeClr>
                </a:solidFill>
                <a:latin typeface="STHeiti Light" charset="-122"/>
                <a:ea typeface="STHeiti Light" charset="-122"/>
                <a:cs typeface="STHeiti Light" charset="-122"/>
              </a:rPr>
              <a:t>switch </a:t>
            </a:r>
            <a:r>
              <a:rPr lang="en-US" altLang="zh-CN" sz="2900" dirty="0" err="1">
                <a:solidFill>
                  <a:schemeClr val="accent1">
                    <a:lumMod val="50000"/>
                  </a:schemeClr>
                </a:solidFill>
                <a:latin typeface="STHeiti Light" charset="-122"/>
                <a:ea typeface="STHeiti Light" charset="-122"/>
                <a:cs typeface="STHeiti Light" charset="-122"/>
              </a:rPr>
              <a:t>os</a:t>
            </a:r>
            <a:r>
              <a:rPr lang="en-US" altLang="zh-CN" sz="2900" dirty="0">
                <a:solidFill>
                  <a:schemeClr val="accent1">
                    <a:lumMod val="50000"/>
                  </a:schemeClr>
                </a:solidFill>
                <a:latin typeface="STHeiti Light" charset="-122"/>
                <a:ea typeface="STHeiti Light" charset="-122"/>
                <a:cs typeface="STHeiti Light" charset="-122"/>
              </a:rPr>
              <a:t> := </a:t>
            </a:r>
            <a:r>
              <a:rPr lang="en-US" altLang="zh-CN" sz="2900" dirty="0" err="1">
                <a:solidFill>
                  <a:schemeClr val="accent1">
                    <a:lumMod val="50000"/>
                  </a:schemeClr>
                </a:solidFill>
                <a:latin typeface="STHeiti Light" charset="-122"/>
                <a:ea typeface="STHeiti Light" charset="-122"/>
                <a:cs typeface="STHeiti Light" charset="-122"/>
              </a:rPr>
              <a:t>runtime.GOOS</a:t>
            </a:r>
            <a:r>
              <a:rPr lang="en-US" altLang="zh-CN" sz="2900" dirty="0">
                <a:solidFill>
                  <a:schemeClr val="accent1">
                    <a:lumMod val="50000"/>
                  </a:schemeClr>
                </a:solidFill>
                <a:latin typeface="STHeiti Light" charset="-122"/>
                <a:ea typeface="STHeiti Light" charset="-122"/>
                <a:cs typeface="STHeiti Light" charset="-122"/>
              </a:rPr>
              <a:t>; </a:t>
            </a:r>
            <a:r>
              <a:rPr lang="en-US" altLang="zh-CN" sz="2900" dirty="0" err="1">
                <a:solidFill>
                  <a:schemeClr val="accent1">
                    <a:lumMod val="50000"/>
                  </a:schemeClr>
                </a:solidFill>
                <a:latin typeface="STHeiti Light" charset="-122"/>
                <a:ea typeface="STHeiti Light" charset="-122"/>
                <a:cs typeface="STHeiti Light" charset="-122"/>
              </a:rPr>
              <a:t>os</a:t>
            </a:r>
            <a:r>
              <a:rPr lang="en-US" altLang="zh-CN" sz="2900" dirty="0">
                <a:solidFill>
                  <a:schemeClr val="accent1">
                    <a:lumMod val="50000"/>
                  </a:schemeClr>
                </a:solidFill>
                <a:latin typeface="STHeiti Light" charset="-122"/>
                <a:ea typeface="STHeiti Light" charset="-122"/>
                <a:cs typeface="STHeiti Light" charset="-122"/>
              </a:rPr>
              <a:t> {	</a:t>
            </a:r>
            <a:endParaRPr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sz="2900" dirty="0" smtClean="0">
                <a:solidFill>
                  <a:schemeClr val="accent1">
                    <a:lumMod val="50000"/>
                  </a:schemeClr>
                </a:solidFill>
                <a:latin typeface="STHeiti Light" charset="-122"/>
                <a:ea typeface="STHeiti Light" charset="-122"/>
                <a:cs typeface="STHeiti Light" charset="-122"/>
              </a:rPr>
              <a:t>case </a:t>
            </a:r>
            <a:r>
              <a:rPr lang="en-US" altLang="zh-CN" sz="2900" dirty="0">
                <a:solidFill>
                  <a:schemeClr val="accent1">
                    <a:lumMod val="50000"/>
                  </a:schemeClr>
                </a:solidFill>
                <a:latin typeface="STHeiti Light" charset="-122"/>
                <a:ea typeface="STHeiti Light" charset="-122"/>
                <a:cs typeface="STHeiti Light" charset="-122"/>
              </a:rPr>
              <a:t>"</a:t>
            </a:r>
            <a:r>
              <a:rPr lang="en-US" altLang="zh-CN" sz="2900" dirty="0" err="1">
                <a:solidFill>
                  <a:schemeClr val="accent1">
                    <a:lumMod val="50000"/>
                  </a:schemeClr>
                </a:solidFill>
                <a:latin typeface="STHeiti Light" charset="-122"/>
                <a:ea typeface="STHeiti Light" charset="-122"/>
                <a:cs typeface="STHeiti Light" charset="-122"/>
              </a:rPr>
              <a:t>darwin</a:t>
            </a:r>
            <a:r>
              <a:rPr lang="en-US" altLang="zh-CN" sz="2900" dirty="0">
                <a:solidFill>
                  <a:schemeClr val="accent1">
                    <a:lumMod val="50000"/>
                  </a:schemeClr>
                </a:solidFill>
                <a:latin typeface="STHeiti Light" charset="-122"/>
                <a:ea typeface="STHeiti Light" charset="-122"/>
                <a:cs typeface="STHeiti Light" charset="-122"/>
              </a:rPr>
              <a:t>":	</a:t>
            </a:r>
            <a:endParaRPr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sz="2900" dirty="0" err="1" smtClean="0">
                <a:solidFill>
                  <a:schemeClr val="accent1">
                    <a:lumMod val="50000"/>
                  </a:schemeClr>
                </a:solidFill>
                <a:latin typeface="STHeiti Light" charset="-122"/>
                <a:ea typeface="STHeiti Light" charset="-122"/>
                <a:cs typeface="STHeiti Light" charset="-122"/>
              </a:rPr>
              <a:t>fmt.Println</a:t>
            </a:r>
            <a:r>
              <a:rPr lang="en-US" altLang="zh-CN" sz="2900" dirty="0">
                <a:solidFill>
                  <a:schemeClr val="accent1">
                    <a:lumMod val="50000"/>
                  </a:schemeClr>
                </a:solidFill>
                <a:latin typeface="STHeiti Light" charset="-122"/>
                <a:ea typeface="STHeiti Light" charset="-122"/>
                <a:cs typeface="STHeiti Light" charset="-122"/>
              </a:rPr>
              <a:t>("OS X.")	</a:t>
            </a:r>
            <a:endParaRPr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sz="2900" dirty="0" smtClean="0">
                <a:solidFill>
                  <a:schemeClr val="accent1">
                    <a:lumMod val="50000"/>
                  </a:schemeClr>
                </a:solidFill>
                <a:latin typeface="STHeiti Light" charset="-122"/>
                <a:ea typeface="STHeiti Light" charset="-122"/>
                <a:cs typeface="STHeiti Light" charset="-122"/>
              </a:rPr>
              <a:t>case </a:t>
            </a:r>
            <a:r>
              <a:rPr lang="en-US" altLang="zh-CN" sz="2900" dirty="0">
                <a:solidFill>
                  <a:schemeClr val="accent1">
                    <a:lumMod val="50000"/>
                  </a:schemeClr>
                </a:solidFill>
                <a:latin typeface="STHeiti Light" charset="-122"/>
                <a:ea typeface="STHeiti Light" charset="-122"/>
                <a:cs typeface="STHeiti Light" charset="-122"/>
              </a:rPr>
              <a:t>"</a:t>
            </a:r>
            <a:r>
              <a:rPr lang="en-US" altLang="zh-CN" sz="2900" dirty="0" err="1">
                <a:solidFill>
                  <a:schemeClr val="accent1">
                    <a:lumMod val="50000"/>
                  </a:schemeClr>
                </a:solidFill>
                <a:latin typeface="STHeiti Light" charset="-122"/>
                <a:ea typeface="STHeiti Light" charset="-122"/>
                <a:cs typeface="STHeiti Light" charset="-122"/>
              </a:rPr>
              <a:t>linux</a:t>
            </a:r>
            <a:r>
              <a:rPr lang="en-US" altLang="zh-CN" sz="2900" dirty="0">
                <a:solidFill>
                  <a:schemeClr val="accent1">
                    <a:lumMod val="50000"/>
                  </a:schemeClr>
                </a:solidFill>
                <a:latin typeface="STHeiti Light" charset="-122"/>
                <a:ea typeface="STHeiti Light" charset="-122"/>
                <a:cs typeface="STHeiti Light" charset="-122"/>
              </a:rPr>
              <a:t>":		</a:t>
            </a:r>
            <a:endParaRPr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sz="2900" dirty="0" err="1" smtClean="0">
                <a:solidFill>
                  <a:schemeClr val="accent1">
                    <a:lumMod val="50000"/>
                  </a:schemeClr>
                </a:solidFill>
                <a:latin typeface="STHeiti Light" charset="-122"/>
                <a:ea typeface="STHeiti Light" charset="-122"/>
                <a:cs typeface="STHeiti Light" charset="-122"/>
              </a:rPr>
              <a:t>fmt.Println</a:t>
            </a:r>
            <a:r>
              <a:rPr lang="en-US" altLang="zh-CN" sz="2900" dirty="0">
                <a:solidFill>
                  <a:schemeClr val="accent1">
                    <a:lumMod val="50000"/>
                  </a:schemeClr>
                </a:solidFill>
                <a:latin typeface="STHeiti Light" charset="-122"/>
                <a:ea typeface="STHeiti Light" charset="-122"/>
                <a:cs typeface="STHeiti Light" charset="-122"/>
              </a:rPr>
              <a:t>("Linux.")	</a:t>
            </a:r>
            <a:endParaRPr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sz="2900" dirty="0" smtClean="0">
                <a:solidFill>
                  <a:schemeClr val="accent1">
                    <a:lumMod val="50000"/>
                  </a:schemeClr>
                </a:solidFill>
                <a:latin typeface="STHeiti Light" charset="-122"/>
                <a:ea typeface="STHeiti Light" charset="-122"/>
                <a:cs typeface="STHeiti Light" charset="-122"/>
              </a:rPr>
              <a:t>default</a:t>
            </a:r>
            <a:r>
              <a:rPr lang="en-US" altLang="zh-CN" sz="2900" dirty="0">
                <a:solidFill>
                  <a:schemeClr val="accent1">
                    <a:lumMod val="50000"/>
                  </a:schemeClr>
                </a:solidFill>
                <a:latin typeface="STHeiti Light" charset="-122"/>
                <a:ea typeface="STHeiti Light" charset="-122"/>
                <a:cs typeface="STHeiti Light" charset="-122"/>
              </a:rPr>
              <a:t>:		</a:t>
            </a:r>
            <a:endParaRPr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sz="2900" dirty="0" err="1" smtClean="0">
                <a:solidFill>
                  <a:schemeClr val="accent1">
                    <a:lumMod val="50000"/>
                  </a:schemeClr>
                </a:solidFill>
                <a:latin typeface="STHeiti Light" charset="-122"/>
                <a:ea typeface="STHeiti Light" charset="-122"/>
                <a:cs typeface="STHeiti Light" charset="-122"/>
              </a:rPr>
              <a:t>fmt.Printf</a:t>
            </a:r>
            <a:r>
              <a:rPr lang="en-US" altLang="zh-CN" sz="2900" dirty="0">
                <a:solidFill>
                  <a:schemeClr val="accent1">
                    <a:lumMod val="50000"/>
                  </a:schemeClr>
                </a:solidFill>
                <a:latin typeface="STHeiti Light" charset="-122"/>
                <a:ea typeface="STHeiti Light" charset="-122"/>
                <a:cs typeface="STHeiti Light" charset="-122"/>
              </a:rPr>
              <a:t>("%s.", </a:t>
            </a:r>
            <a:r>
              <a:rPr lang="en-US" altLang="zh-CN" sz="2900" dirty="0" err="1">
                <a:solidFill>
                  <a:schemeClr val="accent1">
                    <a:lumMod val="50000"/>
                  </a:schemeClr>
                </a:solidFill>
                <a:latin typeface="STHeiti Light" charset="-122"/>
                <a:ea typeface="STHeiti Light" charset="-122"/>
                <a:cs typeface="STHeiti Light" charset="-122"/>
              </a:rPr>
              <a:t>os</a:t>
            </a:r>
            <a:r>
              <a:rPr lang="en-US" altLang="zh-CN" sz="2900" dirty="0">
                <a:solidFill>
                  <a:schemeClr val="accent1">
                    <a:lumMod val="50000"/>
                  </a:schemeClr>
                </a:solidFill>
                <a:latin typeface="STHeiti Light" charset="-122"/>
                <a:ea typeface="STHeiti Light" charset="-122"/>
                <a:cs typeface="STHeiti Light" charset="-122"/>
              </a:rPr>
              <a:t>)	</a:t>
            </a:r>
            <a:endParaRPr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sz="2900"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zh-CN" altLang="en-US" sz="2900" b="1" dirty="0" smtClean="0">
                <a:solidFill>
                  <a:schemeClr val="accent1">
                    <a:lumMod val="50000"/>
                  </a:schemeClr>
                </a:solidFill>
                <a:latin typeface="STHeiti Light" charset="-122"/>
                <a:ea typeface="STHeiti Light" charset="-122"/>
                <a:cs typeface="STHeiti Light" charset="-122"/>
              </a:rPr>
              <a:t>例子</a:t>
            </a:r>
            <a:r>
              <a:rPr lang="en-US" altLang="zh-CN" sz="2900" b="1" dirty="0" smtClean="0">
                <a:solidFill>
                  <a:schemeClr val="accent1">
                    <a:lumMod val="50000"/>
                  </a:schemeClr>
                </a:solidFill>
                <a:latin typeface="STHeiti Light" charset="-122"/>
                <a:ea typeface="STHeiti Light" charset="-122"/>
                <a:cs typeface="STHeiti Light" charset="-122"/>
              </a:rPr>
              <a:t>2</a:t>
            </a:r>
            <a:r>
              <a:rPr lang="zh-CN" altLang="en-US" sz="2900" b="1" dirty="0" smtClean="0">
                <a:solidFill>
                  <a:schemeClr val="accent1">
                    <a:lumMod val="50000"/>
                  </a:schemeClr>
                </a:solidFill>
                <a:latin typeface="STHeiti Light" charset="-122"/>
                <a:ea typeface="STHeiti Light" charset="-122"/>
                <a:cs typeface="STHeiti Light" charset="-122"/>
              </a:rPr>
              <a:t>：</a:t>
            </a:r>
            <a:endParaRPr lang="en-US" altLang="zh-CN" sz="2900" b="1" dirty="0">
              <a:solidFill>
                <a:schemeClr val="accent1">
                  <a:lumMod val="50000"/>
                </a:schemeClr>
              </a:solidFill>
              <a:latin typeface="STHeiti Light" charset="-122"/>
              <a:ea typeface="STHeiti Light" charset="-122"/>
              <a:cs typeface="STHeiti Light" charset="-122"/>
            </a:endParaRPr>
          </a:p>
          <a:p>
            <a:pPr marL="0" indent="0">
              <a:lnSpc>
                <a:spcPct val="120000"/>
              </a:lnSpc>
              <a:buNone/>
            </a:pPr>
            <a:r>
              <a:rPr kumimoji="1" lang="en-US" altLang="zh-CN" sz="2900" dirty="0">
                <a:solidFill>
                  <a:schemeClr val="accent1">
                    <a:lumMod val="50000"/>
                  </a:schemeClr>
                </a:solidFill>
                <a:latin typeface="STHeiti Light" charset="-122"/>
                <a:ea typeface="STHeiti Light" charset="-122"/>
                <a:cs typeface="STHeiti Light" charset="-122"/>
              </a:rPr>
              <a:t>t := </a:t>
            </a:r>
            <a:r>
              <a:rPr kumimoji="1" lang="en-US" altLang="zh-CN" sz="2900" dirty="0" err="1">
                <a:solidFill>
                  <a:schemeClr val="accent1">
                    <a:lumMod val="50000"/>
                  </a:schemeClr>
                </a:solidFill>
                <a:latin typeface="STHeiti Light" charset="-122"/>
                <a:ea typeface="STHeiti Light" charset="-122"/>
                <a:cs typeface="STHeiti Light" charset="-122"/>
              </a:rPr>
              <a:t>time.Now</a:t>
            </a:r>
            <a:r>
              <a:rPr kumimoji="1" lang="en-US" altLang="zh-CN" sz="2900"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kumimoji="1" lang="en-US" altLang="zh-CN" sz="2900" dirty="0" smtClean="0">
                <a:solidFill>
                  <a:schemeClr val="accent1">
                    <a:lumMod val="50000"/>
                  </a:schemeClr>
                </a:solidFill>
                <a:latin typeface="STHeiti Light" charset="-122"/>
                <a:ea typeface="STHeiti Light" charset="-122"/>
                <a:cs typeface="STHeiti Light" charset="-122"/>
              </a:rPr>
              <a:t>switch {</a:t>
            </a:r>
          </a:p>
          <a:p>
            <a:pPr marL="0" indent="0">
              <a:lnSpc>
                <a:spcPct val="120000"/>
              </a:lnSpc>
              <a:buNone/>
            </a:pPr>
            <a:r>
              <a:rPr kumimoji="1" lang="en-US" altLang="zh-CN" sz="2900" dirty="0" smtClean="0">
                <a:solidFill>
                  <a:schemeClr val="accent1">
                    <a:lumMod val="50000"/>
                  </a:schemeClr>
                </a:solidFill>
                <a:latin typeface="STHeiti Light" charset="-122"/>
                <a:ea typeface="STHeiti Light" charset="-122"/>
                <a:cs typeface="STHeiti Light" charset="-122"/>
              </a:rPr>
              <a:t>case </a:t>
            </a:r>
            <a:r>
              <a:rPr kumimoji="1" lang="en-US" altLang="zh-CN" sz="2900" dirty="0" err="1">
                <a:solidFill>
                  <a:schemeClr val="accent1">
                    <a:lumMod val="50000"/>
                  </a:schemeClr>
                </a:solidFill>
                <a:latin typeface="STHeiti Light" charset="-122"/>
                <a:ea typeface="STHeiti Light" charset="-122"/>
                <a:cs typeface="STHeiti Light" charset="-122"/>
              </a:rPr>
              <a:t>t.Hour</a:t>
            </a:r>
            <a:r>
              <a:rPr kumimoji="1" lang="en-US" altLang="zh-CN" sz="2900" dirty="0">
                <a:solidFill>
                  <a:schemeClr val="accent1">
                    <a:lumMod val="50000"/>
                  </a:schemeClr>
                </a:solidFill>
                <a:latin typeface="STHeiti Light" charset="-122"/>
                <a:ea typeface="STHeiti Light" charset="-122"/>
                <a:cs typeface="STHeiti Light" charset="-122"/>
              </a:rPr>
              <a:t>() &lt; 12:	</a:t>
            </a:r>
            <a:endParaRPr kumimoji="1"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kumimoji="1" lang="en-US" altLang="zh-CN" sz="2900" dirty="0" err="1" smtClean="0">
                <a:solidFill>
                  <a:schemeClr val="accent1">
                    <a:lumMod val="50000"/>
                  </a:schemeClr>
                </a:solidFill>
                <a:latin typeface="STHeiti Light" charset="-122"/>
                <a:ea typeface="STHeiti Light" charset="-122"/>
                <a:cs typeface="STHeiti Light" charset="-122"/>
              </a:rPr>
              <a:t>fmt.Println</a:t>
            </a:r>
            <a:r>
              <a:rPr kumimoji="1" lang="en-US" altLang="zh-CN" sz="2900" dirty="0">
                <a:solidFill>
                  <a:schemeClr val="accent1">
                    <a:lumMod val="50000"/>
                  </a:schemeClr>
                </a:solidFill>
                <a:latin typeface="STHeiti Light" charset="-122"/>
                <a:ea typeface="STHeiti Light" charset="-122"/>
                <a:cs typeface="STHeiti Light" charset="-122"/>
              </a:rPr>
              <a:t>("Good morning</a:t>
            </a:r>
            <a:r>
              <a:rPr kumimoji="1" lang="en-US" altLang="zh-CN" sz="2900"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kumimoji="1" lang="en-US" altLang="zh-CN" sz="2900" dirty="0" smtClean="0">
                <a:solidFill>
                  <a:schemeClr val="accent1">
                    <a:lumMod val="50000"/>
                  </a:schemeClr>
                </a:solidFill>
                <a:latin typeface="STHeiti Light" charset="-122"/>
                <a:ea typeface="STHeiti Light" charset="-122"/>
                <a:cs typeface="STHeiti Light" charset="-122"/>
              </a:rPr>
              <a:t>case </a:t>
            </a:r>
            <a:r>
              <a:rPr kumimoji="1" lang="en-US" altLang="zh-CN" sz="2900" dirty="0" err="1">
                <a:solidFill>
                  <a:schemeClr val="accent1">
                    <a:lumMod val="50000"/>
                  </a:schemeClr>
                </a:solidFill>
                <a:latin typeface="STHeiti Light" charset="-122"/>
                <a:ea typeface="STHeiti Light" charset="-122"/>
                <a:cs typeface="STHeiti Light" charset="-122"/>
              </a:rPr>
              <a:t>t.Hour</a:t>
            </a:r>
            <a:r>
              <a:rPr kumimoji="1" lang="en-US" altLang="zh-CN" sz="2900" dirty="0">
                <a:solidFill>
                  <a:schemeClr val="accent1">
                    <a:lumMod val="50000"/>
                  </a:schemeClr>
                </a:solidFill>
                <a:latin typeface="STHeiti Light" charset="-122"/>
                <a:ea typeface="STHeiti Light" charset="-122"/>
                <a:cs typeface="STHeiti Light" charset="-122"/>
              </a:rPr>
              <a:t>() &lt; 17:	</a:t>
            </a:r>
            <a:endParaRPr kumimoji="1"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kumimoji="1" lang="en-US" altLang="zh-CN" sz="2900" dirty="0" err="1" smtClean="0">
                <a:solidFill>
                  <a:schemeClr val="accent1">
                    <a:lumMod val="50000"/>
                  </a:schemeClr>
                </a:solidFill>
                <a:latin typeface="STHeiti Light" charset="-122"/>
                <a:ea typeface="STHeiti Light" charset="-122"/>
                <a:cs typeface="STHeiti Light" charset="-122"/>
              </a:rPr>
              <a:t>fmt.Println</a:t>
            </a:r>
            <a:r>
              <a:rPr kumimoji="1" lang="en-US" altLang="zh-CN" sz="2900" dirty="0">
                <a:solidFill>
                  <a:schemeClr val="accent1">
                    <a:lumMod val="50000"/>
                  </a:schemeClr>
                </a:solidFill>
                <a:latin typeface="STHeiti Light" charset="-122"/>
                <a:ea typeface="STHeiti Light" charset="-122"/>
                <a:cs typeface="STHeiti Light" charset="-122"/>
              </a:rPr>
              <a:t>("Good afternoon</a:t>
            </a:r>
            <a:r>
              <a:rPr kumimoji="1" lang="en-US" altLang="zh-CN" sz="2900"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kumimoji="1" lang="en-US" altLang="zh-CN" sz="2900" dirty="0" smtClean="0">
                <a:solidFill>
                  <a:schemeClr val="accent1">
                    <a:lumMod val="50000"/>
                  </a:schemeClr>
                </a:solidFill>
                <a:latin typeface="STHeiti Light" charset="-122"/>
                <a:ea typeface="STHeiti Light" charset="-122"/>
                <a:cs typeface="STHeiti Light" charset="-122"/>
              </a:rPr>
              <a:t>default</a:t>
            </a:r>
            <a:r>
              <a:rPr kumimoji="1" lang="en-US" altLang="zh-CN" sz="2900" dirty="0">
                <a:solidFill>
                  <a:schemeClr val="accent1">
                    <a:lumMod val="50000"/>
                  </a:schemeClr>
                </a:solidFill>
                <a:latin typeface="STHeiti Light" charset="-122"/>
                <a:ea typeface="STHeiti Light" charset="-122"/>
                <a:cs typeface="STHeiti Light" charset="-122"/>
              </a:rPr>
              <a:t>:	</a:t>
            </a:r>
            <a:endParaRPr kumimoji="1" lang="en-US" altLang="zh-CN" sz="2900"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kumimoji="1" lang="en-US" altLang="zh-CN" sz="2900" dirty="0" err="1" smtClean="0">
                <a:solidFill>
                  <a:schemeClr val="accent1">
                    <a:lumMod val="50000"/>
                  </a:schemeClr>
                </a:solidFill>
                <a:latin typeface="STHeiti Light" charset="-122"/>
                <a:ea typeface="STHeiti Light" charset="-122"/>
                <a:cs typeface="STHeiti Light" charset="-122"/>
              </a:rPr>
              <a:t>fmt.Println</a:t>
            </a:r>
            <a:r>
              <a:rPr kumimoji="1" lang="en-US" altLang="zh-CN" sz="2900" dirty="0">
                <a:solidFill>
                  <a:schemeClr val="accent1">
                    <a:lumMod val="50000"/>
                  </a:schemeClr>
                </a:solidFill>
                <a:latin typeface="STHeiti Light" charset="-122"/>
                <a:ea typeface="STHeiti Light" charset="-122"/>
                <a:cs typeface="STHeiti Light" charset="-122"/>
              </a:rPr>
              <a:t>("Good evening</a:t>
            </a:r>
            <a:r>
              <a:rPr kumimoji="1" lang="en-US" altLang="zh-CN" sz="2900"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kumimoji="1" lang="en-US" altLang="zh-CN" sz="2900" dirty="0" smtClean="0">
                <a:solidFill>
                  <a:schemeClr val="accent1">
                    <a:lumMod val="50000"/>
                  </a:schemeClr>
                </a:solidFill>
                <a:latin typeface="STHeiti Light" charset="-122"/>
                <a:ea typeface="STHeiti Light" charset="-122"/>
                <a:cs typeface="STHeiti Light" charset="-122"/>
              </a:rPr>
              <a:t>}</a:t>
            </a: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45374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001" y="4000"/>
            <a:ext cx="12805601" cy="1508189"/>
          </a:xfrm>
          <a:prstGeom prst="rect">
            <a:avLst/>
          </a:prstGeom>
          <a:solidFill>
            <a:srgbClr val="FFFFFF"/>
          </a:solidFill>
          <a:ln w="12700">
            <a:miter lim="400000"/>
          </a:ln>
          <a:effectLst>
            <a:outerShdw dist="12700" dir="5400000" rotWithShape="0">
              <a:srgbClr val="D9D9D9"/>
            </a:outerShdw>
          </a:effectLst>
        </p:spPr>
        <p:txBody>
          <a:bodyPr lIns="42005" tIns="42005" rIns="42005" bIns="42005" anchor="ctr"/>
          <a:lstStyle/>
          <a:p>
            <a:pPr defTabSz="322600">
              <a:defRPr sz="2800">
                <a:solidFill>
                  <a:srgbClr val="FFFFFF"/>
                </a:solidFill>
              </a:defRPr>
            </a:pPr>
            <a:endParaRPr/>
          </a:p>
        </p:txBody>
      </p:sp>
      <p:sp>
        <p:nvSpPr>
          <p:cNvPr id="48" name="Shape 48"/>
          <p:cNvSpPr/>
          <p:nvPr/>
        </p:nvSpPr>
        <p:spPr>
          <a:xfrm>
            <a:off x="533066" y="347014"/>
            <a:ext cx="9775915" cy="823494"/>
          </a:xfrm>
          <a:prstGeom prst="rect">
            <a:avLst/>
          </a:prstGeom>
          <a:ln w="12700">
            <a:miter lim="400000"/>
          </a:ln>
          <a:extLst>
            <a:ext uri="{C572A759-6A51-4108-AA02-DFA0A04FC94B}">
              <ma14:wrappingTextBoxFlag xmlns="" xmlns:ma14="http://schemas.microsoft.com/office/mac/drawingml/2011/main" val="1"/>
            </a:ext>
          </a:extLst>
        </p:spPr>
        <p:txBody>
          <a:bodyPr wrap="square" lIns="42005" tIns="42005" rIns="42005" bIns="42005" anchor="ctr">
            <a:spAutoFit/>
          </a:bodyPr>
          <a:lstStyle>
            <a:lvl1pPr algn="l" defTabSz="457200">
              <a:defRPr sz="4800" b="1">
                <a:solidFill>
                  <a:srgbClr val="0285F0"/>
                </a:solidFill>
                <a:latin typeface="Microsoft YaHei"/>
                <a:ea typeface="Microsoft YaHei"/>
                <a:cs typeface="Microsoft YaHei"/>
                <a:sym typeface="Microsoft YaHei"/>
              </a:defRPr>
            </a:lvl1pPr>
          </a:lstStyle>
          <a:p>
            <a:r>
              <a:rPr lang="zh-CN" altLang="en-US" dirty="0" smtClean="0">
                <a:latin typeface="+mj-ea"/>
                <a:ea typeface="+mj-ea"/>
              </a:rPr>
              <a:t>目录</a:t>
            </a:r>
            <a:endParaRPr dirty="0">
              <a:latin typeface="+mj-ea"/>
              <a:ea typeface="+mj-ea"/>
            </a:endParaRPr>
          </a:p>
        </p:txBody>
      </p:sp>
      <p:pic>
        <p:nvPicPr>
          <p:cNvPr id="49" name="008.png" descr="008.png"/>
          <p:cNvPicPr>
            <a:picLocks noChangeAspect="1"/>
          </p:cNvPicPr>
          <p:nvPr/>
        </p:nvPicPr>
        <p:blipFill>
          <a:blip r:embed="rId3" cstate="print">
            <a:alphaModFix amt="59999"/>
            <a:extLst/>
          </a:blip>
          <a:srcRect t="32328" r="18447" b="51748"/>
          <a:stretch>
            <a:fillRect/>
          </a:stretch>
        </p:blipFill>
        <p:spPr>
          <a:xfrm>
            <a:off x="6862857" y="-1334"/>
            <a:ext cx="5938744" cy="1528192"/>
          </a:xfrm>
          <a:prstGeom prst="rect">
            <a:avLst/>
          </a:prstGeom>
          <a:ln w="12700">
            <a:miter lim="400000"/>
          </a:ln>
        </p:spPr>
      </p:pic>
      <p:sp>
        <p:nvSpPr>
          <p:cNvPr id="8" name="TextBox 7"/>
          <p:cNvSpPr txBox="1"/>
          <p:nvPr/>
        </p:nvSpPr>
        <p:spPr>
          <a:xfrm>
            <a:off x="928192" y="2280320"/>
            <a:ext cx="9793088" cy="4093428"/>
          </a:xfrm>
          <a:prstGeom prst="rect">
            <a:avLst/>
          </a:prstGeom>
          <a:noFill/>
        </p:spPr>
        <p:txBody>
          <a:bodyPr wrap="square" rtlCol="0">
            <a:spAutoFit/>
          </a:bodyPr>
          <a:lstStyle/>
          <a:p>
            <a:pPr>
              <a:lnSpc>
                <a:spcPct val="200000"/>
              </a:lnSpc>
              <a:buFont typeface="Wingdings" pitchFamily="2" charset="2"/>
              <a:buChar char="l"/>
            </a:pPr>
            <a:r>
              <a:rPr lang="en-US" altLang="zh-CN" sz="2800" dirty="0" err="1">
                <a:latin typeface="微软雅黑" pitchFamily="34" charset="-122"/>
                <a:ea typeface="微软雅黑" pitchFamily="34" charset="-122"/>
              </a:rPr>
              <a:t>Golang</a:t>
            </a:r>
            <a:r>
              <a:rPr lang="zh-CN" altLang="en-US" sz="2800" dirty="0">
                <a:latin typeface="微软雅黑" pitchFamily="34" charset="-122"/>
                <a:ea typeface="微软雅黑" pitchFamily="34" charset="-122"/>
              </a:rPr>
              <a:t>语言简介</a:t>
            </a:r>
            <a:endParaRPr lang="en-US" altLang="zh-CN" sz="2800" dirty="0">
              <a:latin typeface="微软雅黑" pitchFamily="34" charset="-122"/>
              <a:ea typeface="微软雅黑" pitchFamily="34" charset="-122"/>
            </a:endParaRPr>
          </a:p>
          <a:p>
            <a:pPr>
              <a:lnSpc>
                <a:spcPct val="200000"/>
              </a:lnSpc>
              <a:buFont typeface="Wingdings" pitchFamily="2" charset="2"/>
              <a:buChar char="l"/>
            </a:pPr>
            <a:r>
              <a:rPr lang="zh-CN" altLang="en-US" sz="2800" dirty="0">
                <a:latin typeface="微软雅黑" pitchFamily="34" charset="-122"/>
                <a:ea typeface="微软雅黑" pitchFamily="34" charset="-122"/>
              </a:rPr>
              <a:t>基本语法</a:t>
            </a:r>
            <a:endParaRPr lang="en-US" altLang="zh-CN" sz="2800" dirty="0">
              <a:latin typeface="微软雅黑" pitchFamily="34" charset="-122"/>
              <a:ea typeface="微软雅黑" pitchFamily="34" charset="-122"/>
            </a:endParaRPr>
          </a:p>
          <a:p>
            <a:pPr>
              <a:lnSpc>
                <a:spcPct val="200000"/>
              </a:lnSpc>
              <a:buFont typeface="Wingdings" pitchFamily="2" charset="2"/>
              <a:buChar char="l"/>
            </a:pPr>
            <a:r>
              <a:rPr lang="zh-CN" altLang="en-US" sz="2800" dirty="0">
                <a:latin typeface="微软雅黑" pitchFamily="34" charset="-122"/>
                <a:ea typeface="微软雅黑" pitchFamily="34" charset="-122"/>
              </a:rPr>
              <a:t>并发编程</a:t>
            </a:r>
            <a:endParaRPr lang="en-US" altLang="zh-CN" sz="2800" dirty="0">
              <a:latin typeface="微软雅黑" pitchFamily="34" charset="-122"/>
              <a:ea typeface="微软雅黑" pitchFamily="34" charset="-122"/>
            </a:endParaRPr>
          </a:p>
          <a:p>
            <a:pPr>
              <a:lnSpc>
                <a:spcPct val="200000"/>
              </a:lnSpc>
              <a:buFont typeface="Wingdings" pitchFamily="2" charset="2"/>
              <a:buChar char="l"/>
            </a:pPr>
            <a:r>
              <a:rPr lang="en-US" altLang="zh-CN" sz="2800" dirty="0">
                <a:latin typeface="微软雅黑" pitchFamily="34" charset="-122"/>
                <a:ea typeface="微软雅黑" pitchFamily="34" charset="-122"/>
              </a:rPr>
              <a:t>Q&amp;A</a:t>
            </a:r>
          </a:p>
          <a:p>
            <a:pPr>
              <a:buFont typeface="Wingdings" pitchFamily="2" charset="2"/>
              <a:buChar char="l"/>
            </a:pPr>
            <a:endParaRPr lang="en-US" altLang="zh-CN" sz="1800" dirty="0" smtClean="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471975234"/>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基本语法：函数和方法</a:t>
            </a:r>
            <a:endParaRPr lang="zh-CN" altLang="en-US" dirty="0"/>
          </a:p>
        </p:txBody>
      </p:sp>
      <p:sp>
        <p:nvSpPr>
          <p:cNvPr id="4" name="内容占位符 2"/>
          <p:cNvSpPr>
            <a:spLocks noGrp="1"/>
          </p:cNvSpPr>
          <p:nvPr>
            <p:ph idx="1"/>
          </p:nvPr>
        </p:nvSpPr>
        <p:spPr>
          <a:xfrm>
            <a:off x="640080" y="2240282"/>
            <a:ext cx="5760720" cy="6880798"/>
          </a:xfrm>
          <a:ln>
            <a:solidFill>
              <a:schemeClr val="accent1">
                <a:lumMod val="20000"/>
                <a:lumOff val="80000"/>
              </a:schemeClr>
            </a:solidFill>
          </a:ln>
        </p:spPr>
        <p:txBody>
          <a:bodyPr>
            <a:normAutofit/>
          </a:bodyPr>
          <a:lstStyle/>
          <a:p>
            <a:pPr marL="0" indent="0">
              <a:lnSpc>
                <a:spcPct val="150000"/>
              </a:lnSpc>
              <a:buNone/>
            </a:pPr>
            <a:r>
              <a:rPr lang="zh-CN" altLang="en-US" dirty="0" smtClean="0">
                <a:solidFill>
                  <a:schemeClr val="accent1">
                    <a:lumMod val="50000"/>
                  </a:schemeClr>
                </a:solidFill>
                <a:latin typeface="STHeiti Light" charset="-122"/>
                <a:ea typeface="STHeiti Light" charset="-122"/>
                <a:cs typeface="STHeiti Light" charset="-122"/>
              </a:rPr>
              <a:t>函数：</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min(x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y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if </a:t>
            </a:r>
            <a:r>
              <a:rPr lang="en-US" altLang="zh-CN" dirty="0">
                <a:solidFill>
                  <a:schemeClr val="accent1">
                    <a:lumMod val="50000"/>
                  </a:schemeClr>
                </a:solidFill>
                <a:latin typeface="STHeiti Light" charset="-122"/>
                <a:ea typeface="STHeiti Light" charset="-122"/>
                <a:cs typeface="STHeiti Light" charset="-122"/>
              </a:rPr>
              <a:t>x &lt; y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return </a:t>
            </a:r>
            <a:r>
              <a:rPr lang="en-US" altLang="zh-CN" dirty="0">
                <a:solidFill>
                  <a:schemeClr val="accent1">
                    <a:lumMod val="50000"/>
                  </a:schemeClr>
                </a:solidFill>
                <a:latin typeface="STHeiti Light" charset="-122"/>
                <a:ea typeface="STHeiti Light" charset="-122"/>
                <a:cs typeface="STHeiti Light" charset="-122"/>
              </a:rPr>
              <a:t>x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return y</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lvl="0" indent="0">
              <a:lnSpc>
                <a:spcPct val="150000"/>
              </a:lnSpc>
              <a:buNone/>
            </a:pPr>
            <a:r>
              <a:rPr lang="zh-CN" altLang="en-US" dirty="0" smtClean="0">
                <a:solidFill>
                  <a:schemeClr val="accent1">
                    <a:lumMod val="50000"/>
                  </a:schemeClr>
                </a:solidFill>
                <a:latin typeface="STHeiti Light" charset="-122"/>
                <a:ea typeface="STHeiti Light" charset="-122"/>
                <a:cs typeface="STHeiti Light" charset="-122"/>
              </a:rPr>
              <a:t>函数内部特殊用法：</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lnSpc>
                <a:spcPct val="150000"/>
              </a:lnSpc>
              <a:buNone/>
            </a:pPr>
            <a:r>
              <a:rPr lang="mr-IN" altLang="zh-CN" dirty="0" err="1" smtClean="0">
                <a:solidFill>
                  <a:schemeClr val="accent1">
                    <a:lumMod val="50000"/>
                  </a:schemeClr>
                </a:solidFill>
                <a:latin typeface="STHeiti Light" charset="-122"/>
                <a:ea typeface="STHeiti Light" charset="-122"/>
                <a:cs typeface="STHeiti Light" charset="-122"/>
              </a:rPr>
              <a:t>go</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func</a:t>
            </a:r>
            <a:r>
              <a:rPr lang="mr-IN"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lnSpc>
                <a:spcPct val="150000"/>
              </a:lnSpc>
              <a:buNone/>
            </a:pP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code</a:t>
            </a:r>
            <a:r>
              <a:rPr lang="mr-IN"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lnSpc>
                <a:spcPct val="150000"/>
              </a:lnSpc>
              <a:buNone/>
            </a:pPr>
            <a:r>
              <a:rPr lang="mr-IN" altLang="zh-CN" dirty="0" smtClean="0">
                <a:solidFill>
                  <a:schemeClr val="accent1">
                    <a:lumMod val="50000"/>
                  </a:schemeClr>
                </a:solidFill>
                <a:latin typeface="STHeiti Light" charset="-122"/>
                <a:ea typeface="STHeiti Light" charset="-122"/>
                <a:cs typeface="STHeiti Light" charset="-122"/>
              </a:rPr>
              <a:t>}()</a:t>
            </a:r>
            <a:endParaRPr lang="zh-CN" altLang="en-US" dirty="0">
              <a:solidFill>
                <a:schemeClr val="accent1">
                  <a:lumMod val="50000"/>
                </a:schemeClr>
              </a:solidFill>
              <a:latin typeface="STHeiti Light" charset="-122"/>
              <a:ea typeface="STHeiti Light" charset="-122"/>
              <a:cs typeface="STHeiti Light" charset="-122"/>
            </a:endParaRPr>
          </a:p>
          <a:p>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6880798"/>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Font typeface="Arial" pitchFamily="34" charset="0"/>
              <a:buNone/>
            </a:pPr>
            <a:r>
              <a:rPr lang="zh-CN" altLang="en-US" dirty="0" smtClean="0">
                <a:solidFill>
                  <a:schemeClr val="accent1">
                    <a:lumMod val="50000"/>
                  </a:schemeClr>
                </a:solidFill>
                <a:latin typeface="STHeiti Light" charset="-122"/>
                <a:ea typeface="STHeiti Light" charset="-122"/>
                <a:cs typeface="STHeiti Light" charset="-122"/>
              </a:rPr>
              <a:t>方法：</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zh-CN" altLang="en-US" dirty="0">
                <a:solidFill>
                  <a:schemeClr val="accent1">
                    <a:lumMod val="50000"/>
                  </a:schemeClr>
                </a:solidFill>
                <a:latin typeface="STHeiti Light" charset="-122"/>
                <a:ea typeface="STHeiti Light" charset="-122"/>
                <a:cs typeface="STHeiti Light" charset="-122"/>
              </a:rPr>
              <a:t>方法</a:t>
            </a:r>
            <a:r>
              <a:rPr lang="zh-CN" altLang="en-US" dirty="0" smtClean="0">
                <a:solidFill>
                  <a:schemeClr val="accent1">
                    <a:lumMod val="50000"/>
                  </a:schemeClr>
                </a:solidFill>
                <a:latin typeface="STHeiti Light" charset="-122"/>
                <a:ea typeface="STHeiti Light" charset="-122"/>
                <a:cs typeface="STHeiti Light" charset="-122"/>
              </a:rPr>
              <a:t>可与</a:t>
            </a:r>
            <a:r>
              <a:rPr lang="zh-CN" altLang="en-US" dirty="0">
                <a:solidFill>
                  <a:schemeClr val="accent1">
                    <a:lumMod val="50000"/>
                  </a:schemeClr>
                </a:solidFill>
                <a:latin typeface="STHeiti Light" charset="-122"/>
                <a:ea typeface="STHeiti Light" charset="-122"/>
                <a:cs typeface="STHeiti Light" charset="-122"/>
              </a:rPr>
              <a:t>命名类型或命名类型的指针关联</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zh-CN" altLang="en-US" dirty="0" smtClean="0">
                <a:solidFill>
                  <a:schemeClr val="accent1">
                    <a:lumMod val="50000"/>
                  </a:schemeClr>
                </a:solidFill>
                <a:latin typeface="STHeiti Light" charset="-122"/>
                <a:ea typeface="STHeiti Light" charset="-122"/>
                <a:cs typeface="STHeiti Light" charset="-122"/>
              </a:rPr>
              <a:t>如：</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(p *Point) Length() float64 </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return </a:t>
            </a:r>
            <a:r>
              <a:rPr lang="en-US" altLang="zh-CN" dirty="0" err="1">
                <a:solidFill>
                  <a:schemeClr val="accent1">
                    <a:lumMod val="50000"/>
                  </a:schemeClr>
                </a:solidFill>
                <a:latin typeface="STHeiti Light" charset="-122"/>
                <a:ea typeface="STHeiti Light" charset="-122"/>
                <a:cs typeface="STHeiti Light" charset="-122"/>
              </a:rPr>
              <a:t>math.Sqrt</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p.x</a:t>
            </a:r>
            <a:r>
              <a:rPr lang="en-US" altLang="zh-CN" dirty="0">
                <a:solidFill>
                  <a:schemeClr val="accent1">
                    <a:lumMod val="50000"/>
                  </a:schemeClr>
                </a:solidFill>
                <a:latin typeface="STHeiti Light" charset="-122"/>
                <a:ea typeface="STHeiti Light" charset="-122"/>
                <a:cs typeface="STHeiti Light" charset="-122"/>
              </a:rPr>
              <a:t> * </a:t>
            </a:r>
            <a:r>
              <a:rPr lang="en-US" altLang="zh-CN" dirty="0" err="1">
                <a:solidFill>
                  <a:schemeClr val="accent1">
                    <a:lumMod val="50000"/>
                  </a:schemeClr>
                </a:solidFill>
                <a:latin typeface="STHeiti Light" charset="-122"/>
                <a:ea typeface="STHeiti Light" charset="-122"/>
                <a:cs typeface="STHeiti Light" charset="-122"/>
              </a:rPr>
              <a:t>p.x</a:t>
            </a:r>
            <a:r>
              <a:rPr lang="en-US" altLang="zh-CN" dirty="0">
                <a:solidFill>
                  <a:schemeClr val="accent1">
                    <a:lumMod val="50000"/>
                  </a:schemeClr>
                </a:solidFill>
                <a:latin typeface="STHeiti Light" charset="-122"/>
                <a:ea typeface="STHeiti Light" charset="-122"/>
                <a:cs typeface="STHeiti Light" charset="-122"/>
              </a:rPr>
              <a:t> + </a:t>
            </a:r>
            <a:r>
              <a:rPr lang="en-US" altLang="zh-CN" dirty="0" err="1">
                <a:solidFill>
                  <a:schemeClr val="accent1">
                    <a:lumMod val="50000"/>
                  </a:schemeClr>
                </a:solidFill>
                <a:latin typeface="STHeiti Light" charset="-122"/>
                <a:ea typeface="STHeiti Light" charset="-122"/>
                <a:cs typeface="STHeiti Light" charset="-122"/>
              </a:rPr>
              <a:t>p.y</a:t>
            </a:r>
            <a:r>
              <a:rPr lang="en-US" altLang="zh-CN" dirty="0">
                <a:solidFill>
                  <a:schemeClr val="accent1">
                    <a:lumMod val="50000"/>
                  </a:schemeClr>
                </a:solidFill>
                <a:latin typeface="STHeiti Light" charset="-122"/>
                <a:ea typeface="STHeiti Light" charset="-122"/>
                <a:cs typeface="STHeiti Light" charset="-122"/>
              </a:rPr>
              <a:t> * </a:t>
            </a:r>
            <a:r>
              <a:rPr lang="en-US" altLang="zh-CN" dirty="0" err="1">
                <a:solidFill>
                  <a:schemeClr val="accent1">
                    <a:lumMod val="50000"/>
                  </a:schemeClr>
                </a:solidFill>
                <a:latin typeface="STHeiti Light" charset="-122"/>
                <a:ea typeface="STHeiti Light" charset="-122"/>
                <a:cs typeface="STHeiti Light" charset="-122"/>
              </a:rPr>
              <a:t>p.y</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err="1" smtClean="0">
                <a:solidFill>
                  <a:schemeClr val="accent1">
                    <a:lumMod val="50000"/>
                  </a:schemeClr>
                </a:solidFill>
                <a:latin typeface="STHeiti Light" charset="-122"/>
                <a:ea typeface="STHeiti Light" charset="-122"/>
                <a:cs typeface="STHeiti Light" charset="-122"/>
              </a:rPr>
              <a:t>func</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(p *Point) Scale(factor float64) </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err="1" smtClean="0">
                <a:solidFill>
                  <a:schemeClr val="accent1">
                    <a:lumMod val="50000"/>
                  </a:schemeClr>
                </a:solidFill>
                <a:latin typeface="STHeiti Light" charset="-122"/>
                <a:ea typeface="STHeiti Light" charset="-122"/>
                <a:cs typeface="STHeiti Light" charset="-122"/>
              </a:rPr>
              <a:t>p.x</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 factor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err="1" smtClean="0">
                <a:solidFill>
                  <a:schemeClr val="accent1">
                    <a:lumMod val="50000"/>
                  </a:schemeClr>
                </a:solidFill>
                <a:latin typeface="STHeiti Light" charset="-122"/>
                <a:ea typeface="STHeiti Light" charset="-122"/>
                <a:cs typeface="STHeiti Light" charset="-122"/>
              </a:rPr>
              <a:t>p.y</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factor</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zh-CN" altLang="en-US" dirty="0" smtClean="0">
                <a:solidFill>
                  <a:srgbClr val="FF0000"/>
                </a:solidFill>
                <a:latin typeface="STHeiti Light" charset="-122"/>
                <a:ea typeface="STHeiti Light" charset="-122"/>
                <a:cs typeface="STHeiti Light" charset="-122"/>
              </a:rPr>
              <a:t>问题：红色部分如果是</a:t>
            </a:r>
            <a:r>
              <a:rPr lang="en-US" altLang="zh-CN" dirty="0" err="1">
                <a:solidFill>
                  <a:srgbClr val="FF0000"/>
                </a:solidFill>
                <a:latin typeface="STHeiti Light" charset="-122"/>
                <a:ea typeface="STHeiti Light" charset="-122"/>
                <a:cs typeface="STHeiti Light" charset="-122"/>
              </a:rPr>
              <a:t>func</a:t>
            </a:r>
            <a:r>
              <a:rPr lang="en-US" altLang="zh-CN" dirty="0">
                <a:solidFill>
                  <a:srgbClr val="FF0000"/>
                </a:solidFill>
                <a:latin typeface="STHeiti Light" charset="-122"/>
                <a:ea typeface="STHeiti Light" charset="-122"/>
                <a:cs typeface="STHeiti Light" charset="-122"/>
              </a:rPr>
              <a:t> (p </a:t>
            </a:r>
            <a:r>
              <a:rPr lang="en-US" altLang="zh-CN" dirty="0" smtClean="0">
                <a:solidFill>
                  <a:srgbClr val="FF0000"/>
                </a:solidFill>
                <a:latin typeface="STHeiti Light" charset="-122"/>
                <a:ea typeface="STHeiti Light" charset="-122"/>
                <a:cs typeface="STHeiti Light" charset="-122"/>
              </a:rPr>
              <a:t>Point</a:t>
            </a:r>
            <a:r>
              <a:rPr lang="en-US" altLang="zh-CN" dirty="0">
                <a:solidFill>
                  <a:srgbClr val="FF0000"/>
                </a:solidFill>
                <a:latin typeface="STHeiti Light" charset="-122"/>
                <a:ea typeface="STHeiti Light" charset="-122"/>
                <a:cs typeface="STHeiti Light" charset="-122"/>
              </a:rPr>
              <a:t>) Scale(factor float64) </a:t>
            </a:r>
            <a:r>
              <a:rPr lang="zh-CN" altLang="en-US" dirty="0" smtClean="0">
                <a:solidFill>
                  <a:srgbClr val="FF0000"/>
                </a:solidFill>
                <a:latin typeface="STHeiti Light" charset="-122"/>
                <a:ea typeface="STHeiti Light" charset="-122"/>
                <a:cs typeface="STHeiti Light" charset="-122"/>
              </a:rPr>
              <a:t>会有什么区别</a:t>
            </a:r>
            <a:endParaRPr lang="en-US" altLang="zh-CN" dirty="0" smtClean="0">
              <a:solidFill>
                <a:srgbClr val="FF0000"/>
              </a:solidFill>
              <a:latin typeface="STHeiti Light" charset="-122"/>
              <a:ea typeface="STHeiti Light" charset="-122"/>
              <a:cs typeface="STHeiti Light" charset="-122"/>
            </a:endParaRPr>
          </a:p>
          <a:p>
            <a:pPr marL="0" indent="0">
              <a:lnSpc>
                <a:spcPct val="150000"/>
              </a:lnSpc>
              <a:buFont typeface="Arial" pitchFamily="34" charset="0"/>
              <a:buNone/>
            </a:pPr>
            <a:endParaRPr lang="en-US" altLang="zh-CN" sz="2400" dirty="0" smtClean="0">
              <a:solidFill>
                <a:srgbClr val="002060"/>
              </a:solidFill>
              <a:latin typeface="STHeiti Light" charset="-122"/>
              <a:ea typeface="STHeiti Light" charset="-122"/>
              <a:cs typeface="STHeiti Light" charset="-122"/>
            </a:endParaRPr>
          </a:p>
          <a:p>
            <a:pPr>
              <a:lnSpc>
                <a:spcPct val="150000"/>
              </a:lnSpc>
            </a:pPr>
            <a:endParaRPr lang="zh-CN" altLang="en-US" sz="2800" dirty="0" smtClean="0">
              <a:solidFill>
                <a:srgbClr val="000000"/>
              </a:solidFill>
              <a:latin typeface="STHeiti Light" charset="-122"/>
              <a:ea typeface="STHeiti Light" charset="-122"/>
              <a:cs typeface="STHeiti Light" charset="-122"/>
            </a:endParaRPr>
          </a:p>
          <a:p>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165183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基本语法：再谈函数</a:t>
            </a:r>
            <a:endParaRPr lang="zh-CN" altLang="en-US" dirty="0"/>
          </a:p>
        </p:txBody>
      </p:sp>
      <p:sp>
        <p:nvSpPr>
          <p:cNvPr id="4" name="内容占位符 2"/>
          <p:cNvSpPr>
            <a:spLocks noGrp="1"/>
          </p:cNvSpPr>
          <p:nvPr>
            <p:ph idx="1"/>
          </p:nvPr>
        </p:nvSpPr>
        <p:spPr>
          <a:xfrm>
            <a:off x="640080" y="2240282"/>
            <a:ext cx="5760720" cy="6952806"/>
          </a:xfrm>
          <a:ln>
            <a:solidFill>
              <a:schemeClr val="accent1">
                <a:lumMod val="20000"/>
                <a:lumOff val="80000"/>
              </a:schemeClr>
            </a:solidFill>
          </a:ln>
        </p:spPr>
        <p:txBody>
          <a:bodyPr>
            <a:noAutofit/>
          </a:bodyPr>
          <a:lstStyle/>
          <a:p>
            <a:pPr>
              <a:lnSpc>
                <a:spcPct val="150000"/>
              </a:lnSpc>
              <a:buFont typeface="Wingdings" charset="2"/>
              <a:buChar char="l"/>
            </a:pPr>
            <a:r>
              <a:rPr lang="zh-CN" altLang="en-US" dirty="0" smtClean="0">
                <a:solidFill>
                  <a:schemeClr val="accent1">
                    <a:lumMod val="50000"/>
                  </a:schemeClr>
                </a:solidFill>
                <a:latin typeface="STHeiti Light" charset="-122"/>
                <a:ea typeface="STHeiti Light" charset="-122"/>
                <a:cs typeface="STHeiti Light" charset="-122"/>
              </a:rPr>
              <a:t>函数</a:t>
            </a:r>
            <a:r>
              <a:rPr lang="zh-CN" altLang="en-US" dirty="0">
                <a:solidFill>
                  <a:schemeClr val="accent1">
                    <a:lumMod val="50000"/>
                  </a:schemeClr>
                </a:solidFill>
                <a:latin typeface="STHeiti Light" charset="-122"/>
                <a:ea typeface="STHeiti Light" charset="-122"/>
                <a:cs typeface="STHeiti Light" charset="-122"/>
              </a:rPr>
              <a:t>可作为参数 </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smtClean="0">
                <a:solidFill>
                  <a:schemeClr val="accent1">
                    <a:lumMod val="50000"/>
                  </a:schemeClr>
                </a:solidFill>
                <a:latin typeface="STHeiti Light" charset="-122"/>
                <a:ea typeface="STHeiti Light" charset="-122"/>
                <a:cs typeface="STHeiti Light" charset="-122"/>
              </a:rPr>
              <a:t>函数</a:t>
            </a:r>
            <a:r>
              <a:rPr lang="zh-CN" altLang="en-US" dirty="0">
                <a:solidFill>
                  <a:schemeClr val="accent1">
                    <a:lumMod val="50000"/>
                  </a:schemeClr>
                </a:solidFill>
                <a:latin typeface="STHeiti Light" charset="-122"/>
                <a:ea typeface="STHeiti Light" charset="-122"/>
                <a:cs typeface="STHeiti Light" charset="-122"/>
              </a:rPr>
              <a:t>可作为返回</a:t>
            </a:r>
            <a:r>
              <a:rPr lang="zh-CN" altLang="en-US" dirty="0" smtClean="0">
                <a:solidFill>
                  <a:schemeClr val="accent1">
                    <a:lumMod val="50000"/>
                  </a:schemeClr>
                </a:solidFill>
                <a:latin typeface="STHeiti Light" charset="-122"/>
                <a:ea typeface="STHeiti Light" charset="-122"/>
                <a:cs typeface="STHeiti Light" charset="-122"/>
              </a:rPr>
              <a:t>值</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函数允讲有多返回值</a:t>
            </a:r>
            <a:r>
              <a:rPr lang="zh-CN" altLang="en-US" dirty="0" smtClean="0">
                <a:solidFill>
                  <a:schemeClr val="accent1">
                    <a:lumMod val="50000"/>
                  </a:schemeClr>
                </a:solidFill>
                <a:latin typeface="STHeiti Light" charset="-122"/>
                <a:ea typeface="STHeiti Light" charset="-122"/>
                <a:cs typeface="STHeiti Light" charset="-122"/>
              </a:rPr>
              <a:t>。可用 </a:t>
            </a:r>
            <a:r>
              <a:rPr lang="zh-CN" altLang="en-US" dirty="0">
                <a:solidFill>
                  <a:schemeClr val="accent1">
                    <a:lumMod val="50000"/>
                  </a:schemeClr>
                </a:solidFill>
                <a:latin typeface="STHeiti Light" charset="-122"/>
                <a:ea typeface="STHeiti Light" charset="-122"/>
                <a:cs typeface="STHeiti Light" charset="-122"/>
              </a:rPr>
              <a:t>占位符“</a:t>
            </a:r>
            <a:r>
              <a:rPr lang="en-US" altLang="zh-CN" dirty="0">
                <a:solidFill>
                  <a:schemeClr val="accent1">
                    <a:lumMod val="50000"/>
                  </a:schemeClr>
                </a:solidFill>
                <a:latin typeface="STHeiti Light" charset="-122"/>
                <a:ea typeface="STHeiti Light" charset="-122"/>
                <a:cs typeface="STHeiti Light" charset="-122"/>
              </a:rPr>
              <a:t>_”</a:t>
            </a:r>
            <a:r>
              <a:rPr lang="zh-CN" altLang="en-US" dirty="0" smtClean="0">
                <a:solidFill>
                  <a:schemeClr val="accent1">
                    <a:lumMod val="50000"/>
                  </a:schemeClr>
                </a:solidFill>
                <a:latin typeface="STHeiti Light" charset="-122"/>
                <a:ea typeface="STHeiti Light" charset="-122"/>
                <a:cs typeface="STHeiti Light" charset="-122"/>
              </a:rPr>
              <a:t>扔掉</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smtClean="0">
                <a:solidFill>
                  <a:schemeClr val="accent1">
                    <a:lumMod val="50000"/>
                  </a:schemeClr>
                </a:solidFill>
                <a:latin typeface="STHeiti Light" charset="-122"/>
                <a:ea typeface="STHeiti Light" charset="-122"/>
                <a:cs typeface="STHeiti Light" charset="-122"/>
              </a:rPr>
              <a:t>函数</a:t>
            </a:r>
            <a:r>
              <a:rPr lang="zh-CN" altLang="en-US" dirty="0">
                <a:solidFill>
                  <a:schemeClr val="accent1">
                    <a:lumMod val="50000"/>
                  </a:schemeClr>
                </a:solidFill>
                <a:latin typeface="STHeiti Light" charset="-122"/>
                <a:ea typeface="STHeiti Light" charset="-122"/>
                <a:cs typeface="STHeiti Light" charset="-122"/>
              </a:rPr>
              <a:t>可以是一个闭包。闭包是一个函数值，它引用了函数体之外的变量。 这个函数可以对这个引用的变量进行访问和赋值；换句话说这个函数被“绑定”在这个变量上</a:t>
            </a:r>
            <a:r>
              <a:rPr lang="zh-CN" altLang="en-US" dirty="0" smtClean="0">
                <a:solidFill>
                  <a:schemeClr val="accent1">
                    <a:lumMod val="50000"/>
                  </a:schemeClr>
                </a:solidFill>
                <a:latin typeface="STHeiti Light" charset="-122"/>
                <a:ea typeface="STHeiti Light" charset="-122"/>
                <a:cs typeface="STHeiti Light" charset="-122"/>
              </a:rPr>
              <a:t>。如：</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adder() </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sum </a:t>
            </a:r>
            <a:r>
              <a:rPr lang="en-US" altLang="zh-CN" dirty="0">
                <a:solidFill>
                  <a:schemeClr val="accent1">
                    <a:lumMod val="50000"/>
                  </a:schemeClr>
                </a:solidFill>
                <a:latin typeface="STHeiti Light" charset="-122"/>
                <a:ea typeface="STHeiti Light" charset="-122"/>
                <a:cs typeface="STHeiti Light" charset="-122"/>
              </a:rPr>
              <a:t>:= 0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return </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(x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sum </a:t>
            </a:r>
            <a:r>
              <a:rPr lang="en-US" altLang="zh-CN" dirty="0">
                <a:solidFill>
                  <a:schemeClr val="accent1">
                    <a:lumMod val="50000"/>
                  </a:schemeClr>
                </a:solidFill>
                <a:latin typeface="STHeiti Light" charset="-122"/>
                <a:ea typeface="STHeiti Light" charset="-122"/>
                <a:cs typeface="STHeiti Light" charset="-122"/>
              </a:rPr>
              <a:t>+= x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return </a:t>
            </a:r>
            <a:r>
              <a:rPr lang="en-US" altLang="zh-CN" dirty="0">
                <a:solidFill>
                  <a:schemeClr val="accent1">
                    <a:lumMod val="50000"/>
                  </a:schemeClr>
                </a:solidFill>
                <a:latin typeface="STHeiti Light" charset="-122"/>
                <a:ea typeface="STHeiti Light" charset="-122"/>
                <a:cs typeface="STHeiti Light" charset="-122"/>
              </a:rPr>
              <a:t>sum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endParaRPr lang="zh-CN" altLang="en-US" dirty="0">
              <a:solidFill>
                <a:schemeClr val="accent1">
                  <a:lumMod val="50000"/>
                </a:schemeClr>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6952806"/>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例子：</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GenMyFunc</a:t>
            </a:r>
            <a:r>
              <a:rPr lang="en-US" altLang="zh-CN" dirty="0">
                <a:solidFill>
                  <a:schemeClr val="accent1">
                    <a:lumMod val="50000"/>
                  </a:schemeClr>
                </a:solidFill>
                <a:latin typeface="STHeiti Light" charset="-122"/>
                <a:ea typeface="STHeiti Light" charset="-122"/>
                <a:cs typeface="STHeiti Light" charset="-122"/>
              </a:rPr>
              <a:t>(hash </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(string) int64, content string) </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return </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string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return </a:t>
            </a:r>
            <a:r>
              <a:rPr lang="en-US" altLang="zh-CN" dirty="0" err="1">
                <a:solidFill>
                  <a:schemeClr val="accent1">
                    <a:lumMod val="50000"/>
                  </a:schemeClr>
                </a:solidFill>
                <a:latin typeface="STHeiti Light" charset="-122"/>
                <a:ea typeface="STHeiti Light" charset="-122"/>
                <a:cs typeface="STHeiti Light" charset="-122"/>
              </a:rPr>
              <a:t>fmt.Sprintf</a:t>
            </a:r>
            <a:r>
              <a:rPr lang="en-US" altLang="zh-CN" dirty="0">
                <a:solidFill>
                  <a:schemeClr val="accent1">
                    <a:lumMod val="50000"/>
                  </a:schemeClr>
                </a:solidFill>
                <a:latin typeface="STHeiti Light" charset="-122"/>
                <a:ea typeface="STHeiti Light" charset="-122"/>
                <a:cs typeface="STHeiti Light" charset="-122"/>
              </a:rPr>
              <a:t>("Content Hash: %v", hash(content</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调用上述函数例子：</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a:solidFill>
                  <a:schemeClr val="accent1">
                    <a:lumMod val="50000"/>
                  </a:schemeClr>
                </a:solidFill>
                <a:latin typeface="STHeiti Light" charset="-122"/>
                <a:ea typeface="STHeiti Light" charset="-122"/>
                <a:cs typeface="STHeiti Light" charset="-122"/>
              </a:rPr>
              <a:t>myFunc</a:t>
            </a:r>
            <a:r>
              <a:rPr lang="en-US" altLang="zh-CN" dirty="0">
                <a:solidFill>
                  <a:schemeClr val="accent1">
                    <a:lumMod val="50000"/>
                  </a:schemeClr>
                </a:solidFill>
                <a:latin typeface="STHeiti Light" charset="-122"/>
                <a:ea typeface="STHeiti Light" charset="-122"/>
                <a:cs typeface="STHeiti Light" charset="-122"/>
              </a:rPr>
              <a:t> := </a:t>
            </a:r>
            <a:r>
              <a:rPr lang="en-US" altLang="zh-CN" dirty="0" err="1">
                <a:solidFill>
                  <a:schemeClr val="accent1">
                    <a:lumMod val="50000"/>
                  </a:schemeClr>
                </a:solidFill>
                <a:latin typeface="STHeiti Light" charset="-122"/>
                <a:ea typeface="STHeiti Light" charset="-122"/>
                <a:cs typeface="STHeiti Light" charset="-122"/>
              </a:rPr>
              <a:t>GenMyFunc</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(s string) int64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result</a:t>
            </a:r>
            <a:r>
              <a:rPr lang="en-US" altLang="zh-CN" dirty="0">
                <a:solidFill>
                  <a:schemeClr val="accent1">
                    <a:lumMod val="50000"/>
                  </a:schemeClr>
                </a:solidFill>
                <a:latin typeface="STHeiti Light" charset="-122"/>
                <a:ea typeface="STHeiti Light" charset="-122"/>
                <a:cs typeface="STHeiti Light" charset="-122"/>
              </a:rPr>
              <a:t>, _ := </a:t>
            </a:r>
            <a:r>
              <a:rPr lang="en-US" altLang="zh-CN" dirty="0" err="1">
                <a:solidFill>
                  <a:schemeClr val="accent1">
                    <a:lumMod val="50000"/>
                  </a:schemeClr>
                </a:solidFill>
                <a:latin typeface="STHeiti Light" charset="-122"/>
                <a:ea typeface="STHeiti Light" charset="-122"/>
                <a:cs typeface="STHeiti Light" charset="-122"/>
              </a:rPr>
              <a:t>strconv.ParseInt</a:t>
            </a:r>
            <a:r>
              <a:rPr lang="en-US" altLang="zh-CN" dirty="0">
                <a:solidFill>
                  <a:schemeClr val="accent1">
                    <a:lumMod val="50000"/>
                  </a:schemeClr>
                </a:solidFill>
                <a:latin typeface="STHeiti Light" charset="-122"/>
                <a:ea typeface="STHeiti Light" charset="-122"/>
                <a:cs typeface="STHeiti Light" charset="-122"/>
              </a:rPr>
              <a:t>(s, 0, 64)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return result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"0x10</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fmt.Printf</a:t>
            </a:r>
            <a:r>
              <a:rPr lang="en-US" altLang="zh-CN" dirty="0">
                <a:solidFill>
                  <a:schemeClr val="accent1">
                    <a:lumMod val="50000"/>
                  </a:schemeClr>
                </a:solidFill>
                <a:latin typeface="STHeiti Light" charset="-122"/>
                <a:ea typeface="STHeiti Light" charset="-122"/>
                <a:cs typeface="STHeiti Light" charset="-122"/>
              </a:rPr>
              <a:t>("%s\n", </a:t>
            </a:r>
            <a:r>
              <a:rPr lang="en-US" altLang="zh-CN" dirty="0" err="1">
                <a:solidFill>
                  <a:schemeClr val="accent1">
                    <a:lumMod val="50000"/>
                  </a:schemeClr>
                </a:solidFill>
                <a:latin typeface="STHeiti Light" charset="-122"/>
                <a:ea typeface="STHeiti Light" charset="-122"/>
                <a:cs typeface="STHeiti Light" charset="-122"/>
              </a:rPr>
              <a:t>myFunc</a:t>
            </a:r>
            <a:r>
              <a:rPr lang="en-US" altLang="zh-CN" dirty="0">
                <a:solidFill>
                  <a:schemeClr val="accent1">
                    <a:lumMod val="50000"/>
                  </a:schemeClr>
                </a:solidFill>
                <a:latin typeface="STHeiti Light" charset="-122"/>
                <a:ea typeface="STHeiti Light" charset="-122"/>
                <a:cs typeface="STHeiti Light" charset="-122"/>
              </a:rPr>
              <a:t>())</a:t>
            </a:r>
            <a:endParaRPr kumimoji="1" lang="zh-CN" altLang="en-US" dirty="0">
              <a:solidFill>
                <a:schemeClr val="accent1">
                  <a:lumMod val="50000"/>
                </a:schemeClr>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460893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基本语法：接口</a:t>
            </a:r>
            <a:endParaRPr lang="zh-CN" altLang="en-US" dirty="0"/>
          </a:p>
        </p:txBody>
      </p:sp>
      <p:sp>
        <p:nvSpPr>
          <p:cNvPr id="4" name="内容占位符 2"/>
          <p:cNvSpPr>
            <a:spLocks noGrp="1"/>
          </p:cNvSpPr>
          <p:nvPr>
            <p:ph idx="1"/>
          </p:nvPr>
        </p:nvSpPr>
        <p:spPr>
          <a:xfrm>
            <a:off x="640080" y="2240282"/>
            <a:ext cx="5760720" cy="6952806"/>
          </a:xfrm>
          <a:ln>
            <a:solidFill>
              <a:schemeClr val="accent1">
                <a:lumMod val="20000"/>
                <a:lumOff val="80000"/>
              </a:schemeClr>
            </a:solidFill>
          </a:ln>
        </p:spPr>
        <p:txBody>
          <a:bodyPr>
            <a:noAutofit/>
          </a:bodyPr>
          <a:lstStyle/>
          <a:p>
            <a:pPr>
              <a:lnSpc>
                <a:spcPct val="150000"/>
              </a:lnSpc>
              <a:buFont typeface="Wingdings" charset="2"/>
              <a:buChar char="l"/>
            </a:pPr>
            <a:r>
              <a:rPr lang="zh-CN" altLang="en-US" dirty="0" smtClean="0">
                <a:solidFill>
                  <a:schemeClr val="accent1">
                    <a:lumMod val="50000"/>
                  </a:schemeClr>
                </a:solidFill>
                <a:latin typeface="STHeiti Light" charset="-122"/>
                <a:ea typeface="STHeiti Light" charset="-122"/>
                <a:cs typeface="STHeiti Light" charset="-122"/>
              </a:rPr>
              <a:t>接口是</a:t>
            </a:r>
            <a:r>
              <a:rPr lang="zh-CN" altLang="en-US" dirty="0">
                <a:solidFill>
                  <a:schemeClr val="accent1">
                    <a:lumMod val="50000"/>
                  </a:schemeClr>
                </a:solidFill>
                <a:latin typeface="STHeiti Light" charset="-122"/>
                <a:ea typeface="STHeiti Light" charset="-122"/>
                <a:cs typeface="STHeiti Light" charset="-122"/>
              </a:rPr>
              <a:t>由一组方法定义的集合。</a:t>
            </a: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接口类型的值可以存放实现这些方法的任何值</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隐式接口解藕了实现接口的包和定义接口的包：互不</a:t>
            </a:r>
            <a:r>
              <a:rPr lang="zh-CN" altLang="en-US" dirty="0" smtClean="0">
                <a:solidFill>
                  <a:schemeClr val="accent1">
                    <a:lumMod val="50000"/>
                  </a:schemeClr>
                </a:solidFill>
                <a:latin typeface="STHeiti Light" charset="-122"/>
                <a:ea typeface="STHeiti Light" charset="-122"/>
                <a:cs typeface="STHeiti Light" charset="-122"/>
              </a:rPr>
              <a:t>依赖</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如：</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a:solidFill>
                  <a:schemeClr val="accent1">
                    <a:lumMod val="50000"/>
                  </a:schemeClr>
                </a:solidFill>
                <a:latin typeface="STHeiti Light" charset="-122"/>
                <a:ea typeface="STHeiti Light" charset="-122"/>
                <a:cs typeface="STHeiti Light" charset="-122"/>
              </a:rPr>
              <a:t>type Writer interface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Write(b </a:t>
            </a:r>
            <a:r>
              <a:rPr lang="en-US" altLang="zh-CN" dirty="0">
                <a:solidFill>
                  <a:schemeClr val="accent1">
                    <a:lumMod val="50000"/>
                  </a:schemeClr>
                </a:solidFill>
                <a:latin typeface="STHeiti Light" charset="-122"/>
                <a:ea typeface="STHeiti Light" charset="-122"/>
                <a:cs typeface="STHeiti Light" charset="-122"/>
              </a:rPr>
              <a:t>[]byte) (n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err error</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50000"/>
              </a:lnSpc>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w Writer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os.Stdout</a:t>
            </a:r>
            <a:r>
              <a:rPr lang="en-US" altLang="zh-CN" dirty="0">
                <a:solidFill>
                  <a:schemeClr val="accent1">
                    <a:lumMod val="50000"/>
                  </a:schemeClr>
                </a:solidFill>
                <a:latin typeface="STHeiti Light" charset="-122"/>
                <a:ea typeface="STHeiti Light" charset="-122"/>
                <a:cs typeface="STHeiti Light" charset="-122"/>
              </a:rPr>
              <a:t> </a:t>
            </a:r>
            <a:r>
              <a:rPr lang="zh-CN" altLang="en-US" dirty="0">
                <a:solidFill>
                  <a:schemeClr val="accent1">
                    <a:lumMod val="50000"/>
                  </a:schemeClr>
                </a:solidFill>
                <a:latin typeface="STHeiti Light" charset="-122"/>
                <a:ea typeface="STHeiti Light" charset="-122"/>
                <a:cs typeface="STHeiti Light" charset="-122"/>
              </a:rPr>
              <a:t>实现了 </a:t>
            </a:r>
            <a:r>
              <a:rPr lang="en-US" altLang="zh-CN" dirty="0">
                <a:solidFill>
                  <a:schemeClr val="accent1">
                    <a:lumMod val="50000"/>
                  </a:schemeClr>
                </a:solidFill>
                <a:latin typeface="STHeiti Light" charset="-122"/>
                <a:ea typeface="STHeiti Light" charset="-122"/>
                <a:cs typeface="STHeiti Light" charset="-122"/>
              </a:rPr>
              <a:t>Writer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w </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smtClean="0">
                <a:solidFill>
                  <a:schemeClr val="accent1">
                    <a:lumMod val="50000"/>
                  </a:schemeClr>
                </a:solidFill>
                <a:latin typeface="STHeiti Light" charset="-122"/>
                <a:ea typeface="STHeiti Light" charset="-122"/>
                <a:cs typeface="STHeiti Light" charset="-122"/>
              </a:rPr>
              <a:t>os.Stdout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if </a:t>
            </a:r>
            <a:r>
              <a:rPr lang="en-US" altLang="zh-CN" dirty="0" err="1" smtClean="0">
                <a:solidFill>
                  <a:schemeClr val="accent1">
                    <a:lumMod val="50000"/>
                  </a:schemeClr>
                </a:solidFill>
                <a:latin typeface="STHeiti Light" charset="-122"/>
                <a:ea typeface="STHeiti Light" charset="-122"/>
                <a:cs typeface="STHeiti Light" charset="-122"/>
              </a:rPr>
              <a:t>sw</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ok := </a:t>
            </a:r>
            <a:r>
              <a:rPr lang="en-US" altLang="zh-CN" dirty="0" smtClean="0">
                <a:solidFill>
                  <a:schemeClr val="accent1">
                    <a:lumMod val="50000"/>
                  </a:schemeClr>
                </a:solidFill>
                <a:latin typeface="STHeiti Light" charset="-122"/>
                <a:ea typeface="STHeiti Light" charset="-122"/>
                <a:cs typeface="STHeiti Light" charset="-122"/>
              </a:rPr>
              <a:t>w.(</a:t>
            </a:r>
            <a:r>
              <a:rPr lang="en-US" altLang="zh-CN" dirty="0">
                <a:solidFill>
                  <a:schemeClr val="accent1">
                    <a:lumMod val="50000"/>
                  </a:schemeClr>
                </a:solidFill>
                <a:latin typeface="STHeiti Light" charset="-122"/>
                <a:ea typeface="STHeiti Light" charset="-122"/>
                <a:cs typeface="STHeiti Light" charset="-122"/>
              </a:rPr>
              <a:t>Writer</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ok </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//code</a:t>
            </a:r>
          </a:p>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a:lnSpc>
                <a:spcPct val="150000"/>
              </a:lnSpc>
              <a:buFont typeface="Wingdings" charset="2"/>
              <a:buChar char="l"/>
            </a:pPr>
            <a:endParaRPr lang="zh-CN" altLang="en-US" dirty="0">
              <a:solidFill>
                <a:srgbClr val="000000"/>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6952806"/>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例子：</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a:solidFill>
                  <a:schemeClr val="accent1">
                    <a:lumMod val="50000"/>
                  </a:schemeClr>
                </a:solidFill>
                <a:latin typeface="STHeiti Light" charset="-122"/>
                <a:ea typeface="STHeiti Light" charset="-122"/>
                <a:cs typeface="STHeiti Light" charset="-122"/>
              </a:rPr>
              <a:t>type </a:t>
            </a:r>
            <a:r>
              <a:rPr lang="en-US" altLang="zh-CN" dirty="0" err="1">
                <a:solidFill>
                  <a:schemeClr val="accent1">
                    <a:lumMod val="50000"/>
                  </a:schemeClr>
                </a:solidFill>
                <a:latin typeface="STHeiti Light" charset="-122"/>
                <a:ea typeface="STHeiti Light" charset="-122"/>
                <a:cs typeface="STHeiti Light" charset="-122"/>
              </a:rPr>
              <a:t>Abser</a:t>
            </a:r>
            <a:r>
              <a:rPr lang="en-US" altLang="zh-CN" dirty="0">
                <a:solidFill>
                  <a:schemeClr val="accent1">
                    <a:lumMod val="50000"/>
                  </a:schemeClr>
                </a:solidFill>
                <a:latin typeface="STHeiti Light" charset="-122"/>
                <a:ea typeface="STHeiti Light" charset="-122"/>
                <a:cs typeface="STHeiti Light" charset="-122"/>
              </a:rPr>
              <a:t> interface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Abs</a:t>
            </a:r>
            <a:r>
              <a:rPr lang="en-US" altLang="zh-CN" dirty="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float64</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endParaRPr lang="en-US" altLang="zh-CN" dirty="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a:solidFill>
                  <a:schemeClr val="accent1">
                    <a:lumMod val="50000"/>
                  </a:schemeClr>
                </a:solidFill>
                <a:latin typeface="STHeiti Light" charset="-122"/>
                <a:ea typeface="STHeiti Light" charset="-122"/>
                <a:cs typeface="STHeiti Light" charset="-122"/>
              </a:rPr>
              <a:t>type Vertex </a:t>
            </a:r>
            <a:r>
              <a:rPr lang="en-US" altLang="zh-CN" dirty="0" err="1">
                <a:solidFill>
                  <a:schemeClr val="accent1">
                    <a:lumMod val="50000"/>
                  </a:schemeClr>
                </a:solidFill>
                <a:latin typeface="STHeiti Light" charset="-122"/>
                <a:ea typeface="STHeiti Light" charset="-122"/>
                <a:cs typeface="STHeiti Light" charset="-122"/>
              </a:rPr>
              <a:t>struct</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X</a:t>
            </a:r>
            <a:r>
              <a:rPr lang="en-US" altLang="zh-CN" dirty="0">
                <a:solidFill>
                  <a:schemeClr val="accent1">
                    <a:lumMod val="50000"/>
                  </a:schemeClr>
                </a:solidFill>
                <a:latin typeface="STHeiti Light" charset="-122"/>
                <a:ea typeface="STHeiti Light" charset="-122"/>
                <a:cs typeface="STHeiti Light" charset="-122"/>
              </a:rPr>
              <a:t>, Y </a:t>
            </a:r>
            <a:r>
              <a:rPr lang="en-US" altLang="zh-CN" dirty="0" smtClean="0">
                <a:solidFill>
                  <a:schemeClr val="accent1">
                    <a:lumMod val="50000"/>
                  </a:schemeClr>
                </a:solidFill>
                <a:latin typeface="STHeiti Light" charset="-122"/>
                <a:ea typeface="STHeiti Light" charset="-122"/>
                <a:cs typeface="STHeiti Light" charset="-122"/>
              </a:rPr>
              <a:t>float64</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func</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(v *Vertex) Abs() float64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return </a:t>
            </a:r>
            <a:r>
              <a:rPr lang="en-US" altLang="zh-CN" dirty="0" err="1">
                <a:solidFill>
                  <a:schemeClr val="accent1">
                    <a:lumMod val="50000"/>
                  </a:schemeClr>
                </a:solidFill>
                <a:latin typeface="STHeiti Light" charset="-122"/>
                <a:ea typeface="STHeiti Light" charset="-122"/>
                <a:cs typeface="STHeiti Light" charset="-122"/>
              </a:rPr>
              <a:t>math.Sqrt</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v.X</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v.X</a:t>
            </a:r>
            <a:r>
              <a:rPr lang="en-US" altLang="zh-CN" dirty="0">
                <a:solidFill>
                  <a:schemeClr val="accent1">
                    <a:lumMod val="50000"/>
                  </a:schemeClr>
                </a:solidFill>
                <a:latin typeface="STHeiti Light" charset="-122"/>
                <a:ea typeface="STHeiti Light" charset="-122"/>
                <a:cs typeface="STHeiti Light" charset="-122"/>
              </a:rPr>
              <a:t> + </a:t>
            </a:r>
            <a:r>
              <a:rPr lang="en-US" altLang="zh-CN" dirty="0" err="1">
                <a:solidFill>
                  <a:schemeClr val="accent1">
                    <a:lumMod val="50000"/>
                  </a:schemeClr>
                </a:solidFill>
                <a:latin typeface="STHeiti Light" charset="-122"/>
                <a:ea typeface="STHeiti Light" charset="-122"/>
                <a:cs typeface="STHeiti Light" charset="-122"/>
              </a:rPr>
              <a:t>v.Y</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v.Y</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调用上述函数例子：</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a </a:t>
            </a:r>
            <a:r>
              <a:rPr lang="en-US" altLang="zh-CN" dirty="0" err="1" smtClean="0">
                <a:solidFill>
                  <a:schemeClr val="accent1">
                    <a:lumMod val="50000"/>
                  </a:schemeClr>
                </a:solidFill>
                <a:latin typeface="STHeiti Light" charset="-122"/>
                <a:ea typeface="STHeiti Light" charset="-122"/>
                <a:cs typeface="STHeiti Light" charset="-122"/>
              </a:rPr>
              <a:t>Abser</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kumimoji="1" lang="en-US" altLang="zh-CN" dirty="0" smtClean="0">
                <a:solidFill>
                  <a:schemeClr val="accent1">
                    <a:lumMod val="50000"/>
                  </a:schemeClr>
                </a:solidFill>
                <a:latin typeface="STHeiti Light" charset="-122"/>
                <a:ea typeface="STHeiti Light" charset="-122"/>
                <a:cs typeface="STHeiti Light" charset="-122"/>
              </a:rPr>
              <a:t>a</a:t>
            </a: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smtClean="0">
                <a:solidFill>
                  <a:schemeClr val="accent1">
                    <a:lumMod val="50000"/>
                  </a:schemeClr>
                </a:solidFill>
                <a:latin typeface="STHeiti Light" charset="-122"/>
                <a:ea typeface="STHeiti Light" charset="-122"/>
                <a:cs typeface="STHeiti Light" charset="-122"/>
              </a:rPr>
              <a:t>=</a:t>
            </a: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smtClean="0">
                <a:solidFill>
                  <a:schemeClr val="accent1">
                    <a:lumMod val="50000"/>
                  </a:schemeClr>
                </a:solidFill>
                <a:latin typeface="STHeiti Light" charset="-122"/>
                <a:ea typeface="STHeiti Light" charset="-122"/>
                <a:cs typeface="STHeiti Light" charset="-122"/>
              </a:rPr>
              <a:t>&amp;</a:t>
            </a:r>
            <a:r>
              <a:rPr kumimoji="1" lang="de-DE" altLang="zh-CN" dirty="0">
                <a:solidFill>
                  <a:schemeClr val="accent1">
                    <a:lumMod val="50000"/>
                  </a:schemeClr>
                </a:solidFill>
                <a:latin typeface="STHeiti Light" charset="-122"/>
                <a:ea typeface="STHeiti Light" charset="-122"/>
                <a:cs typeface="STHeiti Light" charset="-122"/>
              </a:rPr>
              <a:t>Vertex{3, 4</a:t>
            </a:r>
            <a:r>
              <a:rPr kumimoji="1" lang="de-DE"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kumimoji="1" lang="de-DE" altLang="zh-CN" dirty="0" err="1">
                <a:solidFill>
                  <a:schemeClr val="accent1">
                    <a:lumMod val="50000"/>
                  </a:schemeClr>
                </a:solidFill>
                <a:latin typeface="STHeiti Light" charset="-122"/>
                <a:ea typeface="STHeiti Light" charset="-122"/>
                <a:cs typeface="STHeiti Light" charset="-122"/>
              </a:rPr>
              <a:t>fmt.Println</a:t>
            </a:r>
            <a:r>
              <a:rPr kumimoji="1" lang="de-DE" altLang="zh-CN" dirty="0">
                <a:solidFill>
                  <a:schemeClr val="accent1">
                    <a:lumMod val="50000"/>
                  </a:schemeClr>
                </a:solidFill>
                <a:latin typeface="STHeiti Light" charset="-122"/>
                <a:ea typeface="STHeiti Light" charset="-122"/>
                <a:cs typeface="STHeiti Light" charset="-122"/>
              </a:rPr>
              <a:t>(</a:t>
            </a:r>
            <a:r>
              <a:rPr kumimoji="1" lang="de-DE" altLang="zh-CN" dirty="0" err="1">
                <a:solidFill>
                  <a:schemeClr val="accent1">
                    <a:lumMod val="50000"/>
                  </a:schemeClr>
                </a:solidFill>
                <a:latin typeface="STHeiti Light" charset="-122"/>
                <a:ea typeface="STHeiti Light" charset="-122"/>
                <a:cs typeface="STHeiti Light" charset="-122"/>
              </a:rPr>
              <a:t>a.Abs</a:t>
            </a:r>
            <a:r>
              <a:rPr kumimoji="1" lang="de-DE" altLang="zh-CN" dirty="0">
                <a:solidFill>
                  <a:schemeClr val="accent1">
                    <a:lumMod val="50000"/>
                  </a:schemeClr>
                </a:solidFill>
                <a:latin typeface="STHeiti Light" charset="-122"/>
                <a:ea typeface="STHeiti Light" charset="-122"/>
                <a:cs typeface="STHeiti Light" charset="-122"/>
              </a:rPr>
              <a:t>())</a:t>
            </a:r>
            <a:endParaRPr kumimoji="1" lang="zh-CN" altLang="en-US" dirty="0">
              <a:solidFill>
                <a:schemeClr val="accent1">
                  <a:lumMod val="50000"/>
                </a:schemeClr>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409682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基本语法：接口的继承</a:t>
            </a:r>
            <a:endParaRPr lang="zh-CN" altLang="en-US" dirty="0"/>
          </a:p>
        </p:txBody>
      </p:sp>
      <p:sp>
        <p:nvSpPr>
          <p:cNvPr id="4" name="内容占位符 2"/>
          <p:cNvSpPr>
            <a:spLocks noGrp="1"/>
          </p:cNvSpPr>
          <p:nvPr>
            <p:ph idx="1"/>
          </p:nvPr>
        </p:nvSpPr>
        <p:spPr>
          <a:xfrm>
            <a:off x="640080" y="2240282"/>
            <a:ext cx="11377344" cy="6880798"/>
          </a:xfrm>
          <a:ln>
            <a:solidFill>
              <a:schemeClr val="accent1">
                <a:lumMod val="20000"/>
                <a:lumOff val="80000"/>
              </a:schemeClr>
            </a:solidFill>
          </a:ln>
        </p:spPr>
        <p:txBody>
          <a:bodyPr>
            <a:noAutofit/>
          </a:bodyPr>
          <a:lstStyle/>
          <a:p>
            <a:pPr>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当一个类型包含（内嵌）另一个类型（实现了一个或多个接口）的指针时，这个类型就可以使用（另一个类型）所有的接口方法</a:t>
            </a:r>
            <a:r>
              <a:rPr lang="zh-CN" altLang="en-US" dirty="0" smtClean="0">
                <a:solidFill>
                  <a:schemeClr val="accent1">
                    <a:lumMod val="50000"/>
                  </a:schemeClr>
                </a:solidFill>
                <a:latin typeface="STHeiti Light" charset="-122"/>
                <a:ea typeface="STHeiti Light" charset="-122"/>
                <a:cs typeface="STHeiti Light" charset="-122"/>
              </a:rPr>
              <a:t>。如：</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buNone/>
            </a:pPr>
            <a:r>
              <a:rPr lang="en-US" altLang="zh-CN" dirty="0" smtClean="0">
                <a:solidFill>
                  <a:schemeClr val="accent1">
                    <a:lumMod val="50000"/>
                  </a:schemeClr>
                </a:solidFill>
                <a:latin typeface="STHeiti Light" charset="-122"/>
                <a:ea typeface="STHeiti Light" charset="-122"/>
                <a:cs typeface="STHeiti Light" charset="-122"/>
              </a:rPr>
              <a:t>1</a:t>
            </a:r>
            <a:r>
              <a:rPr lang="zh-CN" altLang="en-US" dirty="0" smtClean="0">
                <a:solidFill>
                  <a:schemeClr val="accent1">
                    <a:lumMod val="50000"/>
                  </a:schemeClr>
                </a:solidFill>
                <a:latin typeface="STHeiti Light" charset="-122"/>
                <a:ea typeface="STHeiti Light" charset="-122"/>
                <a:cs typeface="STHeiti Light" charset="-122"/>
              </a:rPr>
              <a:t>）</a:t>
            </a:r>
            <a:r>
              <a:rPr lang="en-US" altLang="zh-CN" dirty="0" smtClean="0">
                <a:solidFill>
                  <a:schemeClr val="accent1">
                    <a:lumMod val="50000"/>
                  </a:schemeClr>
                </a:solidFill>
                <a:latin typeface="STHeiti Light" charset="-122"/>
                <a:ea typeface="STHeiti Light" charset="-122"/>
                <a:cs typeface="STHeiti Light" charset="-122"/>
              </a:rPr>
              <a:t>type </a:t>
            </a:r>
            <a:r>
              <a:rPr lang="en-US" altLang="zh-CN" dirty="0">
                <a:solidFill>
                  <a:schemeClr val="accent1">
                    <a:lumMod val="50000"/>
                  </a:schemeClr>
                </a:solidFill>
                <a:latin typeface="STHeiti Light" charset="-122"/>
                <a:ea typeface="STHeiti Light" charset="-122"/>
                <a:cs typeface="STHeiti Light" charset="-122"/>
              </a:rPr>
              <a:t>Task </a:t>
            </a:r>
            <a:r>
              <a:rPr lang="en-US" altLang="zh-CN" dirty="0" err="1">
                <a:solidFill>
                  <a:schemeClr val="accent1">
                    <a:lumMod val="50000"/>
                  </a:schemeClr>
                </a:solidFill>
                <a:latin typeface="STHeiti Light" charset="-122"/>
                <a:ea typeface="STHeiti Light" charset="-122"/>
                <a:cs typeface="STHeiti Light" charset="-122"/>
              </a:rPr>
              <a:t>struct</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buNone/>
            </a:pPr>
            <a:r>
              <a:rPr lang="en-US" altLang="zh-CN" dirty="0" smtClean="0">
                <a:solidFill>
                  <a:schemeClr val="accent1">
                    <a:lumMod val="50000"/>
                  </a:schemeClr>
                </a:solidFill>
                <a:latin typeface="STHeiti Light" charset="-122"/>
                <a:ea typeface="STHeiti Light" charset="-122"/>
                <a:cs typeface="STHeiti Light" charset="-122"/>
              </a:rPr>
              <a:t>Command </a:t>
            </a:r>
            <a:r>
              <a:rPr lang="en-US" altLang="zh-CN" dirty="0">
                <a:solidFill>
                  <a:schemeClr val="accent1">
                    <a:lumMod val="50000"/>
                  </a:schemeClr>
                </a:solidFill>
                <a:latin typeface="STHeiti Light" charset="-122"/>
                <a:ea typeface="STHeiti Light" charset="-122"/>
                <a:cs typeface="STHeiti Light" charset="-122"/>
              </a:rPr>
              <a:t>string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buNone/>
            </a:pPr>
            <a:r>
              <a:rPr lang="en-US" altLang="zh-CN" dirty="0" smtClean="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log.Logger</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buNone/>
            </a:pPr>
            <a:r>
              <a:rPr lang="en-US" altLang="zh-CN" dirty="0" smtClean="0">
                <a:solidFill>
                  <a:schemeClr val="accent1">
                    <a:lumMod val="50000"/>
                  </a:schemeClr>
                </a:solidFill>
                <a:latin typeface="STHeiti Light" charset="-122"/>
                <a:ea typeface="STHeiti Light" charset="-122"/>
                <a:cs typeface="STHeiti Light" charset="-122"/>
              </a:rPr>
              <a:t>2</a:t>
            </a:r>
            <a:r>
              <a:rPr lang="zh-CN" altLang="en-US" dirty="0">
                <a:solidFill>
                  <a:schemeClr val="accent1">
                    <a:lumMod val="50000"/>
                  </a:schemeClr>
                </a:solidFill>
                <a:latin typeface="STHeiti Light" charset="-122"/>
                <a:ea typeface="STHeiti Light" charset="-122"/>
                <a:cs typeface="STHeiti Light" charset="-122"/>
              </a:rPr>
              <a:t>）这个类型的工厂方法像这样：</a:t>
            </a:r>
          </a:p>
          <a:p>
            <a:pPr marL="0" indent="0">
              <a:buNone/>
            </a:pP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NewTask</a:t>
            </a:r>
            <a:r>
              <a:rPr lang="en-US" altLang="zh-CN" dirty="0">
                <a:solidFill>
                  <a:schemeClr val="accent1">
                    <a:lumMod val="50000"/>
                  </a:schemeClr>
                </a:solidFill>
                <a:latin typeface="STHeiti Light" charset="-122"/>
                <a:ea typeface="STHeiti Light" charset="-122"/>
                <a:cs typeface="STHeiti Light" charset="-122"/>
              </a:rPr>
              <a:t>(command string, logger *</a:t>
            </a:r>
            <a:r>
              <a:rPr lang="en-US" altLang="zh-CN" dirty="0" err="1">
                <a:solidFill>
                  <a:schemeClr val="accent1">
                    <a:lumMod val="50000"/>
                  </a:schemeClr>
                </a:solidFill>
                <a:latin typeface="STHeiti Light" charset="-122"/>
                <a:ea typeface="STHeiti Light" charset="-122"/>
                <a:cs typeface="STHeiti Light" charset="-122"/>
              </a:rPr>
              <a:t>log.Logger</a:t>
            </a:r>
            <a:r>
              <a:rPr lang="en-US" altLang="zh-CN" dirty="0">
                <a:solidFill>
                  <a:schemeClr val="accent1">
                    <a:lumMod val="50000"/>
                  </a:schemeClr>
                </a:solidFill>
                <a:latin typeface="STHeiti Light" charset="-122"/>
                <a:ea typeface="STHeiti Light" charset="-122"/>
                <a:cs typeface="STHeiti Light" charset="-122"/>
              </a:rPr>
              <a:t>) *Task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buNone/>
            </a:pPr>
            <a:r>
              <a:rPr lang="en-US" altLang="zh-CN" dirty="0" smtClean="0">
                <a:solidFill>
                  <a:schemeClr val="accent1">
                    <a:lumMod val="50000"/>
                  </a:schemeClr>
                </a:solidFill>
                <a:latin typeface="STHeiti Light" charset="-122"/>
                <a:ea typeface="STHeiti Light" charset="-122"/>
                <a:cs typeface="STHeiti Light" charset="-122"/>
              </a:rPr>
              <a:t>return </a:t>
            </a:r>
            <a:r>
              <a:rPr lang="en-US" altLang="zh-CN" dirty="0">
                <a:solidFill>
                  <a:schemeClr val="accent1">
                    <a:lumMod val="50000"/>
                  </a:schemeClr>
                </a:solidFill>
                <a:latin typeface="STHeiti Light" charset="-122"/>
                <a:ea typeface="STHeiti Light" charset="-122"/>
                <a:cs typeface="STHeiti Light" charset="-122"/>
              </a:rPr>
              <a:t>&amp;Task{command, logger}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buNone/>
            </a:pPr>
            <a:r>
              <a:rPr lang="en-US" altLang="zh-CN" dirty="0" smtClean="0">
                <a:solidFill>
                  <a:schemeClr val="accent1">
                    <a:lumMod val="50000"/>
                  </a:schemeClr>
                </a:solidFill>
                <a:latin typeface="STHeiti Light" charset="-122"/>
                <a:ea typeface="STHeiti Light" charset="-122"/>
                <a:cs typeface="STHeiti Light" charset="-122"/>
              </a:rPr>
              <a:t>3</a:t>
            </a:r>
            <a:r>
              <a:rPr lang="zh-CN" altLang="en-US" dirty="0">
                <a:solidFill>
                  <a:schemeClr val="accent1">
                    <a:lumMod val="50000"/>
                  </a:schemeClr>
                </a:solidFill>
                <a:latin typeface="STHeiti Light" charset="-122"/>
                <a:ea typeface="STHeiti Light" charset="-122"/>
                <a:cs typeface="STHeiti Light" charset="-122"/>
              </a:rPr>
              <a:t>）当 </a:t>
            </a:r>
            <a:r>
              <a:rPr lang="en-US" altLang="zh-CN" dirty="0" err="1">
                <a:solidFill>
                  <a:schemeClr val="accent1">
                    <a:lumMod val="50000"/>
                  </a:schemeClr>
                </a:solidFill>
                <a:latin typeface="STHeiti Light" charset="-122"/>
                <a:ea typeface="STHeiti Light" charset="-122"/>
                <a:cs typeface="STHeiti Light" charset="-122"/>
              </a:rPr>
              <a:t>log.Logger</a:t>
            </a:r>
            <a:r>
              <a:rPr lang="en-US" altLang="zh-CN" dirty="0">
                <a:solidFill>
                  <a:schemeClr val="accent1">
                    <a:lumMod val="50000"/>
                  </a:schemeClr>
                </a:solidFill>
                <a:latin typeface="STHeiti Light" charset="-122"/>
                <a:ea typeface="STHeiti Light" charset="-122"/>
                <a:cs typeface="STHeiti Light" charset="-122"/>
              </a:rPr>
              <a:t> </a:t>
            </a:r>
            <a:r>
              <a:rPr lang="zh-CN" altLang="en-US" dirty="0">
                <a:solidFill>
                  <a:schemeClr val="accent1">
                    <a:lumMod val="50000"/>
                  </a:schemeClr>
                </a:solidFill>
                <a:latin typeface="STHeiti Light" charset="-122"/>
                <a:ea typeface="STHeiti Light" charset="-122"/>
                <a:cs typeface="STHeiti Light" charset="-122"/>
              </a:rPr>
              <a:t>实现了 </a:t>
            </a:r>
            <a:r>
              <a:rPr lang="en-US" altLang="zh-CN" dirty="0">
                <a:solidFill>
                  <a:schemeClr val="accent1">
                    <a:lumMod val="50000"/>
                  </a:schemeClr>
                </a:solidFill>
                <a:latin typeface="STHeiti Light" charset="-122"/>
                <a:ea typeface="STHeiti Light" charset="-122"/>
                <a:cs typeface="STHeiti Light" charset="-122"/>
              </a:rPr>
              <a:t>Log() </a:t>
            </a:r>
            <a:r>
              <a:rPr lang="zh-CN" altLang="en-US" dirty="0">
                <a:solidFill>
                  <a:schemeClr val="accent1">
                    <a:lumMod val="50000"/>
                  </a:schemeClr>
                </a:solidFill>
                <a:latin typeface="STHeiti Light" charset="-122"/>
                <a:ea typeface="STHeiti Light" charset="-122"/>
                <a:cs typeface="STHeiti Light" charset="-122"/>
              </a:rPr>
              <a:t>方法后，</a:t>
            </a:r>
            <a:r>
              <a:rPr lang="en-US" altLang="zh-CN" dirty="0">
                <a:solidFill>
                  <a:schemeClr val="accent1">
                    <a:lumMod val="50000"/>
                  </a:schemeClr>
                </a:solidFill>
                <a:latin typeface="STHeiti Light" charset="-122"/>
                <a:ea typeface="STHeiti Light" charset="-122"/>
                <a:cs typeface="STHeiti Light" charset="-122"/>
              </a:rPr>
              <a:t>Task </a:t>
            </a:r>
            <a:r>
              <a:rPr lang="zh-CN" altLang="en-US" dirty="0">
                <a:solidFill>
                  <a:schemeClr val="accent1">
                    <a:lumMod val="50000"/>
                  </a:schemeClr>
                </a:solidFill>
                <a:latin typeface="STHeiti Light" charset="-122"/>
                <a:ea typeface="STHeiti Light" charset="-122"/>
                <a:cs typeface="STHeiti Light" charset="-122"/>
              </a:rPr>
              <a:t>的实例 </a:t>
            </a:r>
            <a:r>
              <a:rPr lang="en-US" altLang="zh-CN" dirty="0">
                <a:solidFill>
                  <a:schemeClr val="accent1">
                    <a:lumMod val="50000"/>
                  </a:schemeClr>
                </a:solidFill>
                <a:latin typeface="STHeiti Light" charset="-122"/>
                <a:ea typeface="STHeiti Light" charset="-122"/>
                <a:cs typeface="STHeiti Light" charset="-122"/>
              </a:rPr>
              <a:t>task </a:t>
            </a:r>
            <a:r>
              <a:rPr lang="zh-CN" altLang="en-US" dirty="0">
                <a:solidFill>
                  <a:schemeClr val="accent1">
                    <a:lumMod val="50000"/>
                  </a:schemeClr>
                </a:solidFill>
                <a:latin typeface="STHeiti Light" charset="-122"/>
                <a:ea typeface="STHeiti Light" charset="-122"/>
                <a:cs typeface="STHeiti Light" charset="-122"/>
              </a:rPr>
              <a:t>就可以调用该方法：</a:t>
            </a:r>
          </a:p>
          <a:p>
            <a:pPr marL="0" indent="0">
              <a:buNone/>
            </a:pPr>
            <a:r>
              <a:rPr lang="en-US" altLang="zh-CN" dirty="0" err="1">
                <a:solidFill>
                  <a:schemeClr val="accent1">
                    <a:lumMod val="50000"/>
                  </a:schemeClr>
                </a:solidFill>
                <a:latin typeface="STHeiti Light" charset="-122"/>
                <a:ea typeface="STHeiti Light" charset="-122"/>
                <a:cs typeface="STHeiti Light" charset="-122"/>
              </a:rPr>
              <a:t>task.Log</a:t>
            </a:r>
            <a:r>
              <a:rPr lang="en-US" altLang="zh-CN" dirty="0" smtClean="0">
                <a:solidFill>
                  <a:schemeClr val="accent1">
                    <a:lumMod val="50000"/>
                  </a:schemeClr>
                </a:solidFill>
                <a:latin typeface="STHeiti Light" charset="-122"/>
                <a:ea typeface="STHeiti Light" charset="-122"/>
                <a:cs typeface="STHeiti Light" charset="-122"/>
              </a:rPr>
              <a:t>()</a:t>
            </a:r>
          </a:p>
          <a:p>
            <a:pPr lvl="0">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类型可以通过继承多个接口来提供像 多重继承 一样的特性</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en-US" altLang="zh-CN" dirty="0" smtClean="0">
                <a:solidFill>
                  <a:schemeClr val="accent1">
                    <a:lumMod val="50000"/>
                  </a:schemeClr>
                </a:solidFill>
                <a:latin typeface="STHeiti Light" charset="-122"/>
                <a:ea typeface="STHeiti Light" charset="-122"/>
                <a:cs typeface="STHeiti Light" charset="-122"/>
              </a:rPr>
              <a:t>type </a:t>
            </a:r>
            <a:r>
              <a:rPr lang="en-US" altLang="zh-CN" dirty="0" err="1">
                <a:solidFill>
                  <a:schemeClr val="accent1">
                    <a:lumMod val="50000"/>
                  </a:schemeClr>
                </a:solidFill>
                <a:latin typeface="STHeiti Light" charset="-122"/>
                <a:ea typeface="STHeiti Light" charset="-122"/>
                <a:cs typeface="STHeiti Light" charset="-122"/>
              </a:rPr>
              <a:t>ReaderWriter</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struct</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en-US" altLang="zh-CN" dirty="0" smtClean="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io.Reader</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en-US" altLang="zh-CN" dirty="0" smtClean="0">
                <a:solidFill>
                  <a:schemeClr val="accent1">
                    <a:lumMod val="50000"/>
                  </a:schemeClr>
                </a:solidFill>
                <a:latin typeface="STHeiti Light" charset="-122"/>
                <a:ea typeface="STHeiti Light" charset="-122"/>
                <a:cs typeface="STHeiti Light" charset="-122"/>
              </a:rPr>
              <a:t>*</a:t>
            </a:r>
            <a:r>
              <a:rPr lang="en-US" altLang="zh-CN" dirty="0" err="1" smtClean="0">
                <a:solidFill>
                  <a:schemeClr val="accent1">
                    <a:lumMod val="50000"/>
                  </a:schemeClr>
                </a:solidFill>
                <a:latin typeface="STHeiti Light" charset="-122"/>
                <a:ea typeface="STHeiti Light" charset="-122"/>
                <a:cs typeface="STHeiti Light" charset="-122"/>
              </a:rPr>
              <a:t>io.Writer</a:t>
            </a:r>
            <a:endParaRPr lang="en-US" altLang="zh-CN" dirty="0" smtClean="0">
              <a:solidFill>
                <a:schemeClr val="accent1">
                  <a:lumMod val="50000"/>
                </a:schemeClr>
              </a:solidFill>
              <a:latin typeface="STHeiti Light" charset="-122"/>
              <a:ea typeface="STHeiti Light" charset="-122"/>
              <a:cs typeface="STHeiti Light" charset="-122"/>
            </a:endParaRPr>
          </a:p>
          <a:p>
            <a:pPr marL="0" lvl="0" indent="0">
              <a:buNone/>
            </a:pPr>
            <a:r>
              <a:rPr lang="en-US" altLang="zh-CN" dirty="0" smtClean="0">
                <a:solidFill>
                  <a:schemeClr val="accent1">
                    <a:lumMod val="50000"/>
                  </a:schemeClr>
                </a:solidFill>
                <a:latin typeface="STHeiti Light" charset="-122"/>
                <a:ea typeface="STHeiti Light" charset="-122"/>
                <a:cs typeface="STHeiti Light" charset="-122"/>
              </a:rPr>
              <a:t> }</a:t>
            </a:r>
            <a:endParaRPr lang="zh-CN" altLang="en-US" dirty="0">
              <a:solidFill>
                <a:schemeClr val="accent1">
                  <a:lumMod val="50000"/>
                </a:schemeClr>
              </a:solidFill>
              <a:latin typeface="STHeiti Light" charset="-122"/>
              <a:ea typeface="STHeiti Light" charset="-122"/>
              <a:cs typeface="STHeiti Light" charset="-122"/>
            </a:endParaRPr>
          </a:p>
          <a:p>
            <a:pPr marL="0" indent="0">
              <a:lnSpc>
                <a:spcPct val="150000"/>
              </a:lnSpc>
              <a:buNone/>
            </a:pPr>
            <a:r>
              <a:rPr lang="zh-CN" altLang="en-US" dirty="0" smtClean="0">
                <a:solidFill>
                  <a:srgbClr val="FF0000"/>
                </a:solidFill>
                <a:latin typeface="STHeiti Light" charset="-122"/>
                <a:ea typeface="STHeiti Light" charset="-122"/>
                <a:cs typeface="STHeiti Light" charset="-122"/>
              </a:rPr>
              <a:t>注：上面</a:t>
            </a:r>
            <a:r>
              <a:rPr lang="zh-CN" altLang="en-US" dirty="0">
                <a:solidFill>
                  <a:srgbClr val="FF0000"/>
                </a:solidFill>
                <a:latin typeface="STHeiti Light" charset="-122"/>
                <a:ea typeface="STHeiti Light" charset="-122"/>
                <a:cs typeface="STHeiti Light" charset="-122"/>
              </a:rPr>
              <a:t>概述的</a:t>
            </a:r>
            <a:r>
              <a:rPr lang="zh-CN" altLang="en-US" dirty="0" smtClean="0">
                <a:solidFill>
                  <a:srgbClr val="FF0000"/>
                </a:solidFill>
                <a:latin typeface="STHeiti Light" charset="-122"/>
                <a:ea typeface="STHeiti Light" charset="-122"/>
                <a:cs typeface="STHeiti Light" charset="-122"/>
              </a:rPr>
              <a:t>原理可被</a:t>
            </a:r>
            <a:r>
              <a:rPr lang="zh-CN" altLang="en-US" dirty="0">
                <a:solidFill>
                  <a:srgbClr val="FF0000"/>
                </a:solidFill>
                <a:latin typeface="STHeiti Light" charset="-122"/>
                <a:ea typeface="STHeiti Light" charset="-122"/>
                <a:cs typeface="STHeiti Light" charset="-122"/>
              </a:rPr>
              <a:t>应用于</a:t>
            </a:r>
            <a:r>
              <a:rPr lang="zh-CN" altLang="en-US" dirty="0" smtClean="0">
                <a:solidFill>
                  <a:srgbClr val="FF0000"/>
                </a:solidFill>
                <a:latin typeface="STHeiti Light" charset="-122"/>
                <a:ea typeface="STHeiti Light" charset="-122"/>
                <a:cs typeface="STHeiti Light" charset="-122"/>
              </a:rPr>
              <a:t>整个包</a:t>
            </a:r>
            <a:r>
              <a:rPr lang="zh-CN" altLang="en-US" dirty="0">
                <a:solidFill>
                  <a:srgbClr val="FF0000"/>
                </a:solidFill>
                <a:latin typeface="STHeiti Light" charset="-122"/>
                <a:ea typeface="STHeiti Light" charset="-122"/>
                <a:cs typeface="STHeiti Light" charset="-122"/>
              </a:rPr>
              <a:t>，多态用得越多，代码就相对越少</a:t>
            </a:r>
            <a:endParaRPr lang="en-US" altLang="zh-CN" dirty="0">
              <a:solidFill>
                <a:srgbClr val="FF0000"/>
              </a:solidFill>
              <a:latin typeface="STHeiti Light" charset="-122"/>
              <a:ea typeface="STHeiti Light" charset="-122"/>
              <a:cs typeface="STHeiti Light" charset="-122"/>
            </a:endParaRPr>
          </a:p>
          <a:p>
            <a:pPr marL="0" indent="0">
              <a:lnSpc>
                <a:spcPct val="150000"/>
              </a:lnSpc>
              <a:buNone/>
            </a:pPr>
            <a:endParaRPr lang="en-US" altLang="zh-CN" dirty="0">
              <a:solidFill>
                <a:srgbClr val="000000"/>
              </a:solidFill>
              <a:latin typeface="STHeiti Light" charset="-122"/>
              <a:ea typeface="STHeiti Light" charset="-122"/>
              <a:cs typeface="STHeiti Light" charset="-122"/>
            </a:endParaRPr>
          </a:p>
          <a:p>
            <a:pPr marL="0" indent="0">
              <a:lnSpc>
                <a:spcPct val="150000"/>
              </a:lnSpc>
              <a:buNone/>
            </a:pP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l"/>
            </a:pP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l"/>
            </a:pPr>
            <a:endParaRPr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69840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smtClean="0">
                <a:solidFill>
                  <a:srgbClr val="439EFF"/>
                </a:solidFill>
                <a:latin typeface="幼圆" pitchFamily="49" charset="-122"/>
                <a:ea typeface="幼圆" pitchFamily="49" charset="-122"/>
              </a:rPr>
              <a:t>reflect</a:t>
            </a:r>
            <a:endParaRPr lang="zh-CN" altLang="en-US" dirty="0"/>
          </a:p>
        </p:txBody>
      </p:sp>
      <p:sp>
        <p:nvSpPr>
          <p:cNvPr id="4" name="内容占位符 2"/>
          <p:cNvSpPr>
            <a:spLocks noGrp="1"/>
          </p:cNvSpPr>
          <p:nvPr>
            <p:ph idx="1"/>
          </p:nvPr>
        </p:nvSpPr>
        <p:spPr>
          <a:xfrm>
            <a:off x="640080" y="2240282"/>
            <a:ext cx="5760720" cy="6952806"/>
          </a:xfrm>
          <a:ln>
            <a:solidFill>
              <a:schemeClr val="accent1">
                <a:lumMod val="20000"/>
                <a:lumOff val="80000"/>
              </a:schemeClr>
            </a:solidFill>
          </a:ln>
        </p:spPr>
        <p:txBody>
          <a:bodyPr>
            <a:noAutofit/>
          </a:bodyPr>
          <a:lstStyle/>
          <a:p>
            <a:pPr>
              <a:lnSpc>
                <a:spcPct val="150000"/>
              </a:lnSpc>
              <a:buFont typeface="Wingdings" charset="2"/>
              <a:buChar char="l"/>
            </a:pPr>
            <a:r>
              <a:rPr lang="zh-CN" altLang="en-US" dirty="0" smtClean="0">
                <a:solidFill>
                  <a:schemeClr val="accent1">
                    <a:lumMod val="50000"/>
                  </a:schemeClr>
                </a:solidFill>
                <a:latin typeface="STHeiti Light" charset="-122"/>
                <a:ea typeface="STHeiti Light" charset="-122"/>
                <a:cs typeface="STHeiti Light" charset="-122"/>
              </a:rPr>
              <a:t>反射</a:t>
            </a:r>
            <a:r>
              <a:rPr lang="zh-CN" altLang="en-US" dirty="0">
                <a:solidFill>
                  <a:schemeClr val="accent1">
                    <a:lumMod val="50000"/>
                  </a:schemeClr>
                </a:solidFill>
                <a:latin typeface="STHeiti Light" charset="-122"/>
                <a:ea typeface="STHeiti Light" charset="-122"/>
                <a:cs typeface="STHeiti Light" charset="-122"/>
              </a:rPr>
              <a:t>可以在运行时检查类型和变量，例如它的大小、方法和 动态 的调用这些</a:t>
            </a:r>
            <a:r>
              <a:rPr lang="zh-CN" altLang="en-US" dirty="0" smtClean="0">
                <a:solidFill>
                  <a:schemeClr val="accent1">
                    <a:lumMod val="50000"/>
                  </a:schemeClr>
                </a:solidFill>
                <a:latin typeface="STHeiti Light" charset="-122"/>
                <a:ea typeface="STHeiti Light" charset="-122"/>
                <a:cs typeface="STHeiti Light" charset="-122"/>
              </a:rPr>
              <a:t>方法。</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变量的最基本信息就是类型和值</a:t>
            </a:r>
            <a:r>
              <a:rPr lang="zh-CN" altLang="en-US" dirty="0" smtClean="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reflect.TypeOf</a:t>
            </a:r>
            <a:r>
              <a:rPr lang="en-US" altLang="zh-CN" dirty="0">
                <a:solidFill>
                  <a:schemeClr val="accent1">
                    <a:lumMod val="50000"/>
                  </a:schemeClr>
                </a:solidFill>
                <a:latin typeface="STHeiti Light" charset="-122"/>
                <a:ea typeface="STHeiti Light" charset="-122"/>
                <a:cs typeface="STHeiti Light" charset="-122"/>
              </a:rPr>
              <a:t> </a:t>
            </a:r>
            <a:r>
              <a:rPr lang="zh-CN" altLang="en-US" dirty="0">
                <a:solidFill>
                  <a:schemeClr val="accent1">
                    <a:lumMod val="50000"/>
                  </a:schemeClr>
                </a:solidFill>
                <a:latin typeface="STHeiti Light" charset="-122"/>
                <a:ea typeface="STHeiti Light" charset="-122"/>
                <a:cs typeface="STHeiti Light" charset="-122"/>
              </a:rPr>
              <a:t>和 </a:t>
            </a:r>
            <a:r>
              <a:rPr lang="en-US" altLang="zh-CN" dirty="0" err="1">
                <a:solidFill>
                  <a:schemeClr val="accent1">
                    <a:lumMod val="50000"/>
                  </a:schemeClr>
                </a:solidFill>
                <a:latin typeface="STHeiti Light" charset="-122"/>
                <a:ea typeface="STHeiti Light" charset="-122"/>
                <a:cs typeface="STHeiti Light" charset="-122"/>
              </a:rPr>
              <a:t>reflect.ValueOf</a:t>
            </a:r>
            <a:r>
              <a:rPr lang="zh-CN" altLang="en-US" dirty="0">
                <a:solidFill>
                  <a:schemeClr val="accent1">
                    <a:lumMod val="50000"/>
                  </a:schemeClr>
                </a:solidFill>
                <a:latin typeface="STHeiti Light" charset="-122"/>
                <a:ea typeface="STHeiti Light" charset="-122"/>
                <a:cs typeface="STHeiti Light" charset="-122"/>
              </a:rPr>
              <a:t>，返回被检查对象的类型和</a:t>
            </a:r>
            <a:r>
              <a:rPr lang="zh-CN" altLang="en-US" dirty="0" smtClean="0">
                <a:solidFill>
                  <a:schemeClr val="accent1">
                    <a:lumMod val="50000"/>
                  </a:schemeClr>
                </a:solidFill>
                <a:latin typeface="STHeiti Light" charset="-122"/>
                <a:ea typeface="STHeiti Light" charset="-122"/>
                <a:cs typeface="STHeiti Light" charset="-122"/>
              </a:rPr>
              <a:t>值</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smtClean="0">
                <a:solidFill>
                  <a:schemeClr val="accent1">
                    <a:lumMod val="50000"/>
                  </a:schemeClr>
                </a:solidFill>
                <a:latin typeface="STHeiti Light" charset="-122"/>
                <a:ea typeface="STHeiti Light" charset="-122"/>
                <a:cs typeface="STHeiti Light" charset="-122"/>
              </a:rPr>
              <a:t>可通过</a:t>
            </a:r>
            <a:r>
              <a:rPr lang="zh-CN" altLang="en-US" dirty="0">
                <a:solidFill>
                  <a:schemeClr val="accent1">
                    <a:lumMod val="50000"/>
                  </a:schemeClr>
                </a:solidFill>
                <a:latin typeface="STHeiti Light" charset="-122"/>
                <a:ea typeface="STHeiti Light" charset="-122"/>
                <a:cs typeface="STHeiti Light" charset="-122"/>
              </a:rPr>
              <a:t>反射修改</a:t>
            </a:r>
            <a:r>
              <a:rPr lang="en-US" altLang="zh-CN" dirty="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设置</a:t>
            </a:r>
            <a:r>
              <a:rPr lang="en-US" altLang="zh-CN" dirty="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值，可使用</a:t>
            </a:r>
            <a:r>
              <a:rPr lang="zh-CN" altLang="en-US"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CanSet</a:t>
            </a:r>
            <a:r>
              <a:rPr lang="en-US" altLang="zh-CN" dirty="0">
                <a:solidFill>
                  <a:schemeClr val="accent1">
                    <a:lumMod val="50000"/>
                  </a:schemeClr>
                </a:solidFill>
                <a:latin typeface="STHeiti Light" charset="-122"/>
                <a:ea typeface="STHeiti Light" charset="-122"/>
                <a:cs typeface="STHeiti Light" charset="-122"/>
              </a:rPr>
              <a:t>() </a:t>
            </a:r>
            <a:r>
              <a:rPr lang="zh-CN" altLang="en-US" dirty="0">
                <a:solidFill>
                  <a:schemeClr val="accent1">
                    <a:lumMod val="50000"/>
                  </a:schemeClr>
                </a:solidFill>
                <a:latin typeface="STHeiti Light" charset="-122"/>
                <a:ea typeface="STHeiti Light" charset="-122"/>
                <a:cs typeface="STHeiti Light" charset="-122"/>
              </a:rPr>
              <a:t>方法测试是否可</a:t>
            </a:r>
            <a:r>
              <a:rPr lang="zh-CN" altLang="en-US" dirty="0" smtClean="0">
                <a:solidFill>
                  <a:schemeClr val="accent1">
                    <a:lumMod val="50000"/>
                  </a:schemeClr>
                </a:solidFill>
                <a:latin typeface="STHeiti Light" charset="-122"/>
                <a:ea typeface="STHeiti Light" charset="-122"/>
                <a:cs typeface="STHeiti Light" charset="-122"/>
              </a:rPr>
              <a:t>设置</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然后设置值</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有些时候需要反射一个结构类型</a:t>
            </a:r>
            <a:r>
              <a:rPr lang="zh-CN" altLang="en-US" dirty="0" smtClean="0">
                <a:solidFill>
                  <a:schemeClr val="accent1">
                    <a:lumMod val="50000"/>
                  </a:schemeClr>
                </a:solidFill>
                <a:latin typeface="STHeiti Light" charset="-122"/>
                <a:ea typeface="STHeiti Light" charset="-122"/>
                <a:cs typeface="STHeiti Light" charset="-122"/>
              </a:rPr>
              <a:t>。使用</a:t>
            </a:r>
            <a:r>
              <a:rPr lang="en-US" altLang="zh-CN" dirty="0" err="1" smtClean="0">
                <a:solidFill>
                  <a:schemeClr val="accent1">
                    <a:lumMod val="50000"/>
                  </a:schemeClr>
                </a:solidFill>
                <a:latin typeface="STHeiti Light" charset="-122"/>
                <a:ea typeface="STHeiti Light" charset="-122"/>
                <a:cs typeface="STHeiti Light" charset="-122"/>
              </a:rPr>
              <a:t>NumField</a:t>
            </a:r>
            <a:r>
              <a:rPr lang="en-US" altLang="zh-CN" dirty="0">
                <a:solidFill>
                  <a:schemeClr val="accent1">
                    <a:lumMod val="50000"/>
                  </a:schemeClr>
                </a:solidFill>
                <a:latin typeface="STHeiti Light" charset="-122"/>
                <a:ea typeface="STHeiti Light" charset="-122"/>
                <a:cs typeface="STHeiti Light" charset="-122"/>
              </a:rPr>
              <a:t>() </a:t>
            </a:r>
            <a:r>
              <a:rPr lang="zh-CN" altLang="en-US" dirty="0">
                <a:solidFill>
                  <a:schemeClr val="accent1">
                    <a:lumMod val="50000"/>
                  </a:schemeClr>
                </a:solidFill>
                <a:latin typeface="STHeiti Light" charset="-122"/>
                <a:ea typeface="STHeiti Light" charset="-122"/>
                <a:cs typeface="STHeiti Light" charset="-122"/>
              </a:rPr>
              <a:t>方法返回结构内的字段数量；</a:t>
            </a:r>
            <a:r>
              <a:rPr lang="zh-CN" altLang="en-US" dirty="0" smtClean="0">
                <a:solidFill>
                  <a:schemeClr val="accent1">
                    <a:lumMod val="50000"/>
                  </a:schemeClr>
                </a:solidFill>
                <a:latin typeface="STHeiti Light" charset="-122"/>
                <a:ea typeface="STHeiti Light" charset="-122"/>
                <a:cs typeface="STHeiti Light" charset="-122"/>
              </a:rPr>
              <a:t>通过 </a:t>
            </a:r>
            <a:r>
              <a:rPr lang="en-US" altLang="zh-CN" dirty="0">
                <a:solidFill>
                  <a:schemeClr val="accent1">
                    <a:lumMod val="50000"/>
                  </a:schemeClr>
                </a:solidFill>
                <a:latin typeface="STHeiti Light" charset="-122"/>
                <a:ea typeface="STHeiti Light" charset="-122"/>
                <a:cs typeface="STHeiti Light" charset="-122"/>
              </a:rPr>
              <a:t>for </a:t>
            </a:r>
            <a:r>
              <a:rPr lang="zh-CN" altLang="en-US" dirty="0">
                <a:solidFill>
                  <a:schemeClr val="accent1">
                    <a:lumMod val="50000"/>
                  </a:schemeClr>
                </a:solidFill>
                <a:latin typeface="STHeiti Light" charset="-122"/>
                <a:ea typeface="STHeiti Light" charset="-122"/>
                <a:cs typeface="STHeiti Light" charset="-122"/>
              </a:rPr>
              <a:t>循环用索引取得每个字段的值 </a:t>
            </a:r>
            <a:r>
              <a:rPr lang="en-US" altLang="zh-CN" dirty="0">
                <a:solidFill>
                  <a:schemeClr val="accent1">
                    <a:lumMod val="50000"/>
                  </a:schemeClr>
                </a:solidFill>
                <a:latin typeface="STHeiti Light" charset="-122"/>
                <a:ea typeface="STHeiti Light" charset="-122"/>
                <a:cs typeface="STHeiti Light" charset="-122"/>
              </a:rPr>
              <a:t>Field(</a:t>
            </a: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endParaRPr lang="en-US" altLang="zh-CN" dirty="0" smtClean="0">
              <a:solidFill>
                <a:srgbClr val="000000"/>
              </a:solidFill>
              <a:latin typeface="STHeiti Light" charset="-122"/>
              <a:ea typeface="STHeiti Light" charset="-122"/>
              <a:cs typeface="STHeiti Light" charset="-122"/>
            </a:endParaRPr>
          </a:p>
          <a:p>
            <a:pPr marL="0" indent="0">
              <a:lnSpc>
                <a:spcPct val="150000"/>
              </a:lnSpc>
              <a:buNone/>
            </a:pPr>
            <a:r>
              <a:rPr lang="zh-CN" altLang="en-US" dirty="0" smtClean="0">
                <a:solidFill>
                  <a:srgbClr val="FF0000"/>
                </a:solidFill>
                <a:latin typeface="STHeiti Light" charset="-122"/>
                <a:ea typeface="STHeiti Light" charset="-122"/>
                <a:cs typeface="STHeiti Light" charset="-122"/>
              </a:rPr>
              <a:t>注：</a:t>
            </a:r>
            <a:r>
              <a:rPr lang="en-US" altLang="zh-CN" dirty="0" smtClean="0">
                <a:solidFill>
                  <a:srgbClr val="FF0000"/>
                </a:solidFill>
                <a:latin typeface="STHeiti Light" charset="-122"/>
                <a:ea typeface="STHeiti Light" charset="-122"/>
                <a:cs typeface="STHeiti Light" charset="-122"/>
              </a:rPr>
              <a:t>reflect</a:t>
            </a:r>
            <a:r>
              <a:rPr lang="zh-CN" altLang="en-US" dirty="0" smtClean="0">
                <a:solidFill>
                  <a:srgbClr val="FF0000"/>
                </a:solidFill>
                <a:latin typeface="STHeiti Light" charset="-122"/>
                <a:ea typeface="STHeiti Light" charset="-122"/>
                <a:cs typeface="STHeiti Light" charset="-122"/>
              </a:rPr>
              <a:t>是</a:t>
            </a:r>
            <a:r>
              <a:rPr lang="zh-CN" altLang="en-US" dirty="0">
                <a:solidFill>
                  <a:srgbClr val="FF0000"/>
                </a:solidFill>
                <a:latin typeface="STHeiti Light" charset="-122"/>
                <a:ea typeface="STHeiti Light" charset="-122"/>
                <a:cs typeface="STHeiti Light" charset="-122"/>
              </a:rPr>
              <a:t>一个强大的工具，除非</a:t>
            </a:r>
            <a:r>
              <a:rPr lang="zh-CN" altLang="en-US" dirty="0" smtClean="0">
                <a:solidFill>
                  <a:srgbClr val="FF0000"/>
                </a:solidFill>
                <a:latin typeface="STHeiti Light" charset="-122"/>
                <a:ea typeface="STHeiti Light" charset="-122"/>
                <a:cs typeface="STHeiti Light" charset="-122"/>
              </a:rPr>
              <a:t>真有</a:t>
            </a:r>
            <a:r>
              <a:rPr lang="zh-CN" altLang="en-US" dirty="0">
                <a:solidFill>
                  <a:srgbClr val="FF0000"/>
                </a:solidFill>
                <a:latin typeface="STHeiti Light" charset="-122"/>
                <a:ea typeface="STHeiti Light" charset="-122"/>
                <a:cs typeface="STHeiti Light" charset="-122"/>
              </a:rPr>
              <a:t>必要，否则应当避免使用或小心使用</a:t>
            </a:r>
          </a:p>
        </p:txBody>
      </p:sp>
      <p:sp>
        <p:nvSpPr>
          <p:cNvPr id="5" name="内容占位符 2"/>
          <p:cNvSpPr txBox="1">
            <a:spLocks/>
          </p:cNvSpPr>
          <p:nvPr/>
        </p:nvSpPr>
        <p:spPr>
          <a:xfrm>
            <a:off x="6616904" y="2240282"/>
            <a:ext cx="5544616" cy="6952806"/>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1</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x float64 = 3.4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v </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reflect.ValueOf</a:t>
            </a:r>
            <a:r>
              <a:rPr lang="en-US" altLang="zh-CN" dirty="0">
                <a:solidFill>
                  <a:schemeClr val="accent1">
                    <a:lumMod val="50000"/>
                  </a:schemeClr>
                </a:solidFill>
                <a:latin typeface="STHeiti Light" charset="-122"/>
                <a:ea typeface="STHeiti Light" charset="-122"/>
                <a:cs typeface="STHeiti Light" charset="-122"/>
              </a:rPr>
              <a:t>(x) </a:t>
            </a:r>
            <a:r>
              <a:rPr lang="en-US" altLang="zh-CN" dirty="0" smtClean="0">
                <a:solidFill>
                  <a:schemeClr val="accent1">
                    <a:lumMod val="50000"/>
                  </a:schemeClr>
                </a:solidFill>
                <a:latin typeface="STHeiti Light" charset="-122"/>
                <a:ea typeface="STHeiti Light" charset="-122"/>
                <a:cs typeface="STHeiti Light" charset="-122"/>
              </a:rPr>
              <a:t/>
            </a:r>
            <a:br>
              <a:rPr lang="en-US" altLang="zh-CN" dirty="0" smtClean="0">
                <a:solidFill>
                  <a:schemeClr val="accent1">
                    <a:lumMod val="50000"/>
                  </a:schemeClr>
                </a:solidFill>
                <a:latin typeface="STHeiti Light" charset="-122"/>
                <a:ea typeface="STHeiti Light" charset="-122"/>
                <a:cs typeface="STHeiti Light" charset="-122"/>
              </a:rPr>
            </a:br>
            <a:r>
              <a:rPr lang="en-US" altLang="zh-CN" dirty="0" err="1" smtClean="0">
                <a:solidFill>
                  <a:schemeClr val="accent1">
                    <a:lumMod val="50000"/>
                  </a:schemeClr>
                </a:solidFill>
                <a:latin typeface="STHeiti Light" charset="-122"/>
                <a:ea typeface="STHeiti Light" charset="-122"/>
                <a:cs typeface="STHeiti Light" charset="-122"/>
              </a:rPr>
              <a:t>fmt.Println</a:t>
            </a:r>
            <a:r>
              <a:rPr lang="en-US" altLang="zh-CN" dirty="0">
                <a:solidFill>
                  <a:schemeClr val="accent1">
                    <a:lumMod val="50000"/>
                  </a:schemeClr>
                </a:solidFill>
                <a:latin typeface="STHeiti Light" charset="-122"/>
                <a:ea typeface="STHeiti Light" charset="-122"/>
                <a:cs typeface="STHeiti Light" charset="-122"/>
              </a:rPr>
              <a:t>("type:", </a:t>
            </a:r>
            <a:r>
              <a:rPr lang="en-US" altLang="zh-CN" dirty="0" err="1">
                <a:solidFill>
                  <a:schemeClr val="accent1">
                    <a:lumMod val="50000"/>
                  </a:schemeClr>
                </a:solidFill>
                <a:latin typeface="STHeiti Light" charset="-122"/>
                <a:ea typeface="STHeiti Light" charset="-122"/>
                <a:cs typeface="STHeiti Light" charset="-122"/>
              </a:rPr>
              <a:t>v.Type</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fmt.Println</a:t>
            </a:r>
            <a:r>
              <a:rPr lang="en-US" altLang="zh-CN" dirty="0">
                <a:solidFill>
                  <a:schemeClr val="accent1">
                    <a:lumMod val="50000"/>
                  </a:schemeClr>
                </a:solidFill>
                <a:latin typeface="STHeiti Light" charset="-122"/>
                <a:ea typeface="STHeiti Light" charset="-122"/>
                <a:cs typeface="STHeiti Light" charset="-122"/>
              </a:rPr>
              <a:t>("kind:", </a:t>
            </a:r>
            <a:r>
              <a:rPr lang="en-US" altLang="zh-CN" dirty="0" err="1">
                <a:solidFill>
                  <a:schemeClr val="accent1">
                    <a:lumMod val="50000"/>
                  </a:schemeClr>
                </a:solidFill>
                <a:latin typeface="STHeiti Light" charset="-122"/>
                <a:ea typeface="STHeiti Light" charset="-122"/>
                <a:cs typeface="STHeiti Light" charset="-122"/>
              </a:rPr>
              <a:t>v.Kind</a:t>
            </a:r>
            <a:r>
              <a:rPr lang="en-US" altLang="zh-CN" dirty="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
            </a:r>
            <a:br>
              <a:rPr lang="en-US" altLang="zh-CN" dirty="0" smtClean="0">
                <a:solidFill>
                  <a:schemeClr val="accent1">
                    <a:lumMod val="50000"/>
                  </a:schemeClr>
                </a:solidFill>
                <a:latin typeface="STHeiti Light" charset="-122"/>
                <a:ea typeface="STHeiti Light" charset="-122"/>
                <a:cs typeface="STHeiti Light" charset="-122"/>
              </a:rPr>
            </a:b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2</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v </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reflect.ValueOf</a:t>
            </a:r>
            <a:r>
              <a:rPr lang="en-US" altLang="zh-CN" dirty="0">
                <a:solidFill>
                  <a:schemeClr val="accent1">
                    <a:lumMod val="50000"/>
                  </a:schemeClr>
                </a:solidFill>
                <a:latin typeface="STHeiti Light" charset="-122"/>
                <a:ea typeface="STHeiti Light" charset="-122"/>
                <a:cs typeface="STHeiti Light" charset="-122"/>
              </a:rPr>
              <a:t>(&amp;x</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address</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v </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v.Elem</a:t>
            </a:r>
            <a:r>
              <a:rPr lang="en-US" altLang="zh-CN" dirty="0" smtClean="0">
                <a:solidFill>
                  <a:schemeClr val="accent1">
                    <a:lumMod val="50000"/>
                  </a:schemeClr>
                </a:solidFill>
                <a:latin typeface="STHeiti Light" charset="-122"/>
                <a:ea typeface="STHeiti Light" charset="-122"/>
                <a:cs typeface="STHeiti Light" charset="-122"/>
              </a:rPr>
              <a:t>()</a:t>
            </a:r>
            <a:br>
              <a:rPr lang="en-US" altLang="zh-CN" dirty="0" smtClean="0">
                <a:solidFill>
                  <a:schemeClr val="accent1">
                    <a:lumMod val="50000"/>
                  </a:schemeClr>
                </a:solidFill>
                <a:latin typeface="STHeiti Light" charset="-122"/>
                <a:ea typeface="STHeiti Light" charset="-122"/>
                <a:cs typeface="STHeiti Light" charset="-122"/>
              </a:rPr>
            </a:br>
            <a:r>
              <a:rPr lang="en-US" altLang="zh-CN" dirty="0" err="1" smtClean="0">
                <a:solidFill>
                  <a:schemeClr val="accent1">
                    <a:lumMod val="50000"/>
                  </a:schemeClr>
                </a:solidFill>
                <a:latin typeface="STHeiti Light" charset="-122"/>
                <a:ea typeface="STHeiti Light" charset="-122"/>
                <a:cs typeface="STHeiti Light" charset="-122"/>
              </a:rPr>
              <a:t>fmt.Println</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settability</a:t>
            </a:r>
            <a:r>
              <a:rPr lang="en-US" altLang="zh-CN" dirty="0">
                <a:solidFill>
                  <a:schemeClr val="accent1">
                    <a:lumMod val="50000"/>
                  </a:schemeClr>
                </a:solidFill>
                <a:latin typeface="STHeiti Light" charset="-122"/>
                <a:ea typeface="STHeiti Light" charset="-122"/>
                <a:cs typeface="STHeiti Light" charset="-122"/>
              </a:rPr>
              <a:t> of v:", </a:t>
            </a:r>
            <a:r>
              <a:rPr lang="en-US" altLang="zh-CN" dirty="0" err="1">
                <a:solidFill>
                  <a:schemeClr val="accent1">
                    <a:lumMod val="50000"/>
                  </a:schemeClr>
                </a:solidFill>
                <a:latin typeface="STHeiti Light" charset="-122"/>
                <a:ea typeface="STHeiti Light" charset="-122"/>
                <a:cs typeface="STHeiti Light" charset="-122"/>
              </a:rPr>
              <a:t>v.CanSet</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v.SetFloat</a:t>
            </a:r>
            <a:r>
              <a:rPr lang="en-US" altLang="zh-CN" dirty="0" smtClean="0">
                <a:solidFill>
                  <a:schemeClr val="accent1">
                    <a:lumMod val="50000"/>
                  </a:schemeClr>
                </a:solidFill>
                <a:latin typeface="STHeiti Light" charset="-122"/>
                <a:ea typeface="STHeiti Light" charset="-122"/>
                <a:cs typeface="STHeiti Light" charset="-122"/>
              </a:rPr>
              <a:t>(3.1415</a:t>
            </a:r>
            <a:r>
              <a:rPr lang="en-US" altLang="zh-CN" dirty="0">
                <a:solidFill>
                  <a:schemeClr val="accent1">
                    <a:lumMod val="50000"/>
                  </a:schemeClr>
                </a:solidFill>
                <a:latin typeface="STHeiti Light" charset="-122"/>
                <a:ea typeface="STHeiti Light" charset="-122"/>
                <a:cs typeface="STHeiti Light" charset="-122"/>
              </a:rPr>
              <a:t>) // </a:t>
            </a:r>
            <a:r>
              <a:rPr lang="en-US" altLang="zh-CN" dirty="0" err="1" smtClean="0">
                <a:solidFill>
                  <a:schemeClr val="accent1">
                    <a:lumMod val="50000"/>
                  </a:schemeClr>
                </a:solidFill>
                <a:latin typeface="STHeiti Light" charset="-122"/>
                <a:ea typeface="STHeiti Light" charset="-122"/>
                <a:cs typeface="STHeiti Light" charset="-122"/>
              </a:rPr>
              <a:t>setval</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3</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a:solidFill>
                  <a:schemeClr val="accent1">
                    <a:lumMod val="50000"/>
                  </a:schemeClr>
                </a:solidFill>
                <a:latin typeface="STHeiti Light" charset="-122"/>
                <a:ea typeface="STHeiti Light" charset="-122"/>
                <a:cs typeface="STHeiti Light" charset="-122"/>
              </a:rPr>
              <a:t>s := </a:t>
            </a:r>
            <a:r>
              <a:rPr lang="en-US" altLang="zh-CN" dirty="0" err="1">
                <a:solidFill>
                  <a:schemeClr val="accent1">
                    <a:lumMod val="50000"/>
                  </a:schemeClr>
                </a:solidFill>
                <a:latin typeface="STHeiti Light" charset="-122"/>
                <a:ea typeface="STHeiti Light" charset="-122"/>
                <a:cs typeface="STHeiti Light" charset="-122"/>
              </a:rPr>
              <a:t>reflect.ValueOf</a:t>
            </a:r>
            <a:r>
              <a:rPr lang="en-US" altLang="zh-CN" dirty="0">
                <a:solidFill>
                  <a:schemeClr val="accent1">
                    <a:lumMod val="50000"/>
                  </a:schemeClr>
                </a:solidFill>
                <a:latin typeface="STHeiti Light" charset="-122"/>
                <a:ea typeface="STHeiti Light" charset="-122"/>
                <a:cs typeface="STHeiti Light" charset="-122"/>
              </a:rPr>
              <a:t>(&amp;t).Elem()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for </a:t>
            </a: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 := 0; </a:t>
            </a: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 &lt; </a:t>
            </a:r>
            <a:r>
              <a:rPr lang="en-US" altLang="zh-CN" dirty="0" err="1">
                <a:solidFill>
                  <a:schemeClr val="accent1">
                    <a:lumMod val="50000"/>
                  </a:schemeClr>
                </a:solidFill>
                <a:latin typeface="STHeiti Light" charset="-122"/>
                <a:ea typeface="STHeiti Light" charset="-122"/>
                <a:cs typeface="STHeiti Light" charset="-122"/>
              </a:rPr>
              <a:t>s.NumField</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f := </a:t>
            </a:r>
            <a:r>
              <a:rPr lang="en-US" altLang="zh-CN" dirty="0" err="1">
                <a:solidFill>
                  <a:schemeClr val="accent1">
                    <a:lumMod val="50000"/>
                  </a:schemeClr>
                </a:solidFill>
                <a:latin typeface="STHeiti Light" charset="-122"/>
                <a:ea typeface="STHeiti Light" charset="-122"/>
                <a:cs typeface="STHeiti Light" charset="-122"/>
              </a:rPr>
              <a:t>s.Field</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fmt.Printf</a:t>
            </a:r>
            <a:r>
              <a:rPr lang="en-US" altLang="zh-CN" dirty="0">
                <a:solidFill>
                  <a:schemeClr val="accent1">
                    <a:lumMod val="50000"/>
                  </a:schemeClr>
                </a:solidFill>
                <a:latin typeface="STHeiti Light" charset="-122"/>
                <a:ea typeface="STHeiti Light" charset="-122"/>
                <a:cs typeface="STHeiti Light" charset="-122"/>
              </a:rPr>
              <a:t>("%d: %s %s = %v\n", </a:t>
            </a: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typeOfT.Field</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).Name, </a:t>
            </a:r>
            <a:r>
              <a:rPr lang="en-US" altLang="zh-CN" dirty="0" err="1">
                <a:solidFill>
                  <a:schemeClr val="accent1">
                    <a:lumMod val="50000"/>
                  </a:schemeClr>
                </a:solidFill>
                <a:latin typeface="STHeiti Light" charset="-122"/>
                <a:ea typeface="STHeiti Light" charset="-122"/>
                <a:cs typeface="STHeiti Light" charset="-122"/>
              </a:rPr>
              <a:t>f.Type</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f.Interface</a:t>
            </a:r>
            <a:r>
              <a:rPr lang="en-US" altLang="zh-CN" dirty="0" smtClean="0">
                <a:solidFill>
                  <a:schemeClr val="accent1">
                    <a:lumMod val="50000"/>
                  </a:schemeClr>
                </a:solidFill>
                <a:latin typeface="STHeiti Light" charset="-122"/>
                <a:ea typeface="STHeiti Light" charset="-122"/>
                <a:cs typeface="STHeiti Light" charset="-122"/>
              </a:rPr>
              <a:t>())}</a:t>
            </a:r>
            <a:endParaRPr lang="en-US" altLang="zh-CN" dirty="0">
              <a:solidFill>
                <a:schemeClr val="accent1">
                  <a:lumMod val="50000"/>
                </a:schemeClr>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67784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smtClean="0">
                <a:solidFill>
                  <a:srgbClr val="439EFF"/>
                </a:solidFill>
                <a:latin typeface="幼圆" pitchFamily="49" charset="-122"/>
                <a:ea typeface="幼圆" pitchFamily="49" charset="-122"/>
              </a:rPr>
              <a:t>error</a:t>
            </a:r>
            <a:endParaRPr lang="zh-CN" altLang="en-US" dirty="0"/>
          </a:p>
        </p:txBody>
      </p:sp>
      <p:sp>
        <p:nvSpPr>
          <p:cNvPr id="4" name="内容占位符 2"/>
          <p:cNvSpPr>
            <a:spLocks noGrp="1"/>
          </p:cNvSpPr>
          <p:nvPr>
            <p:ph idx="1"/>
          </p:nvPr>
        </p:nvSpPr>
        <p:spPr>
          <a:xfrm>
            <a:off x="640080" y="2240282"/>
            <a:ext cx="5760720" cy="6952806"/>
          </a:xfrm>
          <a:ln>
            <a:solidFill>
              <a:schemeClr val="accent1">
                <a:lumMod val="20000"/>
                <a:lumOff val="80000"/>
              </a:schemeClr>
            </a:solidFill>
          </a:ln>
        </p:spPr>
        <p:txBody>
          <a:bodyPr>
            <a:noAutofit/>
          </a:bodyPr>
          <a:lstStyle/>
          <a:p>
            <a:pPr>
              <a:lnSpc>
                <a:spcPct val="150000"/>
              </a:lnSpc>
              <a:buFont typeface="Wingdings" charset="2"/>
              <a:buChar char="l"/>
            </a:pPr>
            <a:r>
              <a:rPr lang="en-US" altLang="zh-CN" dirty="0">
                <a:solidFill>
                  <a:schemeClr val="accent1">
                    <a:lumMod val="50000"/>
                  </a:schemeClr>
                </a:solidFill>
                <a:latin typeface="STHeiti Light" charset="-122"/>
                <a:ea typeface="STHeiti Light" charset="-122"/>
                <a:cs typeface="STHeiti Light" charset="-122"/>
              </a:rPr>
              <a:t>Go </a:t>
            </a:r>
            <a:r>
              <a:rPr lang="zh-CN" altLang="en-US" dirty="0">
                <a:solidFill>
                  <a:schemeClr val="accent1">
                    <a:lumMod val="50000"/>
                  </a:schemeClr>
                </a:solidFill>
                <a:latin typeface="STHeiti Light" charset="-122"/>
                <a:ea typeface="STHeiti Light" charset="-122"/>
                <a:cs typeface="STHeiti Light" charset="-122"/>
              </a:rPr>
              <a:t>程序使用 </a:t>
            </a:r>
            <a:r>
              <a:rPr lang="en-US" altLang="zh-CN" dirty="0">
                <a:solidFill>
                  <a:schemeClr val="accent1">
                    <a:lumMod val="50000"/>
                  </a:schemeClr>
                </a:solidFill>
                <a:latin typeface="STHeiti Light" charset="-122"/>
                <a:ea typeface="STHeiti Light" charset="-122"/>
                <a:cs typeface="STHeiti Light" charset="-122"/>
              </a:rPr>
              <a:t>error </a:t>
            </a:r>
            <a:r>
              <a:rPr lang="zh-CN" altLang="en-US" dirty="0">
                <a:solidFill>
                  <a:schemeClr val="accent1">
                    <a:lumMod val="50000"/>
                  </a:schemeClr>
                </a:solidFill>
                <a:latin typeface="STHeiti Light" charset="-122"/>
                <a:ea typeface="STHeiti Light" charset="-122"/>
                <a:cs typeface="STHeiti Light" charset="-122"/>
              </a:rPr>
              <a:t>值来表示错误</a:t>
            </a:r>
            <a:r>
              <a:rPr lang="zh-CN" altLang="en-US" dirty="0" smtClean="0">
                <a:solidFill>
                  <a:schemeClr val="accent1">
                    <a:lumMod val="50000"/>
                  </a:schemeClr>
                </a:solidFill>
                <a:latin typeface="STHeiti Light" charset="-122"/>
                <a:ea typeface="STHeiti Light" charset="-122"/>
                <a:cs typeface="STHeiti Light" charset="-122"/>
              </a:rPr>
              <a:t>状态：</a:t>
            </a:r>
            <a:r>
              <a:rPr lang="nb-NO" altLang="zh-CN" dirty="0" err="1">
                <a:solidFill>
                  <a:schemeClr val="accent1">
                    <a:lumMod val="50000"/>
                  </a:schemeClr>
                </a:solidFill>
                <a:latin typeface="STHeiti Light" charset="-122"/>
                <a:ea typeface="STHeiti Light" charset="-122"/>
                <a:cs typeface="STHeiti Light" charset="-122"/>
              </a:rPr>
              <a:t>error</a:t>
            </a:r>
            <a:r>
              <a:rPr lang="nb-NO" altLang="zh-CN" dirty="0">
                <a:solidFill>
                  <a:schemeClr val="accent1">
                    <a:lumMod val="50000"/>
                  </a:schemeClr>
                </a:solidFill>
                <a:latin typeface="STHeiti Light" charset="-122"/>
                <a:ea typeface="STHeiti Light" charset="-122"/>
                <a:cs typeface="STHeiti Light" charset="-122"/>
              </a:rPr>
              <a:t> </a:t>
            </a:r>
            <a:r>
              <a:rPr lang="zh-CN" altLang="nb-NO" dirty="0">
                <a:solidFill>
                  <a:schemeClr val="accent1">
                    <a:lumMod val="50000"/>
                  </a:schemeClr>
                </a:solidFill>
                <a:latin typeface="STHeiti Light" charset="-122"/>
                <a:ea typeface="STHeiti Light" charset="-122"/>
                <a:cs typeface="STHeiti Light" charset="-122"/>
              </a:rPr>
              <a:t>类型是一个内建接口</a:t>
            </a:r>
            <a:r>
              <a:rPr lang="zh-CN" altLang="nb-NO" dirty="0" smtClean="0">
                <a:solidFill>
                  <a:schemeClr val="accent1">
                    <a:lumMod val="50000"/>
                  </a:schemeClr>
                </a:solidFill>
                <a:latin typeface="STHeiti Light" charset="-122"/>
                <a:ea typeface="STHeiti Light" charset="-122"/>
                <a:cs typeface="STHeiti Light" charset="-122"/>
              </a:rPr>
              <a:t>：</a:t>
            </a:r>
            <a:r>
              <a:rPr lang="en-US" altLang="zh-CN" dirty="0">
                <a:solidFill>
                  <a:schemeClr val="accent1">
                    <a:lumMod val="50000"/>
                  </a:schemeClr>
                </a:solidFill>
                <a:latin typeface="STHeiti Light" charset="-122"/>
                <a:ea typeface="STHeiti Light" charset="-122"/>
                <a:cs typeface="STHeiti Light" charset="-122"/>
              </a:rPr>
              <a:t>type error interface { Error() string }</a:t>
            </a: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通常函数会返回一个 </a:t>
            </a:r>
            <a:r>
              <a:rPr lang="en-US" altLang="zh-CN" dirty="0">
                <a:solidFill>
                  <a:schemeClr val="accent1">
                    <a:lumMod val="50000"/>
                  </a:schemeClr>
                </a:solidFill>
                <a:latin typeface="STHeiti Light" charset="-122"/>
                <a:ea typeface="STHeiti Light" charset="-122"/>
                <a:cs typeface="STHeiti Light" charset="-122"/>
              </a:rPr>
              <a:t>error </a:t>
            </a:r>
            <a:r>
              <a:rPr lang="zh-CN" altLang="en-US" dirty="0">
                <a:solidFill>
                  <a:schemeClr val="accent1">
                    <a:lumMod val="50000"/>
                  </a:schemeClr>
                </a:solidFill>
                <a:latin typeface="STHeiti Light" charset="-122"/>
                <a:ea typeface="STHeiti Light" charset="-122"/>
                <a:cs typeface="STHeiti Light" charset="-122"/>
              </a:rPr>
              <a:t>值，调用的它的代码应当判断这个错误是否等于 </a:t>
            </a:r>
            <a:r>
              <a:rPr lang="en-US" altLang="zh-CN" dirty="0">
                <a:solidFill>
                  <a:schemeClr val="accent1">
                    <a:lumMod val="50000"/>
                  </a:schemeClr>
                </a:solidFill>
                <a:latin typeface="STHeiti Light" charset="-122"/>
                <a:ea typeface="STHeiti Light" charset="-122"/>
                <a:cs typeface="STHeiti Light" charset="-122"/>
              </a:rPr>
              <a:t>nil</a:t>
            </a:r>
            <a:r>
              <a:rPr lang="zh-CN" altLang="en-US" dirty="0">
                <a:solidFill>
                  <a:schemeClr val="accent1">
                    <a:lumMod val="50000"/>
                  </a:schemeClr>
                </a:solidFill>
                <a:latin typeface="STHeiti Light" charset="-122"/>
                <a:ea typeface="STHeiti Light" charset="-122"/>
                <a:cs typeface="STHeiti Light" charset="-122"/>
              </a:rPr>
              <a:t>， 来进行错误</a:t>
            </a:r>
            <a:r>
              <a:rPr lang="zh-CN" altLang="en-US" dirty="0" smtClean="0">
                <a:solidFill>
                  <a:schemeClr val="accent1">
                    <a:lumMod val="50000"/>
                  </a:schemeClr>
                </a:solidFill>
                <a:latin typeface="STHeiti Light" charset="-122"/>
                <a:ea typeface="STHeiti Light" charset="-122"/>
                <a:cs typeface="STHeiti Light" charset="-122"/>
              </a:rPr>
              <a:t>处理：</a:t>
            </a:r>
            <a:r>
              <a:rPr lang="en-US" altLang="zh-CN" dirty="0">
                <a:solidFill>
                  <a:schemeClr val="accent1">
                    <a:lumMod val="50000"/>
                  </a:schemeClr>
                </a:solidFill>
                <a:latin typeface="STHeiti Light" charset="-122"/>
                <a:ea typeface="STHeiti Light" charset="-122"/>
                <a:cs typeface="STHeiti Light" charset="-122"/>
              </a:rPr>
              <a:t>error </a:t>
            </a:r>
            <a:r>
              <a:rPr lang="zh-CN" altLang="en-US" dirty="0">
                <a:solidFill>
                  <a:schemeClr val="accent1">
                    <a:lumMod val="50000"/>
                  </a:schemeClr>
                </a:solidFill>
                <a:latin typeface="STHeiti Light" charset="-122"/>
                <a:ea typeface="STHeiti Light" charset="-122"/>
                <a:cs typeface="STHeiti Light" charset="-122"/>
              </a:rPr>
              <a:t>为 </a:t>
            </a:r>
            <a:r>
              <a:rPr lang="en-US" altLang="zh-CN" dirty="0">
                <a:solidFill>
                  <a:schemeClr val="accent1">
                    <a:lumMod val="50000"/>
                  </a:schemeClr>
                </a:solidFill>
                <a:latin typeface="STHeiti Light" charset="-122"/>
                <a:ea typeface="STHeiti Light" charset="-122"/>
                <a:cs typeface="STHeiti Light" charset="-122"/>
              </a:rPr>
              <a:t>nil </a:t>
            </a:r>
            <a:r>
              <a:rPr lang="zh-CN" altLang="en-US" dirty="0">
                <a:solidFill>
                  <a:schemeClr val="accent1">
                    <a:lumMod val="50000"/>
                  </a:schemeClr>
                </a:solidFill>
                <a:latin typeface="STHeiti Light" charset="-122"/>
                <a:ea typeface="STHeiti Light" charset="-122"/>
                <a:cs typeface="STHeiti Light" charset="-122"/>
              </a:rPr>
              <a:t>时表示成功；非 </a:t>
            </a:r>
            <a:r>
              <a:rPr lang="en-US" altLang="zh-CN" dirty="0">
                <a:solidFill>
                  <a:schemeClr val="accent1">
                    <a:lumMod val="50000"/>
                  </a:schemeClr>
                </a:solidFill>
                <a:latin typeface="STHeiti Light" charset="-122"/>
                <a:ea typeface="STHeiti Light" charset="-122"/>
                <a:cs typeface="STHeiti Light" charset="-122"/>
              </a:rPr>
              <a:t>nil </a:t>
            </a:r>
            <a:r>
              <a:rPr lang="zh-CN" altLang="en-US" dirty="0">
                <a:solidFill>
                  <a:schemeClr val="accent1">
                    <a:lumMod val="50000"/>
                  </a:schemeClr>
                </a:solidFill>
                <a:latin typeface="STHeiti Light" charset="-122"/>
                <a:ea typeface="STHeiti Light" charset="-122"/>
                <a:cs typeface="STHeiti Light" charset="-122"/>
              </a:rPr>
              <a:t>的 </a:t>
            </a:r>
            <a:r>
              <a:rPr lang="en-US" altLang="zh-CN" dirty="0">
                <a:solidFill>
                  <a:schemeClr val="accent1">
                    <a:lumMod val="50000"/>
                  </a:schemeClr>
                </a:solidFill>
                <a:latin typeface="STHeiti Light" charset="-122"/>
                <a:ea typeface="STHeiti Light" charset="-122"/>
                <a:cs typeface="STHeiti Light" charset="-122"/>
              </a:rPr>
              <a:t>error </a:t>
            </a:r>
            <a:r>
              <a:rPr lang="zh-CN" altLang="en-US" dirty="0">
                <a:solidFill>
                  <a:schemeClr val="accent1">
                    <a:lumMod val="50000"/>
                  </a:schemeClr>
                </a:solidFill>
                <a:latin typeface="STHeiti Light" charset="-122"/>
                <a:ea typeface="STHeiti Light" charset="-122"/>
                <a:cs typeface="STHeiti Light" charset="-122"/>
              </a:rPr>
              <a:t>表示错误。</a:t>
            </a:r>
          </a:p>
        </p:txBody>
      </p:sp>
      <p:sp>
        <p:nvSpPr>
          <p:cNvPr id="5" name="内容占位符 2"/>
          <p:cNvSpPr txBox="1">
            <a:spLocks/>
          </p:cNvSpPr>
          <p:nvPr/>
        </p:nvSpPr>
        <p:spPr>
          <a:xfrm>
            <a:off x="6616904" y="2240282"/>
            <a:ext cx="5544616" cy="6952806"/>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Font typeface="Arial" pitchFamily="34" charset="0"/>
              <a:buNone/>
            </a:pPr>
            <a:r>
              <a:rPr lang="zh-CN" altLang="en-US" dirty="0" smtClean="0">
                <a:solidFill>
                  <a:schemeClr val="accent1">
                    <a:lumMod val="50000"/>
                  </a:schemeClr>
                </a:solidFill>
                <a:latin typeface="STHeiti Light" charset="-122"/>
                <a:ea typeface="STHeiti Light" charset="-122"/>
                <a:cs typeface="STHeiti Light" charset="-122"/>
              </a:rPr>
              <a:t>例子：</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a:solidFill>
                  <a:schemeClr val="accent1">
                    <a:lumMod val="50000"/>
                  </a:schemeClr>
                </a:solidFill>
                <a:latin typeface="STHeiti Light" charset="-122"/>
                <a:ea typeface="STHeiti Light" charset="-122"/>
                <a:cs typeface="STHeiti Light" charset="-122"/>
              </a:rPr>
              <a:t>i</a:t>
            </a:r>
            <a:r>
              <a:rPr lang="en-US" altLang="zh-CN" dirty="0">
                <a:solidFill>
                  <a:schemeClr val="accent1">
                    <a:lumMod val="50000"/>
                  </a:schemeClr>
                </a:solidFill>
                <a:latin typeface="STHeiti Light" charset="-122"/>
                <a:ea typeface="STHeiti Light" charset="-122"/>
                <a:cs typeface="STHeiti Light" charset="-122"/>
              </a:rPr>
              <a:t>, err := </a:t>
            </a:r>
            <a:r>
              <a:rPr lang="en-US" altLang="zh-CN" dirty="0" err="1" smtClean="0">
                <a:solidFill>
                  <a:schemeClr val="accent1">
                    <a:lumMod val="50000"/>
                  </a:schemeClr>
                </a:solidFill>
                <a:latin typeface="STHeiti Light" charset="-122"/>
                <a:ea typeface="STHeiti Light" charset="-122"/>
                <a:cs typeface="STHeiti Light" charset="-122"/>
              </a:rPr>
              <a:t>strconv.Atoi</a:t>
            </a:r>
            <a:r>
              <a:rPr lang="en-US" altLang="zh-CN" dirty="0" smtClean="0">
                <a:solidFill>
                  <a:schemeClr val="accent1">
                    <a:lumMod val="50000"/>
                  </a:schemeClr>
                </a:solidFill>
                <a:latin typeface="STHeiti Light" charset="-122"/>
                <a:ea typeface="STHeiti Light" charset="-122"/>
                <a:cs typeface="STHeiti Light" charset="-122"/>
              </a:rPr>
              <a:t>(input) </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if </a:t>
            </a:r>
            <a:r>
              <a:rPr lang="en-US" altLang="zh-CN" dirty="0">
                <a:solidFill>
                  <a:schemeClr val="accent1">
                    <a:lumMod val="50000"/>
                  </a:schemeClr>
                </a:solidFill>
                <a:latin typeface="STHeiti Light" charset="-122"/>
                <a:ea typeface="STHeiti Light" charset="-122"/>
                <a:cs typeface="STHeiti Light" charset="-122"/>
              </a:rPr>
              <a:t>err != nil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fmt.Printf</a:t>
            </a:r>
            <a:r>
              <a:rPr lang="en-US" altLang="zh-CN" dirty="0">
                <a:solidFill>
                  <a:schemeClr val="accent1">
                    <a:lumMod val="50000"/>
                  </a:schemeClr>
                </a:solidFill>
                <a:latin typeface="STHeiti Light" charset="-122"/>
                <a:ea typeface="STHeiti Light" charset="-122"/>
                <a:cs typeface="STHeiti Light" charset="-122"/>
              </a:rPr>
              <a:t>("couldn't convert number: %v\n", err)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return</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err</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183179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smtClean="0">
                <a:solidFill>
                  <a:srgbClr val="439EFF"/>
                </a:solidFill>
                <a:latin typeface="幼圆" pitchFamily="49" charset="-122"/>
                <a:ea typeface="幼圆" pitchFamily="49" charset="-122"/>
              </a:rPr>
              <a:t>defer</a:t>
            </a:r>
            <a:r>
              <a:rPr lang="zh-CN" altLang="en-US" sz="4800" b="1" dirty="0" smtClean="0">
                <a:solidFill>
                  <a:srgbClr val="439EFF"/>
                </a:solidFill>
                <a:latin typeface="幼圆" pitchFamily="49" charset="-122"/>
                <a:ea typeface="幼圆" pitchFamily="49" charset="-122"/>
              </a:rPr>
              <a:t>语句</a:t>
            </a:r>
            <a:endParaRPr lang="zh-CN" altLang="en-US" dirty="0"/>
          </a:p>
        </p:txBody>
      </p:sp>
      <p:sp>
        <p:nvSpPr>
          <p:cNvPr id="4" name="内容占位符 2"/>
          <p:cNvSpPr>
            <a:spLocks noGrp="1"/>
          </p:cNvSpPr>
          <p:nvPr>
            <p:ph idx="1"/>
          </p:nvPr>
        </p:nvSpPr>
        <p:spPr>
          <a:xfrm>
            <a:off x="640080" y="2240282"/>
            <a:ext cx="5760720" cy="6336348"/>
          </a:xfrm>
          <a:ln>
            <a:solidFill>
              <a:schemeClr val="accent1">
                <a:lumMod val="20000"/>
                <a:lumOff val="80000"/>
              </a:schemeClr>
            </a:solidFill>
          </a:ln>
        </p:spPr>
        <p:txBody>
          <a:bodyPr>
            <a:normAutofit/>
          </a:bodyPr>
          <a:lstStyle/>
          <a:p>
            <a:pPr>
              <a:lnSpc>
                <a:spcPct val="150000"/>
              </a:lnSpc>
              <a:buFont typeface="Wingdings" charset="2"/>
              <a:buChar char="l"/>
            </a:pPr>
            <a:r>
              <a:rPr lang="en-US" altLang="zh-CN" dirty="0" smtClean="0">
                <a:solidFill>
                  <a:schemeClr val="accent1">
                    <a:lumMod val="50000"/>
                  </a:schemeClr>
                </a:solidFill>
                <a:latin typeface="STHeiti Light" charset="-122"/>
                <a:ea typeface="STHeiti Light" charset="-122"/>
                <a:cs typeface="STHeiti Light" charset="-122"/>
              </a:rPr>
              <a:t>defer </a:t>
            </a:r>
            <a:r>
              <a:rPr lang="zh-CN" altLang="en-US" dirty="0">
                <a:solidFill>
                  <a:schemeClr val="accent1">
                    <a:lumMod val="50000"/>
                  </a:schemeClr>
                </a:solidFill>
                <a:latin typeface="STHeiti Light" charset="-122"/>
                <a:ea typeface="STHeiti Light" charset="-122"/>
                <a:cs typeface="STHeiti Light" charset="-122"/>
              </a:rPr>
              <a:t>语句会延迟函数的执行直到上层函数返回</a:t>
            </a:r>
            <a:r>
              <a:rPr lang="zh-CN" altLang="en-US" dirty="0" smtClean="0">
                <a:solidFill>
                  <a:schemeClr val="accent1">
                    <a:lumMod val="50000"/>
                  </a:schemeClr>
                </a:solidFill>
                <a:latin typeface="STHeiti Light" charset="-122"/>
                <a:ea typeface="STHeiti Light" charset="-122"/>
                <a:cs typeface="STHeiti Light" charset="-122"/>
              </a:rPr>
              <a:t>。延迟</a:t>
            </a:r>
            <a:r>
              <a:rPr lang="zh-CN" altLang="en-US" dirty="0">
                <a:solidFill>
                  <a:schemeClr val="accent1">
                    <a:lumMod val="50000"/>
                  </a:schemeClr>
                </a:solidFill>
                <a:latin typeface="STHeiti Light" charset="-122"/>
                <a:ea typeface="STHeiti Light" charset="-122"/>
                <a:cs typeface="STHeiti Light" charset="-122"/>
              </a:rPr>
              <a:t>调用的参数会立刻生成，但是在上层函数返回前函数都不会被调用</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延迟的函数调用被压入一个栈中。当函数返回时， 会按照后进先出的顺序调用被延迟的函数调用。</a:t>
            </a:r>
          </a:p>
          <a:p>
            <a:pPr marL="0" indent="0">
              <a:lnSpc>
                <a:spcPct val="150000"/>
              </a:lnSpc>
              <a:buNone/>
            </a:pPr>
            <a:endParaRPr lang="en-US" altLang="zh-CN" dirty="0" smtClean="0">
              <a:solidFill>
                <a:srgbClr val="000000"/>
              </a:solidFill>
              <a:latin typeface="STHeiti Light" charset="-122"/>
              <a:ea typeface="STHeiti Light" charset="-122"/>
              <a:cs typeface="STHeiti Light" charset="-122"/>
            </a:endParaRPr>
          </a:p>
          <a:p>
            <a:pPr marL="0" indent="0">
              <a:lnSpc>
                <a:spcPct val="150000"/>
              </a:lnSpc>
              <a:buNone/>
            </a:pPr>
            <a:endParaRPr kumimoji="1" lang="zh-CN" altLang="en-US" dirty="0">
              <a:solidFill>
                <a:srgbClr val="000000"/>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6336348"/>
          </a:xfrm>
          <a:prstGeom prst="rect">
            <a:avLst/>
          </a:prstGeom>
          <a:ln>
            <a:solidFill>
              <a:schemeClr val="accent1">
                <a:lumMod val="20000"/>
                <a:lumOff val="80000"/>
              </a:schemeClr>
            </a:solidFill>
          </a:ln>
        </p:spPr>
        <p:txBody>
          <a:bodyPr vert="horz" lIns="128016" tIns="64008" rIns="128016" bIns="64008" rtlCol="0">
            <a:normAutofit lnSpcReduction="1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1</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ReadFile</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filePath</a:t>
            </a:r>
            <a:r>
              <a:rPr lang="en-US" altLang="zh-CN" dirty="0">
                <a:solidFill>
                  <a:schemeClr val="accent1">
                    <a:lumMod val="50000"/>
                  </a:schemeClr>
                </a:solidFill>
                <a:latin typeface="STHeiti Light" charset="-122"/>
                <a:ea typeface="STHeiti Light" charset="-122"/>
                <a:cs typeface="STHeiti Light" charset="-122"/>
              </a:rPr>
              <a:t> string) error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file</a:t>
            </a:r>
            <a:r>
              <a:rPr lang="en-US" altLang="zh-CN" dirty="0">
                <a:solidFill>
                  <a:schemeClr val="accent1">
                    <a:lumMod val="50000"/>
                  </a:schemeClr>
                </a:solidFill>
                <a:latin typeface="STHeiti Light" charset="-122"/>
                <a:ea typeface="STHeiti Light" charset="-122"/>
                <a:cs typeface="STHeiti Light" charset="-122"/>
              </a:rPr>
              <a:t>, err := </a:t>
            </a:r>
            <a:r>
              <a:rPr lang="en-US" altLang="zh-CN" dirty="0" err="1">
                <a:solidFill>
                  <a:schemeClr val="accent1">
                    <a:lumMod val="50000"/>
                  </a:schemeClr>
                </a:solidFill>
                <a:latin typeface="STHeiti Light" charset="-122"/>
                <a:ea typeface="STHeiti Light" charset="-122"/>
                <a:cs typeface="STHeiti Light" charset="-122"/>
              </a:rPr>
              <a:t>os.Open</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filePath</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if </a:t>
            </a:r>
            <a:r>
              <a:rPr lang="en-US" altLang="zh-CN" dirty="0">
                <a:solidFill>
                  <a:schemeClr val="accent1">
                    <a:lumMod val="50000"/>
                  </a:schemeClr>
                </a:solidFill>
                <a:latin typeface="STHeiti Light" charset="-122"/>
                <a:ea typeface="STHeiti Light" charset="-122"/>
                <a:cs typeface="STHeiti Light" charset="-122"/>
              </a:rPr>
              <a:t>err != nil </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return </a:t>
            </a:r>
            <a:r>
              <a:rPr lang="en-US" altLang="zh-CN" dirty="0">
                <a:solidFill>
                  <a:schemeClr val="accent1">
                    <a:lumMod val="50000"/>
                  </a:schemeClr>
                </a:solidFill>
                <a:latin typeface="STHeiti Light" charset="-122"/>
                <a:ea typeface="STHeiti Light" charset="-122"/>
                <a:cs typeface="STHeiti Light" charset="-122"/>
              </a:rPr>
              <a:t>err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r>
              <a:rPr lang="en-US" altLang="zh-CN" dirty="0">
                <a:solidFill>
                  <a:schemeClr val="accent1">
                    <a:lumMod val="50000"/>
                  </a:schemeClr>
                </a:solidFill>
                <a:latin typeface="STHeiti Light" charset="-122"/>
                <a:ea typeface="STHeiti Light" charset="-122"/>
                <a:cs typeface="STHeiti Light" charset="-122"/>
              </a:rPr>
              <a:t/>
            </a:r>
            <a:br>
              <a:rPr lang="en-US" altLang="zh-CN" dirty="0">
                <a:solidFill>
                  <a:schemeClr val="accent1">
                    <a:lumMod val="50000"/>
                  </a:schemeClr>
                </a:solidFill>
                <a:latin typeface="STHeiti Light" charset="-122"/>
                <a:ea typeface="STHeiti Light" charset="-122"/>
                <a:cs typeface="STHeiti Light" charset="-122"/>
              </a:rPr>
            </a:br>
            <a:r>
              <a:rPr lang="en-US" altLang="zh-CN" dirty="0">
                <a:solidFill>
                  <a:schemeClr val="accent1">
                    <a:lumMod val="50000"/>
                  </a:schemeClr>
                </a:solidFill>
                <a:latin typeface="STHeiti Light" charset="-122"/>
                <a:ea typeface="STHeiti Light" charset="-122"/>
                <a:cs typeface="STHeiti Light" charset="-122"/>
              </a:rPr>
              <a:t>defer </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file.Close</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return nil</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2</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mr-IN" altLang="zh-CN" dirty="0" err="1" smtClean="0">
                <a:solidFill>
                  <a:schemeClr val="accent1">
                    <a:lumMod val="50000"/>
                  </a:schemeClr>
                </a:solidFill>
                <a:latin typeface="STHeiti Light" charset="-122"/>
                <a:ea typeface="STHeiti Light" charset="-122"/>
                <a:cs typeface="STHeiti Light" charset="-122"/>
              </a:rPr>
              <a:t>for</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i</a:t>
            </a:r>
            <a:r>
              <a:rPr lang="mr-IN" altLang="zh-CN" dirty="0">
                <a:solidFill>
                  <a:schemeClr val="accent1">
                    <a:lumMod val="50000"/>
                  </a:schemeClr>
                </a:solidFill>
                <a:latin typeface="STHeiti Light" charset="-122"/>
                <a:ea typeface="STHeiti Light" charset="-122"/>
                <a:cs typeface="STHeiti Light" charset="-122"/>
              </a:rPr>
              <a:t> := 0; </a:t>
            </a:r>
            <a:r>
              <a:rPr lang="mr-IN" altLang="zh-CN" dirty="0" err="1">
                <a:solidFill>
                  <a:schemeClr val="accent1">
                    <a:lumMod val="50000"/>
                  </a:schemeClr>
                </a:solidFill>
                <a:latin typeface="STHeiti Light" charset="-122"/>
                <a:ea typeface="STHeiti Light" charset="-122"/>
                <a:cs typeface="STHeiti Light" charset="-122"/>
              </a:rPr>
              <a:t>i</a:t>
            </a:r>
            <a:r>
              <a:rPr lang="mr-IN" altLang="zh-CN" dirty="0">
                <a:solidFill>
                  <a:schemeClr val="accent1">
                    <a:lumMod val="50000"/>
                  </a:schemeClr>
                </a:solidFill>
                <a:latin typeface="STHeiti Light" charset="-122"/>
                <a:ea typeface="STHeiti Light" charset="-122"/>
                <a:cs typeface="STHeiti Light" charset="-122"/>
              </a:rPr>
              <a:t> &lt; 10; </a:t>
            </a:r>
            <a:r>
              <a:rPr lang="mr-IN" altLang="zh-CN" dirty="0" err="1">
                <a:solidFill>
                  <a:schemeClr val="accent1">
                    <a:lumMod val="50000"/>
                  </a:schemeClr>
                </a:solidFill>
                <a:latin typeface="STHeiti Light" charset="-122"/>
                <a:ea typeface="STHeiti Light" charset="-122"/>
                <a:cs typeface="STHeiti Light" charset="-122"/>
              </a:rPr>
              <a:t>i</a:t>
            </a:r>
            <a:r>
              <a:rPr lang="mr-IN"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mr-IN" altLang="zh-CN" dirty="0" err="1" smtClean="0">
                <a:solidFill>
                  <a:schemeClr val="accent1">
                    <a:lumMod val="50000"/>
                  </a:schemeClr>
                </a:solidFill>
                <a:latin typeface="STHeiti Light" charset="-122"/>
                <a:ea typeface="STHeiti Light" charset="-122"/>
                <a:cs typeface="STHeiti Light" charset="-122"/>
              </a:rPr>
              <a:t>defer</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fmt.Println</a:t>
            </a:r>
            <a:r>
              <a:rPr lang="mr-IN" altLang="zh-CN" dirty="0">
                <a:solidFill>
                  <a:schemeClr val="accent1">
                    <a:lumMod val="50000"/>
                  </a:schemeClr>
                </a:solidFill>
                <a:latin typeface="STHeiti Light" charset="-122"/>
                <a:ea typeface="STHeiti Light" charset="-122"/>
                <a:cs typeface="STHeiti Light" charset="-122"/>
              </a:rPr>
              <a:t>(</a:t>
            </a:r>
            <a:r>
              <a:rPr lang="mr-IN" altLang="zh-CN" dirty="0" err="1">
                <a:solidFill>
                  <a:schemeClr val="accent1">
                    <a:lumMod val="50000"/>
                  </a:schemeClr>
                </a:solidFill>
                <a:latin typeface="STHeiti Light" charset="-122"/>
                <a:ea typeface="STHeiti Light" charset="-122"/>
                <a:cs typeface="STHeiti Light" charset="-122"/>
              </a:rPr>
              <a:t>i</a:t>
            </a:r>
            <a:r>
              <a:rPr lang="mr-IN"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mr-IN" altLang="zh-CN" dirty="0" smtClean="0">
                <a:solidFill>
                  <a:schemeClr val="accent1">
                    <a:lumMod val="50000"/>
                  </a:schemeClr>
                </a:solidFill>
                <a:latin typeface="STHeiti Light" charset="-122"/>
                <a:ea typeface="STHeiti Light" charset="-122"/>
                <a:cs typeface="STHeiti Light" charset="-122"/>
              </a:rPr>
              <a:t>}</a:t>
            </a:r>
            <a:endParaRPr lang="en-US" altLang="zh-CN" dirty="0">
              <a:solidFill>
                <a:schemeClr val="accent1">
                  <a:lumMod val="50000"/>
                </a:schemeClr>
              </a:solidFill>
              <a:latin typeface="STHeiti Light" charset="-122"/>
              <a:ea typeface="STHeiti Light" charset="-122"/>
              <a:cs typeface="STHeiti Light" charset="-122"/>
            </a:endParaRPr>
          </a:p>
          <a:p>
            <a:pPr marL="0" indent="0">
              <a:lnSpc>
                <a:spcPct val="120000"/>
              </a:lnSpc>
              <a:buNone/>
            </a:pPr>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138849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a:t>
            </a:r>
            <a:r>
              <a:rPr lang="en-US" altLang="zh-CN" sz="4800" b="1" dirty="0">
                <a:solidFill>
                  <a:srgbClr val="439EFF"/>
                </a:solidFill>
                <a:latin typeface="幼圆" pitchFamily="49" charset="-122"/>
                <a:ea typeface="幼圆" pitchFamily="49" charset="-122"/>
              </a:rPr>
              <a:t>panic </a:t>
            </a:r>
            <a:r>
              <a:rPr lang="zh-CN" altLang="en-US" sz="4800" b="1" dirty="0">
                <a:solidFill>
                  <a:srgbClr val="439EFF"/>
                </a:solidFill>
                <a:latin typeface="幼圆" pitchFamily="49" charset="-122"/>
                <a:ea typeface="幼圆" pitchFamily="49" charset="-122"/>
              </a:rPr>
              <a:t>和</a:t>
            </a:r>
            <a:r>
              <a:rPr lang="en-US" altLang="zh-CN" sz="4800" b="1" dirty="0">
                <a:solidFill>
                  <a:srgbClr val="439EFF"/>
                </a:solidFill>
                <a:latin typeface="幼圆" pitchFamily="49" charset="-122"/>
                <a:ea typeface="幼圆" pitchFamily="49" charset="-122"/>
              </a:rPr>
              <a:t>recover </a:t>
            </a:r>
          </a:p>
        </p:txBody>
      </p:sp>
      <p:sp>
        <p:nvSpPr>
          <p:cNvPr id="4" name="内容占位符 2"/>
          <p:cNvSpPr>
            <a:spLocks noGrp="1"/>
          </p:cNvSpPr>
          <p:nvPr>
            <p:ph idx="1"/>
          </p:nvPr>
        </p:nvSpPr>
        <p:spPr>
          <a:xfrm>
            <a:off x="640080" y="2240282"/>
            <a:ext cx="5760720" cy="7024814"/>
          </a:xfrm>
          <a:ln>
            <a:solidFill>
              <a:schemeClr val="accent1">
                <a:lumMod val="20000"/>
                <a:lumOff val="80000"/>
              </a:schemeClr>
            </a:solidFill>
          </a:ln>
        </p:spPr>
        <p:txBody>
          <a:bodyPr>
            <a:normAutofit fontScale="92500" lnSpcReduction="20000"/>
          </a:bodyPr>
          <a:lstStyle/>
          <a:p>
            <a:pPr>
              <a:lnSpc>
                <a:spcPct val="150000"/>
              </a:lnSpc>
              <a:buFont typeface="Wingdings" charset="2"/>
              <a:buChar char="l"/>
            </a:pPr>
            <a:r>
              <a:rPr lang="zh-CN" altLang="en-US" sz="2200" dirty="0">
                <a:solidFill>
                  <a:schemeClr val="accent1">
                    <a:lumMod val="50000"/>
                  </a:schemeClr>
                </a:solidFill>
                <a:latin typeface="STHeiti Light" charset="-122"/>
                <a:ea typeface="STHeiti Light" charset="-122"/>
                <a:cs typeface="STHeiti Light" charset="-122"/>
              </a:rPr>
              <a:t>在多层嵌套的函数调用中调用 </a:t>
            </a:r>
            <a:r>
              <a:rPr lang="en-US" altLang="zh-CN" sz="2200" dirty="0">
                <a:solidFill>
                  <a:schemeClr val="accent1">
                    <a:lumMod val="50000"/>
                  </a:schemeClr>
                </a:solidFill>
                <a:latin typeface="STHeiti Light" charset="-122"/>
                <a:ea typeface="STHeiti Light" charset="-122"/>
                <a:cs typeface="STHeiti Light" charset="-122"/>
              </a:rPr>
              <a:t>panic</a:t>
            </a:r>
            <a:r>
              <a:rPr lang="zh-CN" altLang="en-US" sz="2200" dirty="0">
                <a:solidFill>
                  <a:schemeClr val="accent1">
                    <a:lumMod val="50000"/>
                  </a:schemeClr>
                </a:solidFill>
                <a:latin typeface="STHeiti Light" charset="-122"/>
                <a:ea typeface="STHeiti Light" charset="-122"/>
                <a:cs typeface="STHeiti Light" charset="-122"/>
              </a:rPr>
              <a:t>，可以马上中止当前函数的执行，所有的 </a:t>
            </a:r>
            <a:r>
              <a:rPr lang="en-US" altLang="zh-CN" sz="2200" dirty="0">
                <a:solidFill>
                  <a:schemeClr val="accent1">
                    <a:lumMod val="50000"/>
                  </a:schemeClr>
                </a:solidFill>
                <a:latin typeface="STHeiti Light" charset="-122"/>
                <a:ea typeface="STHeiti Light" charset="-122"/>
                <a:cs typeface="STHeiti Light" charset="-122"/>
              </a:rPr>
              <a:t>defer </a:t>
            </a:r>
            <a:r>
              <a:rPr lang="zh-CN" altLang="en-US" sz="2200" dirty="0">
                <a:solidFill>
                  <a:schemeClr val="accent1">
                    <a:lumMod val="50000"/>
                  </a:schemeClr>
                </a:solidFill>
                <a:latin typeface="STHeiti Light" charset="-122"/>
                <a:ea typeface="STHeiti Light" charset="-122"/>
                <a:cs typeface="STHeiti Light" charset="-122"/>
              </a:rPr>
              <a:t>语句都会保证执行并把控制权交还给接收到 </a:t>
            </a:r>
            <a:r>
              <a:rPr lang="en-US" altLang="zh-CN" sz="2200" dirty="0">
                <a:solidFill>
                  <a:schemeClr val="accent1">
                    <a:lumMod val="50000"/>
                  </a:schemeClr>
                </a:solidFill>
                <a:latin typeface="STHeiti Light" charset="-122"/>
                <a:ea typeface="STHeiti Light" charset="-122"/>
                <a:cs typeface="STHeiti Light" charset="-122"/>
              </a:rPr>
              <a:t>panic </a:t>
            </a:r>
            <a:r>
              <a:rPr lang="zh-CN" altLang="en-US" sz="2200" dirty="0">
                <a:solidFill>
                  <a:schemeClr val="accent1">
                    <a:lumMod val="50000"/>
                  </a:schemeClr>
                </a:solidFill>
                <a:latin typeface="STHeiti Light" charset="-122"/>
                <a:ea typeface="STHeiti Light" charset="-122"/>
                <a:cs typeface="STHeiti Light" charset="-122"/>
              </a:rPr>
              <a:t>的函数调用者。这样向上冒泡直到最顶层，并执行（每层的） </a:t>
            </a:r>
            <a:r>
              <a:rPr lang="en-US" altLang="zh-CN" sz="2200" dirty="0">
                <a:solidFill>
                  <a:schemeClr val="accent1">
                    <a:lumMod val="50000"/>
                  </a:schemeClr>
                </a:solidFill>
                <a:latin typeface="STHeiti Light" charset="-122"/>
                <a:ea typeface="STHeiti Light" charset="-122"/>
                <a:cs typeface="STHeiti Light" charset="-122"/>
              </a:rPr>
              <a:t>defer</a:t>
            </a:r>
            <a:r>
              <a:rPr lang="zh-CN" altLang="en-US" sz="2200" dirty="0">
                <a:solidFill>
                  <a:schemeClr val="accent1">
                    <a:lumMod val="50000"/>
                  </a:schemeClr>
                </a:solidFill>
                <a:latin typeface="STHeiti Light" charset="-122"/>
                <a:ea typeface="STHeiti Light" charset="-122"/>
                <a:cs typeface="STHeiti Light" charset="-122"/>
              </a:rPr>
              <a:t>，在栈顶处程序崩溃，并在命令行中用传给 </a:t>
            </a:r>
            <a:r>
              <a:rPr lang="en-US" altLang="zh-CN" sz="2200" dirty="0">
                <a:solidFill>
                  <a:schemeClr val="accent1">
                    <a:lumMod val="50000"/>
                  </a:schemeClr>
                </a:solidFill>
                <a:latin typeface="STHeiti Light" charset="-122"/>
                <a:ea typeface="STHeiti Light" charset="-122"/>
                <a:cs typeface="STHeiti Light" charset="-122"/>
              </a:rPr>
              <a:t>panic </a:t>
            </a:r>
            <a:r>
              <a:rPr lang="zh-CN" altLang="en-US" sz="2200" dirty="0">
                <a:solidFill>
                  <a:schemeClr val="accent1">
                    <a:lumMod val="50000"/>
                  </a:schemeClr>
                </a:solidFill>
                <a:latin typeface="STHeiti Light" charset="-122"/>
                <a:ea typeface="STHeiti Light" charset="-122"/>
                <a:cs typeface="STHeiti Light" charset="-122"/>
              </a:rPr>
              <a:t>的值报告错误情况：这个终止过程就是 </a:t>
            </a:r>
            <a:r>
              <a:rPr lang="en-US" altLang="zh-CN" sz="2200" dirty="0">
                <a:solidFill>
                  <a:schemeClr val="accent1">
                    <a:lumMod val="50000"/>
                  </a:schemeClr>
                </a:solidFill>
                <a:latin typeface="STHeiti Light" charset="-122"/>
                <a:ea typeface="STHeiti Light" charset="-122"/>
                <a:cs typeface="STHeiti Light" charset="-122"/>
              </a:rPr>
              <a:t>panicking</a:t>
            </a:r>
            <a:r>
              <a:rPr lang="zh-CN" altLang="en-US" sz="2200" dirty="0" smtClean="0">
                <a:solidFill>
                  <a:schemeClr val="accent1">
                    <a:lumMod val="50000"/>
                  </a:schemeClr>
                </a:solidFill>
                <a:latin typeface="STHeiti Light" charset="-122"/>
                <a:ea typeface="STHeiti Light" charset="-122"/>
                <a:cs typeface="STHeiti Light" charset="-122"/>
              </a:rPr>
              <a:t>。</a:t>
            </a:r>
            <a:endParaRPr lang="en-US" altLang="zh-CN" sz="2200"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sz="2200" dirty="0" smtClean="0">
                <a:solidFill>
                  <a:schemeClr val="accent1">
                    <a:lumMod val="50000"/>
                  </a:schemeClr>
                </a:solidFill>
                <a:latin typeface="STHeiti Light" charset="-122"/>
                <a:ea typeface="STHeiti Light" charset="-122"/>
                <a:cs typeface="STHeiti Light" charset="-122"/>
              </a:rPr>
              <a:t>recover</a:t>
            </a:r>
            <a:r>
              <a:rPr lang="zh-CN" altLang="en-US" sz="2200" dirty="0" smtClean="0">
                <a:solidFill>
                  <a:schemeClr val="accent1">
                    <a:lumMod val="50000"/>
                  </a:schemeClr>
                </a:solidFill>
                <a:latin typeface="STHeiti Light" charset="-122"/>
                <a:ea typeface="STHeiti Light" charset="-122"/>
                <a:cs typeface="STHeiti Light" charset="-122"/>
              </a:rPr>
              <a:t>内</a:t>
            </a:r>
            <a:r>
              <a:rPr lang="zh-CN" altLang="en-US" sz="2200" dirty="0">
                <a:solidFill>
                  <a:schemeClr val="accent1">
                    <a:lumMod val="50000"/>
                  </a:schemeClr>
                </a:solidFill>
                <a:latin typeface="STHeiti Light" charset="-122"/>
                <a:ea typeface="STHeiti Light" charset="-122"/>
                <a:cs typeface="STHeiti Light" charset="-122"/>
              </a:rPr>
              <a:t>建函数被用于从 </a:t>
            </a:r>
            <a:r>
              <a:rPr lang="en-US" altLang="zh-CN" sz="2200" dirty="0">
                <a:solidFill>
                  <a:schemeClr val="accent1">
                    <a:lumMod val="50000"/>
                  </a:schemeClr>
                </a:solidFill>
                <a:latin typeface="STHeiti Light" charset="-122"/>
                <a:ea typeface="STHeiti Light" charset="-122"/>
                <a:cs typeface="STHeiti Light" charset="-122"/>
              </a:rPr>
              <a:t>panic </a:t>
            </a:r>
            <a:r>
              <a:rPr lang="zh-CN" altLang="en-US" sz="2200" dirty="0">
                <a:solidFill>
                  <a:schemeClr val="accent1">
                    <a:lumMod val="50000"/>
                  </a:schemeClr>
                </a:solidFill>
                <a:latin typeface="STHeiti Light" charset="-122"/>
                <a:ea typeface="STHeiti Light" charset="-122"/>
                <a:cs typeface="STHeiti Light" charset="-122"/>
              </a:rPr>
              <a:t>或 错误场景中恢复：让程序可以从 </a:t>
            </a:r>
            <a:r>
              <a:rPr lang="en-US" altLang="zh-CN" sz="2200" dirty="0">
                <a:solidFill>
                  <a:schemeClr val="accent1">
                    <a:lumMod val="50000"/>
                  </a:schemeClr>
                </a:solidFill>
                <a:latin typeface="STHeiti Light" charset="-122"/>
                <a:ea typeface="STHeiti Light" charset="-122"/>
                <a:cs typeface="STHeiti Light" charset="-122"/>
              </a:rPr>
              <a:t>panicking </a:t>
            </a:r>
            <a:r>
              <a:rPr lang="zh-CN" altLang="en-US" sz="2200" dirty="0">
                <a:solidFill>
                  <a:schemeClr val="accent1">
                    <a:lumMod val="50000"/>
                  </a:schemeClr>
                </a:solidFill>
                <a:latin typeface="STHeiti Light" charset="-122"/>
                <a:ea typeface="STHeiti Light" charset="-122"/>
                <a:cs typeface="STHeiti Light" charset="-122"/>
              </a:rPr>
              <a:t>重新获得控制权，停止终止过程进而恢复正常执行</a:t>
            </a:r>
            <a:r>
              <a:rPr lang="zh-CN" altLang="en-US" sz="2200" dirty="0" smtClean="0">
                <a:solidFill>
                  <a:schemeClr val="accent1">
                    <a:lumMod val="50000"/>
                  </a:schemeClr>
                </a:solidFill>
                <a:latin typeface="STHeiti Light" charset="-122"/>
                <a:ea typeface="STHeiti Light" charset="-122"/>
                <a:cs typeface="STHeiti Light" charset="-122"/>
              </a:rPr>
              <a:t>。</a:t>
            </a:r>
            <a:r>
              <a:rPr lang="en-US" altLang="zh-CN" sz="2200" dirty="0">
                <a:solidFill>
                  <a:schemeClr val="accent1">
                    <a:lumMod val="50000"/>
                  </a:schemeClr>
                </a:solidFill>
                <a:latin typeface="STHeiti Light" charset="-122"/>
                <a:ea typeface="STHeiti Light" charset="-122"/>
                <a:cs typeface="STHeiti Light" charset="-122"/>
              </a:rPr>
              <a:t>recover </a:t>
            </a:r>
            <a:r>
              <a:rPr lang="zh-CN" altLang="en-US" sz="2200" dirty="0">
                <a:solidFill>
                  <a:schemeClr val="accent1">
                    <a:lumMod val="50000"/>
                  </a:schemeClr>
                </a:solidFill>
                <a:latin typeface="STHeiti Light" charset="-122"/>
                <a:ea typeface="STHeiti Light" charset="-122"/>
                <a:cs typeface="STHeiti Light" charset="-122"/>
              </a:rPr>
              <a:t>只能在 </a:t>
            </a:r>
            <a:r>
              <a:rPr lang="en-US" altLang="zh-CN" sz="2200" dirty="0">
                <a:solidFill>
                  <a:schemeClr val="accent1">
                    <a:lumMod val="50000"/>
                  </a:schemeClr>
                </a:solidFill>
                <a:latin typeface="STHeiti Light" charset="-122"/>
                <a:ea typeface="STHeiti Light" charset="-122"/>
                <a:cs typeface="STHeiti Light" charset="-122"/>
              </a:rPr>
              <a:t>defer </a:t>
            </a:r>
            <a:r>
              <a:rPr lang="zh-CN" altLang="en-US" sz="2200" dirty="0">
                <a:solidFill>
                  <a:schemeClr val="accent1">
                    <a:lumMod val="50000"/>
                  </a:schemeClr>
                </a:solidFill>
                <a:latin typeface="STHeiti Light" charset="-122"/>
                <a:ea typeface="STHeiti Light" charset="-122"/>
                <a:cs typeface="STHeiti Light" charset="-122"/>
              </a:rPr>
              <a:t>修饰的</a:t>
            </a:r>
            <a:r>
              <a:rPr lang="zh-CN" altLang="en-US" sz="2200" dirty="0" smtClean="0">
                <a:solidFill>
                  <a:schemeClr val="accent1">
                    <a:lumMod val="50000"/>
                  </a:schemeClr>
                </a:solidFill>
                <a:latin typeface="STHeiti Light" charset="-122"/>
                <a:ea typeface="STHeiti Light" charset="-122"/>
                <a:cs typeface="STHeiti Light" charset="-122"/>
              </a:rPr>
              <a:t>函数中</a:t>
            </a:r>
            <a:r>
              <a:rPr lang="zh-CN" altLang="en-US" sz="2200" dirty="0">
                <a:solidFill>
                  <a:schemeClr val="accent1">
                    <a:lumMod val="50000"/>
                  </a:schemeClr>
                </a:solidFill>
                <a:latin typeface="STHeiti Light" charset="-122"/>
                <a:ea typeface="STHeiti Light" charset="-122"/>
                <a:cs typeface="STHeiti Light" charset="-122"/>
              </a:rPr>
              <a:t>使用：用于取得 </a:t>
            </a:r>
            <a:r>
              <a:rPr lang="en-US" altLang="zh-CN" sz="2200" dirty="0">
                <a:solidFill>
                  <a:schemeClr val="accent1">
                    <a:lumMod val="50000"/>
                  </a:schemeClr>
                </a:solidFill>
                <a:latin typeface="STHeiti Light" charset="-122"/>
                <a:ea typeface="STHeiti Light" charset="-122"/>
                <a:cs typeface="STHeiti Light" charset="-122"/>
              </a:rPr>
              <a:t>panic </a:t>
            </a:r>
            <a:r>
              <a:rPr lang="zh-CN" altLang="en-US" sz="2200" dirty="0">
                <a:solidFill>
                  <a:schemeClr val="accent1">
                    <a:lumMod val="50000"/>
                  </a:schemeClr>
                </a:solidFill>
                <a:latin typeface="STHeiti Light" charset="-122"/>
                <a:ea typeface="STHeiti Light" charset="-122"/>
                <a:cs typeface="STHeiti Light" charset="-122"/>
              </a:rPr>
              <a:t>调用中传递过来的错误值，如果是正常执行，调用 </a:t>
            </a:r>
            <a:r>
              <a:rPr lang="en-US" altLang="zh-CN" sz="2200" dirty="0">
                <a:solidFill>
                  <a:schemeClr val="accent1">
                    <a:lumMod val="50000"/>
                  </a:schemeClr>
                </a:solidFill>
                <a:latin typeface="STHeiti Light" charset="-122"/>
                <a:ea typeface="STHeiti Light" charset="-122"/>
                <a:cs typeface="STHeiti Light" charset="-122"/>
              </a:rPr>
              <a:t>recover </a:t>
            </a:r>
            <a:r>
              <a:rPr lang="zh-CN" altLang="en-US" sz="2200" dirty="0">
                <a:solidFill>
                  <a:schemeClr val="accent1">
                    <a:lumMod val="50000"/>
                  </a:schemeClr>
                </a:solidFill>
                <a:latin typeface="STHeiti Light" charset="-122"/>
                <a:ea typeface="STHeiti Light" charset="-122"/>
                <a:cs typeface="STHeiti Light" charset="-122"/>
              </a:rPr>
              <a:t>会返回 </a:t>
            </a:r>
            <a:r>
              <a:rPr lang="en-US" altLang="zh-CN" sz="2200" dirty="0">
                <a:solidFill>
                  <a:schemeClr val="accent1">
                    <a:lumMod val="50000"/>
                  </a:schemeClr>
                </a:solidFill>
                <a:latin typeface="STHeiti Light" charset="-122"/>
                <a:ea typeface="STHeiti Light" charset="-122"/>
                <a:cs typeface="STHeiti Light" charset="-122"/>
              </a:rPr>
              <a:t>nil</a:t>
            </a:r>
            <a:r>
              <a:rPr lang="zh-CN" altLang="en-US" sz="2200" dirty="0">
                <a:solidFill>
                  <a:schemeClr val="accent1">
                    <a:lumMod val="50000"/>
                  </a:schemeClr>
                </a:solidFill>
                <a:latin typeface="STHeiti Light" charset="-122"/>
                <a:ea typeface="STHeiti Light" charset="-122"/>
                <a:cs typeface="STHeiti Light" charset="-122"/>
              </a:rPr>
              <a:t>，且没有其它效果</a:t>
            </a:r>
            <a:r>
              <a:rPr lang="zh-CN" altLang="en-US" sz="2200" dirty="0" smtClean="0">
                <a:solidFill>
                  <a:schemeClr val="accent1">
                    <a:lumMod val="50000"/>
                  </a:schemeClr>
                </a:solidFill>
                <a:latin typeface="STHeiti Light" charset="-122"/>
                <a:ea typeface="STHeiti Light" charset="-122"/>
                <a:cs typeface="STHeiti Light" charset="-122"/>
              </a:rPr>
              <a:t>。</a:t>
            </a:r>
            <a:r>
              <a:rPr lang="en-US" altLang="zh-CN" sz="2200" dirty="0">
                <a:solidFill>
                  <a:schemeClr val="accent1">
                    <a:lumMod val="50000"/>
                  </a:schemeClr>
                </a:solidFill>
                <a:latin typeface="STHeiti Light" charset="-122"/>
                <a:ea typeface="STHeiti Light" charset="-122"/>
                <a:cs typeface="STHeiti Light" charset="-122"/>
              </a:rPr>
              <a:t>panic </a:t>
            </a:r>
            <a:r>
              <a:rPr lang="zh-CN" altLang="en-US" sz="2200" dirty="0">
                <a:solidFill>
                  <a:schemeClr val="accent1">
                    <a:lumMod val="50000"/>
                  </a:schemeClr>
                </a:solidFill>
                <a:latin typeface="STHeiti Light" charset="-122"/>
                <a:ea typeface="STHeiti Light" charset="-122"/>
                <a:cs typeface="STHeiti Light" charset="-122"/>
              </a:rPr>
              <a:t>会导致栈被展开直到 </a:t>
            </a:r>
            <a:r>
              <a:rPr lang="en-US" altLang="zh-CN" sz="2200" dirty="0">
                <a:solidFill>
                  <a:schemeClr val="accent1">
                    <a:lumMod val="50000"/>
                  </a:schemeClr>
                </a:solidFill>
                <a:latin typeface="STHeiti Light" charset="-122"/>
                <a:ea typeface="STHeiti Light" charset="-122"/>
                <a:cs typeface="STHeiti Light" charset="-122"/>
              </a:rPr>
              <a:t>defer </a:t>
            </a:r>
            <a:r>
              <a:rPr lang="zh-CN" altLang="en-US" sz="2200" dirty="0">
                <a:solidFill>
                  <a:schemeClr val="accent1">
                    <a:lumMod val="50000"/>
                  </a:schemeClr>
                </a:solidFill>
                <a:latin typeface="STHeiti Light" charset="-122"/>
                <a:ea typeface="STHeiti Light" charset="-122"/>
                <a:cs typeface="STHeiti Light" charset="-122"/>
              </a:rPr>
              <a:t>修饰的 </a:t>
            </a:r>
            <a:r>
              <a:rPr lang="en-US" altLang="zh-CN" sz="2200" dirty="0">
                <a:solidFill>
                  <a:schemeClr val="accent1">
                    <a:lumMod val="50000"/>
                  </a:schemeClr>
                </a:solidFill>
                <a:latin typeface="STHeiti Light" charset="-122"/>
                <a:ea typeface="STHeiti Light" charset="-122"/>
                <a:cs typeface="STHeiti Light" charset="-122"/>
              </a:rPr>
              <a:t>recover() </a:t>
            </a:r>
            <a:r>
              <a:rPr lang="zh-CN" altLang="en-US" sz="2200" dirty="0">
                <a:solidFill>
                  <a:schemeClr val="accent1">
                    <a:lumMod val="50000"/>
                  </a:schemeClr>
                </a:solidFill>
                <a:latin typeface="STHeiti Light" charset="-122"/>
                <a:ea typeface="STHeiti Light" charset="-122"/>
                <a:cs typeface="STHeiti Light" charset="-122"/>
              </a:rPr>
              <a:t>被调用或者程序中止</a:t>
            </a:r>
            <a:endParaRPr lang="en-US" altLang="zh-CN" sz="2200" dirty="0" smtClean="0">
              <a:solidFill>
                <a:schemeClr val="accent1">
                  <a:lumMod val="50000"/>
                </a:schemeClr>
              </a:solidFill>
              <a:latin typeface="STHeiti Light" charset="-122"/>
              <a:ea typeface="STHeiti Light" charset="-122"/>
              <a:cs typeface="STHeiti Light" charset="-122"/>
            </a:endParaRPr>
          </a:p>
          <a:p>
            <a:pPr marL="0" indent="0">
              <a:lnSpc>
                <a:spcPct val="150000"/>
              </a:lnSpc>
              <a:buNone/>
            </a:pPr>
            <a:endParaRPr kumimoji="1" lang="zh-CN" altLang="en-US" dirty="0">
              <a:solidFill>
                <a:srgbClr val="000000"/>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1609258"/>
          </a:xfrm>
          <a:prstGeom prst="rect">
            <a:avLst/>
          </a:prstGeom>
          <a:ln>
            <a:solidFill>
              <a:schemeClr val="accent1">
                <a:lumMod val="20000"/>
                <a:lumOff val="80000"/>
              </a:schemeClr>
            </a:solidFill>
          </a:ln>
        </p:spPr>
        <p:txBody>
          <a:bodyPr vert="horz" lIns="128016" tIns="64008" rIns="128016" bIns="64008" rtlCol="0">
            <a:normAutofit lnSpcReduction="1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Font typeface="Arial" pitchFamily="34" charset="0"/>
              <a:buNone/>
            </a:pPr>
            <a:r>
              <a:rPr lang="zh-CN" altLang="en-US" dirty="0" smtClean="0">
                <a:solidFill>
                  <a:schemeClr val="accent1">
                    <a:lumMod val="50000"/>
                  </a:schemeClr>
                </a:solidFill>
                <a:latin typeface="STHeiti Light" charset="-122"/>
                <a:ea typeface="STHeiti Light" charset="-122"/>
                <a:cs typeface="STHeiti Light" charset="-122"/>
              </a:rPr>
              <a:t>例子：</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a:solidFill>
                  <a:schemeClr val="accent1">
                    <a:lumMod val="50000"/>
                  </a:schemeClr>
                </a:solidFill>
                <a:latin typeface="STHeiti Light" charset="-122"/>
                <a:ea typeface="STHeiti Light" charset="-122"/>
                <a:cs typeface="STHeiti Light" charset="-122"/>
              </a:rPr>
              <a:t>panic("A severe error occurred: stopping the program</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zh-CN" altLang="en-US" dirty="0" smtClean="0">
                <a:solidFill>
                  <a:schemeClr val="accent1">
                    <a:lumMod val="50000"/>
                  </a:schemeClr>
                </a:solidFill>
                <a:latin typeface="STHeiti Light" charset="-122"/>
                <a:ea typeface="STHeiti Light" charset="-122"/>
                <a:cs typeface="STHeiti Light" charset="-122"/>
              </a:rPr>
              <a:t>例子：</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endParaRPr kumimoji="1" lang="zh-CN" altLang="en-US" dirty="0">
              <a:solidFill>
                <a:srgbClr val="000000"/>
              </a:solidFill>
              <a:latin typeface="STHeiti Light" charset="-122"/>
              <a:ea typeface="STHeiti Light" charset="-122"/>
              <a:cs typeface="STHeiti Light"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904" y="3892585"/>
            <a:ext cx="5544616" cy="5397500"/>
          </a:xfrm>
          <a:prstGeom prst="rect">
            <a:avLst/>
          </a:prstGeom>
        </p:spPr>
      </p:pic>
    </p:spTree>
    <p:extLst>
      <p:ext uri="{BB962C8B-B14F-4D97-AF65-F5344CB8AC3E}">
        <p14:creationId xmlns:p14="http://schemas.microsoft.com/office/powerpoint/2010/main" val="1303733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并发编程：概述</a:t>
            </a:r>
            <a:endParaRPr lang="zh-CN" altLang="en-US" dirty="0"/>
          </a:p>
        </p:txBody>
      </p:sp>
      <p:sp>
        <p:nvSpPr>
          <p:cNvPr id="3" name="内容占位符 2"/>
          <p:cNvSpPr>
            <a:spLocks noGrp="1"/>
          </p:cNvSpPr>
          <p:nvPr>
            <p:ph idx="1"/>
          </p:nvPr>
        </p:nvSpPr>
        <p:spPr>
          <a:xfrm>
            <a:off x="640080" y="2240282"/>
            <a:ext cx="11377344" cy="3280398"/>
          </a:xfrm>
          <a:ln>
            <a:solidFill>
              <a:schemeClr val="accent1">
                <a:lumMod val="20000"/>
                <a:lumOff val="80000"/>
              </a:schemeClr>
            </a:solidFill>
          </a:ln>
        </p:spPr>
        <p:txBody>
          <a:bodyPr>
            <a:noAutofit/>
          </a:bodyPr>
          <a:lstStyle/>
          <a:p>
            <a:pPr>
              <a:buFont typeface="Wingdings" charset="2"/>
              <a:buChar char="l"/>
            </a:pPr>
            <a:r>
              <a:rPr lang="en-US" altLang="zh-CN" sz="2800" dirty="0" err="1">
                <a:solidFill>
                  <a:schemeClr val="accent1">
                    <a:lumMod val="50000"/>
                  </a:schemeClr>
                </a:solidFill>
                <a:latin typeface="STHeiti Light" charset="-122"/>
                <a:ea typeface="STHeiti Light" charset="-122"/>
                <a:cs typeface="STHeiti Light" charset="-122"/>
              </a:rPr>
              <a:t>goroutines</a:t>
            </a:r>
            <a:r>
              <a:rPr lang="en-US" altLang="zh-CN" sz="2800" dirty="0">
                <a:solidFill>
                  <a:schemeClr val="accent1">
                    <a:lumMod val="50000"/>
                  </a:schemeClr>
                </a:solidFill>
                <a:latin typeface="STHeiti Light" charset="-122"/>
                <a:ea typeface="STHeiti Light" charset="-122"/>
                <a:cs typeface="STHeiti Light" charset="-122"/>
              </a:rPr>
              <a:t> </a:t>
            </a:r>
            <a:r>
              <a:rPr lang="zh-CN" altLang="en-US" sz="2800" dirty="0">
                <a:solidFill>
                  <a:schemeClr val="accent1">
                    <a:lumMod val="50000"/>
                  </a:schemeClr>
                </a:solidFill>
                <a:latin typeface="STHeiti Light" charset="-122"/>
                <a:ea typeface="STHeiti Light" charset="-122"/>
                <a:cs typeface="STHeiti Light" charset="-122"/>
              </a:rPr>
              <a:t>一种比线程更轻量，比协程更灵活的语言级幵发机制</a:t>
            </a:r>
            <a:r>
              <a:rPr lang="zh-CN" altLang="en-US" sz="2800" dirty="0" smtClean="0">
                <a:solidFill>
                  <a:schemeClr val="accent1">
                    <a:lumMod val="50000"/>
                  </a:schemeClr>
                </a:solidFill>
                <a:latin typeface="STHeiti Light" charset="-122"/>
                <a:ea typeface="STHeiti Light" charset="-122"/>
                <a:cs typeface="STHeiti Light" charset="-122"/>
              </a:rPr>
              <a:t>。</a:t>
            </a:r>
            <a:endParaRPr lang="en-US" altLang="zh-CN" sz="2800" dirty="0" smtClean="0">
              <a:solidFill>
                <a:schemeClr val="accent1">
                  <a:lumMod val="50000"/>
                </a:schemeClr>
              </a:solidFill>
              <a:latin typeface="STHeiti Light" charset="-122"/>
              <a:ea typeface="STHeiti Light" charset="-122"/>
              <a:cs typeface="STHeiti Light" charset="-122"/>
            </a:endParaRPr>
          </a:p>
          <a:p>
            <a:pPr>
              <a:buFont typeface="Wingdings" charset="2"/>
              <a:buChar char="l"/>
            </a:pPr>
            <a:endParaRPr lang="en-US" altLang="zh-CN" sz="2800" dirty="0" smtClean="0">
              <a:solidFill>
                <a:schemeClr val="accent1">
                  <a:lumMod val="50000"/>
                </a:schemeClr>
              </a:solidFill>
              <a:latin typeface="STHeiti Light" charset="-122"/>
              <a:ea typeface="STHeiti Light" charset="-122"/>
              <a:cs typeface="STHeiti Light" charset="-122"/>
            </a:endParaRPr>
          </a:p>
          <a:p>
            <a:pPr>
              <a:buFont typeface="Wingdings" charset="2"/>
              <a:buChar char="l"/>
            </a:pPr>
            <a:r>
              <a:rPr lang="en-US" altLang="zh-CN" sz="2800" dirty="0" smtClean="0">
                <a:solidFill>
                  <a:schemeClr val="accent1">
                    <a:lumMod val="50000"/>
                  </a:schemeClr>
                </a:solidFill>
                <a:latin typeface="STHeiti Light" charset="-122"/>
                <a:ea typeface="STHeiti Light" charset="-122"/>
                <a:cs typeface="STHeiti Light" charset="-122"/>
              </a:rPr>
              <a:t>channel </a:t>
            </a:r>
            <a:r>
              <a:rPr lang="zh-CN" altLang="en-US" sz="2800" dirty="0">
                <a:solidFill>
                  <a:schemeClr val="accent1">
                    <a:lumMod val="50000"/>
                  </a:schemeClr>
                </a:solidFill>
                <a:latin typeface="STHeiti Light" charset="-122"/>
                <a:ea typeface="STHeiti Light" charset="-122"/>
                <a:cs typeface="STHeiti Light" charset="-122"/>
              </a:rPr>
              <a:t>通道，可以在普通和</a:t>
            </a:r>
            <a:r>
              <a:rPr lang="en-US" altLang="zh-CN" sz="2800" dirty="0" err="1">
                <a:solidFill>
                  <a:schemeClr val="accent1">
                    <a:lumMod val="50000"/>
                  </a:schemeClr>
                </a:solidFill>
                <a:latin typeface="STHeiti Light" charset="-122"/>
                <a:ea typeface="STHeiti Light" charset="-122"/>
                <a:cs typeface="STHeiti Light" charset="-122"/>
              </a:rPr>
              <a:t>Goruntine</a:t>
            </a:r>
            <a:r>
              <a:rPr lang="zh-CN" altLang="en-US" sz="2800" dirty="0">
                <a:solidFill>
                  <a:schemeClr val="accent1">
                    <a:lumMod val="50000"/>
                  </a:schemeClr>
                </a:solidFill>
                <a:latin typeface="STHeiti Light" charset="-122"/>
                <a:ea typeface="STHeiti Light" charset="-122"/>
                <a:cs typeface="STHeiti Light" charset="-122"/>
              </a:rPr>
              <a:t>场景下作为数据甚至代码的载体和通讯 手段</a:t>
            </a:r>
            <a:r>
              <a:rPr lang="zh-CN" altLang="en-US" sz="2800" dirty="0" smtClean="0">
                <a:solidFill>
                  <a:schemeClr val="accent1">
                    <a:lumMod val="50000"/>
                  </a:schemeClr>
                </a:solidFill>
                <a:latin typeface="STHeiti Light" charset="-122"/>
                <a:ea typeface="STHeiti Light" charset="-122"/>
                <a:cs typeface="STHeiti Light" charset="-122"/>
              </a:rPr>
              <a:t>。</a:t>
            </a:r>
            <a:endParaRPr lang="en-US" altLang="zh-CN" sz="2800" dirty="0" smtClean="0">
              <a:solidFill>
                <a:schemeClr val="accent1">
                  <a:lumMod val="50000"/>
                </a:schemeClr>
              </a:solidFill>
              <a:latin typeface="STHeiti Light" charset="-122"/>
              <a:ea typeface="STHeiti Light" charset="-122"/>
              <a:cs typeface="STHeiti Light" charset="-122"/>
            </a:endParaRPr>
          </a:p>
          <a:p>
            <a:pPr>
              <a:buFont typeface="Wingdings" charset="2"/>
              <a:buChar char="l"/>
            </a:pPr>
            <a:endParaRPr lang="en-US" altLang="zh-CN" sz="2800" dirty="0" smtClean="0">
              <a:solidFill>
                <a:schemeClr val="accent1">
                  <a:lumMod val="50000"/>
                </a:schemeClr>
              </a:solidFill>
              <a:latin typeface="STHeiti Light" charset="-122"/>
              <a:ea typeface="STHeiti Light" charset="-122"/>
              <a:cs typeface="STHeiti Light" charset="-122"/>
            </a:endParaRPr>
          </a:p>
          <a:p>
            <a:pPr>
              <a:buFont typeface="Wingdings" charset="2"/>
              <a:buChar char="l"/>
            </a:pPr>
            <a:r>
              <a:rPr lang="en-US" altLang="zh-CN" sz="2800" dirty="0" smtClean="0">
                <a:solidFill>
                  <a:schemeClr val="accent1">
                    <a:lumMod val="50000"/>
                  </a:schemeClr>
                </a:solidFill>
                <a:latin typeface="STHeiti Light" charset="-122"/>
                <a:ea typeface="STHeiti Light" charset="-122"/>
                <a:cs typeface="STHeiti Light" charset="-122"/>
              </a:rPr>
              <a:t>sync </a:t>
            </a:r>
            <a:r>
              <a:rPr lang="zh-CN" altLang="en-US" sz="2800" dirty="0">
                <a:solidFill>
                  <a:schemeClr val="accent1">
                    <a:lumMod val="50000"/>
                  </a:schemeClr>
                </a:solidFill>
                <a:latin typeface="STHeiti Light" charset="-122"/>
                <a:ea typeface="STHeiti Light" charset="-122"/>
                <a:cs typeface="STHeiti Light" charset="-122"/>
              </a:rPr>
              <a:t>提供了一些经典</a:t>
            </a:r>
            <a:r>
              <a:rPr lang="zh-CN" altLang="en-US" sz="2800" dirty="0" smtClean="0">
                <a:solidFill>
                  <a:schemeClr val="accent1">
                    <a:lumMod val="50000"/>
                  </a:schemeClr>
                </a:solidFill>
                <a:latin typeface="STHeiti Light" charset="-122"/>
                <a:ea typeface="STHeiti Light" charset="-122"/>
                <a:cs typeface="STHeiti Light" charset="-122"/>
              </a:rPr>
              <a:t>的并发</a:t>
            </a:r>
            <a:r>
              <a:rPr lang="zh-CN" altLang="en-US" sz="2800" dirty="0">
                <a:solidFill>
                  <a:schemeClr val="accent1">
                    <a:lumMod val="50000"/>
                  </a:schemeClr>
                </a:solidFill>
                <a:latin typeface="STHeiti Light" charset="-122"/>
                <a:ea typeface="STHeiti Light" charset="-122"/>
                <a:cs typeface="STHeiti Light" charset="-122"/>
              </a:rPr>
              <a:t>同步机制，比如锁和原子操作</a:t>
            </a:r>
            <a:r>
              <a:rPr lang="zh-CN" altLang="en-US" sz="2800" dirty="0" smtClean="0">
                <a:solidFill>
                  <a:schemeClr val="accent1">
                    <a:lumMod val="50000"/>
                  </a:schemeClr>
                </a:solidFill>
                <a:latin typeface="STHeiti Light" charset="-122"/>
                <a:ea typeface="STHeiti Light" charset="-122"/>
                <a:cs typeface="STHeiti Light" charset="-122"/>
              </a:rPr>
              <a:t>。</a:t>
            </a:r>
            <a:endParaRPr lang="en-US" altLang="zh-CN" sz="2800" dirty="0" smtClean="0">
              <a:solidFill>
                <a:schemeClr val="accent1">
                  <a:lumMod val="50000"/>
                </a:schemeClr>
              </a:solidFill>
              <a:latin typeface="STHeiti Light" charset="-122"/>
              <a:ea typeface="STHeiti Light" charset="-122"/>
              <a:cs typeface="STHeiti Light" charset="-122"/>
            </a:endParaRPr>
          </a:p>
          <a:p>
            <a:pPr>
              <a:buFont typeface="Wingdings" charset="2"/>
              <a:buChar char="l"/>
            </a:pPr>
            <a:endParaRPr lang="en-US" altLang="zh-CN" dirty="0">
              <a:solidFill>
                <a:srgbClr val="000000"/>
              </a:solidFill>
              <a:latin typeface="STHeiti Light" charset="-122"/>
              <a:ea typeface="STHeiti Light" charset="-122"/>
              <a:cs typeface="STHeiti Light" charset="-122"/>
            </a:endParaRPr>
          </a:p>
          <a:p>
            <a:pPr marL="0" indent="0">
              <a:lnSpc>
                <a:spcPct val="150000"/>
              </a:lnSpc>
              <a:buNone/>
            </a:pP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l"/>
            </a:pPr>
            <a:endParaRPr lang="en-US" altLang="zh-CN" dirty="0" smtClean="0">
              <a:solidFill>
                <a:srgbClr val="000000"/>
              </a:solidFill>
              <a:latin typeface="STHeiti Light" charset="-122"/>
              <a:ea typeface="STHeiti Light" charset="-122"/>
              <a:cs typeface="STHeiti Light" charset="-122"/>
            </a:endParaRPr>
          </a:p>
          <a:p>
            <a:pPr>
              <a:lnSpc>
                <a:spcPct val="150000"/>
              </a:lnSpc>
              <a:buFont typeface="Wingdings" charset="2"/>
              <a:buChar char="l"/>
            </a:pPr>
            <a:endParaRPr lang="zh-CN" altLang="en-US" dirty="0">
              <a:solidFill>
                <a:srgbClr val="000000"/>
              </a:solidFill>
              <a:latin typeface="STHeiti Light" charset="-122"/>
              <a:ea typeface="STHeiti Light" charset="-122"/>
              <a:cs typeface="STHeiti Light" charset="-122"/>
            </a:endParaRPr>
          </a:p>
        </p:txBody>
      </p:sp>
      <p:sp>
        <p:nvSpPr>
          <p:cNvPr id="4" name="内容占位符 2"/>
          <p:cNvSpPr txBox="1">
            <a:spLocks/>
          </p:cNvSpPr>
          <p:nvPr/>
        </p:nvSpPr>
        <p:spPr>
          <a:xfrm>
            <a:off x="627132" y="5952728"/>
            <a:ext cx="11377344" cy="2736304"/>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Font typeface="Arial" pitchFamily="34" charset="0"/>
              <a:buNone/>
            </a:pPr>
            <a:r>
              <a:rPr lang="en-US" altLang="zh-CN" sz="2400" dirty="0" err="1" smtClean="0">
                <a:solidFill>
                  <a:schemeClr val="accent1">
                    <a:lumMod val="50000"/>
                  </a:schemeClr>
                </a:solidFill>
                <a:latin typeface="STHeiti Light" charset="-122"/>
                <a:ea typeface="STHeiti Light" charset="-122"/>
                <a:cs typeface="STHeiti Light" charset="-122"/>
              </a:rPr>
              <a:t>goroutines</a:t>
            </a:r>
            <a:r>
              <a:rPr lang="zh-CN" altLang="en-US" sz="2400" dirty="0" smtClean="0">
                <a:solidFill>
                  <a:schemeClr val="accent1">
                    <a:lumMod val="50000"/>
                  </a:schemeClr>
                </a:solidFill>
                <a:latin typeface="STHeiti Light" charset="-122"/>
                <a:ea typeface="STHeiti Light" charset="-122"/>
                <a:cs typeface="STHeiti Light" charset="-122"/>
              </a:rPr>
              <a:t>之所以被叫做</a:t>
            </a:r>
            <a:r>
              <a:rPr lang="en-US" altLang="zh-CN" sz="2400" dirty="0" err="1" smtClean="0">
                <a:solidFill>
                  <a:schemeClr val="accent1">
                    <a:lumMod val="50000"/>
                  </a:schemeClr>
                </a:solidFill>
                <a:latin typeface="STHeiti Light" charset="-122"/>
                <a:ea typeface="STHeiti Light" charset="-122"/>
                <a:cs typeface="STHeiti Light" charset="-122"/>
              </a:rPr>
              <a:t>goroutines</a:t>
            </a:r>
            <a:r>
              <a:rPr lang="zh-CN" altLang="en-US" sz="2400" dirty="0" smtClean="0">
                <a:solidFill>
                  <a:schemeClr val="accent1">
                    <a:lumMod val="50000"/>
                  </a:schemeClr>
                </a:solidFill>
                <a:latin typeface="STHeiti Light" charset="-122"/>
                <a:ea typeface="STHeiti Light" charset="-122"/>
                <a:cs typeface="STHeiti Light" charset="-122"/>
              </a:rPr>
              <a:t>，是因为现存的一些术语</a:t>
            </a:r>
            <a:r>
              <a:rPr lang="en-US" altLang="zh-CN" sz="2400" dirty="0" smtClean="0">
                <a:solidFill>
                  <a:schemeClr val="accent1">
                    <a:lumMod val="50000"/>
                  </a:schemeClr>
                </a:solidFill>
                <a:latin typeface="STHeiti Light" charset="-122"/>
                <a:ea typeface="STHeiti Light" charset="-122"/>
                <a:cs typeface="STHeiti Light" charset="-122"/>
              </a:rPr>
              <a:t>——</a:t>
            </a:r>
            <a:r>
              <a:rPr lang="zh-CN" altLang="en-US" sz="2400" dirty="0" smtClean="0">
                <a:solidFill>
                  <a:schemeClr val="accent1">
                    <a:lumMod val="50000"/>
                  </a:schemeClr>
                </a:solidFill>
                <a:latin typeface="STHeiti Light" charset="-122"/>
                <a:ea typeface="STHeiti Light" charset="-122"/>
                <a:cs typeface="STHeiti Light" charset="-122"/>
              </a:rPr>
              <a:t>线程、协程和进程等等</a:t>
            </a:r>
            <a:r>
              <a:rPr lang="en-US" altLang="zh-CN" sz="2400" dirty="0" smtClean="0">
                <a:solidFill>
                  <a:schemeClr val="accent1">
                    <a:lumMod val="50000"/>
                  </a:schemeClr>
                </a:solidFill>
                <a:latin typeface="STHeiti Light" charset="-122"/>
                <a:ea typeface="STHeiti Light" charset="-122"/>
                <a:cs typeface="STHeiti Light" charset="-122"/>
              </a:rPr>
              <a:t>——</a:t>
            </a:r>
            <a:r>
              <a:rPr lang="zh-CN" altLang="en-US" sz="2400" dirty="0" smtClean="0">
                <a:solidFill>
                  <a:schemeClr val="accent1">
                    <a:lumMod val="50000"/>
                  </a:schemeClr>
                </a:solidFill>
                <a:latin typeface="STHeiti Light" charset="-122"/>
                <a:ea typeface="STHeiti Light" charset="-122"/>
                <a:cs typeface="STHeiti Light" charset="-122"/>
              </a:rPr>
              <a:t>都传达了错误的涵义。 </a:t>
            </a:r>
          </a:p>
          <a:p>
            <a:pPr marL="0" indent="0">
              <a:buFont typeface="Arial" pitchFamily="34" charset="0"/>
              <a:buNone/>
            </a:pPr>
            <a:r>
              <a:rPr lang="zh-CN" altLang="en-US" sz="2400" dirty="0" smtClean="0">
                <a:solidFill>
                  <a:schemeClr val="accent1">
                    <a:lumMod val="50000"/>
                  </a:schemeClr>
                </a:solidFill>
                <a:latin typeface="STHeiti Light" charset="-122"/>
                <a:ea typeface="STHeiti Light" charset="-122"/>
                <a:cs typeface="STHeiti Light" charset="-122"/>
              </a:rPr>
              <a:t>        </a:t>
            </a:r>
            <a:r>
              <a:rPr lang="en-US" altLang="zh-CN" sz="2400" dirty="0" smtClean="0">
                <a:solidFill>
                  <a:schemeClr val="accent1">
                    <a:lumMod val="50000"/>
                  </a:schemeClr>
                </a:solidFill>
                <a:latin typeface="STHeiti Light" charset="-122"/>
                <a:ea typeface="STHeiti Light" charset="-122"/>
                <a:cs typeface="STHeiti Light" charset="-122"/>
              </a:rPr>
              <a:t>——</a:t>
            </a:r>
            <a:r>
              <a:rPr lang="zh-CN" altLang="en-US" sz="2400" dirty="0" smtClean="0">
                <a:solidFill>
                  <a:schemeClr val="accent1">
                    <a:lumMod val="50000"/>
                  </a:schemeClr>
                </a:solidFill>
                <a:latin typeface="STHeiti Light" charset="-122"/>
                <a:ea typeface="STHeiti Light" charset="-122"/>
                <a:cs typeface="STHeiti Light" charset="-122"/>
              </a:rPr>
              <a:t>摘自官方文档</a:t>
            </a:r>
            <a:r>
              <a:rPr lang="en-US" altLang="zh-CN" sz="2400" dirty="0" smtClean="0">
                <a:solidFill>
                  <a:schemeClr val="accent1">
                    <a:lumMod val="50000"/>
                  </a:schemeClr>
                </a:solidFill>
                <a:latin typeface="STHeiti Light" charset="-122"/>
                <a:ea typeface="STHeiti Light" charset="-122"/>
                <a:cs typeface="STHeiti Light" charset="-122"/>
              </a:rPr>
              <a:t>《Effective Go》 </a:t>
            </a:r>
          </a:p>
          <a:p>
            <a:pPr marL="0" indent="0">
              <a:buFont typeface="Arial" pitchFamily="34" charset="0"/>
              <a:buNone/>
            </a:pPr>
            <a:r>
              <a:rPr lang="en-US" altLang="zh-CN" sz="2400" b="1" dirty="0" err="1" smtClean="0">
                <a:solidFill>
                  <a:srgbClr val="FF0000"/>
                </a:solidFill>
                <a:latin typeface="STHeiti Light" charset="-122"/>
                <a:ea typeface="STHeiti Light" charset="-122"/>
                <a:cs typeface="STHeiti Light" charset="-122"/>
              </a:rPr>
              <a:t>golang</a:t>
            </a:r>
            <a:r>
              <a:rPr lang="zh-CN" altLang="en-US" sz="2400" b="1" dirty="0" smtClean="0">
                <a:solidFill>
                  <a:srgbClr val="FF0000"/>
                </a:solidFill>
                <a:latin typeface="STHeiti Light" charset="-122"/>
                <a:ea typeface="STHeiti Light" charset="-122"/>
                <a:cs typeface="STHeiti Light" charset="-122"/>
              </a:rPr>
              <a:t>的口号：</a:t>
            </a:r>
            <a:r>
              <a:rPr lang="en-US" altLang="zh-CN" sz="2400" dirty="0" smtClean="0">
                <a:solidFill>
                  <a:srgbClr val="FF0000"/>
                </a:solidFill>
                <a:latin typeface="STHeiti Light" charset="-122"/>
                <a:ea typeface="STHeiti Light" charset="-122"/>
                <a:cs typeface="STHeiti Light" charset="-122"/>
              </a:rPr>
              <a:t>Do not communicate by sharing memory. Instead, share memory by communicating. </a:t>
            </a:r>
            <a:r>
              <a:rPr lang="zh-CN" altLang="en-US" sz="2400" dirty="0" smtClean="0">
                <a:solidFill>
                  <a:srgbClr val="FF0000"/>
                </a:solidFill>
                <a:latin typeface="STHeiti Light" charset="-122"/>
                <a:ea typeface="STHeiti Light" charset="-122"/>
                <a:cs typeface="STHeiti Light" charset="-122"/>
              </a:rPr>
              <a:t>（不要通过共享内存来通信，而通过通信来共享内存。）</a:t>
            </a:r>
            <a:endParaRPr lang="en-US" altLang="zh-CN" sz="2400" dirty="0" smtClean="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267763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并发编程</a:t>
            </a:r>
            <a:r>
              <a:rPr lang="zh-CN" altLang="en-US" sz="4800" b="1" dirty="0" smtClean="0">
                <a:solidFill>
                  <a:srgbClr val="439EFF"/>
                </a:solidFill>
                <a:latin typeface="幼圆" pitchFamily="49" charset="-122"/>
                <a:ea typeface="幼圆" pitchFamily="49" charset="-122"/>
              </a:rPr>
              <a:t>：</a:t>
            </a:r>
            <a:r>
              <a:rPr lang="en-US" altLang="zh-CN" sz="4800" b="1" dirty="0" err="1">
                <a:solidFill>
                  <a:srgbClr val="439EFF"/>
                </a:solidFill>
                <a:latin typeface="幼圆" pitchFamily="49" charset="-122"/>
                <a:ea typeface="幼圆" pitchFamily="49" charset="-122"/>
              </a:rPr>
              <a:t>goroutine</a:t>
            </a:r>
            <a:r>
              <a:rPr lang="zh-CN" altLang="en-US" sz="4800" b="1" dirty="0" smtClean="0">
                <a:solidFill>
                  <a:srgbClr val="439EFF"/>
                </a:solidFill>
                <a:latin typeface="幼圆" pitchFamily="49" charset="-122"/>
                <a:ea typeface="幼圆" pitchFamily="49" charset="-122"/>
              </a:rPr>
              <a:t>高级协程 </a:t>
            </a:r>
            <a:endParaRPr lang="zh-CN" altLang="en-US" dirty="0"/>
          </a:p>
        </p:txBody>
      </p:sp>
      <p:pic>
        <p:nvPicPr>
          <p:cNvPr id="3" name="图片 2"/>
          <p:cNvPicPr>
            <a:picLocks noChangeAspect="1"/>
          </p:cNvPicPr>
          <p:nvPr/>
        </p:nvPicPr>
        <p:blipFill>
          <a:blip r:embed="rId3"/>
          <a:stretch>
            <a:fillRect/>
          </a:stretch>
        </p:blipFill>
        <p:spPr>
          <a:xfrm>
            <a:off x="1000200" y="2213742"/>
            <a:ext cx="6336704" cy="6907338"/>
          </a:xfrm>
          <a:prstGeom prst="rect">
            <a:avLst/>
          </a:prstGeom>
        </p:spPr>
      </p:pic>
      <p:sp>
        <p:nvSpPr>
          <p:cNvPr id="6" name="内容占位符 2"/>
          <p:cNvSpPr>
            <a:spLocks noGrp="1"/>
          </p:cNvSpPr>
          <p:nvPr>
            <p:ph idx="1"/>
          </p:nvPr>
        </p:nvSpPr>
        <p:spPr>
          <a:xfrm>
            <a:off x="7336904" y="1984695"/>
            <a:ext cx="4824616" cy="7136385"/>
          </a:xfrm>
        </p:spPr>
        <p:txBody>
          <a:bodyPr>
            <a:normAutofit fontScale="77500" lnSpcReduction="20000"/>
          </a:bodyPr>
          <a:lstStyle/>
          <a:p>
            <a:pPr>
              <a:lnSpc>
                <a:spcPct val="150000"/>
              </a:lnSpc>
              <a:buFont typeface="Wingdings" panose="05000000000000000000" pitchFamily="2" charset="2"/>
              <a:buChar char="l"/>
            </a:pPr>
            <a:r>
              <a:rPr lang="en-US" altLang="zh-CN" sz="2400" dirty="0">
                <a:solidFill>
                  <a:schemeClr val="tx2"/>
                </a:solidFill>
                <a:latin typeface="华文细黑" panose="02010600040101010101" pitchFamily="2" charset="-122"/>
                <a:ea typeface="华文细黑" panose="02010600040101010101" pitchFamily="2" charset="-122"/>
              </a:rPr>
              <a:t>G: </a:t>
            </a:r>
            <a:r>
              <a:rPr lang="zh-CN" altLang="en-US" sz="2400" dirty="0">
                <a:solidFill>
                  <a:schemeClr val="tx2"/>
                </a:solidFill>
                <a:latin typeface="华文细黑" panose="02010600040101010101" pitchFamily="2" charset="-122"/>
                <a:ea typeface="华文细黑" panose="02010600040101010101" pitchFamily="2" charset="-122"/>
              </a:rPr>
              <a:t>表示</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，存储了</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的执行</a:t>
            </a:r>
            <a:r>
              <a:rPr lang="en-US" altLang="zh-CN" sz="2400" dirty="0">
                <a:solidFill>
                  <a:schemeClr val="tx2"/>
                </a:solidFill>
                <a:latin typeface="华文细黑" panose="02010600040101010101" pitchFamily="2" charset="-122"/>
                <a:ea typeface="华文细黑" panose="02010600040101010101" pitchFamily="2" charset="-122"/>
              </a:rPr>
              <a:t>stack</a:t>
            </a:r>
            <a:r>
              <a:rPr lang="zh-CN" altLang="en-US" sz="2400" dirty="0">
                <a:solidFill>
                  <a:schemeClr val="tx2"/>
                </a:solidFill>
                <a:latin typeface="华文细黑" panose="02010600040101010101" pitchFamily="2" charset="-122"/>
                <a:ea typeface="华文细黑" panose="02010600040101010101" pitchFamily="2" charset="-122"/>
              </a:rPr>
              <a:t>信息、</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状态以及</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的任务函数等；另外</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对象是可以重用的。</a:t>
            </a:r>
          </a:p>
          <a:p>
            <a:pPr>
              <a:lnSpc>
                <a:spcPct val="150000"/>
              </a:lnSpc>
              <a:buFont typeface="Wingdings" panose="05000000000000000000" pitchFamily="2" charset="2"/>
              <a:buChar char="l"/>
            </a:pPr>
            <a:r>
              <a:rPr lang="en-US" altLang="zh-CN" sz="2400" dirty="0">
                <a:solidFill>
                  <a:schemeClr val="tx2"/>
                </a:solidFill>
                <a:latin typeface="华文细黑" panose="02010600040101010101" pitchFamily="2" charset="-122"/>
                <a:ea typeface="华文细黑" panose="02010600040101010101" pitchFamily="2" charset="-122"/>
              </a:rPr>
              <a:t>P: </a:t>
            </a:r>
            <a:r>
              <a:rPr lang="zh-CN" altLang="en-US" sz="2400" dirty="0">
                <a:solidFill>
                  <a:schemeClr val="tx2"/>
                </a:solidFill>
                <a:latin typeface="华文细黑" panose="02010600040101010101" pitchFamily="2" charset="-122"/>
                <a:ea typeface="华文细黑" panose="02010600040101010101" pitchFamily="2" charset="-122"/>
              </a:rPr>
              <a:t>表示逻辑</a:t>
            </a:r>
            <a:r>
              <a:rPr lang="en-US" altLang="zh-CN" sz="2400" dirty="0">
                <a:solidFill>
                  <a:schemeClr val="tx2"/>
                </a:solidFill>
                <a:latin typeface="华文细黑" panose="02010600040101010101" pitchFamily="2" charset="-122"/>
                <a:ea typeface="华文细黑" panose="02010600040101010101" pitchFamily="2" charset="-122"/>
              </a:rPr>
              <a:t>processor</a:t>
            </a:r>
            <a:r>
              <a:rPr lang="zh-CN" altLang="en-US" sz="2400" dirty="0">
                <a:solidFill>
                  <a:schemeClr val="tx2"/>
                </a:solidFill>
                <a:latin typeface="华文细黑" panose="02010600040101010101" pitchFamily="2" charset="-122"/>
                <a:ea typeface="华文细黑" panose="02010600040101010101" pitchFamily="2" charset="-122"/>
              </a:rPr>
              <a:t>，</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的数量决定了系统内最大可并行的</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的数量（前提：系统的物理</a:t>
            </a:r>
            <a:r>
              <a:rPr lang="en-US" altLang="zh-CN" sz="2400" dirty="0" err="1">
                <a:solidFill>
                  <a:schemeClr val="tx2"/>
                </a:solidFill>
                <a:latin typeface="华文细黑" panose="02010600040101010101" pitchFamily="2" charset="-122"/>
                <a:ea typeface="华文细黑" panose="02010600040101010101" pitchFamily="2" charset="-122"/>
              </a:rPr>
              <a:t>cpu</a:t>
            </a:r>
            <a:r>
              <a:rPr lang="zh-CN" altLang="en-US" sz="2400" dirty="0">
                <a:solidFill>
                  <a:schemeClr val="tx2"/>
                </a:solidFill>
                <a:latin typeface="华文细黑" panose="02010600040101010101" pitchFamily="2" charset="-122"/>
                <a:ea typeface="华文细黑" panose="02010600040101010101" pitchFamily="2" charset="-122"/>
              </a:rPr>
              <a:t>核数</a:t>
            </a:r>
            <a:r>
              <a:rPr lang="en-US" altLang="zh-CN" sz="2400" dirty="0">
                <a:solidFill>
                  <a:schemeClr val="tx2"/>
                </a:solidFill>
                <a:latin typeface="华文细黑" panose="02010600040101010101" pitchFamily="2" charset="-122"/>
                <a:ea typeface="华文细黑" panose="02010600040101010101" pitchFamily="2" charset="-122"/>
              </a:rPr>
              <a:t>&gt;=P</a:t>
            </a:r>
            <a:r>
              <a:rPr lang="zh-CN" altLang="en-US" sz="2400" dirty="0">
                <a:solidFill>
                  <a:schemeClr val="tx2"/>
                </a:solidFill>
                <a:latin typeface="华文细黑" panose="02010600040101010101" pitchFamily="2" charset="-122"/>
                <a:ea typeface="华文细黑" panose="02010600040101010101" pitchFamily="2" charset="-122"/>
              </a:rPr>
              <a:t>的数量）；</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的最大作用还是其拥有的各种</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对象队列、链表、一些</a:t>
            </a:r>
            <a:r>
              <a:rPr lang="en-US" altLang="zh-CN" sz="2400" dirty="0">
                <a:solidFill>
                  <a:schemeClr val="tx2"/>
                </a:solidFill>
                <a:latin typeface="华文细黑" panose="02010600040101010101" pitchFamily="2" charset="-122"/>
                <a:ea typeface="华文细黑" panose="02010600040101010101" pitchFamily="2" charset="-122"/>
              </a:rPr>
              <a:t>cache</a:t>
            </a:r>
            <a:r>
              <a:rPr lang="zh-CN" altLang="en-US" sz="2400" dirty="0">
                <a:solidFill>
                  <a:schemeClr val="tx2"/>
                </a:solidFill>
                <a:latin typeface="华文细黑" panose="02010600040101010101" pitchFamily="2" charset="-122"/>
                <a:ea typeface="华文细黑" panose="02010600040101010101" pitchFamily="2" charset="-122"/>
              </a:rPr>
              <a:t>和状态。</a:t>
            </a:r>
          </a:p>
          <a:p>
            <a:pPr>
              <a:lnSpc>
                <a:spcPct val="150000"/>
              </a:lnSpc>
              <a:buFont typeface="Wingdings" panose="05000000000000000000" pitchFamily="2" charset="2"/>
              <a:buChar char="l"/>
            </a:pPr>
            <a:r>
              <a:rPr lang="en-US" altLang="zh-CN" sz="2400" dirty="0">
                <a:solidFill>
                  <a:schemeClr val="tx2"/>
                </a:solidFill>
                <a:latin typeface="华文细黑" panose="02010600040101010101" pitchFamily="2" charset="-122"/>
                <a:ea typeface="华文细黑" panose="02010600040101010101" pitchFamily="2" charset="-122"/>
              </a:rPr>
              <a:t>M: M</a:t>
            </a:r>
            <a:r>
              <a:rPr lang="zh-CN" altLang="en-US" sz="2400" dirty="0">
                <a:solidFill>
                  <a:schemeClr val="tx2"/>
                </a:solidFill>
                <a:latin typeface="华文细黑" panose="02010600040101010101" pitchFamily="2" charset="-122"/>
                <a:ea typeface="华文细黑" panose="02010600040101010101" pitchFamily="2" charset="-122"/>
              </a:rPr>
              <a:t>代表着真正的执行计算资源。在绑定有效的</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后，进入</a:t>
            </a:r>
            <a:r>
              <a:rPr lang="en-US" altLang="zh-CN" sz="2400" dirty="0">
                <a:solidFill>
                  <a:schemeClr val="tx2"/>
                </a:solidFill>
                <a:latin typeface="华文细黑" panose="02010600040101010101" pitchFamily="2" charset="-122"/>
                <a:ea typeface="华文细黑" panose="02010600040101010101" pitchFamily="2" charset="-122"/>
              </a:rPr>
              <a:t>schedule</a:t>
            </a:r>
            <a:r>
              <a:rPr lang="zh-CN" altLang="en-US" sz="2400" dirty="0">
                <a:solidFill>
                  <a:schemeClr val="tx2"/>
                </a:solidFill>
                <a:latin typeface="华文细黑" panose="02010600040101010101" pitchFamily="2" charset="-122"/>
                <a:ea typeface="华文细黑" panose="02010600040101010101" pitchFamily="2" charset="-122"/>
              </a:rPr>
              <a:t>循环；而</a:t>
            </a:r>
            <a:r>
              <a:rPr lang="en-US" altLang="zh-CN" sz="2400" dirty="0">
                <a:solidFill>
                  <a:schemeClr val="tx2"/>
                </a:solidFill>
                <a:latin typeface="华文细黑" panose="02010600040101010101" pitchFamily="2" charset="-122"/>
                <a:ea typeface="华文细黑" panose="02010600040101010101" pitchFamily="2" charset="-122"/>
              </a:rPr>
              <a:t>schedule</a:t>
            </a:r>
            <a:r>
              <a:rPr lang="zh-CN" altLang="en-US" sz="2400" dirty="0">
                <a:solidFill>
                  <a:schemeClr val="tx2"/>
                </a:solidFill>
                <a:latin typeface="华文细黑" panose="02010600040101010101" pitchFamily="2" charset="-122"/>
                <a:ea typeface="华文细黑" panose="02010600040101010101" pitchFamily="2" charset="-122"/>
              </a:rPr>
              <a:t>循环的机制大致是从各种队列、</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的本地队列中获取</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，切换到</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的执行栈上并执行</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的函数，调用</a:t>
            </a:r>
            <a:r>
              <a:rPr lang="en-US" altLang="zh-CN" sz="2400" dirty="0" err="1">
                <a:solidFill>
                  <a:schemeClr val="tx2"/>
                </a:solidFill>
                <a:latin typeface="华文细黑" panose="02010600040101010101" pitchFamily="2" charset="-122"/>
                <a:ea typeface="华文细黑" panose="02010600040101010101" pitchFamily="2" charset="-122"/>
              </a:rPr>
              <a:t>goexit</a:t>
            </a:r>
            <a:r>
              <a:rPr lang="zh-CN" altLang="en-US" sz="2400" dirty="0">
                <a:solidFill>
                  <a:schemeClr val="tx2"/>
                </a:solidFill>
                <a:latin typeface="华文细黑" panose="02010600040101010101" pitchFamily="2" charset="-122"/>
                <a:ea typeface="华文细黑" panose="02010600040101010101" pitchFamily="2" charset="-122"/>
              </a:rPr>
              <a:t>做清理工作并回到</a:t>
            </a:r>
            <a:r>
              <a:rPr lang="en-US" altLang="zh-CN" sz="2400" dirty="0">
                <a:solidFill>
                  <a:schemeClr val="tx2"/>
                </a:solidFill>
                <a:latin typeface="华文细黑" panose="02010600040101010101" pitchFamily="2" charset="-122"/>
                <a:ea typeface="华文细黑" panose="02010600040101010101" pitchFamily="2" charset="-122"/>
              </a:rPr>
              <a:t>m</a:t>
            </a:r>
            <a:r>
              <a:rPr lang="zh-CN" altLang="en-US" sz="2400" dirty="0">
                <a:solidFill>
                  <a:schemeClr val="tx2"/>
                </a:solidFill>
                <a:latin typeface="华文细黑" panose="02010600040101010101" pitchFamily="2" charset="-122"/>
                <a:ea typeface="华文细黑" panose="02010600040101010101" pitchFamily="2" charset="-122"/>
              </a:rPr>
              <a:t>，如此反复。</a:t>
            </a:r>
            <a:r>
              <a:rPr lang="en-US" altLang="zh-CN" sz="2400" dirty="0">
                <a:solidFill>
                  <a:schemeClr val="tx2"/>
                </a:solidFill>
                <a:latin typeface="华文细黑" panose="02010600040101010101" pitchFamily="2" charset="-122"/>
                <a:ea typeface="华文细黑" panose="02010600040101010101" pitchFamily="2" charset="-122"/>
              </a:rPr>
              <a:t>M</a:t>
            </a:r>
            <a:r>
              <a:rPr lang="zh-CN" altLang="en-US" sz="2400" dirty="0">
                <a:solidFill>
                  <a:schemeClr val="tx2"/>
                </a:solidFill>
                <a:latin typeface="华文细黑" panose="02010600040101010101" pitchFamily="2" charset="-122"/>
                <a:ea typeface="华文细黑" panose="02010600040101010101" pitchFamily="2" charset="-122"/>
              </a:rPr>
              <a:t>并不保留</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状态，这是</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可以跨</a:t>
            </a:r>
            <a:r>
              <a:rPr lang="en-US" altLang="zh-CN" sz="2400" dirty="0">
                <a:solidFill>
                  <a:schemeClr val="tx2"/>
                </a:solidFill>
                <a:latin typeface="华文细黑" panose="02010600040101010101" pitchFamily="2" charset="-122"/>
                <a:ea typeface="华文细黑" panose="02010600040101010101" pitchFamily="2" charset="-122"/>
              </a:rPr>
              <a:t>M</a:t>
            </a:r>
            <a:r>
              <a:rPr lang="zh-CN" altLang="en-US" sz="2400" dirty="0">
                <a:solidFill>
                  <a:schemeClr val="tx2"/>
                </a:solidFill>
                <a:latin typeface="华文细黑" panose="02010600040101010101" pitchFamily="2" charset="-122"/>
                <a:ea typeface="华文细黑" panose="02010600040101010101" pitchFamily="2" charset="-122"/>
              </a:rPr>
              <a:t>调度的基础</a:t>
            </a:r>
            <a:r>
              <a:rPr lang="zh-CN" altLang="en-US" sz="2400" dirty="0" smtClean="0">
                <a:solidFill>
                  <a:schemeClr val="tx2"/>
                </a:solidFill>
                <a:latin typeface="华文细黑" panose="02010600040101010101" pitchFamily="2" charset="-122"/>
                <a:ea typeface="华文细黑" panose="02010600040101010101" pitchFamily="2" charset="-122"/>
              </a:rPr>
              <a:t>。</a:t>
            </a:r>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739158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err="1" smtClean="0">
                <a:solidFill>
                  <a:srgbClr val="439EFF"/>
                </a:solidFill>
                <a:latin typeface="幼圆" pitchFamily="49" charset="-122"/>
                <a:ea typeface="幼圆" pitchFamily="49" charset="-122"/>
              </a:rPr>
              <a:t>Golang</a:t>
            </a:r>
            <a:r>
              <a:rPr lang="zh-CN" altLang="en-US" sz="4800" b="1" dirty="0" smtClean="0">
                <a:solidFill>
                  <a:srgbClr val="439EFF"/>
                </a:solidFill>
                <a:latin typeface="幼圆" pitchFamily="49" charset="-122"/>
                <a:ea typeface="幼圆" pitchFamily="49" charset="-122"/>
              </a:rPr>
              <a:t>简介：起源和历史</a:t>
            </a:r>
            <a:endParaRPr lang="zh-CN" altLang="en-US" dirty="0"/>
          </a:p>
        </p:txBody>
      </p:sp>
      <p:sp useBgFill="1">
        <p:nvSpPr>
          <p:cNvPr id="3" name="内容占位符 2"/>
          <p:cNvSpPr>
            <a:spLocks noGrp="1"/>
          </p:cNvSpPr>
          <p:nvPr>
            <p:ph idx="1"/>
          </p:nvPr>
        </p:nvSpPr>
        <p:spPr>
          <a:xfrm>
            <a:off x="640080" y="2240282"/>
            <a:ext cx="6777852" cy="4576542"/>
          </a:xfrm>
        </p:spPr>
        <p:txBody>
          <a:bodyPr>
            <a:normAutofit/>
          </a:bodyPr>
          <a:lstStyle/>
          <a:p>
            <a:pPr marL="0" indent="0">
              <a:lnSpc>
                <a:spcPct val="150000"/>
              </a:lnSpc>
              <a:buNone/>
            </a:pPr>
            <a:r>
              <a:rPr lang="zh-CN" altLang="en-US" b="1" dirty="0" smtClean="0">
                <a:solidFill>
                  <a:srgbClr val="002060"/>
                </a:solidFill>
                <a:latin typeface="STHeiti Light" charset="-122"/>
                <a:ea typeface="STHeiti Light" charset="-122"/>
                <a:cs typeface="STHeiti Light" charset="-122"/>
              </a:rPr>
              <a:t>起源简介：</a:t>
            </a:r>
            <a:endParaRPr lang="en-US" altLang="zh-CN" b="1" dirty="0" smtClean="0">
              <a:solidFill>
                <a:srgbClr val="002060"/>
              </a:solidFill>
              <a:latin typeface="STHeiti Light" charset="-122"/>
              <a:ea typeface="STHeiti Light" charset="-122"/>
              <a:cs typeface="STHeiti Light" charset="-122"/>
            </a:endParaRPr>
          </a:p>
          <a:p>
            <a:pPr>
              <a:buFont typeface="Wingdings" charset="2"/>
              <a:buChar char="n"/>
            </a:pPr>
            <a:r>
              <a:rPr lang="en-US" altLang="zh-CN" dirty="0" smtClean="0">
                <a:solidFill>
                  <a:schemeClr val="accent1">
                    <a:lumMod val="50000"/>
                  </a:schemeClr>
                </a:solidFill>
                <a:latin typeface="STHeiti Light" charset="-122"/>
                <a:ea typeface="STHeiti Light" charset="-122"/>
                <a:cs typeface="STHeiti Light" charset="-122"/>
              </a:rPr>
              <a:t>Go</a:t>
            </a:r>
            <a:r>
              <a:rPr lang="zh-CN" altLang="en-US" dirty="0" smtClean="0">
                <a:solidFill>
                  <a:schemeClr val="accent1">
                    <a:lumMod val="50000"/>
                  </a:schemeClr>
                </a:solidFill>
                <a:latin typeface="STHeiti Light" charset="-122"/>
                <a:ea typeface="STHeiti Light" charset="-122"/>
                <a:cs typeface="STHeiti Light" charset="-122"/>
              </a:rPr>
              <a:t>语言起源</a:t>
            </a:r>
            <a:r>
              <a:rPr lang="en-US" altLang="zh-CN" dirty="0" smtClean="0">
                <a:solidFill>
                  <a:schemeClr val="accent1">
                    <a:lumMod val="50000"/>
                  </a:schemeClr>
                </a:solidFill>
                <a:latin typeface="STHeiti Light" charset="-122"/>
                <a:ea typeface="STHeiti Light" charset="-122"/>
                <a:cs typeface="STHeiti Light" charset="-122"/>
              </a:rPr>
              <a:t>2007</a:t>
            </a:r>
            <a:r>
              <a:rPr lang="zh-CN" altLang="en-US" dirty="0" smtClean="0">
                <a:solidFill>
                  <a:schemeClr val="accent1">
                    <a:lumMod val="50000"/>
                  </a:schemeClr>
                </a:solidFill>
                <a:latin typeface="STHeiti Light" charset="-122"/>
                <a:ea typeface="STHeiti Light" charset="-122"/>
                <a:cs typeface="STHeiti Light" charset="-122"/>
              </a:rPr>
              <a:t>年</a:t>
            </a:r>
            <a:r>
              <a:rPr lang="zh-CN" altLang="en-US" dirty="0">
                <a:solidFill>
                  <a:schemeClr val="accent1">
                    <a:lumMod val="50000"/>
                  </a:schemeClr>
                </a:solidFill>
                <a:latin typeface="STHeiti Light" charset="-122"/>
                <a:ea typeface="STHeiti Light" charset="-122"/>
                <a:cs typeface="STHeiti Light" charset="-122"/>
              </a:rPr>
              <a:t>，并于 </a:t>
            </a:r>
            <a:r>
              <a:rPr lang="en-US" altLang="zh-CN" dirty="0">
                <a:solidFill>
                  <a:schemeClr val="accent1">
                    <a:lumMod val="50000"/>
                  </a:schemeClr>
                </a:solidFill>
                <a:latin typeface="STHeiti Light" charset="-122"/>
                <a:ea typeface="STHeiti Light" charset="-122"/>
                <a:cs typeface="STHeiti Light" charset="-122"/>
              </a:rPr>
              <a:t>2009 </a:t>
            </a:r>
            <a:r>
              <a:rPr lang="zh-CN" altLang="en-US" dirty="0">
                <a:solidFill>
                  <a:schemeClr val="accent1">
                    <a:lumMod val="50000"/>
                  </a:schemeClr>
                </a:solidFill>
                <a:latin typeface="STHeiti Light" charset="-122"/>
                <a:ea typeface="STHeiti Light" charset="-122"/>
                <a:cs typeface="STHeiti Light" charset="-122"/>
              </a:rPr>
              <a:t>年正式对外发布</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a:buFont typeface="Wingdings" charset="2"/>
              <a:buChar char="n"/>
            </a:pPr>
            <a:r>
              <a:rPr lang="zh-CN" altLang="en-US" dirty="0" smtClean="0">
                <a:solidFill>
                  <a:schemeClr val="accent1">
                    <a:lumMod val="50000"/>
                  </a:schemeClr>
                </a:solidFill>
                <a:latin typeface="STHeiti Light" charset="-122"/>
                <a:ea typeface="STHeiti Light" charset="-122"/>
                <a:cs typeface="STHeiti Light" charset="-122"/>
              </a:rPr>
              <a:t>项目三位领导者：</a:t>
            </a:r>
            <a:r>
              <a:rPr lang="en-US" altLang="zh-CN" dirty="0" smtClean="0">
                <a:solidFill>
                  <a:schemeClr val="accent1">
                    <a:lumMod val="50000"/>
                  </a:schemeClr>
                </a:solidFill>
                <a:latin typeface="STHeiti Light" charset="-122"/>
                <a:ea typeface="STHeiti Light" charset="-122"/>
                <a:cs typeface="STHeiti Light" charset="-122"/>
              </a:rPr>
              <a:t>Robert </a:t>
            </a:r>
            <a:r>
              <a:rPr lang="en-US" altLang="zh-CN" dirty="0" err="1" smtClean="0">
                <a:solidFill>
                  <a:schemeClr val="accent1">
                    <a:lumMod val="50000"/>
                  </a:schemeClr>
                </a:solidFill>
                <a:latin typeface="STHeiti Light" charset="-122"/>
                <a:ea typeface="STHeiti Light" charset="-122"/>
                <a:cs typeface="STHeiti Light" charset="-122"/>
              </a:rPr>
              <a:t>Griesemer</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参与</a:t>
            </a:r>
            <a:r>
              <a:rPr lang="zh-CN" altLang="en-US" dirty="0">
                <a:solidFill>
                  <a:schemeClr val="accent1">
                    <a:lumMod val="50000"/>
                  </a:schemeClr>
                </a:solidFill>
                <a:latin typeface="STHeiti Light" charset="-122"/>
                <a:ea typeface="STHeiti Light" charset="-122"/>
                <a:cs typeface="STHeiti Light" charset="-122"/>
              </a:rPr>
              <a:t>开发 </a:t>
            </a:r>
            <a:r>
              <a:rPr lang="en-US" altLang="zh-CN" dirty="0">
                <a:solidFill>
                  <a:schemeClr val="accent1">
                    <a:lumMod val="50000"/>
                  </a:schemeClr>
                </a:solidFill>
                <a:latin typeface="STHeiti Light" charset="-122"/>
                <a:ea typeface="STHeiti Light" charset="-122"/>
                <a:cs typeface="STHeiti Light" charset="-122"/>
              </a:rPr>
              <a:t>Java </a:t>
            </a:r>
            <a:r>
              <a:rPr lang="en-US" altLang="zh-CN" dirty="0" err="1">
                <a:solidFill>
                  <a:schemeClr val="accent1">
                    <a:lumMod val="50000"/>
                  </a:schemeClr>
                </a:solidFill>
                <a:latin typeface="STHeiti Light" charset="-122"/>
                <a:ea typeface="STHeiti Light" charset="-122"/>
                <a:cs typeface="STHeiti Light" charset="-122"/>
              </a:rPr>
              <a:t>HotSpot</a:t>
            </a:r>
            <a:r>
              <a:rPr lang="en-US" altLang="zh-CN" dirty="0">
                <a:solidFill>
                  <a:schemeClr val="accent1">
                    <a:lumMod val="50000"/>
                  </a:schemeClr>
                </a:solidFill>
                <a:latin typeface="STHeiti Light" charset="-122"/>
                <a:ea typeface="STHeiti Light" charset="-122"/>
                <a:cs typeface="STHeiti Light" charset="-122"/>
              </a:rPr>
              <a:t> </a:t>
            </a:r>
            <a:r>
              <a:rPr lang="zh-CN" altLang="en-US" dirty="0">
                <a:solidFill>
                  <a:schemeClr val="accent1">
                    <a:lumMod val="50000"/>
                  </a:schemeClr>
                </a:solidFill>
                <a:latin typeface="STHeiti Light" charset="-122"/>
                <a:ea typeface="STHeiti Light" charset="-122"/>
                <a:cs typeface="STHeiti Light" charset="-122"/>
              </a:rPr>
              <a:t>虚拟</a:t>
            </a:r>
            <a:r>
              <a:rPr lang="zh-CN" altLang="en-US" dirty="0" smtClean="0">
                <a:solidFill>
                  <a:schemeClr val="accent1">
                    <a:lumMod val="50000"/>
                  </a:schemeClr>
                </a:solidFill>
                <a:latin typeface="STHeiti Light" charset="-122"/>
                <a:ea typeface="STHeiti Light" charset="-122"/>
                <a:cs typeface="STHeiti Light" charset="-122"/>
              </a:rPr>
              <a:t>机</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a:t>
            </a:r>
            <a:r>
              <a:rPr lang="en-US" altLang="zh-CN" dirty="0" smtClean="0">
                <a:solidFill>
                  <a:schemeClr val="accent1">
                    <a:lumMod val="50000"/>
                  </a:schemeClr>
                </a:solidFill>
                <a:latin typeface="STHeiti Light" charset="-122"/>
                <a:ea typeface="STHeiti Light" charset="-122"/>
                <a:cs typeface="STHeiti Light" charset="-122"/>
              </a:rPr>
              <a:t>Rob Pike(Go </a:t>
            </a:r>
            <a:r>
              <a:rPr lang="zh-CN" altLang="en-US" dirty="0">
                <a:solidFill>
                  <a:schemeClr val="accent1">
                    <a:lumMod val="50000"/>
                  </a:schemeClr>
                </a:solidFill>
                <a:latin typeface="STHeiti Light" charset="-122"/>
                <a:ea typeface="STHeiti Light" charset="-122"/>
                <a:cs typeface="STHeiti Light" charset="-122"/>
              </a:rPr>
              <a:t>语言项目总负责人，贝尔实验室 </a:t>
            </a:r>
            <a:r>
              <a:rPr lang="en-US" altLang="zh-CN" dirty="0">
                <a:solidFill>
                  <a:schemeClr val="accent1">
                    <a:lumMod val="50000"/>
                  </a:schemeClr>
                </a:solidFill>
                <a:latin typeface="STHeiti Light" charset="-122"/>
                <a:ea typeface="STHeiti Light" charset="-122"/>
                <a:cs typeface="STHeiti Light" charset="-122"/>
              </a:rPr>
              <a:t>Unix </a:t>
            </a:r>
            <a:r>
              <a:rPr lang="zh-CN" altLang="en-US" dirty="0">
                <a:solidFill>
                  <a:schemeClr val="accent1">
                    <a:lumMod val="50000"/>
                  </a:schemeClr>
                </a:solidFill>
                <a:latin typeface="STHeiti Light" charset="-122"/>
                <a:ea typeface="STHeiti Light" charset="-122"/>
                <a:cs typeface="STHeiti Light" charset="-122"/>
              </a:rPr>
              <a:t>团队成员，参与的项目包括 </a:t>
            </a:r>
            <a:r>
              <a:rPr lang="en-US" altLang="zh-CN" dirty="0">
                <a:solidFill>
                  <a:schemeClr val="accent1">
                    <a:lumMod val="50000"/>
                  </a:schemeClr>
                </a:solidFill>
                <a:latin typeface="STHeiti Light" charset="-122"/>
                <a:ea typeface="STHeiti Light" charset="-122"/>
                <a:cs typeface="STHeiti Light" charset="-122"/>
              </a:rPr>
              <a:t>Plan 9</a:t>
            </a:r>
            <a:r>
              <a:rPr lang="zh-CN" altLang="en-US" dirty="0">
                <a:solidFill>
                  <a:schemeClr val="accent1">
                    <a:lumMod val="50000"/>
                  </a:schemeClr>
                </a:solidFill>
                <a:latin typeface="STHeiti Light" charset="-122"/>
                <a:ea typeface="STHeiti Light" charset="-122"/>
                <a:cs typeface="STHeiti Light" charset="-122"/>
              </a:rPr>
              <a:t>，</a:t>
            </a:r>
            <a:r>
              <a:rPr lang="en-US" altLang="zh-CN" dirty="0">
                <a:solidFill>
                  <a:schemeClr val="accent1">
                    <a:lumMod val="50000"/>
                  </a:schemeClr>
                </a:solidFill>
                <a:latin typeface="STHeiti Light" charset="-122"/>
                <a:ea typeface="STHeiti Light" charset="-122"/>
                <a:cs typeface="STHeiti Light" charset="-122"/>
              </a:rPr>
              <a:t>Inferno </a:t>
            </a:r>
            <a:r>
              <a:rPr lang="zh-CN" altLang="en-US" dirty="0">
                <a:solidFill>
                  <a:schemeClr val="accent1">
                    <a:lumMod val="50000"/>
                  </a:schemeClr>
                </a:solidFill>
                <a:latin typeface="STHeiti Light" charset="-122"/>
                <a:ea typeface="STHeiti Light" charset="-122"/>
                <a:cs typeface="STHeiti Light" charset="-122"/>
              </a:rPr>
              <a:t>操作系统和 </a:t>
            </a:r>
            <a:r>
              <a:rPr lang="en-US" altLang="zh-CN" dirty="0">
                <a:solidFill>
                  <a:schemeClr val="accent1">
                    <a:lumMod val="50000"/>
                  </a:schemeClr>
                </a:solidFill>
                <a:latin typeface="STHeiti Light" charset="-122"/>
                <a:ea typeface="STHeiti Light" charset="-122"/>
                <a:cs typeface="STHeiti Light" charset="-122"/>
              </a:rPr>
              <a:t>Limbo </a:t>
            </a:r>
            <a:r>
              <a:rPr lang="zh-CN" altLang="en-US" dirty="0">
                <a:solidFill>
                  <a:schemeClr val="accent1">
                    <a:lumMod val="50000"/>
                  </a:schemeClr>
                </a:solidFill>
                <a:latin typeface="STHeiti Light" charset="-122"/>
                <a:ea typeface="STHeiti Light" charset="-122"/>
                <a:cs typeface="STHeiti Light" charset="-122"/>
              </a:rPr>
              <a:t>编程</a:t>
            </a:r>
            <a:r>
              <a:rPr lang="zh-CN" altLang="en-US" dirty="0" smtClean="0">
                <a:solidFill>
                  <a:schemeClr val="accent1">
                    <a:lumMod val="50000"/>
                  </a:schemeClr>
                </a:solidFill>
                <a:latin typeface="STHeiti Light" charset="-122"/>
                <a:ea typeface="STHeiti Light" charset="-122"/>
                <a:cs typeface="STHeiti Light" charset="-122"/>
              </a:rPr>
              <a:t>语言</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a:t>
            </a:r>
            <a:r>
              <a:rPr lang="en-US" altLang="zh-CN" dirty="0" smtClean="0">
                <a:solidFill>
                  <a:schemeClr val="accent1">
                    <a:lumMod val="50000"/>
                  </a:schemeClr>
                </a:solidFill>
                <a:latin typeface="STHeiti Light" charset="-122"/>
                <a:ea typeface="STHeiti Light" charset="-122"/>
                <a:cs typeface="STHeiti Light" charset="-122"/>
              </a:rPr>
              <a:t>Ken Thompson(</a:t>
            </a:r>
            <a:r>
              <a:rPr lang="zh-CN" altLang="en-US" dirty="0" smtClean="0">
                <a:solidFill>
                  <a:schemeClr val="accent1">
                    <a:lumMod val="50000"/>
                  </a:schemeClr>
                </a:solidFill>
                <a:latin typeface="STHeiti Light" charset="-122"/>
                <a:ea typeface="STHeiti Light" charset="-122"/>
                <a:cs typeface="STHeiti Light" charset="-122"/>
              </a:rPr>
              <a:t>贝尔</a:t>
            </a:r>
            <a:r>
              <a:rPr lang="zh-CN" altLang="en-US" dirty="0">
                <a:solidFill>
                  <a:schemeClr val="accent1">
                    <a:lumMod val="50000"/>
                  </a:schemeClr>
                </a:solidFill>
                <a:latin typeface="STHeiti Light" charset="-122"/>
                <a:ea typeface="STHeiti Light" charset="-122"/>
                <a:cs typeface="STHeiti Light" charset="-122"/>
              </a:rPr>
              <a:t>实验室 </a:t>
            </a:r>
            <a:r>
              <a:rPr lang="en-US" altLang="zh-CN" dirty="0">
                <a:solidFill>
                  <a:schemeClr val="accent1">
                    <a:lumMod val="50000"/>
                  </a:schemeClr>
                </a:solidFill>
                <a:latin typeface="STHeiti Light" charset="-122"/>
                <a:ea typeface="STHeiti Light" charset="-122"/>
                <a:cs typeface="STHeiti Light" charset="-122"/>
              </a:rPr>
              <a:t>Unix </a:t>
            </a:r>
            <a:r>
              <a:rPr lang="zh-CN" altLang="en-US" dirty="0">
                <a:solidFill>
                  <a:schemeClr val="accent1">
                    <a:lumMod val="50000"/>
                  </a:schemeClr>
                </a:solidFill>
                <a:latin typeface="STHeiti Light" charset="-122"/>
                <a:ea typeface="STHeiti Light" charset="-122"/>
                <a:cs typeface="STHeiti Light" charset="-122"/>
              </a:rPr>
              <a:t>团队成员，</a:t>
            </a:r>
            <a:r>
              <a:rPr lang="en-US" altLang="zh-CN" dirty="0">
                <a:solidFill>
                  <a:schemeClr val="accent1">
                    <a:lumMod val="50000"/>
                  </a:schemeClr>
                </a:solidFill>
                <a:latin typeface="STHeiti Light" charset="-122"/>
                <a:ea typeface="STHeiti Light" charset="-122"/>
                <a:cs typeface="STHeiti Light" charset="-122"/>
              </a:rPr>
              <a:t>C </a:t>
            </a:r>
            <a:r>
              <a:rPr lang="zh-CN" altLang="en-US" dirty="0">
                <a:solidFill>
                  <a:schemeClr val="accent1">
                    <a:lumMod val="50000"/>
                  </a:schemeClr>
                </a:solidFill>
                <a:latin typeface="STHeiti Light" charset="-122"/>
                <a:ea typeface="STHeiti Light" charset="-122"/>
                <a:cs typeface="STHeiti Light" charset="-122"/>
              </a:rPr>
              <a:t>语言、</a:t>
            </a:r>
            <a:r>
              <a:rPr lang="en-US" altLang="zh-CN" dirty="0">
                <a:solidFill>
                  <a:schemeClr val="accent1">
                    <a:lumMod val="50000"/>
                  </a:schemeClr>
                </a:solidFill>
                <a:latin typeface="STHeiti Light" charset="-122"/>
                <a:ea typeface="STHeiti Light" charset="-122"/>
                <a:cs typeface="STHeiti Light" charset="-122"/>
              </a:rPr>
              <a:t>Unix </a:t>
            </a:r>
            <a:r>
              <a:rPr lang="zh-CN" altLang="en-US" dirty="0">
                <a:solidFill>
                  <a:schemeClr val="accent1">
                    <a:lumMod val="50000"/>
                  </a:schemeClr>
                </a:solidFill>
                <a:latin typeface="STHeiti Light" charset="-122"/>
                <a:ea typeface="STHeiti Light" charset="-122"/>
                <a:cs typeface="STHeiti Light" charset="-122"/>
              </a:rPr>
              <a:t>和 </a:t>
            </a:r>
            <a:r>
              <a:rPr lang="en-US" altLang="zh-CN" dirty="0">
                <a:solidFill>
                  <a:schemeClr val="accent1">
                    <a:lumMod val="50000"/>
                  </a:schemeClr>
                </a:solidFill>
                <a:latin typeface="STHeiti Light" charset="-122"/>
                <a:ea typeface="STHeiti Light" charset="-122"/>
                <a:cs typeface="STHeiti Light" charset="-122"/>
              </a:rPr>
              <a:t>Plan 9 </a:t>
            </a:r>
            <a:r>
              <a:rPr lang="zh-CN" altLang="en-US" dirty="0">
                <a:solidFill>
                  <a:schemeClr val="accent1">
                    <a:lumMod val="50000"/>
                  </a:schemeClr>
                </a:solidFill>
                <a:latin typeface="STHeiti Light" charset="-122"/>
                <a:ea typeface="STHeiti Light" charset="-122"/>
                <a:cs typeface="STHeiti Light" charset="-122"/>
              </a:rPr>
              <a:t>的创始人之一，与 </a:t>
            </a:r>
            <a:r>
              <a:rPr lang="en-US" altLang="zh-CN" dirty="0">
                <a:solidFill>
                  <a:schemeClr val="accent1">
                    <a:lumMod val="50000"/>
                  </a:schemeClr>
                </a:solidFill>
                <a:latin typeface="STHeiti Light" charset="-122"/>
                <a:ea typeface="STHeiti Light" charset="-122"/>
                <a:cs typeface="STHeiti Light" charset="-122"/>
              </a:rPr>
              <a:t>Rob Pike </a:t>
            </a:r>
            <a:r>
              <a:rPr lang="zh-CN" altLang="en-US" dirty="0">
                <a:solidFill>
                  <a:schemeClr val="accent1">
                    <a:lumMod val="50000"/>
                  </a:schemeClr>
                </a:solidFill>
                <a:latin typeface="STHeiti Light" charset="-122"/>
                <a:ea typeface="STHeiti Light" charset="-122"/>
                <a:cs typeface="STHeiti Light" charset="-122"/>
              </a:rPr>
              <a:t>共同开发了 </a:t>
            </a:r>
            <a:r>
              <a:rPr lang="en-US" altLang="zh-CN" dirty="0">
                <a:solidFill>
                  <a:schemeClr val="accent1">
                    <a:lumMod val="50000"/>
                  </a:schemeClr>
                </a:solidFill>
                <a:latin typeface="STHeiti Light" charset="-122"/>
                <a:ea typeface="STHeiti Light" charset="-122"/>
                <a:cs typeface="STHeiti Light" charset="-122"/>
              </a:rPr>
              <a:t>UTF-8 </a:t>
            </a:r>
            <a:r>
              <a:rPr lang="zh-CN" altLang="en-US" dirty="0">
                <a:solidFill>
                  <a:schemeClr val="accent1">
                    <a:lumMod val="50000"/>
                  </a:schemeClr>
                </a:solidFill>
                <a:latin typeface="STHeiti Light" charset="-122"/>
                <a:ea typeface="STHeiti Light" charset="-122"/>
                <a:cs typeface="STHeiti Light" charset="-122"/>
              </a:rPr>
              <a:t>字符集</a:t>
            </a:r>
            <a:r>
              <a:rPr lang="zh-CN" altLang="en-US" dirty="0" smtClean="0">
                <a:solidFill>
                  <a:schemeClr val="accent1">
                    <a:lumMod val="50000"/>
                  </a:schemeClr>
                </a:solidFill>
                <a:latin typeface="STHeiti Light" charset="-122"/>
                <a:ea typeface="STHeiti Light" charset="-122"/>
                <a:cs typeface="STHeiti Light" charset="-122"/>
              </a:rPr>
              <a:t>规范</a:t>
            </a:r>
            <a:r>
              <a:rPr lang="en-US" altLang="zh-CN" dirty="0" smtClean="0">
                <a:solidFill>
                  <a:schemeClr val="accent1">
                    <a:lumMod val="50000"/>
                  </a:schemeClr>
                </a:solidFill>
                <a:latin typeface="STHeiti Light" charset="-122"/>
                <a:ea typeface="STHeiti Light" charset="-122"/>
                <a:cs typeface="STHeiti Light" charset="-122"/>
              </a:rPr>
              <a:t>)</a:t>
            </a:r>
          </a:p>
          <a:p>
            <a:pPr>
              <a:buFont typeface="Wingdings" charset="2"/>
              <a:buChar char="n"/>
            </a:pPr>
            <a:r>
              <a:rPr lang="en-US" altLang="zh-CN" dirty="0">
                <a:solidFill>
                  <a:schemeClr val="accent1">
                    <a:lumMod val="50000"/>
                  </a:schemeClr>
                </a:solidFill>
                <a:latin typeface="STHeiti Light" charset="-122"/>
                <a:ea typeface="STHeiti Light" charset="-122"/>
                <a:cs typeface="STHeiti Light" charset="-122"/>
              </a:rPr>
              <a:t>Ian Lance Taylor </a:t>
            </a:r>
            <a:r>
              <a:rPr lang="zh-CN" altLang="en-US" dirty="0" smtClean="0">
                <a:solidFill>
                  <a:schemeClr val="accent1">
                    <a:lumMod val="50000"/>
                  </a:schemeClr>
                </a:solidFill>
                <a:latin typeface="STHeiti Light" charset="-122"/>
                <a:ea typeface="STHeiti Light" charset="-122"/>
                <a:cs typeface="STHeiti Light" charset="-122"/>
              </a:rPr>
              <a:t>于 </a:t>
            </a:r>
            <a:r>
              <a:rPr lang="en-US" altLang="zh-CN" dirty="0">
                <a:solidFill>
                  <a:schemeClr val="accent1">
                    <a:lumMod val="50000"/>
                  </a:schemeClr>
                </a:solidFill>
                <a:latin typeface="STHeiti Light" charset="-122"/>
                <a:ea typeface="STHeiti Light" charset="-122"/>
                <a:cs typeface="STHeiti Light" charset="-122"/>
              </a:rPr>
              <a:t>2008 </a:t>
            </a:r>
            <a:r>
              <a:rPr lang="zh-CN" altLang="en-US" dirty="0">
                <a:solidFill>
                  <a:schemeClr val="accent1">
                    <a:lumMod val="50000"/>
                  </a:schemeClr>
                </a:solidFill>
                <a:latin typeface="STHeiti Light" charset="-122"/>
                <a:ea typeface="STHeiti Light" charset="-122"/>
                <a:cs typeface="STHeiti Light" charset="-122"/>
              </a:rPr>
              <a:t>年 </a:t>
            </a:r>
            <a:r>
              <a:rPr lang="en-US" altLang="zh-CN" dirty="0">
                <a:solidFill>
                  <a:schemeClr val="accent1">
                    <a:lumMod val="50000"/>
                  </a:schemeClr>
                </a:solidFill>
                <a:latin typeface="STHeiti Light" charset="-122"/>
                <a:ea typeface="STHeiti Light" charset="-122"/>
                <a:cs typeface="STHeiti Light" charset="-122"/>
              </a:rPr>
              <a:t>5 </a:t>
            </a:r>
            <a:r>
              <a:rPr lang="zh-CN" altLang="en-US" dirty="0">
                <a:solidFill>
                  <a:schemeClr val="accent1">
                    <a:lumMod val="50000"/>
                  </a:schemeClr>
                </a:solidFill>
                <a:latin typeface="STHeiti Light" charset="-122"/>
                <a:ea typeface="STHeiti Light" charset="-122"/>
                <a:cs typeface="STHeiti Light" charset="-122"/>
              </a:rPr>
              <a:t>月创建了一个 </a:t>
            </a:r>
            <a:r>
              <a:rPr lang="en-US" altLang="zh-CN" dirty="0" err="1">
                <a:solidFill>
                  <a:schemeClr val="accent1">
                    <a:lumMod val="50000"/>
                  </a:schemeClr>
                </a:solidFill>
                <a:latin typeface="STHeiti Light" charset="-122"/>
                <a:ea typeface="STHeiti Light" charset="-122"/>
                <a:cs typeface="STHeiti Light" charset="-122"/>
              </a:rPr>
              <a:t>gcc</a:t>
            </a:r>
            <a:r>
              <a:rPr lang="en-US" altLang="zh-CN" dirty="0">
                <a:solidFill>
                  <a:schemeClr val="accent1">
                    <a:lumMod val="50000"/>
                  </a:schemeClr>
                </a:solidFill>
                <a:latin typeface="STHeiti Light" charset="-122"/>
                <a:ea typeface="STHeiti Light" charset="-122"/>
                <a:cs typeface="STHeiti Light" charset="-122"/>
              </a:rPr>
              <a:t> </a:t>
            </a:r>
            <a:r>
              <a:rPr lang="zh-CN" altLang="en-US" dirty="0">
                <a:solidFill>
                  <a:schemeClr val="accent1">
                    <a:lumMod val="50000"/>
                  </a:schemeClr>
                </a:solidFill>
                <a:latin typeface="STHeiti Light" charset="-122"/>
                <a:ea typeface="STHeiti Light" charset="-122"/>
                <a:cs typeface="STHeiti Light" charset="-122"/>
              </a:rPr>
              <a:t>前端</a:t>
            </a:r>
            <a:endParaRPr lang="en-US" altLang="zh-CN" dirty="0" smtClean="0">
              <a:solidFill>
                <a:schemeClr val="accent1">
                  <a:lumMod val="50000"/>
                </a:schemeClr>
              </a:solidFill>
              <a:latin typeface="STHeiti Light" charset="-122"/>
              <a:ea typeface="STHeiti Light" charset="-122"/>
              <a:cs typeface="STHeiti Light" charset="-122"/>
            </a:endParaRPr>
          </a:p>
          <a:p>
            <a:pPr>
              <a:buFont typeface="Wingdings" charset="2"/>
              <a:buChar char="n"/>
            </a:pPr>
            <a:r>
              <a:rPr lang="en-US" altLang="zh-CN" dirty="0">
                <a:solidFill>
                  <a:schemeClr val="accent1">
                    <a:lumMod val="50000"/>
                  </a:schemeClr>
                </a:solidFill>
                <a:latin typeface="STHeiti Light" charset="-122"/>
                <a:ea typeface="STHeiti Light" charset="-122"/>
                <a:cs typeface="STHeiti Light" charset="-122"/>
              </a:rPr>
              <a:t>Russ Cox </a:t>
            </a:r>
            <a:r>
              <a:rPr lang="zh-CN" altLang="en-US" dirty="0">
                <a:solidFill>
                  <a:schemeClr val="accent1">
                    <a:lumMod val="50000"/>
                  </a:schemeClr>
                </a:solidFill>
                <a:latin typeface="STHeiti Light" charset="-122"/>
                <a:ea typeface="STHeiti Light" charset="-122"/>
                <a:cs typeface="STHeiti Light" charset="-122"/>
              </a:rPr>
              <a:t>加入开发团队后着手语言和类库方面的开发，也就是 </a:t>
            </a:r>
            <a:r>
              <a:rPr lang="en-US" altLang="zh-CN" dirty="0">
                <a:solidFill>
                  <a:schemeClr val="accent1">
                    <a:lumMod val="50000"/>
                  </a:schemeClr>
                </a:solidFill>
                <a:latin typeface="STHeiti Light" charset="-122"/>
                <a:ea typeface="STHeiti Light" charset="-122"/>
                <a:cs typeface="STHeiti Light" charset="-122"/>
              </a:rPr>
              <a:t>Go </a:t>
            </a:r>
            <a:r>
              <a:rPr lang="zh-CN" altLang="en-US" dirty="0">
                <a:solidFill>
                  <a:schemeClr val="accent1">
                    <a:lumMod val="50000"/>
                  </a:schemeClr>
                </a:solidFill>
                <a:latin typeface="STHeiti Light" charset="-122"/>
                <a:ea typeface="STHeiti Light" charset="-122"/>
                <a:cs typeface="STHeiti Light" charset="-122"/>
              </a:rPr>
              <a:t>语言的标准包</a:t>
            </a:r>
            <a:endParaRPr lang="en-US" altLang="zh-CN" dirty="0">
              <a:solidFill>
                <a:schemeClr val="accent1">
                  <a:lumMod val="50000"/>
                </a:schemeClr>
              </a:solidFill>
              <a:latin typeface="STHeiti Light" charset="-122"/>
              <a:ea typeface="STHeiti Light" charset="-122"/>
              <a:cs typeface="STHeiti Light" charset="-122"/>
            </a:endParaRPr>
          </a:p>
          <a:p>
            <a:pPr>
              <a:buFont typeface="Wingdings" charset="2"/>
              <a:buChar char="n"/>
            </a:pPr>
            <a:endParaRPr lang="en-US" altLang="zh-CN" dirty="0" smtClean="0">
              <a:solidFill>
                <a:schemeClr val="tx2"/>
              </a:solidFill>
              <a:latin typeface="STHeiti Light" charset="-122"/>
              <a:ea typeface="STHeiti Light" charset="-122"/>
              <a:cs typeface="STHeiti Light" charset="-122"/>
            </a:endParaRPr>
          </a:p>
          <a:p>
            <a:endParaRPr lang="en-US" altLang="zh-CN" sz="2800" dirty="0">
              <a:solidFill>
                <a:srgbClr val="002060"/>
              </a:solidFill>
              <a:latin typeface="STHeiti Light" charset="-122"/>
              <a:ea typeface="STHeiti Light" charset="-122"/>
              <a:cs typeface="STHeiti Light" charset="-122"/>
            </a:endParaRPr>
          </a:p>
          <a:p>
            <a:pPr>
              <a:lnSpc>
                <a:spcPct val="150000"/>
              </a:lnSpc>
              <a:buFont typeface="Wingdings" charset="2"/>
              <a:buChar char="l"/>
            </a:pPr>
            <a:endParaRPr lang="hr-HR" altLang="zh-CN" sz="2400" dirty="0">
              <a:solidFill>
                <a:srgbClr val="002060"/>
              </a:solidFill>
              <a:latin typeface="STHeiti Light" charset="-122"/>
              <a:ea typeface="STHeiti Light" charset="-122"/>
              <a:cs typeface="STHeiti Light" charset="-122"/>
            </a:endParaRPr>
          </a:p>
          <a:p>
            <a:pPr>
              <a:lnSpc>
                <a:spcPct val="150000"/>
              </a:lnSpc>
              <a:buFont typeface="Wingdings" charset="2"/>
              <a:buChar char="l"/>
            </a:pPr>
            <a:endParaRPr lang="hr-HR" altLang="zh-CN" sz="2400" dirty="0" smtClean="0">
              <a:solidFill>
                <a:srgbClr val="002060"/>
              </a:solidFill>
              <a:latin typeface="STHeiti Light" charset="-122"/>
              <a:ea typeface="STHeiti Light" charset="-122"/>
              <a:cs typeface="STHeiti Light" charset="-122"/>
            </a:endParaRPr>
          </a:p>
          <a:p>
            <a:pPr>
              <a:lnSpc>
                <a:spcPct val="150000"/>
              </a:lnSpc>
              <a:buFont typeface="Wingdings" charset="2"/>
              <a:buChar char="l"/>
            </a:pPr>
            <a:endParaRPr lang="en-US" altLang="zh-CN" sz="2400" dirty="0">
              <a:solidFill>
                <a:srgbClr val="000000"/>
              </a:solidFill>
              <a:latin typeface="STHeiti Light" charset="-122"/>
              <a:ea typeface="STHeiti Light" charset="-122"/>
              <a:cs typeface="STHeiti Light"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3989" y="2944458"/>
            <a:ext cx="3366770" cy="3255010"/>
          </a:xfrm>
          <a:prstGeom prst="rect">
            <a:avLst/>
          </a:prstGeom>
        </p:spPr>
      </p:pic>
      <p:sp>
        <p:nvSpPr>
          <p:cNvPr id="8" name="文本框 7"/>
          <p:cNvSpPr txBox="1"/>
          <p:nvPr/>
        </p:nvSpPr>
        <p:spPr>
          <a:xfrm>
            <a:off x="8576062" y="2352328"/>
            <a:ext cx="2916684" cy="400110"/>
          </a:xfrm>
          <a:prstGeom prst="rect">
            <a:avLst/>
          </a:prstGeom>
          <a:noFill/>
        </p:spPr>
        <p:txBody>
          <a:bodyPr wrap="square" rtlCol="0">
            <a:spAutoFit/>
          </a:bodyPr>
          <a:lstStyle/>
          <a:p>
            <a:r>
              <a:rPr kumimoji="1" lang="en-US" altLang="zh-CN" sz="2000" b="1" dirty="0" smtClean="0">
                <a:solidFill>
                  <a:schemeClr val="accent1">
                    <a:lumMod val="50000"/>
                  </a:schemeClr>
                </a:solidFill>
                <a:latin typeface="STHeiti Light" charset="-122"/>
                <a:ea typeface="STHeiti Light" charset="-122"/>
                <a:cs typeface="STHeiti Light" charset="-122"/>
              </a:rPr>
              <a:t>Release</a:t>
            </a:r>
            <a:r>
              <a:rPr kumimoji="1" lang="zh-CN" altLang="en-US" sz="2000" b="1" dirty="0" smtClean="0">
                <a:solidFill>
                  <a:schemeClr val="accent1">
                    <a:lumMod val="50000"/>
                  </a:schemeClr>
                </a:solidFill>
                <a:latin typeface="STHeiti Light" charset="-122"/>
                <a:ea typeface="STHeiti Light" charset="-122"/>
                <a:cs typeface="STHeiti Light" charset="-122"/>
              </a:rPr>
              <a:t>版本发布历史</a:t>
            </a:r>
            <a:endParaRPr kumimoji="1" lang="zh-CN" altLang="en-US" sz="2000" b="1" dirty="0">
              <a:solidFill>
                <a:schemeClr val="accent1">
                  <a:lumMod val="50000"/>
                </a:schemeClr>
              </a:solidFill>
              <a:latin typeface="STHeiti Light" charset="-122"/>
              <a:ea typeface="STHeiti Light" charset="-122"/>
              <a:cs typeface="STHeiti Light" charset="-122"/>
            </a:endParaRPr>
          </a:p>
        </p:txBody>
      </p:sp>
      <p:cxnSp>
        <p:nvCxnSpPr>
          <p:cNvPr id="9" name="直线连接符 8"/>
          <p:cNvCxnSpPr/>
          <p:nvPr/>
        </p:nvCxnSpPr>
        <p:spPr>
          <a:xfrm>
            <a:off x="7840960" y="2352328"/>
            <a:ext cx="0" cy="6552728"/>
          </a:xfrm>
          <a:prstGeom prst="line">
            <a:avLst/>
          </a:prstGeom>
          <a:ln>
            <a:solidFill>
              <a:schemeClr val="accent6">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263989" y="6600800"/>
            <a:ext cx="3897531" cy="2554545"/>
          </a:xfrm>
          <a:prstGeom prst="rect">
            <a:avLst/>
          </a:prstGeom>
          <a:noFill/>
        </p:spPr>
        <p:txBody>
          <a:bodyPr wrap="square" rtlCol="0">
            <a:spAutoFit/>
          </a:bodyPr>
          <a:lstStyle/>
          <a:p>
            <a:pPr marL="342900" indent="-342900">
              <a:buFont typeface="Wingdings" charset="2"/>
              <a:buChar char="l"/>
            </a:pPr>
            <a:r>
              <a:rPr lang="is-IS" altLang="zh-CN" sz="2000" dirty="0" smtClean="0">
                <a:solidFill>
                  <a:schemeClr val="accent1">
                    <a:lumMod val="50000"/>
                  </a:schemeClr>
                </a:solidFill>
                <a:latin typeface="STHeiti Light" charset="-122"/>
                <a:ea typeface="STHeiti Light" charset="-122"/>
                <a:cs typeface="STHeiti Light" charset="-122"/>
              </a:rPr>
              <a:t>2007</a:t>
            </a:r>
            <a:r>
              <a:rPr lang="zh-CN" altLang="is-IS" sz="2000" dirty="0" smtClean="0">
                <a:solidFill>
                  <a:schemeClr val="accent1">
                    <a:lumMod val="50000"/>
                  </a:schemeClr>
                </a:solidFill>
                <a:latin typeface="STHeiti Light" charset="-122"/>
                <a:ea typeface="STHeiti Light" charset="-122"/>
                <a:cs typeface="STHeiti Light" charset="-122"/>
              </a:rPr>
              <a:t>年</a:t>
            </a:r>
            <a:r>
              <a:rPr lang="is-IS" altLang="zh-CN" sz="2000" dirty="0" smtClean="0">
                <a:solidFill>
                  <a:schemeClr val="accent1">
                    <a:lumMod val="50000"/>
                  </a:schemeClr>
                </a:solidFill>
                <a:latin typeface="STHeiti Light" charset="-122"/>
                <a:ea typeface="STHeiti Light" charset="-122"/>
                <a:cs typeface="STHeiti Light" charset="-122"/>
              </a:rPr>
              <a:t>9</a:t>
            </a:r>
            <a:r>
              <a:rPr lang="zh-CN" altLang="is-IS" sz="2000" dirty="0" smtClean="0">
                <a:solidFill>
                  <a:schemeClr val="accent1">
                    <a:lumMod val="50000"/>
                  </a:schemeClr>
                </a:solidFill>
                <a:latin typeface="STHeiti Light" charset="-122"/>
                <a:ea typeface="STHeiti Light" charset="-122"/>
                <a:cs typeface="STHeiti Light" charset="-122"/>
              </a:rPr>
              <a:t>月</a:t>
            </a:r>
            <a:r>
              <a:rPr lang="is-IS" altLang="zh-CN" sz="2000" dirty="0" smtClean="0">
                <a:solidFill>
                  <a:schemeClr val="accent1">
                    <a:lumMod val="50000"/>
                  </a:schemeClr>
                </a:solidFill>
                <a:latin typeface="STHeiti Light" charset="-122"/>
                <a:ea typeface="STHeiti Light" charset="-122"/>
                <a:cs typeface="STHeiti Light" charset="-122"/>
              </a:rPr>
              <a:t>21</a:t>
            </a:r>
            <a:r>
              <a:rPr lang="zh-CN" altLang="is-IS" sz="2000" dirty="0" smtClean="0">
                <a:solidFill>
                  <a:schemeClr val="accent1">
                    <a:lumMod val="50000"/>
                  </a:schemeClr>
                </a:solidFill>
                <a:latin typeface="STHeiti Light" charset="-122"/>
                <a:ea typeface="STHeiti Light" charset="-122"/>
                <a:cs typeface="STHeiti Light" charset="-122"/>
              </a:rPr>
              <a:t>日</a:t>
            </a:r>
            <a:r>
              <a:rPr lang="zh-CN" altLang="is-IS" sz="2000" dirty="0">
                <a:solidFill>
                  <a:schemeClr val="accent1">
                    <a:lumMod val="50000"/>
                  </a:schemeClr>
                </a:solidFill>
                <a:latin typeface="STHeiti Light" charset="-122"/>
                <a:ea typeface="STHeiti Light" charset="-122"/>
                <a:cs typeface="STHeiti Light" charset="-122"/>
              </a:rPr>
              <a:t>：雏形设计</a:t>
            </a:r>
          </a:p>
          <a:p>
            <a:pPr marL="342900" indent="-342900">
              <a:buFont typeface="Wingdings" charset="2"/>
              <a:buChar char="l"/>
            </a:pPr>
            <a:r>
              <a:rPr lang="is-IS" altLang="zh-CN" sz="2000" dirty="0" smtClean="0">
                <a:solidFill>
                  <a:schemeClr val="accent1">
                    <a:lumMod val="50000"/>
                  </a:schemeClr>
                </a:solidFill>
                <a:latin typeface="STHeiti Light" charset="-122"/>
                <a:ea typeface="STHeiti Light" charset="-122"/>
                <a:cs typeface="STHeiti Light" charset="-122"/>
              </a:rPr>
              <a:t>2009</a:t>
            </a:r>
            <a:r>
              <a:rPr lang="zh-CN" altLang="is-IS" sz="2000" dirty="0" smtClean="0">
                <a:solidFill>
                  <a:schemeClr val="accent1">
                    <a:lumMod val="50000"/>
                  </a:schemeClr>
                </a:solidFill>
                <a:latin typeface="STHeiti Light" charset="-122"/>
                <a:ea typeface="STHeiti Light" charset="-122"/>
                <a:cs typeface="STHeiti Light" charset="-122"/>
              </a:rPr>
              <a:t>年</a:t>
            </a:r>
            <a:r>
              <a:rPr lang="is-IS" altLang="zh-CN" sz="2000" dirty="0" smtClean="0">
                <a:solidFill>
                  <a:schemeClr val="accent1">
                    <a:lumMod val="50000"/>
                  </a:schemeClr>
                </a:solidFill>
                <a:latin typeface="STHeiti Light" charset="-122"/>
                <a:ea typeface="STHeiti Light" charset="-122"/>
                <a:cs typeface="STHeiti Light" charset="-122"/>
              </a:rPr>
              <a:t>11</a:t>
            </a:r>
            <a:r>
              <a:rPr lang="zh-CN" altLang="is-IS" sz="2000" dirty="0" smtClean="0">
                <a:solidFill>
                  <a:schemeClr val="accent1">
                    <a:lumMod val="50000"/>
                  </a:schemeClr>
                </a:solidFill>
                <a:latin typeface="STHeiti Light" charset="-122"/>
                <a:ea typeface="STHeiti Light" charset="-122"/>
                <a:cs typeface="STHeiti Light" charset="-122"/>
              </a:rPr>
              <a:t>月</a:t>
            </a:r>
            <a:r>
              <a:rPr lang="is-IS" altLang="zh-CN" sz="2000" dirty="0" smtClean="0">
                <a:solidFill>
                  <a:schemeClr val="accent1">
                    <a:lumMod val="50000"/>
                  </a:schemeClr>
                </a:solidFill>
                <a:latin typeface="STHeiti Light" charset="-122"/>
                <a:ea typeface="STHeiti Light" charset="-122"/>
                <a:cs typeface="STHeiti Light" charset="-122"/>
              </a:rPr>
              <a:t>10</a:t>
            </a:r>
            <a:r>
              <a:rPr lang="zh-CN" altLang="is-IS" sz="2000" dirty="0">
                <a:solidFill>
                  <a:schemeClr val="accent1">
                    <a:lumMod val="50000"/>
                  </a:schemeClr>
                </a:solidFill>
                <a:latin typeface="STHeiti Light" charset="-122"/>
                <a:ea typeface="STHeiti Light" charset="-122"/>
                <a:cs typeface="STHeiti Light" charset="-122"/>
              </a:rPr>
              <a:t>日：首次公开发布</a:t>
            </a:r>
          </a:p>
          <a:p>
            <a:pPr marL="342900" indent="-342900">
              <a:buFont typeface="Wingdings" charset="2"/>
              <a:buChar char="l"/>
            </a:pPr>
            <a:r>
              <a:rPr lang="is-IS" altLang="zh-CN" sz="2000" dirty="0" smtClean="0">
                <a:solidFill>
                  <a:schemeClr val="accent1">
                    <a:lumMod val="50000"/>
                  </a:schemeClr>
                </a:solidFill>
                <a:latin typeface="STHeiti Light" charset="-122"/>
                <a:ea typeface="STHeiti Light" charset="-122"/>
                <a:cs typeface="STHeiti Light" charset="-122"/>
              </a:rPr>
              <a:t>2010</a:t>
            </a:r>
            <a:r>
              <a:rPr lang="zh-CN" altLang="is-IS" sz="2000" dirty="0" smtClean="0">
                <a:solidFill>
                  <a:schemeClr val="accent1">
                    <a:lumMod val="50000"/>
                  </a:schemeClr>
                </a:solidFill>
                <a:latin typeface="STHeiti Light" charset="-122"/>
                <a:ea typeface="STHeiti Light" charset="-122"/>
                <a:cs typeface="STHeiti Light" charset="-122"/>
              </a:rPr>
              <a:t>年</a:t>
            </a:r>
            <a:r>
              <a:rPr lang="is-IS" altLang="zh-CN" sz="2000" dirty="0" smtClean="0">
                <a:solidFill>
                  <a:schemeClr val="accent1">
                    <a:lumMod val="50000"/>
                  </a:schemeClr>
                </a:solidFill>
                <a:latin typeface="STHeiti Light" charset="-122"/>
                <a:ea typeface="STHeiti Light" charset="-122"/>
                <a:cs typeface="STHeiti Light" charset="-122"/>
              </a:rPr>
              <a:t>1</a:t>
            </a:r>
            <a:r>
              <a:rPr lang="zh-CN" altLang="is-IS" sz="2000" dirty="0" smtClean="0">
                <a:solidFill>
                  <a:schemeClr val="accent1">
                    <a:lumMod val="50000"/>
                  </a:schemeClr>
                </a:solidFill>
                <a:latin typeface="STHeiti Light" charset="-122"/>
                <a:ea typeface="STHeiti Light" charset="-122"/>
                <a:cs typeface="STHeiti Light" charset="-122"/>
              </a:rPr>
              <a:t>月</a:t>
            </a:r>
            <a:r>
              <a:rPr lang="is-IS" altLang="zh-CN" sz="2000" dirty="0" smtClean="0">
                <a:solidFill>
                  <a:schemeClr val="accent1">
                    <a:lumMod val="50000"/>
                  </a:schemeClr>
                </a:solidFill>
                <a:latin typeface="STHeiti Light" charset="-122"/>
                <a:ea typeface="STHeiti Light" charset="-122"/>
                <a:cs typeface="STHeiti Light" charset="-122"/>
              </a:rPr>
              <a:t>8</a:t>
            </a:r>
            <a:r>
              <a:rPr lang="zh-CN" altLang="is-IS" sz="2000" dirty="0" smtClean="0">
                <a:solidFill>
                  <a:schemeClr val="accent1">
                    <a:lumMod val="50000"/>
                  </a:schemeClr>
                </a:solidFill>
                <a:latin typeface="STHeiti Light" charset="-122"/>
                <a:ea typeface="STHeiti Light" charset="-122"/>
                <a:cs typeface="STHeiti Light" charset="-122"/>
              </a:rPr>
              <a:t>日</a:t>
            </a:r>
            <a:r>
              <a:rPr lang="zh-CN" altLang="is-IS" sz="2000" dirty="0">
                <a:solidFill>
                  <a:schemeClr val="accent1">
                    <a:lumMod val="50000"/>
                  </a:schemeClr>
                </a:solidFill>
                <a:latin typeface="STHeiti Light" charset="-122"/>
                <a:ea typeface="STHeiti Light" charset="-122"/>
                <a:cs typeface="STHeiti Light" charset="-122"/>
              </a:rPr>
              <a:t>：当选 </a:t>
            </a:r>
            <a:r>
              <a:rPr lang="is-IS" altLang="zh-CN" sz="2000" dirty="0">
                <a:solidFill>
                  <a:schemeClr val="accent1">
                    <a:lumMod val="50000"/>
                  </a:schemeClr>
                </a:solidFill>
                <a:latin typeface="STHeiti Light" charset="-122"/>
                <a:ea typeface="STHeiti Light" charset="-122"/>
                <a:cs typeface="STHeiti Light" charset="-122"/>
              </a:rPr>
              <a:t>2009 </a:t>
            </a:r>
            <a:r>
              <a:rPr lang="zh-CN" altLang="is-IS" sz="2000" dirty="0">
                <a:solidFill>
                  <a:schemeClr val="accent1">
                    <a:lumMod val="50000"/>
                  </a:schemeClr>
                </a:solidFill>
                <a:latin typeface="STHeiti Light" charset="-122"/>
                <a:ea typeface="STHeiti Light" charset="-122"/>
                <a:cs typeface="STHeiti Light" charset="-122"/>
              </a:rPr>
              <a:t>年年度语言</a:t>
            </a:r>
          </a:p>
          <a:p>
            <a:pPr marL="342900" indent="-342900">
              <a:buFont typeface="Wingdings" charset="2"/>
              <a:buChar char="l"/>
            </a:pPr>
            <a:r>
              <a:rPr lang="is-IS" altLang="zh-CN" sz="2000" dirty="0" smtClean="0">
                <a:solidFill>
                  <a:schemeClr val="accent1">
                    <a:lumMod val="50000"/>
                  </a:schemeClr>
                </a:solidFill>
                <a:latin typeface="STHeiti Light" charset="-122"/>
                <a:ea typeface="STHeiti Light" charset="-122"/>
                <a:cs typeface="STHeiti Light" charset="-122"/>
              </a:rPr>
              <a:t>2010</a:t>
            </a:r>
            <a:r>
              <a:rPr lang="zh-CN" altLang="is-IS" sz="2000" dirty="0" smtClean="0">
                <a:solidFill>
                  <a:schemeClr val="accent1">
                    <a:lumMod val="50000"/>
                  </a:schemeClr>
                </a:solidFill>
                <a:latin typeface="STHeiti Light" charset="-122"/>
                <a:ea typeface="STHeiti Light" charset="-122"/>
                <a:cs typeface="STHeiti Light" charset="-122"/>
              </a:rPr>
              <a:t>年</a:t>
            </a:r>
            <a:r>
              <a:rPr lang="is-IS" altLang="zh-CN" sz="2000" dirty="0" smtClean="0">
                <a:solidFill>
                  <a:schemeClr val="accent1">
                    <a:lumMod val="50000"/>
                  </a:schemeClr>
                </a:solidFill>
                <a:latin typeface="STHeiti Light" charset="-122"/>
                <a:ea typeface="STHeiti Light" charset="-122"/>
                <a:cs typeface="STHeiti Light" charset="-122"/>
              </a:rPr>
              <a:t>5</a:t>
            </a:r>
            <a:r>
              <a:rPr lang="zh-CN" altLang="is-IS" sz="2000" dirty="0" smtClean="0">
                <a:solidFill>
                  <a:schemeClr val="accent1">
                    <a:lumMod val="50000"/>
                  </a:schemeClr>
                </a:solidFill>
                <a:latin typeface="STHeiti Light" charset="-122"/>
                <a:ea typeface="STHeiti Light" charset="-122"/>
                <a:cs typeface="STHeiti Light" charset="-122"/>
              </a:rPr>
              <a:t>月</a:t>
            </a:r>
            <a:r>
              <a:rPr lang="zh-CN" altLang="is-IS" sz="2000" dirty="0">
                <a:solidFill>
                  <a:schemeClr val="accent1">
                    <a:lumMod val="50000"/>
                  </a:schemeClr>
                </a:solidFill>
                <a:latin typeface="STHeiti Light" charset="-122"/>
                <a:ea typeface="STHeiti Light" charset="-122"/>
                <a:cs typeface="STHeiti Light" charset="-122"/>
              </a:rPr>
              <a:t>：谷歌投入使用</a:t>
            </a:r>
          </a:p>
          <a:p>
            <a:pPr marL="342900" indent="-342900">
              <a:buFont typeface="Wingdings" charset="2"/>
              <a:buChar char="l"/>
            </a:pPr>
            <a:r>
              <a:rPr lang="is-IS" altLang="zh-CN" sz="2000" dirty="0" smtClean="0">
                <a:solidFill>
                  <a:schemeClr val="accent1">
                    <a:lumMod val="50000"/>
                  </a:schemeClr>
                </a:solidFill>
                <a:latin typeface="STHeiti Light" charset="-122"/>
                <a:ea typeface="STHeiti Light" charset="-122"/>
                <a:cs typeface="STHeiti Light" charset="-122"/>
              </a:rPr>
              <a:t>2011</a:t>
            </a:r>
            <a:r>
              <a:rPr lang="zh-CN" altLang="is-IS" sz="2000" dirty="0" smtClean="0">
                <a:solidFill>
                  <a:schemeClr val="accent1">
                    <a:lumMod val="50000"/>
                  </a:schemeClr>
                </a:solidFill>
                <a:latin typeface="STHeiti Light" charset="-122"/>
                <a:ea typeface="STHeiti Light" charset="-122"/>
                <a:cs typeface="STHeiti Light" charset="-122"/>
              </a:rPr>
              <a:t>年</a:t>
            </a:r>
            <a:r>
              <a:rPr lang="is-IS" altLang="zh-CN" sz="2000" dirty="0" smtClean="0">
                <a:solidFill>
                  <a:schemeClr val="accent1">
                    <a:lumMod val="50000"/>
                  </a:schemeClr>
                </a:solidFill>
                <a:latin typeface="STHeiti Light" charset="-122"/>
                <a:ea typeface="STHeiti Light" charset="-122"/>
                <a:cs typeface="STHeiti Light" charset="-122"/>
              </a:rPr>
              <a:t>5</a:t>
            </a:r>
            <a:r>
              <a:rPr lang="zh-CN" altLang="is-IS" sz="2000" dirty="0" smtClean="0">
                <a:solidFill>
                  <a:schemeClr val="accent1">
                    <a:lumMod val="50000"/>
                  </a:schemeClr>
                </a:solidFill>
                <a:latin typeface="STHeiti Light" charset="-122"/>
                <a:ea typeface="STHeiti Light" charset="-122"/>
                <a:cs typeface="STHeiti Light" charset="-122"/>
              </a:rPr>
              <a:t>月</a:t>
            </a:r>
            <a:r>
              <a:rPr lang="is-IS" altLang="zh-CN" sz="2000" dirty="0" smtClean="0">
                <a:solidFill>
                  <a:schemeClr val="accent1">
                    <a:lumMod val="50000"/>
                  </a:schemeClr>
                </a:solidFill>
                <a:latin typeface="STHeiti Light" charset="-122"/>
                <a:ea typeface="STHeiti Light" charset="-122"/>
                <a:cs typeface="STHeiti Light" charset="-122"/>
              </a:rPr>
              <a:t>5</a:t>
            </a:r>
            <a:r>
              <a:rPr lang="zh-CN" altLang="is-IS" sz="2000" dirty="0" smtClean="0">
                <a:solidFill>
                  <a:schemeClr val="accent1">
                    <a:lumMod val="50000"/>
                  </a:schemeClr>
                </a:solidFill>
                <a:latin typeface="STHeiti Light" charset="-122"/>
                <a:ea typeface="STHeiti Light" charset="-122"/>
                <a:cs typeface="STHeiti Light" charset="-122"/>
              </a:rPr>
              <a:t>日</a:t>
            </a:r>
            <a:r>
              <a:rPr lang="zh-CN" altLang="is-IS" sz="2000" dirty="0">
                <a:solidFill>
                  <a:schemeClr val="accent1">
                    <a:lumMod val="50000"/>
                  </a:schemeClr>
                </a:solidFill>
                <a:latin typeface="STHeiti Light" charset="-122"/>
                <a:ea typeface="STHeiti Light" charset="-122"/>
                <a:cs typeface="STHeiti Light" charset="-122"/>
              </a:rPr>
              <a:t>：</a:t>
            </a:r>
            <a:r>
              <a:rPr lang="is-IS" altLang="zh-CN" sz="2000" dirty="0">
                <a:solidFill>
                  <a:schemeClr val="accent1">
                    <a:lumMod val="50000"/>
                  </a:schemeClr>
                </a:solidFill>
                <a:latin typeface="STHeiti Light" charset="-122"/>
                <a:ea typeface="STHeiti Light" charset="-122"/>
                <a:cs typeface="STHeiti Light" charset="-122"/>
              </a:rPr>
              <a:t>Google App Engine </a:t>
            </a:r>
            <a:r>
              <a:rPr lang="zh-CN" altLang="is-IS" sz="2000" dirty="0">
                <a:solidFill>
                  <a:schemeClr val="accent1">
                    <a:lumMod val="50000"/>
                  </a:schemeClr>
                </a:solidFill>
                <a:latin typeface="STHeiti Light" charset="-122"/>
                <a:ea typeface="STHeiti Light" charset="-122"/>
                <a:cs typeface="STHeiti Light" charset="-122"/>
              </a:rPr>
              <a:t>支持 </a:t>
            </a:r>
            <a:r>
              <a:rPr lang="is-IS" altLang="zh-CN" sz="2000" dirty="0">
                <a:solidFill>
                  <a:schemeClr val="accent1">
                    <a:lumMod val="50000"/>
                  </a:schemeClr>
                </a:solidFill>
                <a:latin typeface="STHeiti Light" charset="-122"/>
                <a:ea typeface="STHeiti Light" charset="-122"/>
                <a:cs typeface="STHeiti Light" charset="-122"/>
              </a:rPr>
              <a:t>Go </a:t>
            </a:r>
            <a:r>
              <a:rPr lang="zh-CN" altLang="is-IS" sz="2000" dirty="0" smtClean="0">
                <a:solidFill>
                  <a:schemeClr val="accent1">
                    <a:lumMod val="50000"/>
                  </a:schemeClr>
                </a:solidFill>
                <a:latin typeface="STHeiti Light" charset="-122"/>
                <a:ea typeface="STHeiti Light" charset="-122"/>
                <a:cs typeface="STHeiti Light" charset="-122"/>
              </a:rPr>
              <a:t>语言</a:t>
            </a:r>
            <a:endParaRPr lang="zh-CN" altLang="is-IS" sz="2000" dirty="0">
              <a:solidFill>
                <a:schemeClr val="accent1">
                  <a:lumMod val="50000"/>
                </a:schemeClr>
              </a:solidFill>
              <a:latin typeface="STHeiti Light" charset="-122"/>
              <a:ea typeface="STHeiti Light" charset="-122"/>
              <a:cs typeface="STHeiti Light"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 y="6449322"/>
            <a:ext cx="6768752" cy="2857500"/>
          </a:xfrm>
          <a:prstGeom prst="rect">
            <a:avLst/>
          </a:prstGeom>
        </p:spPr>
      </p:pic>
    </p:spTree>
    <p:extLst>
      <p:ext uri="{BB962C8B-B14F-4D97-AF65-F5344CB8AC3E}">
        <p14:creationId xmlns:p14="http://schemas.microsoft.com/office/powerpoint/2010/main" val="1399776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并发编程</a:t>
            </a:r>
            <a:r>
              <a:rPr lang="zh-CN" altLang="en-US" sz="4800" b="1" dirty="0" smtClean="0">
                <a:solidFill>
                  <a:srgbClr val="439EFF"/>
                </a:solidFill>
                <a:latin typeface="幼圆" pitchFamily="49" charset="-122"/>
                <a:ea typeface="幼圆" pitchFamily="49" charset="-122"/>
              </a:rPr>
              <a:t>：调度器</a:t>
            </a:r>
            <a:r>
              <a:rPr lang="en-US" altLang="zh-CN" sz="4800" b="1" dirty="0">
                <a:solidFill>
                  <a:srgbClr val="439EFF"/>
                </a:solidFill>
                <a:latin typeface="幼圆" pitchFamily="49" charset="-122"/>
                <a:ea typeface="幼圆" pitchFamily="49" charset="-122"/>
              </a:rPr>
              <a:t>(1/2) </a:t>
            </a:r>
            <a:endParaRPr lang="zh-CN" altLang="en-US" dirty="0"/>
          </a:p>
        </p:txBody>
      </p:sp>
      <p:sp>
        <p:nvSpPr>
          <p:cNvPr id="3" name="内容占位符 2"/>
          <p:cNvSpPr>
            <a:spLocks noGrp="1"/>
          </p:cNvSpPr>
          <p:nvPr>
            <p:ph idx="1"/>
          </p:nvPr>
        </p:nvSpPr>
        <p:spPr>
          <a:xfrm>
            <a:off x="640080" y="2240282"/>
            <a:ext cx="11521440" cy="6880798"/>
          </a:xfrm>
        </p:spPr>
        <p:txBody>
          <a:bodyPr>
            <a:noAutofit/>
          </a:bodyPr>
          <a:lstStyle/>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1.</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抢占式调度的</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原理是</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在每个函数或方法的入口，加上一段额外的代码，让</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runtime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有机会检查是否需要执行抢占调度</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。实现：</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任务运行</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10ms</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sysmon</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就会认为其运行时间太久而发出抢占式调度的请求。一旦</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的抢占标志位被设为</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true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那么</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当</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这个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下一次调用函数或方法时，</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runtime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便可以将</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抢占，并移出运行状态，放入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local </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runq</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中，等待下一次被调度</a:t>
            </a:r>
            <a:endParaRPr lang="en-US" altLang="zh-CN" sz="1800" dirty="0">
              <a:solidFill>
                <a:schemeClr val="tx2"/>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2. Go </a:t>
            </a:r>
            <a:r>
              <a:rPr lang="en-US" altLang="zh-CN" sz="1800" dirty="0" smtClean="0">
                <a:solidFill>
                  <a:schemeClr val="tx2"/>
                </a:solidFill>
                <a:latin typeface="华文细黑" panose="02010600040101010101" pitchFamily="2" charset="-122"/>
                <a:ea typeface="华文细黑" panose="02010600040101010101" pitchFamily="2" charset="-122"/>
                <a:cs typeface="STHeiti Light" charset="-122"/>
              </a:rPr>
              <a:t>runtime</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实现</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了</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netpoller</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，这</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使得</a:t>
            </a:r>
            <a:r>
              <a:rPr lang="en-US" altLang="zh-CN" sz="1800" dirty="0" smtClean="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发起网络</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操作也不会导致</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被阻塞（仅阻塞</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），从而不会导致大量</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被创建出来。但是对于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regular file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操作一旦阻塞，那么</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将进入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状态，等待</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返回后被唤醒；这种情况下</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分离，再选择一个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。如果此时没有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，则会新创建一个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，这</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就是大量</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操作导致大量</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Thread</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被创建的原因。</a:t>
            </a: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3. channel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阻塞或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network 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情况下的调度：如果</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被阻塞在某个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channel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network 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操作上时，</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会被放置到某个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wait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队列中，而</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会尝试运行下一个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；如果此时没有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供</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运行，那么</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将解绑</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，并进入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状态。当</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 available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channel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操作完成，在</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wait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队列中的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会被唤醒，标记为</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，放入到某</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的队列中，绑定一个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继续执行</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a:t>
            </a:r>
            <a:endParaRPr lang="en-US" altLang="zh-CN" sz="1800" dirty="0" smtClean="0">
              <a:solidFill>
                <a:schemeClr val="tx2"/>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4. system 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阻塞情况下的</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调度</a:t>
            </a:r>
            <a:r>
              <a:rPr lang="en-US" altLang="zh-CN" sz="1800" dirty="0" smtClean="0">
                <a:solidFill>
                  <a:schemeClr val="tx2"/>
                </a:solidFill>
                <a:latin typeface="华文细黑" panose="02010600040101010101" pitchFamily="2" charset="-122"/>
                <a:ea typeface="华文细黑" panose="02010600040101010101" pitchFamily="2" charset="-122"/>
                <a:cs typeface="STHeiti Light" charset="-122"/>
              </a:rPr>
              <a: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被阻塞在某个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system 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操作上，那么不光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会阻塞，执行该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也会解绑</a:t>
            </a:r>
            <a:r>
              <a:rPr lang="en-US" altLang="zh-CN" sz="1800" dirty="0" smtClean="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一起</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进入阻塞状态</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。如果此时有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，则</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与其绑定继续执行其他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；如果没有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 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，但仍然有其他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要去执行，那么就会创建一个新</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。当</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阻塞在</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syscall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上的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完成</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syscall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调用后，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会去尝试获取一个可用的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，如果没有可用的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，那么</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会被标记为</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，之前的那个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将再次进入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smtClean="0">
                <a:solidFill>
                  <a:schemeClr val="tx2"/>
                </a:solidFill>
                <a:latin typeface="华文细黑" panose="02010600040101010101" pitchFamily="2" charset="-122"/>
                <a:ea typeface="华文细黑" panose="02010600040101010101" pitchFamily="2" charset="-122"/>
                <a:cs typeface="STHeiti Light" charset="-122"/>
              </a:rPr>
              <a:t>。</a:t>
            </a:r>
            <a:endParaRPr lang="zh-CN" altLang="en-US" sz="1800" dirty="0">
              <a:solidFill>
                <a:schemeClr val="tx2"/>
              </a:solidFill>
              <a:latin typeface="华文细黑" panose="02010600040101010101" pitchFamily="2" charset="-122"/>
              <a:ea typeface="华文细黑" panose="02010600040101010101" pitchFamily="2" charset="-122"/>
              <a:cs typeface="STHeiti Light" charset="-122"/>
            </a:endParaRPr>
          </a:p>
        </p:txBody>
      </p:sp>
    </p:spTree>
    <p:extLst>
      <p:ext uri="{BB962C8B-B14F-4D97-AF65-F5344CB8AC3E}">
        <p14:creationId xmlns:p14="http://schemas.microsoft.com/office/powerpoint/2010/main" val="1921778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并发编程：调度器</a:t>
            </a:r>
            <a:r>
              <a:rPr lang="en-US" altLang="zh-CN" sz="4800" b="1" dirty="0" smtClean="0">
                <a:solidFill>
                  <a:srgbClr val="439EFF"/>
                </a:solidFill>
                <a:latin typeface="幼圆" pitchFamily="49" charset="-122"/>
                <a:ea typeface="幼圆" pitchFamily="49" charset="-122"/>
              </a:rPr>
              <a:t>(2/2</a:t>
            </a:r>
            <a:r>
              <a:rPr lang="en-US" altLang="zh-CN" sz="4800" b="1" dirty="0">
                <a:solidFill>
                  <a:srgbClr val="439EFF"/>
                </a:solidFill>
                <a:latin typeface="幼圆" pitchFamily="49" charset="-122"/>
                <a:ea typeface="幼圆" pitchFamily="49" charset="-122"/>
              </a:rPr>
              <a:t>) </a:t>
            </a:r>
            <a:endParaRPr lang="zh-CN" altLang="en-US" dirty="0"/>
          </a:p>
        </p:txBody>
      </p:sp>
      <p:pic>
        <p:nvPicPr>
          <p:cNvPr id="4" name="图片 3"/>
          <p:cNvPicPr>
            <a:picLocks noChangeAspect="1"/>
          </p:cNvPicPr>
          <p:nvPr/>
        </p:nvPicPr>
        <p:blipFill>
          <a:blip r:embed="rId3"/>
          <a:stretch>
            <a:fillRect/>
          </a:stretch>
        </p:blipFill>
        <p:spPr>
          <a:xfrm>
            <a:off x="640080" y="2280320"/>
            <a:ext cx="8136984" cy="6624736"/>
          </a:xfrm>
          <a:prstGeom prst="rect">
            <a:avLst/>
          </a:prstGeom>
        </p:spPr>
      </p:pic>
      <p:sp>
        <p:nvSpPr>
          <p:cNvPr id="5" name="内容占位符 2"/>
          <p:cNvSpPr>
            <a:spLocks noGrp="1"/>
          </p:cNvSpPr>
          <p:nvPr>
            <p:ph idx="1"/>
          </p:nvPr>
        </p:nvSpPr>
        <p:spPr>
          <a:xfrm>
            <a:off x="9209112" y="1984695"/>
            <a:ext cx="2952408" cy="6920361"/>
          </a:xfrm>
        </p:spPr>
        <p:txBody>
          <a:bodyPr>
            <a:noAutofit/>
          </a:bodyPr>
          <a:lstStyle/>
          <a:p>
            <a:pPr marL="0" indent="0">
              <a:lnSpc>
                <a:spcPct val="150000"/>
              </a:lnSpc>
              <a:buNone/>
            </a:pPr>
            <a:r>
              <a:rPr lang="en-US" altLang="zh-CN" sz="1800" dirty="0" smtClean="0">
                <a:solidFill>
                  <a:schemeClr val="tx2"/>
                </a:solidFill>
                <a:latin typeface="华文细黑" panose="02010600040101010101" pitchFamily="2" charset="-122"/>
                <a:ea typeface="华文细黑" panose="02010600040101010101" pitchFamily="2" charset="-122"/>
              </a:rPr>
              <a:t>1.</a:t>
            </a:r>
            <a:r>
              <a:rPr lang="zh-CN" altLang="en-US" sz="1800" dirty="0" smtClean="0">
                <a:solidFill>
                  <a:schemeClr val="tx2"/>
                </a:solidFill>
                <a:latin typeface="华文细黑" panose="02010600040101010101" pitchFamily="2" charset="-122"/>
                <a:ea typeface="华文细黑" panose="02010600040101010101" pitchFamily="2" charset="-122"/>
              </a:rPr>
              <a:t>当</a:t>
            </a:r>
            <a:r>
              <a:rPr lang="zh-CN" altLang="en-US" sz="1800" dirty="0">
                <a:solidFill>
                  <a:schemeClr val="tx2"/>
                </a:solidFill>
                <a:latin typeface="华文细黑" panose="02010600040101010101" pitchFamily="2" charset="-122"/>
                <a:ea typeface="华文细黑" panose="02010600040101010101" pitchFamily="2" charset="-122"/>
              </a:rPr>
              <a:t>一个</a:t>
            </a:r>
            <a:r>
              <a:rPr lang="en-US" altLang="zh-CN" sz="1800" dirty="0">
                <a:solidFill>
                  <a:schemeClr val="tx2"/>
                </a:solidFill>
                <a:latin typeface="华文细黑" panose="02010600040101010101" pitchFamily="2" charset="-122"/>
                <a:ea typeface="华文细黑" panose="02010600040101010101" pitchFamily="2" charset="-122"/>
              </a:rPr>
              <a:t>OS</a:t>
            </a:r>
            <a:r>
              <a:rPr lang="zh-CN" altLang="en-US" sz="1800" dirty="0">
                <a:solidFill>
                  <a:schemeClr val="tx2"/>
                </a:solidFill>
                <a:latin typeface="华文细黑" panose="02010600040101010101" pitchFamily="2" charset="-122"/>
                <a:ea typeface="华文细黑" panose="02010600040101010101" pitchFamily="2" charset="-122"/>
              </a:rPr>
              <a:t>线程</a:t>
            </a:r>
            <a:r>
              <a:rPr lang="en-US" altLang="zh-CN" sz="1800" dirty="0">
                <a:solidFill>
                  <a:schemeClr val="tx2"/>
                </a:solidFill>
                <a:latin typeface="华文细黑" panose="02010600040101010101" pitchFamily="2" charset="-122"/>
                <a:ea typeface="华文细黑" panose="02010600040101010101" pitchFamily="2" charset="-122"/>
              </a:rPr>
              <a:t>M0</a:t>
            </a:r>
            <a:r>
              <a:rPr lang="zh-CN" altLang="en-US" sz="1800" dirty="0">
                <a:solidFill>
                  <a:schemeClr val="tx2"/>
                </a:solidFill>
                <a:latin typeface="华文细黑" panose="02010600040101010101" pitchFamily="2" charset="-122"/>
                <a:ea typeface="华文细黑" panose="02010600040101010101" pitchFamily="2" charset="-122"/>
              </a:rPr>
              <a:t>陷入阻塞时，</a:t>
            </a:r>
            <a:r>
              <a:rPr lang="en-US" altLang="zh-CN" sz="1800" dirty="0">
                <a:solidFill>
                  <a:schemeClr val="tx2"/>
                </a:solidFill>
                <a:latin typeface="华文细黑" panose="02010600040101010101" pitchFamily="2" charset="-122"/>
                <a:ea typeface="华文细黑" panose="02010600040101010101" pitchFamily="2" charset="-122"/>
              </a:rPr>
              <a:t>P</a:t>
            </a:r>
            <a:r>
              <a:rPr lang="zh-CN" altLang="en-US" sz="1800" dirty="0">
                <a:solidFill>
                  <a:schemeClr val="tx2"/>
                </a:solidFill>
                <a:latin typeface="华文细黑" panose="02010600040101010101" pitchFamily="2" charset="-122"/>
                <a:ea typeface="华文细黑" panose="02010600040101010101" pitchFamily="2" charset="-122"/>
              </a:rPr>
              <a:t>转而在</a:t>
            </a:r>
            <a:r>
              <a:rPr lang="en-US" altLang="zh-CN" sz="1800" dirty="0">
                <a:solidFill>
                  <a:schemeClr val="tx2"/>
                </a:solidFill>
                <a:latin typeface="华文细黑" panose="02010600040101010101" pitchFamily="2" charset="-122"/>
                <a:ea typeface="华文细黑" panose="02010600040101010101" pitchFamily="2" charset="-122"/>
              </a:rPr>
              <a:t>OS</a:t>
            </a:r>
            <a:r>
              <a:rPr lang="zh-CN" altLang="en-US" sz="1800" dirty="0">
                <a:solidFill>
                  <a:schemeClr val="tx2"/>
                </a:solidFill>
                <a:latin typeface="华文细黑" panose="02010600040101010101" pitchFamily="2" charset="-122"/>
                <a:ea typeface="华文细黑" panose="02010600040101010101" pitchFamily="2" charset="-122"/>
              </a:rPr>
              <a:t>线程</a:t>
            </a:r>
            <a:r>
              <a:rPr lang="en-US" altLang="zh-CN" sz="1800" dirty="0">
                <a:solidFill>
                  <a:schemeClr val="tx2"/>
                </a:solidFill>
                <a:latin typeface="华文细黑" panose="02010600040101010101" pitchFamily="2" charset="-122"/>
                <a:ea typeface="华文细黑" panose="02010600040101010101" pitchFamily="2" charset="-122"/>
              </a:rPr>
              <a:t>M1</a:t>
            </a:r>
            <a:r>
              <a:rPr lang="zh-CN" altLang="en-US" sz="1800" dirty="0">
                <a:solidFill>
                  <a:schemeClr val="tx2"/>
                </a:solidFill>
                <a:latin typeface="华文细黑" panose="02010600040101010101" pitchFamily="2" charset="-122"/>
                <a:ea typeface="华文细黑" panose="02010600040101010101" pitchFamily="2" charset="-122"/>
              </a:rPr>
              <a:t>上运行。调度器保证有</a:t>
            </a:r>
            <a:r>
              <a:rPr lang="zh-CN" altLang="en-US" sz="1800" dirty="0" smtClean="0">
                <a:solidFill>
                  <a:schemeClr val="tx2"/>
                </a:solidFill>
                <a:latin typeface="华文细黑" panose="02010600040101010101" pitchFamily="2" charset="-122"/>
                <a:ea typeface="华文细黑" panose="02010600040101010101" pitchFamily="2" charset="-122"/>
              </a:rPr>
              <a:t>足够的</a:t>
            </a:r>
            <a:r>
              <a:rPr lang="zh-CN" altLang="en-US" sz="1800" dirty="0">
                <a:solidFill>
                  <a:schemeClr val="tx2"/>
                </a:solidFill>
                <a:latin typeface="华文细黑" panose="02010600040101010101" pitchFamily="2" charset="-122"/>
                <a:ea typeface="华文细黑" panose="02010600040101010101" pitchFamily="2" charset="-122"/>
              </a:rPr>
              <a:t>线程来运行所有的</a:t>
            </a:r>
            <a:r>
              <a:rPr lang="en-US" altLang="zh-CN" sz="1800" dirty="0">
                <a:solidFill>
                  <a:schemeClr val="tx2"/>
                </a:solidFill>
                <a:latin typeface="华文细黑" panose="02010600040101010101" pitchFamily="2" charset="-122"/>
                <a:ea typeface="华文细黑" panose="02010600040101010101" pitchFamily="2" charset="-122"/>
              </a:rPr>
              <a:t>context P</a:t>
            </a:r>
            <a:r>
              <a:rPr lang="zh-CN" altLang="en-US" sz="1800" dirty="0">
                <a:solidFill>
                  <a:schemeClr val="tx2"/>
                </a:solidFill>
                <a:latin typeface="华文细黑" panose="02010600040101010101" pitchFamily="2" charset="-122"/>
                <a:ea typeface="华文细黑" panose="02010600040101010101" pitchFamily="2" charset="-122"/>
              </a:rPr>
              <a:t>。图中的</a:t>
            </a:r>
            <a:r>
              <a:rPr lang="en-US" altLang="zh-CN" sz="1800" dirty="0">
                <a:solidFill>
                  <a:schemeClr val="tx2"/>
                </a:solidFill>
                <a:latin typeface="华文细黑" panose="02010600040101010101" pitchFamily="2" charset="-122"/>
                <a:ea typeface="华文细黑" panose="02010600040101010101" pitchFamily="2" charset="-122"/>
              </a:rPr>
              <a:t>M1</a:t>
            </a:r>
            <a:r>
              <a:rPr lang="zh-CN" altLang="en-US" sz="1800" dirty="0">
                <a:solidFill>
                  <a:schemeClr val="tx2"/>
                </a:solidFill>
                <a:latin typeface="华文细黑" panose="02010600040101010101" pitchFamily="2" charset="-122"/>
                <a:ea typeface="华文细黑" panose="02010600040101010101" pitchFamily="2" charset="-122"/>
              </a:rPr>
              <a:t>可能是被创建</a:t>
            </a:r>
            <a:r>
              <a:rPr lang="zh-CN" altLang="en-US" sz="1800" dirty="0" smtClean="0">
                <a:solidFill>
                  <a:schemeClr val="tx2"/>
                </a:solidFill>
                <a:latin typeface="华文细黑" panose="02010600040101010101" pitchFamily="2" charset="-122"/>
                <a:ea typeface="华文细黑" panose="02010600040101010101" pitchFamily="2" charset="-122"/>
              </a:rPr>
              <a:t>，</a:t>
            </a:r>
            <a:r>
              <a:rPr lang="zh-CN" altLang="en-US" sz="1800" dirty="0">
                <a:solidFill>
                  <a:schemeClr val="tx2"/>
                </a:solidFill>
                <a:latin typeface="华文细黑" panose="02010600040101010101" pitchFamily="2" charset="-122"/>
                <a:ea typeface="华文细黑" panose="02010600040101010101" pitchFamily="2" charset="-122"/>
              </a:rPr>
              <a:t>也可能</a:t>
            </a:r>
            <a:r>
              <a:rPr lang="zh-CN" altLang="en-US" sz="1800" dirty="0" smtClean="0">
                <a:solidFill>
                  <a:schemeClr val="tx2"/>
                </a:solidFill>
                <a:latin typeface="华文细黑" panose="02010600040101010101" pitchFamily="2" charset="-122"/>
                <a:ea typeface="华文细黑" panose="02010600040101010101" pitchFamily="2" charset="-122"/>
              </a:rPr>
              <a:t>从</a:t>
            </a:r>
            <a:r>
              <a:rPr lang="zh-CN" altLang="en-US" sz="1800" dirty="0">
                <a:solidFill>
                  <a:schemeClr val="tx2"/>
                </a:solidFill>
                <a:latin typeface="华文细黑" panose="02010600040101010101" pitchFamily="2" charset="-122"/>
                <a:ea typeface="华文细黑" panose="02010600040101010101" pitchFamily="2" charset="-122"/>
              </a:rPr>
              <a:t>线程缓存中取出</a:t>
            </a:r>
            <a:r>
              <a:rPr lang="zh-CN" altLang="en-US" sz="1800" dirty="0" smtClean="0">
                <a:solidFill>
                  <a:schemeClr val="tx2"/>
                </a:solidFill>
                <a:latin typeface="华文细黑" panose="02010600040101010101" pitchFamily="2" charset="-122"/>
                <a:ea typeface="华文细黑" panose="02010600040101010101" pitchFamily="2" charset="-122"/>
              </a:rPr>
              <a:t>。</a:t>
            </a:r>
            <a:endParaRPr lang="en-US" altLang="zh-CN" sz="1800" dirty="0" smtClean="0">
              <a:solidFill>
                <a:schemeClr val="tx2"/>
              </a:solidFill>
              <a:latin typeface="华文细黑" panose="02010600040101010101" pitchFamily="2" charset="-122"/>
              <a:ea typeface="华文细黑" panose="02010600040101010101" pitchFamily="2" charset="-122"/>
            </a:endParaRPr>
          </a:p>
          <a:p>
            <a:pPr marL="0" indent="0">
              <a:lnSpc>
                <a:spcPct val="150000"/>
              </a:lnSpc>
              <a:buNone/>
            </a:pPr>
            <a:r>
              <a:rPr lang="en-US" altLang="zh-CN" sz="1800" dirty="0" smtClean="0">
                <a:solidFill>
                  <a:schemeClr val="tx2"/>
                </a:solidFill>
                <a:latin typeface="华文细黑" panose="02010600040101010101" pitchFamily="2" charset="-122"/>
                <a:ea typeface="华文细黑" panose="02010600040101010101" pitchFamily="2" charset="-122"/>
              </a:rPr>
              <a:t>2.</a:t>
            </a:r>
            <a:r>
              <a:rPr lang="zh-CN" altLang="en-US" sz="1800" dirty="0" smtClean="0">
                <a:solidFill>
                  <a:schemeClr val="tx2"/>
                </a:solidFill>
                <a:latin typeface="华文细黑" panose="02010600040101010101" pitchFamily="2" charset="-122"/>
                <a:ea typeface="华文细黑" panose="02010600040101010101" pitchFamily="2" charset="-122"/>
              </a:rPr>
              <a:t>当</a:t>
            </a:r>
            <a:r>
              <a:rPr lang="en-US" altLang="zh-CN" sz="1800" dirty="0" smtClean="0">
                <a:solidFill>
                  <a:schemeClr val="tx2"/>
                </a:solidFill>
                <a:latin typeface="华文细黑" panose="02010600040101010101" pitchFamily="2" charset="-122"/>
                <a:ea typeface="华文细黑" panose="02010600040101010101" pitchFamily="2" charset="-122"/>
              </a:rPr>
              <a:t>M0</a:t>
            </a:r>
            <a:r>
              <a:rPr lang="zh-CN" altLang="en-US" sz="1800" dirty="0" smtClean="0">
                <a:solidFill>
                  <a:schemeClr val="tx2"/>
                </a:solidFill>
                <a:latin typeface="华文细黑" panose="02010600040101010101" pitchFamily="2" charset="-122"/>
                <a:ea typeface="华文细黑" panose="02010600040101010101" pitchFamily="2" charset="-122"/>
              </a:rPr>
              <a:t>返回</a:t>
            </a:r>
            <a:r>
              <a:rPr lang="zh-CN" altLang="en-US" sz="1800" dirty="0">
                <a:solidFill>
                  <a:schemeClr val="tx2"/>
                </a:solidFill>
                <a:latin typeface="华文细黑" panose="02010600040101010101" pitchFamily="2" charset="-122"/>
                <a:ea typeface="华文细黑" panose="02010600040101010101" pitchFamily="2" charset="-122"/>
              </a:rPr>
              <a:t>时，它必须尝试取得一</a:t>
            </a:r>
            <a:r>
              <a:rPr lang="zh-CN" altLang="en-US" sz="1800" dirty="0" smtClean="0">
                <a:solidFill>
                  <a:schemeClr val="tx2"/>
                </a:solidFill>
                <a:latin typeface="华文细黑" panose="02010600040101010101" pitchFamily="2" charset="-122"/>
                <a:ea typeface="华文细黑" panose="02010600040101010101" pitchFamily="2" charset="-122"/>
              </a:rPr>
              <a:t>个</a:t>
            </a:r>
            <a:r>
              <a:rPr lang="en-US" altLang="zh-CN" sz="1800" dirty="0" smtClean="0">
                <a:solidFill>
                  <a:schemeClr val="tx2"/>
                </a:solidFill>
                <a:latin typeface="华文细黑" panose="02010600040101010101" pitchFamily="2" charset="-122"/>
                <a:ea typeface="华文细黑" panose="02010600040101010101" pitchFamily="2" charset="-122"/>
              </a:rPr>
              <a:t>context</a:t>
            </a:r>
            <a:r>
              <a:rPr lang="en-US" altLang="zh-CN" sz="1800" dirty="0">
                <a:solidFill>
                  <a:schemeClr val="tx2"/>
                </a:solidFill>
                <a:latin typeface="华文细黑" panose="02010600040101010101" pitchFamily="2" charset="-122"/>
                <a:ea typeface="华文细黑" panose="02010600040101010101" pitchFamily="2" charset="-122"/>
              </a:rPr>
              <a:t> P</a:t>
            </a:r>
            <a:r>
              <a:rPr lang="zh-CN" altLang="en-US" sz="1800" dirty="0">
                <a:solidFill>
                  <a:schemeClr val="tx2"/>
                </a:solidFill>
                <a:latin typeface="华文细黑" panose="02010600040101010101" pitchFamily="2" charset="-122"/>
                <a:ea typeface="华文细黑" panose="02010600040101010101" pitchFamily="2" charset="-122"/>
              </a:rPr>
              <a:t>来运行</a:t>
            </a:r>
            <a:r>
              <a:rPr lang="en-US" altLang="zh-CN" sz="1800" dirty="0" err="1">
                <a:solidFill>
                  <a:schemeClr val="tx2"/>
                </a:solidFill>
                <a:latin typeface="华文细黑" panose="02010600040101010101" pitchFamily="2" charset="-122"/>
                <a:ea typeface="华文细黑" panose="02010600040101010101" pitchFamily="2" charset="-122"/>
              </a:rPr>
              <a:t>goroutine</a:t>
            </a:r>
            <a:r>
              <a:rPr lang="zh-CN" altLang="en-US" sz="1800" dirty="0">
                <a:solidFill>
                  <a:schemeClr val="tx2"/>
                </a:solidFill>
                <a:latin typeface="华文细黑" panose="02010600040101010101" pitchFamily="2" charset="-122"/>
                <a:ea typeface="华文细黑" panose="02010600040101010101" pitchFamily="2" charset="-122"/>
              </a:rPr>
              <a:t>，一般情况下，它会从其他的</a:t>
            </a:r>
            <a:r>
              <a:rPr lang="en-US" altLang="zh-CN" sz="1800" dirty="0">
                <a:solidFill>
                  <a:schemeClr val="tx2"/>
                </a:solidFill>
                <a:latin typeface="华文细黑" panose="02010600040101010101" pitchFamily="2" charset="-122"/>
                <a:ea typeface="华文细黑" panose="02010600040101010101" pitchFamily="2" charset="-122"/>
              </a:rPr>
              <a:t>OS</a:t>
            </a:r>
            <a:r>
              <a:rPr lang="zh-CN" altLang="en-US" sz="1800" dirty="0">
                <a:solidFill>
                  <a:schemeClr val="tx2"/>
                </a:solidFill>
                <a:latin typeface="华文细黑" panose="02010600040101010101" pitchFamily="2" charset="-122"/>
                <a:ea typeface="华文细黑" panose="02010600040101010101" pitchFamily="2" charset="-122"/>
              </a:rPr>
              <a:t>线程那里</a:t>
            </a:r>
            <a:r>
              <a:rPr lang="en-US" altLang="zh-CN" sz="1800" dirty="0">
                <a:solidFill>
                  <a:schemeClr val="tx2"/>
                </a:solidFill>
                <a:latin typeface="华文细黑" panose="02010600040101010101" pitchFamily="2" charset="-122"/>
                <a:ea typeface="华文细黑" panose="02010600040101010101" pitchFamily="2" charset="-122"/>
              </a:rPr>
              <a:t>steal</a:t>
            </a:r>
            <a:r>
              <a:rPr lang="zh-CN" altLang="en-US" sz="1800" dirty="0">
                <a:solidFill>
                  <a:schemeClr val="tx2"/>
                </a:solidFill>
                <a:latin typeface="华文细黑" panose="02010600040101010101" pitchFamily="2" charset="-122"/>
                <a:ea typeface="华文细黑" panose="02010600040101010101" pitchFamily="2" charset="-122"/>
              </a:rPr>
              <a:t>偷一</a:t>
            </a:r>
            <a:r>
              <a:rPr lang="zh-CN" altLang="en-US" sz="1800" dirty="0" smtClean="0">
                <a:solidFill>
                  <a:schemeClr val="tx2"/>
                </a:solidFill>
                <a:latin typeface="华文细黑" panose="02010600040101010101" pitchFamily="2" charset="-122"/>
                <a:ea typeface="华文细黑" panose="02010600040101010101" pitchFamily="2" charset="-122"/>
              </a:rPr>
              <a:t>个过来，如果</a:t>
            </a:r>
            <a:r>
              <a:rPr lang="zh-CN" altLang="en-US" sz="1800" dirty="0">
                <a:solidFill>
                  <a:schemeClr val="tx2"/>
                </a:solidFill>
                <a:latin typeface="华文细黑" panose="02010600040101010101" pitchFamily="2" charset="-122"/>
                <a:ea typeface="华文细黑" panose="02010600040101010101" pitchFamily="2" charset="-122"/>
              </a:rPr>
              <a:t>没有偷</a:t>
            </a:r>
            <a:r>
              <a:rPr lang="zh-CN" altLang="en-US" sz="1800" dirty="0" smtClean="0">
                <a:solidFill>
                  <a:schemeClr val="tx2"/>
                </a:solidFill>
                <a:latin typeface="华文细黑" panose="02010600040101010101" pitchFamily="2" charset="-122"/>
                <a:ea typeface="华文细黑" panose="02010600040101010101" pitchFamily="2" charset="-122"/>
              </a:rPr>
              <a:t>到，</a:t>
            </a:r>
            <a:r>
              <a:rPr lang="zh-CN" altLang="en-US" sz="1800" dirty="0">
                <a:solidFill>
                  <a:schemeClr val="tx2"/>
                </a:solidFill>
                <a:latin typeface="华文细黑" panose="02010600040101010101" pitchFamily="2" charset="-122"/>
                <a:ea typeface="华文细黑" panose="02010600040101010101" pitchFamily="2" charset="-122"/>
              </a:rPr>
              <a:t>它就把</a:t>
            </a:r>
            <a:r>
              <a:rPr lang="en-US" altLang="zh-CN" sz="1800" dirty="0" err="1">
                <a:solidFill>
                  <a:schemeClr val="tx2"/>
                </a:solidFill>
                <a:latin typeface="华文细黑" panose="02010600040101010101" pitchFamily="2" charset="-122"/>
                <a:ea typeface="华文细黑" panose="02010600040101010101" pitchFamily="2" charset="-122"/>
              </a:rPr>
              <a:t>goroutine</a:t>
            </a:r>
            <a:r>
              <a:rPr lang="zh-CN" altLang="en-US" sz="1800" dirty="0">
                <a:solidFill>
                  <a:schemeClr val="tx2"/>
                </a:solidFill>
                <a:latin typeface="华文细黑" panose="02010600040101010101" pitchFamily="2" charset="-122"/>
                <a:ea typeface="华文细黑" panose="02010600040101010101" pitchFamily="2" charset="-122"/>
              </a:rPr>
              <a:t>放</a:t>
            </a:r>
            <a:r>
              <a:rPr lang="zh-CN" altLang="en-US" sz="1800" dirty="0" smtClean="0">
                <a:solidFill>
                  <a:schemeClr val="tx2"/>
                </a:solidFill>
                <a:latin typeface="华文细黑" panose="02010600040101010101" pitchFamily="2" charset="-122"/>
                <a:ea typeface="华文细黑" panose="02010600040101010101" pitchFamily="2" charset="-122"/>
              </a:rPr>
              <a:t>在</a:t>
            </a:r>
            <a:r>
              <a:rPr lang="en-US" altLang="zh-CN" sz="1800" dirty="0" smtClean="0">
                <a:solidFill>
                  <a:schemeClr val="tx2"/>
                </a:solidFill>
                <a:latin typeface="华文细黑" panose="02010600040101010101" pitchFamily="2" charset="-122"/>
                <a:ea typeface="华文细黑" panose="02010600040101010101" pitchFamily="2" charset="-122"/>
              </a:rPr>
              <a:t>global</a:t>
            </a:r>
            <a:r>
              <a:rPr lang="en-US" altLang="zh-CN" sz="1800" dirty="0">
                <a:solidFill>
                  <a:schemeClr val="tx2"/>
                </a:solidFill>
                <a:latin typeface="华文细黑" panose="02010600040101010101" pitchFamily="2" charset="-122"/>
                <a:ea typeface="华文细黑" panose="02010600040101010101" pitchFamily="2" charset="-122"/>
              </a:rPr>
              <a:t> </a:t>
            </a:r>
            <a:r>
              <a:rPr lang="en-US" altLang="zh-CN" sz="1800" dirty="0" err="1">
                <a:solidFill>
                  <a:schemeClr val="tx2"/>
                </a:solidFill>
                <a:latin typeface="华文细黑" panose="02010600040101010101" pitchFamily="2" charset="-122"/>
                <a:ea typeface="华文细黑" panose="02010600040101010101" pitchFamily="2" charset="-122"/>
              </a:rPr>
              <a:t>runqueue</a:t>
            </a:r>
            <a:r>
              <a:rPr lang="zh-CN" altLang="en-US" sz="1800" dirty="0">
                <a:solidFill>
                  <a:schemeClr val="tx2"/>
                </a:solidFill>
                <a:latin typeface="华文细黑" panose="02010600040101010101" pitchFamily="2" charset="-122"/>
                <a:ea typeface="华文细黑" panose="02010600040101010101" pitchFamily="2" charset="-122"/>
              </a:rPr>
              <a:t>里。然后把自己放到</a:t>
            </a:r>
            <a:r>
              <a:rPr lang="zh-CN" altLang="en-US" sz="1800" dirty="0" smtClean="0">
                <a:solidFill>
                  <a:schemeClr val="tx2"/>
                </a:solidFill>
                <a:latin typeface="华文细黑" panose="02010600040101010101" pitchFamily="2" charset="-122"/>
                <a:ea typeface="华文细黑" panose="02010600040101010101" pitchFamily="2" charset="-122"/>
              </a:rPr>
              <a:t>线程</a:t>
            </a:r>
            <a:r>
              <a:rPr lang="zh-CN" altLang="en-US" sz="1800" dirty="0">
                <a:solidFill>
                  <a:schemeClr val="tx2"/>
                </a:solidFill>
                <a:latin typeface="华文细黑" panose="02010600040101010101" pitchFamily="2" charset="-122"/>
                <a:ea typeface="华文细黑" panose="02010600040101010101" pitchFamily="2" charset="-122"/>
              </a:rPr>
              <a:t>缓存</a:t>
            </a:r>
            <a:r>
              <a:rPr lang="zh-CN" altLang="en-US" sz="1800" dirty="0" smtClean="0">
                <a:solidFill>
                  <a:schemeClr val="tx2"/>
                </a:solidFill>
                <a:latin typeface="华文细黑" panose="02010600040101010101" pitchFamily="2" charset="-122"/>
                <a:ea typeface="华文细黑" panose="02010600040101010101" pitchFamily="2" charset="-122"/>
              </a:rPr>
              <a:t>中</a:t>
            </a:r>
            <a:r>
              <a:rPr lang="zh-CN" altLang="en-US" sz="1800" dirty="0">
                <a:solidFill>
                  <a:schemeClr val="tx2"/>
                </a:solidFill>
                <a:latin typeface="华文细黑" panose="02010600040101010101" pitchFamily="2" charset="-122"/>
                <a:ea typeface="华文细黑" panose="02010600040101010101" pitchFamily="2" charset="-122"/>
              </a:rPr>
              <a:t>或者转入睡眠状态。</a:t>
            </a:r>
            <a:endParaRPr kumimoji="1" lang="zh-CN" altLang="en-US" sz="1800"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4017566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并发编程</a:t>
            </a:r>
            <a:r>
              <a:rPr lang="zh-CN" altLang="en-US" sz="4800" b="1" dirty="0" smtClean="0">
                <a:solidFill>
                  <a:srgbClr val="439EFF"/>
                </a:solidFill>
                <a:latin typeface="幼圆" pitchFamily="49" charset="-122"/>
                <a:ea typeface="幼圆" pitchFamily="49" charset="-122"/>
              </a:rPr>
              <a:t>：</a:t>
            </a:r>
            <a:r>
              <a:rPr lang="en-US" altLang="zh-CN" sz="4800" b="1" dirty="0" smtClean="0">
                <a:solidFill>
                  <a:srgbClr val="439EFF"/>
                </a:solidFill>
                <a:latin typeface="幼圆" pitchFamily="49" charset="-122"/>
                <a:ea typeface="幼圆" pitchFamily="49" charset="-122"/>
              </a:rPr>
              <a:t>G</a:t>
            </a:r>
            <a:r>
              <a:rPr lang="zh-CN" altLang="en-US" sz="4800" b="1" dirty="0" smtClean="0">
                <a:solidFill>
                  <a:srgbClr val="439EFF"/>
                </a:solidFill>
                <a:latin typeface="幼圆" pitchFamily="49" charset="-122"/>
                <a:ea typeface="幼圆" pitchFamily="49" charset="-122"/>
              </a:rPr>
              <a:t>的偷取</a:t>
            </a:r>
            <a:endParaRPr lang="zh-CN" altLang="en-US" sz="4800" b="1" dirty="0">
              <a:solidFill>
                <a:srgbClr val="439EFF"/>
              </a:solidFill>
              <a:latin typeface="幼圆" pitchFamily="49" charset="-122"/>
              <a:ea typeface="幼圆" pitchFamily="49" charset="-122"/>
            </a:endParaRPr>
          </a:p>
        </p:txBody>
      </p:sp>
      <p:sp>
        <p:nvSpPr>
          <p:cNvPr id="4" name="内容占位符 2"/>
          <p:cNvSpPr>
            <a:spLocks noGrp="1"/>
          </p:cNvSpPr>
          <p:nvPr>
            <p:ph idx="1"/>
          </p:nvPr>
        </p:nvSpPr>
        <p:spPr>
          <a:xfrm>
            <a:off x="7336904" y="5120677"/>
            <a:ext cx="4824616" cy="4000403"/>
          </a:xfrm>
        </p:spPr>
        <p:txBody>
          <a:bodyPr>
            <a:normAutofit/>
          </a:bodyPr>
          <a:lstStyle/>
          <a:p>
            <a:pPr marL="0" indent="0">
              <a:lnSpc>
                <a:spcPct val="150000"/>
              </a:lnSpc>
              <a:buNone/>
            </a:pPr>
            <a:r>
              <a:rPr lang="zh-CN" altLang="en-US" sz="2400" dirty="0">
                <a:solidFill>
                  <a:schemeClr val="tx2"/>
                </a:solidFill>
                <a:latin typeface="华文细黑" panose="02010600040101010101" pitchFamily="2" charset="-122"/>
                <a:ea typeface="华文细黑" panose="02010600040101010101" pitchFamily="2" charset="-122"/>
              </a:rPr>
              <a:t>在</a:t>
            </a:r>
            <a:r>
              <a:rPr lang="zh-CN" altLang="en-US" sz="2400" dirty="0" smtClean="0">
                <a:solidFill>
                  <a:schemeClr val="tx2"/>
                </a:solidFill>
                <a:latin typeface="华文细黑" panose="02010600040101010101" pitchFamily="2" charset="-122"/>
                <a:ea typeface="华文细黑" panose="02010600040101010101" pitchFamily="2" charset="-122"/>
              </a:rPr>
              <a:t>上图中</a:t>
            </a:r>
            <a:r>
              <a:rPr lang="zh-CN" altLang="en-US" sz="2400" dirty="0">
                <a:solidFill>
                  <a:schemeClr val="tx2"/>
                </a:solidFill>
                <a:latin typeface="华文细黑" panose="02010600040101010101" pitchFamily="2" charset="-122"/>
                <a:ea typeface="华文细黑" panose="02010600040101010101" pitchFamily="2" charset="-122"/>
              </a:rPr>
              <a:t>，</a:t>
            </a:r>
            <a:r>
              <a:rPr lang="en-US" altLang="zh-CN" sz="2400" dirty="0">
                <a:solidFill>
                  <a:schemeClr val="tx2"/>
                </a:solidFill>
                <a:latin typeface="华文细黑" panose="02010600040101010101" pitchFamily="2" charset="-122"/>
                <a:ea typeface="华文细黑" panose="02010600040101010101" pitchFamily="2" charset="-122"/>
              </a:rPr>
              <a:t>P2 </a:t>
            </a:r>
            <a:r>
              <a:rPr lang="zh-CN" altLang="en-US" sz="2400" dirty="0">
                <a:solidFill>
                  <a:schemeClr val="tx2"/>
                </a:solidFill>
                <a:latin typeface="华文细黑" panose="02010600040101010101" pitchFamily="2" charset="-122"/>
                <a:ea typeface="华文细黑" panose="02010600040101010101" pitchFamily="2" charset="-122"/>
              </a:rPr>
              <a:t>这个处理器无法找到任何可执行的 </a:t>
            </a:r>
            <a:r>
              <a:rPr lang="en-US" altLang="zh-CN" sz="2400" dirty="0" err="1">
                <a:solidFill>
                  <a:schemeClr val="tx2"/>
                </a:solidFill>
                <a:latin typeface="华文细黑" panose="02010600040101010101" pitchFamily="2" charset="-122"/>
                <a:ea typeface="华文细黑" panose="02010600040101010101" pitchFamily="2" charset="-122"/>
              </a:rPr>
              <a:t>goroutines</a:t>
            </a:r>
            <a:r>
              <a:rPr lang="zh-CN" altLang="en-US" sz="2400" dirty="0">
                <a:solidFill>
                  <a:schemeClr val="tx2"/>
                </a:solidFill>
                <a:latin typeface="华文细黑" panose="02010600040101010101" pitchFamily="2" charset="-122"/>
                <a:ea typeface="华文细黑" panose="02010600040101010101" pitchFamily="2" charset="-122"/>
              </a:rPr>
              <a:t>。因此，它随机选择另一个处理器 </a:t>
            </a:r>
            <a:r>
              <a:rPr lang="en-US" altLang="zh-CN" sz="2400" dirty="0">
                <a:solidFill>
                  <a:schemeClr val="tx2"/>
                </a:solidFill>
                <a:latin typeface="华文细黑" panose="02010600040101010101" pitchFamily="2" charset="-122"/>
                <a:ea typeface="华文细黑" panose="02010600040101010101" pitchFamily="2" charset="-122"/>
              </a:rPr>
              <a:t>P1</a:t>
            </a:r>
            <a:r>
              <a:rPr lang="zh-CN" altLang="en-US" sz="2400" dirty="0">
                <a:solidFill>
                  <a:schemeClr val="tx2"/>
                </a:solidFill>
                <a:latin typeface="华文细黑" panose="02010600040101010101" pitchFamily="2" charset="-122"/>
                <a:ea typeface="华文细黑" panose="02010600040101010101" pitchFamily="2" charset="-122"/>
              </a:rPr>
              <a:t>，并将 </a:t>
            </a:r>
            <a:r>
              <a:rPr lang="en-US" altLang="zh-CN" sz="2400" dirty="0">
                <a:solidFill>
                  <a:schemeClr val="tx2"/>
                </a:solidFill>
                <a:latin typeface="华文细黑" panose="02010600040101010101" pitchFamily="2" charset="-122"/>
                <a:ea typeface="华文细黑" panose="02010600040101010101" pitchFamily="2" charset="-122"/>
              </a:rPr>
              <a:t>3 </a:t>
            </a:r>
            <a:r>
              <a:rPr lang="zh-CN" altLang="en-US" sz="2400" dirty="0">
                <a:solidFill>
                  <a:schemeClr val="tx2"/>
                </a:solidFill>
                <a:latin typeface="华文细黑" panose="02010600040101010101" pitchFamily="2" charset="-122"/>
                <a:ea typeface="华文细黑" panose="02010600040101010101" pitchFamily="2" charset="-122"/>
              </a:rPr>
              <a:t>个 </a:t>
            </a:r>
            <a:r>
              <a:rPr lang="en-US" altLang="zh-CN" sz="2400" dirty="0" err="1">
                <a:solidFill>
                  <a:schemeClr val="tx2"/>
                </a:solidFill>
                <a:latin typeface="华文细黑" panose="02010600040101010101" pitchFamily="2" charset="-122"/>
                <a:ea typeface="华文细黑" panose="02010600040101010101" pitchFamily="2" charset="-122"/>
              </a:rPr>
              <a:t>goroutines</a:t>
            </a:r>
            <a:r>
              <a:rPr lang="en-US" altLang="zh-CN" sz="2400" dirty="0">
                <a:solidFill>
                  <a:schemeClr val="tx2"/>
                </a:solidFill>
                <a:latin typeface="华文细黑" panose="02010600040101010101" pitchFamily="2" charset="-122"/>
                <a:ea typeface="华文细黑" panose="02010600040101010101" pitchFamily="2" charset="-122"/>
              </a:rPr>
              <a:t> </a:t>
            </a:r>
            <a:r>
              <a:rPr lang="zh-CN" altLang="en-US" sz="2400" dirty="0">
                <a:solidFill>
                  <a:schemeClr val="tx2"/>
                </a:solidFill>
                <a:latin typeface="华文细黑" panose="02010600040101010101" pitchFamily="2" charset="-122"/>
                <a:ea typeface="华文细黑" panose="02010600040101010101" pitchFamily="2" charset="-122"/>
              </a:rPr>
              <a:t>偷到自己的局部队列中。</a:t>
            </a:r>
            <a:r>
              <a:rPr lang="en-US" altLang="zh-CN" sz="2400" dirty="0">
                <a:solidFill>
                  <a:schemeClr val="tx2"/>
                </a:solidFill>
                <a:latin typeface="华文细黑" panose="02010600040101010101" pitchFamily="2" charset="-122"/>
                <a:ea typeface="华文细黑" panose="02010600040101010101" pitchFamily="2" charset="-122"/>
              </a:rPr>
              <a:t>P2 </a:t>
            </a:r>
            <a:r>
              <a:rPr lang="zh-CN" altLang="en-US" sz="2400" dirty="0">
                <a:solidFill>
                  <a:schemeClr val="tx2"/>
                </a:solidFill>
                <a:latin typeface="华文细黑" panose="02010600040101010101" pitchFamily="2" charset="-122"/>
                <a:ea typeface="华文细黑" panose="02010600040101010101" pitchFamily="2" charset="-122"/>
              </a:rPr>
              <a:t>将执行这些 </a:t>
            </a:r>
            <a:r>
              <a:rPr lang="en-US" altLang="zh-CN" sz="2400" dirty="0" err="1">
                <a:solidFill>
                  <a:schemeClr val="tx2"/>
                </a:solidFill>
                <a:latin typeface="华文细黑" panose="02010600040101010101" pitchFamily="2" charset="-122"/>
                <a:ea typeface="华文细黑" panose="02010600040101010101" pitchFamily="2" charset="-122"/>
              </a:rPr>
              <a:t>goroutines</a:t>
            </a:r>
            <a:r>
              <a:rPr lang="zh-CN" altLang="en-US" sz="2400" dirty="0">
                <a:solidFill>
                  <a:schemeClr val="tx2"/>
                </a:solidFill>
                <a:latin typeface="华文细黑" panose="02010600040101010101" pitchFamily="2" charset="-122"/>
                <a:ea typeface="华文细黑" panose="02010600040101010101" pitchFamily="2" charset="-122"/>
              </a:rPr>
              <a:t>，而调度器也将在多个处理器之间更均衡的调度。</a:t>
            </a:r>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
        <p:nvSpPr>
          <p:cNvPr id="7" name="内容占位符 2"/>
          <p:cNvSpPr txBox="1">
            <a:spLocks/>
          </p:cNvSpPr>
          <p:nvPr/>
        </p:nvSpPr>
        <p:spPr>
          <a:xfrm>
            <a:off x="892188" y="5120677"/>
            <a:ext cx="5904656" cy="4000403"/>
          </a:xfrm>
          <a:prstGeom prst="rect">
            <a:avLst/>
          </a:prstGeom>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Font typeface="Arial" pitchFamily="34" charset="0"/>
              <a:buNone/>
            </a:pPr>
            <a:r>
              <a:rPr lang="en-US" altLang="zh-CN" sz="2400" dirty="0" err="1">
                <a:solidFill>
                  <a:srgbClr val="002060"/>
                </a:solidFill>
              </a:rPr>
              <a:t>runtime.schedule</a:t>
            </a:r>
            <a:r>
              <a:rPr lang="en-US" altLang="zh-CN" sz="2400" dirty="0">
                <a:solidFill>
                  <a:srgbClr val="002060"/>
                </a:solidFill>
              </a:rPr>
              <a:t>() { </a:t>
            </a:r>
            <a:endParaRPr lang="en-US" altLang="zh-CN" sz="2400" dirty="0" smtClean="0">
              <a:solidFill>
                <a:srgbClr val="002060"/>
              </a:solidFill>
            </a:endParaRPr>
          </a:p>
          <a:p>
            <a:pPr marL="0" indent="0">
              <a:buFont typeface="Arial" pitchFamily="34" charset="0"/>
              <a:buNone/>
            </a:pPr>
            <a:r>
              <a:rPr lang="en-US" altLang="zh-CN" sz="2400" dirty="0" smtClean="0">
                <a:solidFill>
                  <a:srgbClr val="002060"/>
                </a:solidFill>
              </a:rPr>
              <a:t>// </a:t>
            </a:r>
            <a:r>
              <a:rPr lang="en-US" altLang="zh-CN" sz="2400" dirty="0">
                <a:solidFill>
                  <a:srgbClr val="002060"/>
                </a:solidFill>
              </a:rPr>
              <a:t>only 1/61 of the time, check the global runnable queue for a G</a:t>
            </a:r>
            <a:r>
              <a:rPr lang="en-US" altLang="zh-CN" sz="2400" dirty="0" smtClean="0">
                <a:solidFill>
                  <a:srgbClr val="002060"/>
                </a:solidFill>
              </a:rPr>
              <a:t>.</a:t>
            </a:r>
          </a:p>
          <a:p>
            <a:pPr marL="0" indent="0">
              <a:buFont typeface="Arial" pitchFamily="34" charset="0"/>
              <a:buNone/>
            </a:pPr>
            <a:r>
              <a:rPr lang="en-US" altLang="zh-CN" sz="2400" dirty="0" smtClean="0">
                <a:solidFill>
                  <a:srgbClr val="002060"/>
                </a:solidFill>
              </a:rPr>
              <a:t> </a:t>
            </a:r>
            <a:r>
              <a:rPr lang="en-US" altLang="zh-CN" sz="2400" dirty="0">
                <a:solidFill>
                  <a:srgbClr val="002060"/>
                </a:solidFill>
              </a:rPr>
              <a:t>// if not found, check the local queue. // if not found, </a:t>
            </a:r>
            <a:endParaRPr lang="en-US" altLang="zh-CN" sz="2400" dirty="0" smtClean="0">
              <a:solidFill>
                <a:srgbClr val="002060"/>
              </a:solidFill>
            </a:endParaRPr>
          </a:p>
          <a:p>
            <a:pPr marL="0" indent="0">
              <a:buFont typeface="Arial" pitchFamily="34" charset="0"/>
              <a:buNone/>
            </a:pPr>
            <a:r>
              <a:rPr lang="en-US" altLang="zh-CN" sz="2400" dirty="0" smtClean="0">
                <a:solidFill>
                  <a:srgbClr val="002060"/>
                </a:solidFill>
              </a:rPr>
              <a:t>// </a:t>
            </a:r>
            <a:r>
              <a:rPr lang="en-US" altLang="zh-CN" sz="2400" dirty="0">
                <a:solidFill>
                  <a:srgbClr val="002060"/>
                </a:solidFill>
              </a:rPr>
              <a:t>try to steal from other Ps. </a:t>
            </a:r>
            <a:endParaRPr lang="en-US" altLang="zh-CN" sz="2400" dirty="0" smtClean="0">
              <a:solidFill>
                <a:srgbClr val="002060"/>
              </a:solidFill>
            </a:endParaRPr>
          </a:p>
          <a:p>
            <a:pPr marL="0" indent="0">
              <a:buFont typeface="Arial" pitchFamily="34" charset="0"/>
              <a:buNone/>
            </a:pPr>
            <a:r>
              <a:rPr lang="en-US" altLang="zh-CN" sz="2400" dirty="0" smtClean="0">
                <a:solidFill>
                  <a:srgbClr val="002060"/>
                </a:solidFill>
              </a:rPr>
              <a:t>// </a:t>
            </a:r>
            <a:r>
              <a:rPr lang="en-US" altLang="zh-CN" sz="2400" dirty="0">
                <a:solidFill>
                  <a:srgbClr val="002060"/>
                </a:solidFill>
              </a:rPr>
              <a:t>if not, check the global runnable queue. </a:t>
            </a:r>
            <a:endParaRPr lang="en-US" altLang="zh-CN" sz="2400" dirty="0" smtClean="0">
              <a:solidFill>
                <a:srgbClr val="002060"/>
              </a:solidFill>
            </a:endParaRPr>
          </a:p>
          <a:p>
            <a:pPr marL="0" indent="0">
              <a:buFont typeface="Arial" pitchFamily="34" charset="0"/>
              <a:buNone/>
            </a:pPr>
            <a:r>
              <a:rPr lang="en-US" altLang="zh-CN" sz="2400" dirty="0" smtClean="0">
                <a:solidFill>
                  <a:srgbClr val="002060"/>
                </a:solidFill>
              </a:rPr>
              <a:t>// </a:t>
            </a:r>
            <a:r>
              <a:rPr lang="en-US" altLang="zh-CN" sz="2400" dirty="0">
                <a:solidFill>
                  <a:srgbClr val="002060"/>
                </a:solidFill>
              </a:rPr>
              <a:t>if not found, poll network. </a:t>
            </a:r>
            <a:endParaRPr lang="en-US" altLang="zh-CN" sz="2400" dirty="0" smtClean="0">
              <a:solidFill>
                <a:srgbClr val="002060"/>
              </a:solidFill>
            </a:endParaRPr>
          </a:p>
          <a:p>
            <a:pPr marL="0" indent="0">
              <a:buFont typeface="Arial" pitchFamily="34" charset="0"/>
              <a:buNone/>
            </a:pPr>
            <a:r>
              <a:rPr lang="en-US" altLang="zh-CN" sz="2400" dirty="0" smtClean="0">
                <a:solidFill>
                  <a:srgbClr val="002060"/>
                </a:solidFill>
              </a:rPr>
              <a:t>}</a:t>
            </a:r>
            <a:endParaRPr lang="en-US" altLang="zh-CN" sz="2400" dirty="0">
              <a:solidFill>
                <a:srgbClr val="002060"/>
              </a:solidFill>
            </a:endParaRPr>
          </a:p>
          <a:p>
            <a:pPr marL="0" indent="0">
              <a:lnSpc>
                <a:spcPct val="150000"/>
              </a:lnSpc>
              <a:buFont typeface="Arial" pitchFamily="34" charset="0"/>
              <a:buNone/>
            </a:pPr>
            <a:endParaRPr lang="zh-CN" altLang="en-US" sz="2400" dirty="0" smtClean="0">
              <a:solidFill>
                <a:srgbClr val="000000"/>
              </a:solidFill>
              <a:latin typeface="华文细黑" panose="02010600040101010101" pitchFamily="2" charset="-122"/>
              <a:ea typeface="华文细黑" panose="02010600040101010101" pitchFamily="2" charset="-122"/>
              <a:cs typeface="STHeiti Light" charset="-122"/>
            </a:endParaRPr>
          </a:p>
          <a:p>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188" y="1704256"/>
            <a:ext cx="11269332" cy="3048000"/>
          </a:xfrm>
          <a:prstGeom prst="rect">
            <a:avLst/>
          </a:prstGeom>
        </p:spPr>
      </p:pic>
    </p:spTree>
    <p:extLst>
      <p:ext uri="{BB962C8B-B14F-4D97-AF65-F5344CB8AC3E}">
        <p14:creationId xmlns:p14="http://schemas.microsoft.com/office/powerpoint/2010/main" val="39430922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并发编程</a:t>
            </a:r>
            <a:r>
              <a:rPr lang="zh-CN" altLang="en-US" sz="4800" b="1" dirty="0" smtClean="0">
                <a:solidFill>
                  <a:srgbClr val="439EFF"/>
                </a:solidFill>
                <a:latin typeface="幼圆" pitchFamily="49" charset="-122"/>
                <a:ea typeface="幼圆" pitchFamily="49" charset="-122"/>
              </a:rPr>
              <a:t>：</a:t>
            </a:r>
            <a:r>
              <a:rPr lang="en-US" altLang="zh-CN" sz="4800" b="1" dirty="0" err="1">
                <a:solidFill>
                  <a:srgbClr val="439EFF"/>
                </a:solidFill>
                <a:latin typeface="幼圆" pitchFamily="49" charset="-122"/>
                <a:ea typeface="幼圆" pitchFamily="49" charset="-122"/>
              </a:rPr>
              <a:t>goroutine</a:t>
            </a:r>
            <a:r>
              <a:rPr lang="zh-CN" altLang="en-US" sz="4800" b="1" dirty="0" smtClean="0">
                <a:solidFill>
                  <a:srgbClr val="439EFF"/>
                </a:solidFill>
                <a:latin typeface="幼圆" pitchFamily="49" charset="-122"/>
                <a:ea typeface="幼圆" pitchFamily="49" charset="-122"/>
              </a:rPr>
              <a:t>状态迁移</a:t>
            </a:r>
            <a:endParaRPr lang="zh-CN" altLang="en-US" sz="4800" b="1" dirty="0">
              <a:solidFill>
                <a:srgbClr val="439EFF"/>
              </a:solidFill>
              <a:latin typeface="幼圆" pitchFamily="49" charset="-122"/>
              <a:ea typeface="幼圆"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12" y="2208312"/>
            <a:ext cx="10585176" cy="6576731"/>
          </a:xfrm>
          <a:prstGeom prst="rect">
            <a:avLst/>
          </a:prstGeom>
        </p:spPr>
      </p:pic>
    </p:spTree>
    <p:extLst>
      <p:ext uri="{BB962C8B-B14F-4D97-AF65-F5344CB8AC3E}">
        <p14:creationId xmlns:p14="http://schemas.microsoft.com/office/powerpoint/2010/main" val="15446399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并发编程：</a:t>
            </a:r>
            <a:r>
              <a:rPr lang="en-US" altLang="zh-CN" sz="4800" b="1" dirty="0" smtClean="0">
                <a:solidFill>
                  <a:srgbClr val="439EFF"/>
                </a:solidFill>
                <a:latin typeface="幼圆" pitchFamily="49" charset="-122"/>
                <a:ea typeface="幼圆" pitchFamily="49" charset="-122"/>
              </a:rPr>
              <a:t>channel</a:t>
            </a:r>
            <a:r>
              <a:rPr lang="zh-CN" altLang="en-US" sz="4800" b="1" dirty="0" smtClean="0">
                <a:solidFill>
                  <a:srgbClr val="439EFF"/>
                </a:solidFill>
                <a:latin typeface="幼圆" pitchFamily="49" charset="-122"/>
                <a:ea typeface="幼圆" pitchFamily="49" charset="-122"/>
              </a:rPr>
              <a:t>基础</a:t>
            </a:r>
            <a:endParaRPr lang="zh-CN" altLang="en-US" dirty="0"/>
          </a:p>
        </p:txBody>
      </p:sp>
      <p:sp>
        <p:nvSpPr>
          <p:cNvPr id="4" name="内容占位符 2"/>
          <p:cNvSpPr>
            <a:spLocks noGrp="1"/>
          </p:cNvSpPr>
          <p:nvPr>
            <p:ph idx="1"/>
          </p:nvPr>
        </p:nvSpPr>
        <p:spPr>
          <a:xfrm>
            <a:off x="640080" y="2240282"/>
            <a:ext cx="6192768" cy="6880798"/>
          </a:xfrm>
          <a:ln>
            <a:solidFill>
              <a:schemeClr val="accent1">
                <a:lumMod val="20000"/>
                <a:lumOff val="80000"/>
              </a:schemeClr>
            </a:solidFill>
          </a:ln>
        </p:spPr>
        <p:txBody>
          <a:bodyPr>
            <a:noAutofit/>
          </a:bodyPr>
          <a:lstStyle/>
          <a:p>
            <a:pPr marL="0" indent="0">
              <a:lnSpc>
                <a:spcPct val="150000"/>
              </a:lnSpc>
              <a:buNone/>
            </a:pPr>
            <a:r>
              <a:rPr lang="en-US" altLang="zh-CN" dirty="0" smtClean="0">
                <a:solidFill>
                  <a:schemeClr val="accent1">
                    <a:lumMod val="50000"/>
                  </a:schemeClr>
                </a:solidFill>
                <a:latin typeface="STHeiti Light" charset="-122"/>
                <a:ea typeface="STHeiti Light" charset="-122"/>
                <a:cs typeface="STHeiti Light" charset="-122"/>
              </a:rPr>
              <a:t>Go</a:t>
            </a:r>
            <a:r>
              <a:rPr lang="zh-CN" altLang="en-US" dirty="0" smtClean="0">
                <a:solidFill>
                  <a:schemeClr val="accent1">
                    <a:lumMod val="50000"/>
                  </a:schemeClr>
                </a:solidFill>
                <a:latin typeface="STHeiti Light" charset="-122"/>
                <a:ea typeface="STHeiti Light" charset="-122"/>
                <a:cs typeface="STHeiti Light" charset="-122"/>
              </a:rPr>
              <a:t>推荐使用</a:t>
            </a:r>
            <a:r>
              <a:rPr lang="en-US" altLang="zh-CN" dirty="0" smtClean="0">
                <a:solidFill>
                  <a:schemeClr val="accent1">
                    <a:lumMod val="50000"/>
                  </a:schemeClr>
                </a:solidFill>
                <a:latin typeface="STHeiti Light" charset="-122"/>
                <a:ea typeface="STHeiti Light" charset="-122"/>
                <a:cs typeface="STHeiti Light" charset="-122"/>
              </a:rPr>
              <a:t>channel</a:t>
            </a:r>
            <a:r>
              <a:rPr lang="zh-CN" altLang="en-US" dirty="0" smtClean="0">
                <a:solidFill>
                  <a:schemeClr val="accent1">
                    <a:lumMod val="50000"/>
                  </a:schemeClr>
                </a:solidFill>
                <a:latin typeface="STHeiti Light" charset="-122"/>
                <a:ea typeface="STHeiti Light" charset="-122"/>
                <a:cs typeface="STHeiti Light" charset="-122"/>
              </a:rPr>
              <a:t>来处理</a:t>
            </a:r>
            <a:r>
              <a:rPr lang="en-US" altLang="zh-CN" dirty="0" err="1" smtClean="0">
                <a:solidFill>
                  <a:schemeClr val="accent1">
                    <a:lumMod val="50000"/>
                  </a:schemeClr>
                </a:solidFill>
                <a:latin typeface="STHeiti Light" charset="-122"/>
                <a:ea typeface="STHeiti Light" charset="-122"/>
                <a:cs typeface="STHeiti Light" charset="-122"/>
              </a:rPr>
              <a:t>goroutine</a:t>
            </a:r>
            <a:r>
              <a:rPr lang="zh-CN" altLang="en-US" dirty="0" smtClean="0">
                <a:solidFill>
                  <a:schemeClr val="accent1">
                    <a:lumMod val="50000"/>
                  </a:schemeClr>
                </a:solidFill>
                <a:latin typeface="STHeiti Light" charset="-122"/>
                <a:ea typeface="STHeiti Light" charset="-122"/>
                <a:cs typeface="STHeiti Light" charset="-122"/>
              </a:rPr>
              <a:t>之间</a:t>
            </a:r>
            <a:r>
              <a:rPr lang="zh-CN" altLang="en-US" dirty="0">
                <a:solidFill>
                  <a:schemeClr val="accent1">
                    <a:lumMod val="50000"/>
                  </a:schemeClr>
                </a:solidFill>
                <a:latin typeface="STHeiti Light" charset="-122"/>
                <a:ea typeface="STHeiti Light" charset="-122"/>
                <a:cs typeface="STHeiti Light" charset="-122"/>
              </a:rPr>
              <a:t>的同步问题。 </a:t>
            </a:r>
          </a:p>
          <a:p>
            <a:pPr>
              <a:lnSpc>
                <a:spcPct val="150000"/>
              </a:lnSpc>
              <a:buFont typeface="Wingdings" charset="2"/>
              <a:buChar char="l"/>
            </a:pPr>
            <a:r>
              <a:rPr lang="en-US" altLang="zh-CN" dirty="0" smtClean="0">
                <a:solidFill>
                  <a:schemeClr val="accent1">
                    <a:lumMod val="50000"/>
                  </a:schemeClr>
                </a:solidFill>
                <a:latin typeface="STHeiti Light" charset="-122"/>
                <a:ea typeface="STHeiti Light" charset="-122"/>
                <a:cs typeface="STHeiti Light" charset="-122"/>
              </a:rPr>
              <a:t>channel </a:t>
            </a:r>
            <a:r>
              <a:rPr lang="zh-CN" altLang="en-US" dirty="0">
                <a:solidFill>
                  <a:schemeClr val="accent1">
                    <a:lumMod val="50000"/>
                  </a:schemeClr>
                </a:solidFill>
                <a:latin typeface="STHeiti Light" charset="-122"/>
                <a:ea typeface="STHeiti Light" charset="-122"/>
                <a:cs typeface="STHeiti Light" charset="-122"/>
              </a:rPr>
              <a:t>是有类型的管道，可以用 </a:t>
            </a:r>
            <a:r>
              <a:rPr lang="en-US" altLang="zh-CN" dirty="0">
                <a:solidFill>
                  <a:schemeClr val="accent1">
                    <a:lumMod val="50000"/>
                  </a:schemeClr>
                </a:solidFill>
                <a:latin typeface="STHeiti Light" charset="-122"/>
                <a:ea typeface="STHeiti Light" charset="-122"/>
                <a:cs typeface="STHeiti Light" charset="-122"/>
              </a:rPr>
              <a:t>channel </a:t>
            </a:r>
            <a:r>
              <a:rPr lang="zh-CN" altLang="en-US" dirty="0">
                <a:solidFill>
                  <a:schemeClr val="accent1">
                    <a:lumMod val="50000"/>
                  </a:schemeClr>
                </a:solidFill>
                <a:latin typeface="STHeiti Light" charset="-122"/>
                <a:ea typeface="STHeiti Light" charset="-122"/>
                <a:cs typeface="STHeiti Light" charset="-122"/>
              </a:rPr>
              <a:t>操作符 </a:t>
            </a:r>
            <a:r>
              <a:rPr lang="en-US" altLang="zh-CN" dirty="0">
                <a:solidFill>
                  <a:schemeClr val="accent1">
                    <a:lumMod val="50000"/>
                  </a:schemeClr>
                </a:solidFill>
                <a:latin typeface="STHeiti Light" charset="-122"/>
                <a:ea typeface="STHeiti Light" charset="-122"/>
                <a:cs typeface="STHeiti Light" charset="-122"/>
              </a:rPr>
              <a:t>&lt;- </a:t>
            </a:r>
            <a:r>
              <a:rPr lang="zh-CN" altLang="en-US" dirty="0">
                <a:solidFill>
                  <a:schemeClr val="accent1">
                    <a:lumMod val="50000"/>
                  </a:schemeClr>
                </a:solidFill>
                <a:latin typeface="STHeiti Light" charset="-122"/>
                <a:ea typeface="STHeiti Light" charset="-122"/>
                <a:cs typeface="STHeiti Light" charset="-122"/>
              </a:rPr>
              <a:t>对其发送或者接收</a:t>
            </a:r>
            <a:r>
              <a:rPr lang="zh-CN" altLang="en-US" dirty="0" smtClean="0">
                <a:solidFill>
                  <a:schemeClr val="accent1">
                    <a:lumMod val="50000"/>
                  </a:schemeClr>
                </a:solidFill>
                <a:latin typeface="STHeiti Light" charset="-122"/>
                <a:ea typeface="STHeiti Light" charset="-122"/>
                <a:cs typeface="STHeiti Light" charset="-122"/>
              </a:rPr>
              <a:t>值</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smtClean="0">
                <a:solidFill>
                  <a:schemeClr val="accent1">
                    <a:lumMod val="50000"/>
                  </a:schemeClr>
                </a:solidFill>
                <a:latin typeface="STHeiti Light" charset="-122"/>
                <a:ea typeface="STHeiti Light" charset="-122"/>
                <a:cs typeface="STHeiti Light" charset="-122"/>
              </a:rPr>
              <a:t>channel </a:t>
            </a:r>
            <a:r>
              <a:rPr lang="zh-CN" altLang="en-US" dirty="0">
                <a:solidFill>
                  <a:schemeClr val="accent1">
                    <a:lumMod val="50000"/>
                  </a:schemeClr>
                </a:solidFill>
                <a:latin typeface="STHeiti Light" charset="-122"/>
                <a:ea typeface="STHeiti Light" charset="-122"/>
                <a:cs typeface="STHeiti Light" charset="-122"/>
              </a:rPr>
              <a:t>使用</a:t>
            </a:r>
            <a:r>
              <a:rPr lang="zh-CN" altLang="en-US" dirty="0" smtClean="0">
                <a:solidFill>
                  <a:schemeClr val="accent1">
                    <a:lumMod val="50000"/>
                  </a:schemeClr>
                </a:solidFill>
                <a:latin typeface="STHeiti Light" charset="-122"/>
                <a:ea typeface="STHeiti Light" charset="-122"/>
                <a:cs typeface="STHeiti Light" charset="-122"/>
              </a:rPr>
              <a:t>前用</a:t>
            </a:r>
            <a:r>
              <a:rPr lang="en-US" altLang="zh-CN" dirty="0" smtClean="0">
                <a:solidFill>
                  <a:schemeClr val="accent1">
                    <a:lumMod val="50000"/>
                  </a:schemeClr>
                </a:solidFill>
                <a:latin typeface="STHeiti Light" charset="-122"/>
                <a:ea typeface="STHeiti Light" charset="-122"/>
                <a:cs typeface="STHeiti Light" charset="-122"/>
              </a:rPr>
              <a:t>make</a:t>
            </a:r>
            <a:r>
              <a:rPr lang="zh-CN" altLang="en-US" dirty="0">
                <a:solidFill>
                  <a:schemeClr val="accent1">
                    <a:lumMod val="50000"/>
                  </a:schemeClr>
                </a:solidFill>
                <a:latin typeface="STHeiti Light" charset="-122"/>
                <a:ea typeface="STHeiti Light" charset="-122"/>
                <a:cs typeface="STHeiti Light" charset="-122"/>
              </a:rPr>
              <a:t>创建</a:t>
            </a:r>
            <a:r>
              <a:rPr lang="zh-CN" altLang="en-US" dirty="0" smtClean="0">
                <a:solidFill>
                  <a:schemeClr val="accent1">
                    <a:lumMod val="50000"/>
                  </a:schemeClr>
                </a:solidFill>
                <a:latin typeface="STHeiti Light" charset="-122"/>
                <a:ea typeface="STHeiti Light" charset="-122"/>
                <a:cs typeface="STHeiti Light" charset="-122"/>
              </a:rPr>
              <a:t>，无缓冲</a:t>
            </a:r>
            <a:r>
              <a:rPr lang="en-US" altLang="zh-CN" dirty="0" smtClean="0">
                <a:solidFill>
                  <a:schemeClr val="accent1">
                    <a:lumMod val="50000"/>
                  </a:schemeClr>
                </a:solidFill>
                <a:latin typeface="STHeiti Light" charset="-122"/>
                <a:ea typeface="STHeiti Light" charset="-122"/>
                <a:cs typeface="STHeiti Light" charset="-122"/>
              </a:rPr>
              <a:t>channel</a:t>
            </a:r>
            <a:r>
              <a:rPr lang="zh-CN" altLang="en-US" dirty="0" smtClean="0">
                <a:solidFill>
                  <a:schemeClr val="accent1">
                    <a:lumMod val="50000"/>
                  </a:schemeClr>
                </a:solidFill>
                <a:latin typeface="STHeiti Light" charset="-122"/>
                <a:ea typeface="STHeiti Light" charset="-122"/>
                <a:cs typeface="STHeiti Light" charset="-122"/>
              </a:rPr>
              <a:t>必须</a:t>
            </a:r>
            <a:r>
              <a:rPr lang="zh-CN" altLang="en-US" dirty="0">
                <a:solidFill>
                  <a:schemeClr val="accent1">
                    <a:lumMod val="50000"/>
                  </a:schemeClr>
                </a:solidFill>
                <a:latin typeface="STHeiti Light" charset="-122"/>
                <a:ea typeface="STHeiti Light" charset="-122"/>
                <a:cs typeface="STHeiti Light" charset="-122"/>
              </a:rPr>
              <a:t>要一个接收者准备好接收通道的数据然后发送者可以直接把数据发送给</a:t>
            </a:r>
            <a:r>
              <a:rPr lang="zh-CN" altLang="en-US" dirty="0" smtClean="0">
                <a:solidFill>
                  <a:schemeClr val="accent1">
                    <a:lumMod val="50000"/>
                  </a:schemeClr>
                </a:solidFill>
                <a:latin typeface="STHeiti Light" charset="-122"/>
                <a:ea typeface="STHeiti Light" charset="-122"/>
                <a:cs typeface="STHeiti Light" charset="-122"/>
              </a:rPr>
              <a:t>接收者。在</a:t>
            </a:r>
            <a:r>
              <a:rPr lang="zh-CN" altLang="en-US" dirty="0">
                <a:solidFill>
                  <a:schemeClr val="accent1">
                    <a:lumMod val="50000"/>
                  </a:schemeClr>
                </a:solidFill>
                <a:latin typeface="STHeiti Light" charset="-122"/>
                <a:ea typeface="STHeiti Light" charset="-122"/>
                <a:cs typeface="STHeiti Light" charset="-122"/>
              </a:rPr>
              <a:t>另一端准备好之前，发送和接收都会</a:t>
            </a:r>
            <a:r>
              <a:rPr lang="zh-CN" altLang="en-US" dirty="0" smtClean="0">
                <a:solidFill>
                  <a:schemeClr val="accent1">
                    <a:lumMod val="50000"/>
                  </a:schemeClr>
                </a:solidFill>
                <a:latin typeface="STHeiti Light" charset="-122"/>
                <a:ea typeface="STHeiti Light" charset="-122"/>
                <a:cs typeface="STHeiti Light" charset="-122"/>
              </a:rPr>
              <a:t>阻塞。</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a:solidFill>
                  <a:schemeClr val="accent1">
                    <a:lumMod val="50000"/>
                  </a:schemeClr>
                </a:solidFill>
                <a:latin typeface="STHeiti Light" charset="-122"/>
                <a:ea typeface="STHeiti Light" charset="-122"/>
                <a:cs typeface="STHeiti Light" charset="-122"/>
              </a:rPr>
              <a:t>channel </a:t>
            </a:r>
            <a:r>
              <a:rPr lang="zh-CN" altLang="en-US" dirty="0" smtClean="0">
                <a:solidFill>
                  <a:schemeClr val="accent1">
                    <a:lumMod val="50000"/>
                  </a:schemeClr>
                </a:solidFill>
                <a:latin typeface="STHeiti Light" charset="-122"/>
                <a:ea typeface="STHeiti Light" charset="-122"/>
                <a:cs typeface="STHeiti Light" charset="-122"/>
              </a:rPr>
              <a:t>可以是带</a:t>
            </a:r>
            <a:r>
              <a:rPr lang="zh-CN" altLang="en-US" dirty="0">
                <a:solidFill>
                  <a:schemeClr val="accent1">
                    <a:lumMod val="50000"/>
                  </a:schemeClr>
                </a:solidFill>
                <a:latin typeface="STHeiti Light" charset="-122"/>
                <a:ea typeface="STHeiti Light" charset="-122"/>
                <a:cs typeface="STHeiti Light" charset="-122"/>
              </a:rPr>
              <a:t>缓冲的，向带缓冲的 </a:t>
            </a:r>
            <a:r>
              <a:rPr lang="en-US" altLang="zh-CN" dirty="0">
                <a:solidFill>
                  <a:schemeClr val="accent1">
                    <a:lumMod val="50000"/>
                  </a:schemeClr>
                </a:solidFill>
                <a:latin typeface="STHeiti Light" charset="-122"/>
                <a:ea typeface="STHeiti Light" charset="-122"/>
                <a:cs typeface="STHeiti Light" charset="-122"/>
              </a:rPr>
              <a:t>channel </a:t>
            </a:r>
            <a:r>
              <a:rPr lang="zh-CN" altLang="en-US" dirty="0">
                <a:solidFill>
                  <a:schemeClr val="accent1">
                    <a:lumMod val="50000"/>
                  </a:schemeClr>
                </a:solidFill>
                <a:latin typeface="STHeiti Light" charset="-122"/>
                <a:ea typeface="STHeiti Light" charset="-122"/>
                <a:cs typeface="STHeiti Light" charset="-122"/>
              </a:rPr>
              <a:t>发送数据的时候，只有在缓冲区满的时候才会阻塞。 而当缓冲区为空的时候接收操作会阻塞</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发送者可以 </a:t>
            </a:r>
            <a:r>
              <a:rPr lang="en-US" altLang="zh-CN" dirty="0">
                <a:solidFill>
                  <a:schemeClr val="accent1">
                    <a:lumMod val="50000"/>
                  </a:schemeClr>
                </a:solidFill>
                <a:latin typeface="STHeiti Light" charset="-122"/>
                <a:ea typeface="STHeiti Light" charset="-122"/>
                <a:cs typeface="STHeiti Light" charset="-122"/>
              </a:rPr>
              <a:t>close </a:t>
            </a:r>
            <a:r>
              <a:rPr lang="en-US" altLang="zh-CN" dirty="0" smtClean="0">
                <a:solidFill>
                  <a:schemeClr val="accent1">
                    <a:lumMod val="50000"/>
                  </a:schemeClr>
                </a:solidFill>
                <a:latin typeface="STHeiti Light" charset="-122"/>
                <a:ea typeface="STHeiti Light" charset="-122"/>
                <a:cs typeface="STHeiti Light" charset="-122"/>
              </a:rPr>
              <a:t>channel </a:t>
            </a:r>
            <a:r>
              <a:rPr lang="zh-CN" altLang="en-US" dirty="0" smtClean="0">
                <a:solidFill>
                  <a:schemeClr val="accent1">
                    <a:lumMod val="50000"/>
                  </a:schemeClr>
                </a:solidFill>
                <a:latin typeface="STHeiti Light" charset="-122"/>
                <a:ea typeface="STHeiti Light" charset="-122"/>
                <a:cs typeface="STHeiti Light" charset="-122"/>
              </a:rPr>
              <a:t>表示没有值再被发送</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endParaRPr lang="zh-CN" altLang="en-US" dirty="0">
              <a:solidFill>
                <a:srgbClr val="000000"/>
              </a:solidFill>
              <a:latin typeface="STHeiti Light" charset="-122"/>
              <a:ea typeface="STHeiti Light" charset="-122"/>
              <a:cs typeface="STHeiti Light" charset="-122"/>
            </a:endParaRPr>
          </a:p>
        </p:txBody>
      </p:sp>
      <p:sp>
        <p:nvSpPr>
          <p:cNvPr id="5" name="内容占位符 2"/>
          <p:cNvSpPr txBox="1">
            <a:spLocks/>
          </p:cNvSpPr>
          <p:nvPr/>
        </p:nvSpPr>
        <p:spPr>
          <a:xfrm>
            <a:off x="7120880" y="2240282"/>
            <a:ext cx="5040640" cy="6880798"/>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1</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a:solidFill>
                  <a:schemeClr val="accent1">
                    <a:lumMod val="50000"/>
                  </a:schemeClr>
                </a:solidFill>
                <a:latin typeface="STHeiti Light" charset="-122"/>
                <a:ea typeface="STHeiti Light" charset="-122"/>
                <a:cs typeface="STHeiti Light" charset="-122"/>
              </a:rPr>
              <a:t>var</a:t>
            </a:r>
            <a:r>
              <a:rPr lang="en-US" altLang="zh-CN" dirty="0">
                <a:solidFill>
                  <a:schemeClr val="accent1">
                    <a:lumMod val="50000"/>
                  </a:schemeClr>
                </a:solidFill>
                <a:latin typeface="STHeiti Light" charset="-122"/>
                <a:ea typeface="STHeiti Light" charset="-122"/>
                <a:cs typeface="STHeiti Light" charset="-122"/>
              </a:rPr>
              <a:t> ch1 </a:t>
            </a:r>
            <a:r>
              <a:rPr lang="en-US" altLang="zh-CN" dirty="0" err="1">
                <a:solidFill>
                  <a:schemeClr val="accent1">
                    <a:lumMod val="50000"/>
                  </a:schemeClr>
                </a:solidFill>
                <a:latin typeface="STHeiti Light" charset="-122"/>
                <a:ea typeface="STHeiti Light" charset="-122"/>
                <a:cs typeface="STHeiti Light" charset="-122"/>
              </a:rPr>
              <a:t>chan</a:t>
            </a:r>
            <a:r>
              <a:rPr lang="en-US" altLang="zh-CN" dirty="0">
                <a:solidFill>
                  <a:schemeClr val="accent1">
                    <a:lumMod val="50000"/>
                  </a:schemeClr>
                </a:solidFill>
                <a:latin typeface="STHeiti Light" charset="-122"/>
                <a:ea typeface="STHeiti Light" charset="-122"/>
                <a:cs typeface="STHeiti Light" charset="-122"/>
              </a:rPr>
              <a:t> = make(</a:t>
            </a:r>
            <a:r>
              <a:rPr lang="en-US" altLang="zh-CN" dirty="0" err="1">
                <a:solidFill>
                  <a:schemeClr val="accent1">
                    <a:lumMod val="50000"/>
                  </a:schemeClr>
                </a:solidFill>
                <a:latin typeface="STHeiti Light" charset="-122"/>
                <a:ea typeface="STHeiti Light" charset="-122"/>
                <a:cs typeface="STHeiti Light" charset="-122"/>
              </a:rPr>
              <a:t>chan</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 </a:t>
            </a:r>
            <a:r>
              <a:rPr lang="zh-CN" altLang="en-US" dirty="0" smtClean="0">
                <a:solidFill>
                  <a:schemeClr val="accent1">
                    <a:lumMod val="50000"/>
                  </a:schemeClr>
                </a:solidFill>
                <a:latin typeface="STHeiti Light" charset="-122"/>
                <a:ea typeface="STHeiti Light" charset="-122"/>
                <a:cs typeface="STHeiti Light" charset="-122"/>
              </a:rPr>
              <a:t>非缓冲</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ch2 </a:t>
            </a:r>
            <a:r>
              <a:rPr lang="en-US" altLang="zh-CN" dirty="0">
                <a:solidFill>
                  <a:schemeClr val="accent1">
                    <a:lumMod val="50000"/>
                  </a:schemeClr>
                </a:solidFill>
                <a:latin typeface="STHeiti Light" charset="-122"/>
                <a:ea typeface="STHeiti Light" charset="-122"/>
                <a:cs typeface="STHeiti Light" charset="-122"/>
              </a:rPr>
              <a:t>:= make(</a:t>
            </a:r>
            <a:r>
              <a:rPr lang="en-US" altLang="zh-CN" dirty="0" err="1">
                <a:solidFill>
                  <a:schemeClr val="accent1">
                    <a:lumMod val="50000"/>
                  </a:schemeClr>
                </a:solidFill>
                <a:latin typeface="STHeiti Light" charset="-122"/>
                <a:ea typeface="STHeiti Light" charset="-122"/>
                <a:cs typeface="STHeiti Light" charset="-122"/>
              </a:rPr>
              <a:t>chan</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5) // </a:t>
            </a:r>
            <a:r>
              <a:rPr lang="zh-CN" altLang="en-US" dirty="0" smtClean="0">
                <a:solidFill>
                  <a:schemeClr val="accent1">
                    <a:lumMod val="50000"/>
                  </a:schemeClr>
                </a:solidFill>
                <a:latin typeface="STHeiti Light" charset="-122"/>
                <a:ea typeface="STHeiti Light" charset="-122"/>
                <a:cs typeface="STHeiti Light" charset="-122"/>
              </a:rPr>
              <a:t>有缓冲</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2</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a:solidFill>
                  <a:schemeClr val="accent1">
                    <a:lumMod val="50000"/>
                  </a:schemeClr>
                </a:solidFill>
              </a:rPr>
              <a:t>package main </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import </a:t>
            </a:r>
            <a:r>
              <a:rPr lang="en-US" altLang="zh-CN" dirty="0">
                <a:solidFill>
                  <a:schemeClr val="accent1">
                    <a:lumMod val="50000"/>
                  </a:schemeClr>
                </a:solidFill>
              </a:rPr>
              <a:t>"</a:t>
            </a:r>
            <a:r>
              <a:rPr lang="en-US" altLang="zh-CN" dirty="0" err="1">
                <a:solidFill>
                  <a:schemeClr val="accent1">
                    <a:lumMod val="50000"/>
                  </a:schemeClr>
                </a:solidFill>
              </a:rPr>
              <a:t>fmt</a:t>
            </a:r>
            <a:r>
              <a:rPr lang="en-US" altLang="zh-CN" dirty="0">
                <a:solidFill>
                  <a:schemeClr val="accent1">
                    <a:lumMod val="50000"/>
                  </a:schemeClr>
                </a:solidFill>
              </a:rPr>
              <a:t>" </a:t>
            </a:r>
            <a:endParaRPr lang="en-US" altLang="zh-CN" dirty="0" smtClean="0">
              <a:solidFill>
                <a:schemeClr val="accent1">
                  <a:lumMod val="50000"/>
                </a:schemeClr>
              </a:solidFill>
            </a:endParaRPr>
          </a:p>
          <a:p>
            <a:pPr marL="0" indent="0">
              <a:lnSpc>
                <a:spcPct val="120000"/>
              </a:lnSpc>
              <a:buNone/>
            </a:pPr>
            <a:r>
              <a:rPr lang="en-US" altLang="zh-CN" dirty="0" err="1" smtClean="0">
                <a:solidFill>
                  <a:schemeClr val="accent1">
                    <a:lumMod val="50000"/>
                  </a:schemeClr>
                </a:solidFill>
              </a:rPr>
              <a:t>func</a:t>
            </a:r>
            <a:r>
              <a:rPr lang="en-US" altLang="zh-CN" dirty="0" smtClean="0">
                <a:solidFill>
                  <a:schemeClr val="accent1">
                    <a:lumMod val="50000"/>
                  </a:schemeClr>
                </a:solidFill>
              </a:rPr>
              <a:t> </a:t>
            </a:r>
            <a:r>
              <a:rPr lang="en-US" altLang="zh-CN" dirty="0">
                <a:solidFill>
                  <a:schemeClr val="accent1">
                    <a:lumMod val="50000"/>
                  </a:schemeClr>
                </a:solidFill>
              </a:rPr>
              <a:t>main() { </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ch1 </a:t>
            </a:r>
            <a:r>
              <a:rPr lang="en-US" altLang="zh-CN" dirty="0">
                <a:solidFill>
                  <a:schemeClr val="accent1">
                    <a:lumMod val="50000"/>
                  </a:schemeClr>
                </a:solidFill>
              </a:rPr>
              <a:t>:= make(</a:t>
            </a:r>
            <a:r>
              <a:rPr lang="en-US" altLang="zh-CN" dirty="0" err="1">
                <a:solidFill>
                  <a:schemeClr val="accent1">
                    <a:lumMod val="50000"/>
                  </a:schemeClr>
                </a:solidFill>
              </a:rPr>
              <a:t>chan</a:t>
            </a:r>
            <a:r>
              <a:rPr lang="en-US" altLang="zh-CN" dirty="0">
                <a:solidFill>
                  <a:schemeClr val="accent1">
                    <a:lumMod val="50000"/>
                  </a:schemeClr>
                </a:solidFill>
              </a:rPr>
              <a:t> </a:t>
            </a:r>
            <a:r>
              <a:rPr lang="en-US" altLang="zh-CN" dirty="0" err="1">
                <a:solidFill>
                  <a:schemeClr val="accent1">
                    <a:lumMod val="50000"/>
                  </a:schemeClr>
                </a:solidFill>
              </a:rPr>
              <a:t>int</a:t>
            </a:r>
            <a:r>
              <a:rPr lang="en-US" altLang="zh-CN" dirty="0">
                <a:solidFill>
                  <a:schemeClr val="accent1">
                    <a:lumMod val="50000"/>
                  </a:schemeClr>
                </a:solidFill>
              </a:rPr>
              <a:t>) </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go </a:t>
            </a:r>
            <a:r>
              <a:rPr lang="en-US" altLang="zh-CN" dirty="0">
                <a:solidFill>
                  <a:schemeClr val="accent1">
                    <a:lumMod val="50000"/>
                  </a:schemeClr>
                </a:solidFill>
              </a:rPr>
              <a:t>pump(ch1) // pump hangs </a:t>
            </a:r>
            <a:endParaRPr lang="en-US" altLang="zh-CN" dirty="0" smtClean="0">
              <a:solidFill>
                <a:schemeClr val="accent1">
                  <a:lumMod val="50000"/>
                </a:schemeClr>
              </a:solidFill>
            </a:endParaRPr>
          </a:p>
          <a:p>
            <a:pPr marL="0" indent="0">
              <a:lnSpc>
                <a:spcPct val="120000"/>
              </a:lnSpc>
              <a:buNone/>
            </a:pPr>
            <a:r>
              <a:rPr lang="en-US" altLang="zh-CN" dirty="0" err="1" smtClean="0">
                <a:solidFill>
                  <a:schemeClr val="accent1">
                    <a:lumMod val="50000"/>
                  </a:schemeClr>
                </a:solidFill>
              </a:rPr>
              <a:t>fmt.Println</a:t>
            </a:r>
            <a:r>
              <a:rPr lang="en-US" altLang="zh-CN" dirty="0">
                <a:solidFill>
                  <a:schemeClr val="accent1">
                    <a:lumMod val="50000"/>
                  </a:schemeClr>
                </a:solidFill>
              </a:rPr>
              <a:t>(&lt;-ch1) // </a:t>
            </a:r>
            <a:r>
              <a:rPr lang="en-US" altLang="zh-CN" dirty="0" smtClean="0">
                <a:solidFill>
                  <a:schemeClr val="accent1">
                    <a:lumMod val="50000"/>
                  </a:schemeClr>
                </a:solidFill>
              </a:rPr>
              <a:t>print</a:t>
            </a:r>
            <a:r>
              <a:rPr lang="zh-CN" altLang="en-US" dirty="0" smtClean="0">
                <a:solidFill>
                  <a:schemeClr val="accent1">
                    <a:lumMod val="50000"/>
                  </a:schemeClr>
                </a:solidFill>
              </a:rPr>
              <a:t> </a:t>
            </a:r>
            <a:r>
              <a:rPr lang="en-US" altLang="zh-CN" dirty="0" smtClean="0">
                <a:solidFill>
                  <a:schemeClr val="accent1">
                    <a:lumMod val="50000"/>
                  </a:schemeClr>
                </a:solidFill>
              </a:rPr>
              <a:t> </a:t>
            </a:r>
            <a:r>
              <a:rPr lang="en-US" altLang="zh-CN" dirty="0">
                <a:solidFill>
                  <a:schemeClr val="accent1">
                    <a:lumMod val="50000"/>
                  </a:schemeClr>
                </a:solidFill>
              </a:rPr>
              <a:t>0 </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 </a:t>
            </a:r>
          </a:p>
          <a:p>
            <a:pPr marL="0" indent="0">
              <a:lnSpc>
                <a:spcPct val="120000"/>
              </a:lnSpc>
              <a:buNone/>
            </a:pPr>
            <a:r>
              <a:rPr lang="en-US" altLang="zh-CN" dirty="0" err="1" smtClean="0">
                <a:solidFill>
                  <a:schemeClr val="accent1">
                    <a:lumMod val="50000"/>
                  </a:schemeClr>
                </a:solidFill>
              </a:rPr>
              <a:t>func</a:t>
            </a:r>
            <a:r>
              <a:rPr lang="en-US" altLang="zh-CN" dirty="0" smtClean="0">
                <a:solidFill>
                  <a:schemeClr val="accent1">
                    <a:lumMod val="50000"/>
                  </a:schemeClr>
                </a:solidFill>
              </a:rPr>
              <a:t> </a:t>
            </a:r>
            <a:r>
              <a:rPr lang="en-US" altLang="zh-CN" dirty="0">
                <a:solidFill>
                  <a:schemeClr val="accent1">
                    <a:lumMod val="50000"/>
                  </a:schemeClr>
                </a:solidFill>
              </a:rPr>
              <a:t>pump(</a:t>
            </a:r>
            <a:r>
              <a:rPr lang="en-US" altLang="zh-CN" dirty="0" err="1">
                <a:solidFill>
                  <a:schemeClr val="accent1">
                    <a:lumMod val="50000"/>
                  </a:schemeClr>
                </a:solidFill>
              </a:rPr>
              <a:t>ch</a:t>
            </a:r>
            <a:r>
              <a:rPr lang="en-US" altLang="zh-CN" dirty="0">
                <a:solidFill>
                  <a:schemeClr val="accent1">
                    <a:lumMod val="50000"/>
                  </a:schemeClr>
                </a:solidFill>
              </a:rPr>
              <a:t> </a:t>
            </a:r>
            <a:r>
              <a:rPr lang="en-US" altLang="zh-CN" dirty="0" err="1">
                <a:solidFill>
                  <a:schemeClr val="accent1">
                    <a:lumMod val="50000"/>
                  </a:schemeClr>
                </a:solidFill>
              </a:rPr>
              <a:t>chan</a:t>
            </a:r>
            <a:r>
              <a:rPr lang="en-US" altLang="zh-CN" dirty="0">
                <a:solidFill>
                  <a:schemeClr val="accent1">
                    <a:lumMod val="50000"/>
                  </a:schemeClr>
                </a:solidFill>
              </a:rPr>
              <a:t> </a:t>
            </a:r>
            <a:r>
              <a:rPr lang="en-US" altLang="zh-CN" dirty="0" err="1">
                <a:solidFill>
                  <a:schemeClr val="accent1">
                    <a:lumMod val="50000"/>
                  </a:schemeClr>
                </a:solidFill>
              </a:rPr>
              <a:t>int</a:t>
            </a:r>
            <a:r>
              <a:rPr lang="en-US" altLang="zh-CN" dirty="0">
                <a:solidFill>
                  <a:schemeClr val="accent1">
                    <a:lumMod val="50000"/>
                  </a:schemeClr>
                </a:solidFill>
              </a:rPr>
              <a:t>) { </a:t>
            </a:r>
            <a:endParaRPr lang="en-US" altLang="zh-CN" dirty="0" smtClean="0">
              <a:solidFill>
                <a:schemeClr val="accent1">
                  <a:lumMod val="50000"/>
                </a:schemeClr>
              </a:solidFill>
            </a:endParaRPr>
          </a:p>
          <a:p>
            <a:pPr marL="0" indent="0">
              <a:lnSpc>
                <a:spcPct val="120000"/>
              </a:lnSpc>
              <a:buNone/>
            </a:pPr>
            <a:r>
              <a:rPr lang="en-US" altLang="zh-CN" dirty="0" err="1" smtClean="0">
                <a:solidFill>
                  <a:schemeClr val="accent1">
                    <a:lumMod val="50000"/>
                  </a:schemeClr>
                </a:solidFill>
              </a:rPr>
              <a:t>ch</a:t>
            </a:r>
            <a:r>
              <a:rPr lang="en-US" altLang="zh-CN" dirty="0" smtClean="0">
                <a:solidFill>
                  <a:schemeClr val="accent1">
                    <a:lumMod val="50000"/>
                  </a:schemeClr>
                </a:solidFill>
              </a:rPr>
              <a:t> </a:t>
            </a:r>
            <a:r>
              <a:rPr lang="en-US" altLang="zh-CN" dirty="0">
                <a:solidFill>
                  <a:schemeClr val="accent1">
                    <a:lumMod val="50000"/>
                  </a:schemeClr>
                </a:solidFill>
              </a:rPr>
              <a:t>&lt;- 0</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 </a:t>
            </a:r>
            <a:r>
              <a:rPr lang="en-US" altLang="zh-CN" dirty="0">
                <a:solidFill>
                  <a:schemeClr val="accent1">
                    <a:lumMod val="50000"/>
                  </a:schemeClr>
                </a:solidFill>
              </a:rPr>
              <a:t>}</a:t>
            </a:r>
            <a:endParaRPr kumimoji="1" lang="zh-CN" altLang="en-US" dirty="0">
              <a:solidFill>
                <a:schemeClr val="accent1">
                  <a:lumMod val="50000"/>
                </a:schemeClr>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115972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并发编程：</a:t>
            </a:r>
            <a:r>
              <a:rPr lang="en-US" altLang="zh-CN" sz="4800" b="1" dirty="0" err="1" smtClean="0">
                <a:solidFill>
                  <a:srgbClr val="439EFF"/>
                </a:solidFill>
                <a:latin typeface="幼圆" pitchFamily="49" charset="-122"/>
                <a:ea typeface="幼圆" pitchFamily="49" charset="-122"/>
              </a:rPr>
              <a:t>goroutine</a:t>
            </a:r>
            <a:r>
              <a:rPr lang="zh-CN" altLang="en-US" sz="4800" b="1" dirty="0" smtClean="0">
                <a:solidFill>
                  <a:srgbClr val="439EFF"/>
                </a:solidFill>
                <a:latin typeface="幼圆" pitchFamily="49" charset="-122"/>
                <a:ea typeface="幼圆" pitchFamily="49" charset="-122"/>
              </a:rPr>
              <a:t>和</a:t>
            </a:r>
            <a:r>
              <a:rPr lang="en-US" altLang="zh-CN" sz="4800" b="1" dirty="0" smtClean="0">
                <a:solidFill>
                  <a:srgbClr val="439EFF"/>
                </a:solidFill>
                <a:latin typeface="幼圆" pitchFamily="49" charset="-122"/>
                <a:ea typeface="幼圆" pitchFamily="49" charset="-122"/>
              </a:rPr>
              <a:t>channel(1/2)</a:t>
            </a:r>
            <a:endParaRPr lang="zh-CN" altLang="en-US" dirty="0"/>
          </a:p>
        </p:txBody>
      </p:sp>
      <p:sp>
        <p:nvSpPr>
          <p:cNvPr id="4" name="内容占位符 2"/>
          <p:cNvSpPr>
            <a:spLocks noGrp="1"/>
          </p:cNvSpPr>
          <p:nvPr>
            <p:ph idx="1"/>
          </p:nvPr>
        </p:nvSpPr>
        <p:spPr>
          <a:xfrm>
            <a:off x="640080" y="2240282"/>
            <a:ext cx="5760720" cy="7240838"/>
          </a:xfrm>
          <a:ln>
            <a:solidFill>
              <a:schemeClr val="accent1">
                <a:lumMod val="20000"/>
                <a:lumOff val="80000"/>
              </a:schemeClr>
            </a:solidFill>
          </a:ln>
        </p:spPr>
        <p:txBody>
          <a:bodyPr>
            <a:noAutofit/>
          </a:bodyPr>
          <a:lstStyle/>
          <a:p>
            <a:pPr>
              <a:lnSpc>
                <a:spcPct val="150000"/>
              </a:lnSpc>
              <a:buFont typeface="Wingdings" charset="2"/>
              <a:buChar char="l"/>
            </a:pPr>
            <a:r>
              <a:rPr lang="en-US" altLang="zh-CN" dirty="0">
                <a:solidFill>
                  <a:schemeClr val="accent1">
                    <a:lumMod val="50000"/>
                  </a:schemeClr>
                </a:solidFill>
                <a:latin typeface="STHeiti Light" charset="-122"/>
                <a:ea typeface="STHeiti Light" charset="-122"/>
                <a:cs typeface="STHeiti Light" charset="-122"/>
              </a:rPr>
              <a:t>for</a:t>
            </a:r>
            <a:r>
              <a:rPr lang="zh-CN" altLang="en-US" dirty="0">
                <a:solidFill>
                  <a:schemeClr val="accent1">
                    <a:lumMod val="50000"/>
                  </a:schemeClr>
                </a:solidFill>
                <a:latin typeface="STHeiti Light" charset="-122"/>
                <a:ea typeface="STHeiti Light" charset="-122"/>
                <a:cs typeface="STHeiti Light" charset="-122"/>
              </a:rPr>
              <a:t> 循环的 </a:t>
            </a:r>
            <a:r>
              <a:rPr lang="en-US" altLang="zh-CN" dirty="0">
                <a:solidFill>
                  <a:schemeClr val="accent1">
                    <a:lumMod val="50000"/>
                  </a:schemeClr>
                </a:solidFill>
                <a:latin typeface="STHeiti Light" charset="-122"/>
                <a:ea typeface="STHeiti Light" charset="-122"/>
                <a:cs typeface="STHeiti Light" charset="-122"/>
              </a:rPr>
              <a:t>range</a:t>
            </a:r>
            <a:r>
              <a:rPr lang="zh-CN" altLang="en-US" dirty="0">
                <a:solidFill>
                  <a:schemeClr val="accent1">
                    <a:lumMod val="50000"/>
                  </a:schemeClr>
                </a:solidFill>
                <a:latin typeface="STHeiti Light" charset="-122"/>
                <a:ea typeface="STHeiti Light" charset="-122"/>
                <a:cs typeface="STHeiti Light" charset="-122"/>
              </a:rPr>
              <a:t> 语句可以用在通道 </a:t>
            </a:r>
            <a:r>
              <a:rPr lang="en-US" altLang="zh-CN" dirty="0" err="1">
                <a:solidFill>
                  <a:schemeClr val="accent1">
                    <a:lumMod val="50000"/>
                  </a:schemeClr>
                </a:solidFill>
                <a:latin typeface="STHeiti Light" charset="-122"/>
                <a:ea typeface="STHeiti Light" charset="-122"/>
                <a:cs typeface="STHeiti Light" charset="-122"/>
              </a:rPr>
              <a:t>ch</a:t>
            </a:r>
            <a:r>
              <a:rPr lang="zh-CN" altLang="en-US" dirty="0">
                <a:solidFill>
                  <a:schemeClr val="accent1">
                    <a:lumMod val="50000"/>
                  </a:schemeClr>
                </a:solidFill>
                <a:latin typeface="STHeiti Light" charset="-122"/>
                <a:ea typeface="STHeiti Light" charset="-122"/>
                <a:cs typeface="STHeiti Light" charset="-122"/>
              </a:rPr>
              <a:t> 上，便可以从通道中获取</a:t>
            </a:r>
            <a:r>
              <a:rPr lang="zh-CN" altLang="en-US" dirty="0" smtClean="0">
                <a:solidFill>
                  <a:schemeClr val="accent1">
                    <a:lumMod val="50000"/>
                  </a:schemeClr>
                </a:solidFill>
                <a:latin typeface="STHeiti Light" charset="-122"/>
                <a:ea typeface="STHeiti Light" charset="-122"/>
                <a:cs typeface="STHeiti Light" charset="-122"/>
              </a:rPr>
              <a:t>值</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 读取</a:t>
            </a:r>
            <a:r>
              <a:rPr lang="zh-CN" altLang="en-US" dirty="0">
                <a:solidFill>
                  <a:schemeClr val="accent1">
                    <a:lumMod val="50000"/>
                  </a:schemeClr>
                </a:solidFill>
                <a:latin typeface="STHeiti Light" charset="-122"/>
                <a:ea typeface="STHeiti Light" charset="-122"/>
                <a:cs typeface="STHeiti Light" charset="-122"/>
              </a:rPr>
              <a:t>数据直到通道关闭，</a:t>
            </a:r>
            <a:r>
              <a:rPr lang="zh-CN" altLang="en-US" dirty="0" smtClean="0">
                <a:solidFill>
                  <a:schemeClr val="accent1">
                    <a:lumMod val="50000"/>
                  </a:schemeClr>
                </a:solidFill>
                <a:latin typeface="STHeiti Light" charset="-122"/>
                <a:ea typeface="STHeiti Light" charset="-122"/>
                <a:cs typeface="STHeiti Light" charset="-122"/>
              </a:rPr>
              <a:t>才会继续执行</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smtClean="0">
                <a:solidFill>
                  <a:schemeClr val="accent1">
                    <a:lumMod val="50000"/>
                  </a:schemeClr>
                </a:solidFill>
                <a:latin typeface="STHeiti Light" charset="-122"/>
                <a:ea typeface="STHeiti Light" charset="-122"/>
                <a:cs typeface="STHeiti Light" charset="-122"/>
              </a:rPr>
              <a:t>Channel</a:t>
            </a:r>
            <a:r>
              <a:rPr lang="zh-CN" altLang="en-US" dirty="0" smtClean="0">
                <a:solidFill>
                  <a:schemeClr val="accent1">
                    <a:lumMod val="50000"/>
                  </a:schemeClr>
                </a:solidFill>
                <a:latin typeface="STHeiti Light" charset="-122"/>
                <a:ea typeface="STHeiti Light" charset="-122"/>
                <a:cs typeface="STHeiti Light" charset="-122"/>
              </a:rPr>
              <a:t>是可以关闭</a:t>
            </a:r>
            <a:r>
              <a:rPr lang="zh-CN" altLang="en-US" dirty="0">
                <a:solidFill>
                  <a:schemeClr val="accent1">
                    <a:lumMod val="50000"/>
                  </a:schemeClr>
                </a:solidFill>
                <a:latin typeface="STHeiti Light" charset="-122"/>
                <a:ea typeface="STHeiti Light" charset="-122"/>
                <a:cs typeface="STHeiti Light" charset="-122"/>
              </a:rPr>
              <a:t>的，使用逗号，</a:t>
            </a:r>
            <a:r>
              <a:rPr lang="en-US" altLang="zh-CN" dirty="0">
                <a:solidFill>
                  <a:schemeClr val="accent1">
                    <a:lumMod val="50000"/>
                  </a:schemeClr>
                </a:solidFill>
                <a:latin typeface="STHeiti Light" charset="-122"/>
                <a:ea typeface="STHeiti Light" charset="-122"/>
                <a:cs typeface="STHeiti Light" charset="-122"/>
              </a:rPr>
              <a:t>ok </a:t>
            </a:r>
            <a:r>
              <a:rPr lang="zh-CN" altLang="en-US" dirty="0">
                <a:solidFill>
                  <a:schemeClr val="accent1">
                    <a:lumMod val="50000"/>
                  </a:schemeClr>
                </a:solidFill>
                <a:latin typeface="STHeiti Light" charset="-122"/>
                <a:ea typeface="STHeiti Light" charset="-122"/>
                <a:cs typeface="STHeiti Light" charset="-122"/>
              </a:rPr>
              <a:t>操作符：用来检测通道是否被</a:t>
            </a:r>
            <a:r>
              <a:rPr lang="zh-CN" altLang="en-US" dirty="0" smtClean="0">
                <a:solidFill>
                  <a:schemeClr val="accent1">
                    <a:lumMod val="50000"/>
                  </a:schemeClr>
                </a:solidFill>
                <a:latin typeface="STHeiti Light" charset="-122"/>
                <a:ea typeface="STHeiti Light" charset="-122"/>
                <a:cs typeface="STHeiti Light" charset="-122"/>
              </a:rPr>
              <a:t>关闭。如：</a:t>
            </a:r>
            <a:r>
              <a:rPr lang="en-US" altLang="zh-CN" dirty="0">
                <a:solidFill>
                  <a:schemeClr val="accent1">
                    <a:lumMod val="50000"/>
                  </a:schemeClr>
                </a:solidFill>
              </a:rPr>
              <a:t> </a:t>
            </a:r>
            <a:r>
              <a:rPr lang="en-US" altLang="zh-CN" dirty="0" smtClean="0">
                <a:solidFill>
                  <a:schemeClr val="accent1">
                    <a:lumMod val="50000"/>
                  </a:schemeClr>
                </a:solidFill>
                <a:latin typeface="STHeiti Light" charset="-122"/>
                <a:ea typeface="STHeiti Light" charset="-122"/>
                <a:cs typeface="STHeiti Light" charset="-122"/>
              </a:rPr>
              <a:t>v</a:t>
            </a:r>
            <a:r>
              <a:rPr lang="en-US" altLang="zh-CN" dirty="0">
                <a:solidFill>
                  <a:schemeClr val="accent1">
                    <a:lumMod val="50000"/>
                  </a:schemeClr>
                </a:solidFill>
                <a:latin typeface="STHeiti Light" charset="-122"/>
                <a:ea typeface="STHeiti Light" charset="-122"/>
                <a:cs typeface="STHeiti Light" charset="-122"/>
              </a:rPr>
              <a:t>, ok := &lt;-</a:t>
            </a:r>
            <a:r>
              <a:rPr lang="en-US" altLang="zh-CN" dirty="0" err="1">
                <a:solidFill>
                  <a:schemeClr val="accent1">
                    <a:lumMod val="50000"/>
                  </a:schemeClr>
                </a:solidFill>
                <a:latin typeface="STHeiti Light" charset="-122"/>
                <a:ea typeface="STHeiti Light" charset="-122"/>
                <a:cs typeface="STHeiti Light" charset="-122"/>
              </a:rPr>
              <a:t>ch</a:t>
            </a:r>
            <a:r>
              <a:rPr lang="en-US" altLang="zh-CN" dirty="0">
                <a:solidFill>
                  <a:schemeClr val="accent1">
                    <a:lumMod val="50000"/>
                  </a:schemeClr>
                </a:solidFill>
                <a:latin typeface="STHeiti Light" charset="-122"/>
                <a:ea typeface="STHeiti Light" charset="-122"/>
                <a:cs typeface="STHeiti Light" charset="-122"/>
              </a:rPr>
              <a:t> // ok is true if v received </a:t>
            </a:r>
            <a:r>
              <a:rPr lang="en-US" altLang="zh-CN" dirty="0" smtClean="0">
                <a:solidFill>
                  <a:schemeClr val="accent1">
                    <a:lumMod val="50000"/>
                  </a:schemeClr>
                </a:solidFill>
                <a:latin typeface="STHeiti Light" charset="-122"/>
                <a:ea typeface="STHeiti Light" charset="-122"/>
                <a:cs typeface="STHeiti Light" charset="-122"/>
              </a:rPr>
              <a:t>value</a:t>
            </a:r>
            <a:r>
              <a:rPr lang="zh-CN" altLang="en-US" dirty="0" smtClean="0">
                <a:solidFill>
                  <a:schemeClr val="accent1">
                    <a:lumMod val="50000"/>
                  </a:schemeClr>
                </a:solidFill>
                <a:latin typeface="STHeiti Light" charset="-122"/>
                <a:ea typeface="STHeiti Light" charset="-122"/>
                <a:cs typeface="STHeiti Light" charset="-122"/>
              </a:rPr>
              <a:t>。</a:t>
            </a:r>
            <a:r>
              <a:rPr lang="zh-CN" altLang="mr-IN" dirty="0" smtClean="0">
                <a:solidFill>
                  <a:schemeClr val="accent1">
                    <a:lumMod val="50000"/>
                  </a:schemeClr>
                </a:solidFill>
                <a:latin typeface="STHeiti Light" charset="-122"/>
                <a:ea typeface="STHeiti Light" charset="-122"/>
                <a:cs typeface="STHeiti Light" charset="-122"/>
              </a:rPr>
              <a:t>通常</a:t>
            </a:r>
            <a:r>
              <a:rPr lang="zh-CN" altLang="mr-IN" dirty="0">
                <a:solidFill>
                  <a:schemeClr val="accent1">
                    <a:lumMod val="50000"/>
                  </a:schemeClr>
                </a:solidFill>
                <a:latin typeface="STHeiti Light" charset="-122"/>
                <a:ea typeface="STHeiti Light" charset="-122"/>
                <a:cs typeface="STHeiti Light" charset="-122"/>
              </a:rPr>
              <a:t>和 </a:t>
            </a:r>
            <a:r>
              <a:rPr lang="mr-IN" altLang="zh-CN" dirty="0" err="1">
                <a:solidFill>
                  <a:schemeClr val="accent1">
                    <a:lumMod val="50000"/>
                  </a:schemeClr>
                </a:solidFill>
                <a:latin typeface="STHeiti Light" charset="-122"/>
                <a:ea typeface="STHeiti Light" charset="-122"/>
                <a:cs typeface="STHeiti Light" charset="-122"/>
              </a:rPr>
              <a:t>if</a:t>
            </a:r>
            <a:r>
              <a:rPr lang="mr-IN" altLang="zh-CN" dirty="0">
                <a:solidFill>
                  <a:schemeClr val="accent1">
                    <a:lumMod val="50000"/>
                  </a:schemeClr>
                </a:solidFill>
                <a:latin typeface="STHeiti Light" charset="-122"/>
                <a:ea typeface="STHeiti Light" charset="-122"/>
                <a:cs typeface="STHeiti Light" charset="-122"/>
              </a:rPr>
              <a:t> </a:t>
            </a:r>
            <a:r>
              <a:rPr lang="zh-CN" altLang="mr-IN" dirty="0">
                <a:solidFill>
                  <a:schemeClr val="accent1">
                    <a:lumMod val="50000"/>
                  </a:schemeClr>
                </a:solidFill>
                <a:latin typeface="STHeiti Light" charset="-122"/>
                <a:ea typeface="STHeiti Light" charset="-122"/>
                <a:cs typeface="STHeiti Light" charset="-122"/>
              </a:rPr>
              <a:t>语句一起使用</a:t>
            </a:r>
            <a:r>
              <a:rPr lang="zh-CN" altLang="mr-IN" dirty="0" smtClean="0">
                <a:solidFill>
                  <a:schemeClr val="accent1">
                    <a:lumMod val="50000"/>
                  </a:schemeClr>
                </a:solidFill>
                <a:latin typeface="STHeiti Light" charset="-122"/>
                <a:ea typeface="STHeiti Light" charset="-122"/>
                <a:cs typeface="STHeiti Light" charset="-122"/>
              </a:rPr>
              <a:t>：</a:t>
            </a:r>
            <a:r>
              <a:rPr lang="mr-IN" altLang="zh-CN" dirty="0" err="1" smtClean="0">
                <a:solidFill>
                  <a:schemeClr val="accent1">
                    <a:lumMod val="50000"/>
                  </a:schemeClr>
                </a:solidFill>
                <a:latin typeface="STHeiti Light" charset="-122"/>
                <a:ea typeface="STHeiti Light" charset="-122"/>
                <a:cs typeface="STHeiti Light" charset="-122"/>
              </a:rPr>
              <a:t>if</a:t>
            </a:r>
            <a:r>
              <a:rPr lang="mr-IN" altLang="zh-CN" dirty="0" smtClean="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v</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ok</a:t>
            </a:r>
            <a:r>
              <a:rPr lang="mr-IN" altLang="zh-CN" dirty="0">
                <a:solidFill>
                  <a:schemeClr val="accent1">
                    <a:lumMod val="50000"/>
                  </a:schemeClr>
                </a:solidFill>
                <a:latin typeface="STHeiti Light" charset="-122"/>
                <a:ea typeface="STHeiti Light" charset="-122"/>
                <a:cs typeface="STHeiti Light" charset="-122"/>
              </a:rPr>
              <a:t> := &lt;-</a:t>
            </a:r>
            <a:r>
              <a:rPr lang="mr-IN" altLang="zh-CN" dirty="0" err="1">
                <a:solidFill>
                  <a:schemeClr val="accent1">
                    <a:lumMod val="50000"/>
                  </a:schemeClr>
                </a:solidFill>
                <a:latin typeface="STHeiti Light" charset="-122"/>
                <a:ea typeface="STHeiti Light" charset="-122"/>
                <a:cs typeface="STHeiti Light" charset="-122"/>
              </a:rPr>
              <a:t>ch</a:t>
            </a:r>
            <a:r>
              <a:rPr lang="mr-IN" altLang="zh-CN" dirty="0">
                <a:solidFill>
                  <a:schemeClr val="accent1">
                    <a:lumMod val="50000"/>
                  </a:schemeClr>
                </a:solidFill>
                <a:latin typeface="STHeiti Light" charset="-122"/>
                <a:ea typeface="STHeiti Light" charset="-122"/>
                <a:cs typeface="STHeiti Light" charset="-122"/>
              </a:rPr>
              <a:t>; </a:t>
            </a:r>
            <a:r>
              <a:rPr lang="mr-IN" altLang="zh-CN" dirty="0" err="1">
                <a:solidFill>
                  <a:schemeClr val="accent1">
                    <a:lumMod val="50000"/>
                  </a:schemeClr>
                </a:solidFill>
                <a:latin typeface="STHeiti Light" charset="-122"/>
                <a:ea typeface="STHeiti Light" charset="-122"/>
                <a:cs typeface="STHeiti Light" charset="-122"/>
              </a:rPr>
              <a:t>ok</a:t>
            </a:r>
            <a:r>
              <a:rPr lang="mr-IN" altLang="zh-CN" dirty="0">
                <a:solidFill>
                  <a:schemeClr val="accent1">
                    <a:lumMod val="50000"/>
                  </a:schemeClr>
                </a:solidFill>
                <a:latin typeface="STHeiti Light" charset="-122"/>
                <a:ea typeface="STHeiti Light" charset="-122"/>
                <a:cs typeface="STHeiti Light" charset="-122"/>
              </a:rPr>
              <a:t> { </a:t>
            </a:r>
            <a:r>
              <a:rPr lang="mr-IN" altLang="zh-CN" dirty="0" err="1">
                <a:solidFill>
                  <a:schemeClr val="accent1">
                    <a:lumMod val="50000"/>
                  </a:schemeClr>
                </a:solidFill>
                <a:latin typeface="STHeiti Light" charset="-122"/>
                <a:ea typeface="STHeiti Light" charset="-122"/>
                <a:cs typeface="STHeiti Light" charset="-122"/>
              </a:rPr>
              <a:t>process</a:t>
            </a:r>
            <a:r>
              <a:rPr lang="mr-IN" altLang="zh-CN" dirty="0">
                <a:solidFill>
                  <a:schemeClr val="accent1">
                    <a:lumMod val="50000"/>
                  </a:schemeClr>
                </a:solidFill>
                <a:latin typeface="STHeiti Light" charset="-122"/>
                <a:ea typeface="STHeiti Light" charset="-122"/>
                <a:cs typeface="STHeiti Light" charset="-122"/>
              </a:rPr>
              <a:t>(</a:t>
            </a:r>
            <a:r>
              <a:rPr lang="mr-IN" altLang="zh-CN" dirty="0" err="1">
                <a:solidFill>
                  <a:schemeClr val="accent1">
                    <a:lumMod val="50000"/>
                  </a:schemeClr>
                </a:solidFill>
                <a:latin typeface="STHeiti Light" charset="-122"/>
                <a:ea typeface="STHeiti Light" charset="-122"/>
                <a:cs typeface="STHeiti Light" charset="-122"/>
              </a:rPr>
              <a:t>v</a:t>
            </a:r>
            <a:r>
              <a:rPr lang="mr-IN" altLang="zh-CN" dirty="0">
                <a:solidFill>
                  <a:schemeClr val="accent1">
                    <a:lumMod val="50000"/>
                  </a:schemeClr>
                </a:solidFill>
                <a:latin typeface="STHeiti Light" charset="-122"/>
                <a:ea typeface="STHeiti Light" charset="-122"/>
                <a:cs typeface="STHeiti Light" charset="-122"/>
              </a:rPr>
              <a:t>) </a:t>
            </a:r>
            <a:r>
              <a:rPr lang="mr-IN" altLang="zh-CN"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zh-CN" altLang="en-US" dirty="0">
                <a:solidFill>
                  <a:schemeClr val="accent1">
                    <a:lumMod val="50000"/>
                  </a:schemeClr>
                </a:solidFill>
                <a:latin typeface="STHeiti Light" charset="-122"/>
                <a:ea typeface="STHeiti Light" charset="-122"/>
                <a:cs typeface="STHeiti Light" charset="-122"/>
              </a:rPr>
              <a:t>从不同的并发执行的</a:t>
            </a:r>
            <a:r>
              <a:rPr lang="en-US" altLang="zh-CN" dirty="0">
                <a:solidFill>
                  <a:schemeClr val="accent1">
                    <a:lumMod val="50000"/>
                  </a:schemeClr>
                </a:solidFill>
                <a:latin typeface="STHeiti Light" charset="-122"/>
                <a:ea typeface="STHeiti Light" charset="-122"/>
                <a:cs typeface="STHeiti Light" charset="-122"/>
              </a:rPr>
              <a:t>channel</a:t>
            </a:r>
            <a:r>
              <a:rPr lang="zh-CN" altLang="en-US" dirty="0">
                <a:solidFill>
                  <a:schemeClr val="accent1">
                    <a:lumMod val="50000"/>
                  </a:schemeClr>
                </a:solidFill>
                <a:latin typeface="STHeiti Light" charset="-122"/>
                <a:ea typeface="STHeiti Light" charset="-122"/>
                <a:cs typeface="STHeiti Light" charset="-122"/>
              </a:rPr>
              <a:t>中获取值可以通过关键字</a:t>
            </a:r>
            <a:r>
              <a:rPr lang="en-US" altLang="zh-CN" dirty="0">
                <a:solidFill>
                  <a:schemeClr val="accent1">
                    <a:lumMod val="50000"/>
                  </a:schemeClr>
                </a:solidFill>
                <a:latin typeface="STHeiti Light" charset="-122"/>
                <a:ea typeface="STHeiti Light" charset="-122"/>
                <a:cs typeface="STHeiti Light" charset="-122"/>
              </a:rPr>
              <a:t>select</a:t>
            </a:r>
            <a:r>
              <a:rPr lang="zh-CN" altLang="en-US" dirty="0">
                <a:solidFill>
                  <a:schemeClr val="accent1">
                    <a:lumMod val="50000"/>
                  </a:schemeClr>
                </a:solidFill>
                <a:latin typeface="STHeiti Light" charset="-122"/>
                <a:ea typeface="STHeiti Light" charset="-122"/>
                <a:cs typeface="STHeiti Light" charset="-122"/>
              </a:rPr>
              <a:t>来完成。当任何被监听的</a:t>
            </a:r>
            <a:r>
              <a:rPr lang="en-US" altLang="zh-CN" dirty="0">
                <a:solidFill>
                  <a:schemeClr val="accent1">
                    <a:lumMod val="50000"/>
                  </a:schemeClr>
                </a:solidFill>
                <a:latin typeface="STHeiti Light" charset="-122"/>
                <a:ea typeface="STHeiti Light" charset="-122"/>
                <a:cs typeface="STHeiti Light" charset="-122"/>
              </a:rPr>
              <a:t>channel</a:t>
            </a:r>
            <a:r>
              <a:rPr lang="zh-CN" altLang="en-US" dirty="0">
                <a:solidFill>
                  <a:schemeClr val="accent1">
                    <a:lumMod val="50000"/>
                  </a:schemeClr>
                </a:solidFill>
                <a:latin typeface="STHeiti Light" charset="-122"/>
                <a:ea typeface="STHeiti Light" charset="-122"/>
                <a:cs typeface="STHeiti Light" charset="-122"/>
              </a:rPr>
              <a:t>中都没有数据的时候，</a:t>
            </a:r>
            <a:r>
              <a:rPr lang="en-US" altLang="zh-CN" dirty="0">
                <a:solidFill>
                  <a:schemeClr val="accent1">
                    <a:lumMod val="50000"/>
                  </a:schemeClr>
                </a:solidFill>
                <a:latin typeface="STHeiti Light" charset="-122"/>
                <a:ea typeface="STHeiti Light" charset="-122"/>
                <a:cs typeface="STHeiti Light" charset="-122"/>
              </a:rPr>
              <a:t>select</a:t>
            </a:r>
            <a:r>
              <a:rPr lang="zh-CN" altLang="en-US" dirty="0">
                <a:solidFill>
                  <a:schemeClr val="accent1">
                    <a:lumMod val="50000"/>
                  </a:schemeClr>
                </a:solidFill>
                <a:latin typeface="STHeiti Light" charset="-122"/>
                <a:ea typeface="STHeiti Light" charset="-122"/>
                <a:cs typeface="STHeiti Light" charset="-122"/>
              </a:rPr>
              <a:t>语句块会阻塞，此时当有</a:t>
            </a:r>
            <a:r>
              <a:rPr lang="en-US" altLang="zh-CN" dirty="0">
                <a:solidFill>
                  <a:schemeClr val="accent1">
                    <a:lumMod val="50000"/>
                  </a:schemeClr>
                </a:solidFill>
                <a:latin typeface="STHeiti Light" charset="-122"/>
                <a:ea typeface="STHeiti Light" charset="-122"/>
                <a:cs typeface="STHeiti Light" charset="-122"/>
              </a:rPr>
              <a:t>default</a:t>
            </a:r>
            <a:r>
              <a:rPr lang="zh-CN" altLang="en-US" dirty="0">
                <a:solidFill>
                  <a:schemeClr val="accent1">
                    <a:lumMod val="50000"/>
                  </a:schemeClr>
                </a:solidFill>
                <a:latin typeface="STHeiti Light" charset="-122"/>
                <a:ea typeface="STHeiti Light" charset="-122"/>
                <a:cs typeface="STHeiti Light" charset="-122"/>
              </a:rPr>
              <a:t>时，</a:t>
            </a:r>
            <a:r>
              <a:rPr lang="en-US" altLang="zh-CN" dirty="0">
                <a:solidFill>
                  <a:schemeClr val="accent1">
                    <a:lumMod val="50000"/>
                  </a:schemeClr>
                </a:solidFill>
                <a:latin typeface="STHeiti Light" charset="-122"/>
                <a:ea typeface="STHeiti Light" charset="-122"/>
                <a:cs typeface="STHeiti Light" charset="-122"/>
              </a:rPr>
              <a:t>default</a:t>
            </a:r>
            <a:r>
              <a:rPr lang="zh-CN" altLang="en-US" dirty="0">
                <a:solidFill>
                  <a:schemeClr val="accent1">
                    <a:lumMod val="50000"/>
                  </a:schemeClr>
                </a:solidFill>
                <a:latin typeface="STHeiti Light" charset="-122"/>
                <a:ea typeface="STHeiti Light" charset="-122"/>
                <a:cs typeface="STHeiti Light" charset="-122"/>
              </a:rPr>
              <a:t>子句将会被执行；当多个被监听</a:t>
            </a:r>
            <a:r>
              <a:rPr lang="en-US" altLang="zh-CN" dirty="0">
                <a:solidFill>
                  <a:schemeClr val="accent1">
                    <a:lumMod val="50000"/>
                  </a:schemeClr>
                </a:solidFill>
                <a:latin typeface="STHeiti Light" charset="-122"/>
                <a:ea typeface="STHeiti Light" charset="-122"/>
                <a:cs typeface="STHeiti Light" charset="-122"/>
              </a:rPr>
              <a:t>channel</a:t>
            </a:r>
            <a:r>
              <a:rPr lang="zh-CN" altLang="en-US" dirty="0">
                <a:solidFill>
                  <a:schemeClr val="accent1">
                    <a:lumMod val="50000"/>
                  </a:schemeClr>
                </a:solidFill>
                <a:latin typeface="STHeiti Light" charset="-122"/>
                <a:ea typeface="STHeiti Light" charset="-122"/>
                <a:cs typeface="STHeiti Light" charset="-122"/>
              </a:rPr>
              <a:t>中都有数据时，则</a:t>
            </a:r>
            <a:r>
              <a:rPr lang="en-US" altLang="zh-CN" dirty="0">
                <a:solidFill>
                  <a:schemeClr val="accent1">
                    <a:lumMod val="50000"/>
                  </a:schemeClr>
                </a:solidFill>
                <a:latin typeface="STHeiti Light" charset="-122"/>
                <a:ea typeface="STHeiti Light" charset="-122"/>
                <a:cs typeface="STHeiti Light" charset="-122"/>
              </a:rPr>
              <a:t>select</a:t>
            </a:r>
            <a:r>
              <a:rPr lang="zh-CN" altLang="en-US" dirty="0">
                <a:solidFill>
                  <a:schemeClr val="accent1">
                    <a:lumMod val="50000"/>
                  </a:schemeClr>
                </a:solidFill>
                <a:latin typeface="STHeiti Light" charset="-122"/>
                <a:ea typeface="STHeiti Light" charset="-122"/>
                <a:cs typeface="STHeiti Light" charset="-122"/>
              </a:rPr>
              <a:t>会随机选择一个</a:t>
            </a:r>
            <a:r>
              <a:rPr lang="en-US" altLang="zh-CN" dirty="0">
                <a:solidFill>
                  <a:schemeClr val="accent1">
                    <a:lumMod val="50000"/>
                  </a:schemeClr>
                </a:solidFill>
                <a:latin typeface="STHeiti Light" charset="-122"/>
                <a:ea typeface="STHeiti Light" charset="-122"/>
                <a:cs typeface="STHeiti Light" charset="-122"/>
              </a:rPr>
              <a:t>case </a:t>
            </a:r>
            <a:r>
              <a:rPr lang="zh-CN" altLang="en-US" dirty="0">
                <a:solidFill>
                  <a:schemeClr val="accent1">
                    <a:lumMod val="50000"/>
                  </a:schemeClr>
                </a:solidFill>
                <a:latin typeface="STHeiti Light" charset="-122"/>
                <a:ea typeface="STHeiti Light" charset="-122"/>
                <a:cs typeface="STHeiti Light" charset="-122"/>
              </a:rPr>
              <a:t>执行。 </a:t>
            </a:r>
          </a:p>
        </p:txBody>
      </p:sp>
      <p:sp>
        <p:nvSpPr>
          <p:cNvPr id="5" name="内容占位符 2"/>
          <p:cNvSpPr txBox="1">
            <a:spLocks/>
          </p:cNvSpPr>
          <p:nvPr/>
        </p:nvSpPr>
        <p:spPr>
          <a:xfrm>
            <a:off x="6616904" y="2240282"/>
            <a:ext cx="5544616" cy="7240838"/>
          </a:xfrm>
          <a:prstGeom prst="rect">
            <a:avLst/>
          </a:prstGeom>
          <a:ln>
            <a:solidFill>
              <a:schemeClr val="accent1">
                <a:lumMod val="20000"/>
                <a:lumOff val="80000"/>
              </a:schemeClr>
            </a:solidFill>
          </a:ln>
        </p:spPr>
        <p:txBody>
          <a:bodyPr vert="horz" lIns="128016" tIns="64008" rIns="128016" bIns="64008" rtlCol="0">
            <a:normAutofit lnSpcReduction="1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Font typeface="Arial" pitchFamily="34" charset="0"/>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1</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a:solidFill>
                  <a:schemeClr val="accent1">
                    <a:lumMod val="50000"/>
                  </a:schemeClr>
                </a:solidFill>
                <a:latin typeface="STHeiti Light" charset="-122"/>
                <a:ea typeface="STHeiti Light" charset="-122"/>
                <a:cs typeface="STHeiti Light" charset="-122"/>
              </a:rPr>
              <a:t>ch</a:t>
            </a:r>
            <a:r>
              <a:rPr lang="en-US" altLang="zh-CN" dirty="0">
                <a:solidFill>
                  <a:schemeClr val="accent1">
                    <a:lumMod val="50000"/>
                  </a:schemeClr>
                </a:solidFill>
                <a:latin typeface="STHeiti Light" charset="-122"/>
                <a:ea typeface="STHeiti Light" charset="-122"/>
                <a:cs typeface="STHeiti Light" charset="-122"/>
              </a:rPr>
              <a:t> := make(</a:t>
            </a:r>
            <a:r>
              <a:rPr lang="en-US" altLang="zh-CN" dirty="0" err="1">
                <a:solidFill>
                  <a:schemeClr val="accent1">
                    <a:lumMod val="50000"/>
                  </a:schemeClr>
                </a:solidFill>
                <a:latin typeface="STHeiti Light" charset="-122"/>
                <a:ea typeface="STHeiti Light" charset="-122"/>
                <a:cs typeface="STHeiti Light" charset="-122"/>
              </a:rPr>
              <a:t>chan</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go </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doSomething</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ch</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&lt;- </a:t>
            </a:r>
            <a:r>
              <a:rPr lang="en-US" altLang="zh-CN" dirty="0" err="1" smtClean="0">
                <a:solidFill>
                  <a:schemeClr val="accent1">
                    <a:lumMod val="50000"/>
                  </a:schemeClr>
                </a:solidFill>
                <a:latin typeface="STHeiti Light" charset="-122"/>
                <a:ea typeface="STHeiti Light" charset="-122"/>
                <a:cs typeface="STHeiti Light" charset="-122"/>
              </a:rPr>
              <a:t>val</a:t>
            </a:r>
            <a:endParaRPr lang="en-US" altLang="zh-CN" dirty="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doSomething</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result </a:t>
            </a:r>
            <a:r>
              <a:rPr lang="en-US" altLang="zh-CN" dirty="0">
                <a:solidFill>
                  <a:schemeClr val="accent1">
                    <a:lumMod val="50000"/>
                  </a:schemeClr>
                </a:solidFill>
                <a:latin typeface="STHeiti Light" charset="-122"/>
                <a:ea typeface="STHeiti Light" charset="-122"/>
                <a:cs typeface="STHeiti Light" charset="-122"/>
              </a:rPr>
              <a:t>&lt;- </a:t>
            </a:r>
            <a:r>
              <a:rPr lang="en-US" altLang="zh-CN" dirty="0" err="1" smtClean="0">
                <a:solidFill>
                  <a:schemeClr val="accent1">
                    <a:lumMod val="50000"/>
                  </a:schemeClr>
                </a:solidFill>
                <a:latin typeface="STHeiti Light" charset="-122"/>
                <a:ea typeface="STHeiti Light" charset="-122"/>
                <a:cs typeface="STHeiti Light" charset="-122"/>
              </a:rPr>
              <a:t>ch</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后台</a:t>
            </a:r>
            <a:r>
              <a:rPr lang="zh-CN" altLang="en-US" b="1" dirty="0">
                <a:solidFill>
                  <a:schemeClr val="accent1">
                    <a:lumMod val="50000"/>
                  </a:schemeClr>
                </a:solidFill>
                <a:latin typeface="STHeiti Light" charset="-122"/>
                <a:ea typeface="STHeiti Light" charset="-122"/>
                <a:cs typeface="STHeiti Light" charset="-122"/>
              </a:rPr>
              <a:t>服务模式</a:t>
            </a:r>
            <a:r>
              <a:rPr lang="zh-CN" altLang="en-US" b="1" dirty="0" smtClean="0">
                <a:solidFill>
                  <a:schemeClr val="accent1">
                    <a:lumMod val="50000"/>
                  </a:schemeClr>
                </a:solidFill>
                <a:latin typeface="STHeiti Light" charset="-122"/>
                <a:ea typeface="STHeiti Light" charset="-122"/>
                <a:cs typeface="STHeiti Light" charset="-122"/>
              </a:rPr>
              <a:t>例子：</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func</a:t>
            </a:r>
            <a:r>
              <a:rPr lang="en-US" altLang="zh-CN" dirty="0" smtClean="0">
                <a:solidFill>
                  <a:schemeClr val="accent1">
                    <a:lumMod val="50000"/>
                  </a:schemeClr>
                </a:solidFill>
                <a:latin typeface="STHeiti Light" charset="-122"/>
                <a:ea typeface="STHeiti Light" charset="-122"/>
                <a:cs typeface="STHeiti Light" charset="-122"/>
              </a:rPr>
              <a:t> backend</a:t>
            </a:r>
            <a:r>
              <a:rPr lang="en-US" altLang="zh-CN" dirty="0">
                <a:solidFill>
                  <a:schemeClr val="accent1">
                    <a:lumMod val="50000"/>
                  </a:schemeClr>
                </a:solidFill>
                <a:latin typeface="STHeiti Light" charset="-122"/>
                <a:ea typeface="STHeiti Light" charset="-122"/>
                <a:cs typeface="STHeiti Light" charset="-122"/>
              </a:rPr>
              <a: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for {</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select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case </a:t>
            </a:r>
            <a:r>
              <a:rPr lang="en-US" altLang="zh-CN" dirty="0" err="1">
                <a:solidFill>
                  <a:schemeClr val="accent1">
                    <a:lumMod val="50000"/>
                  </a:schemeClr>
                </a:solidFill>
                <a:latin typeface="STHeiti Light" charset="-122"/>
                <a:ea typeface="STHeiti Light" charset="-122"/>
                <a:cs typeface="STHeiti Light" charset="-122"/>
              </a:rPr>
              <a:t>cmd</a:t>
            </a:r>
            <a:r>
              <a:rPr lang="en-US" altLang="zh-CN" dirty="0">
                <a:solidFill>
                  <a:schemeClr val="accent1">
                    <a:lumMod val="50000"/>
                  </a:schemeClr>
                </a:solidFill>
                <a:latin typeface="STHeiti Light" charset="-122"/>
                <a:ea typeface="STHeiti Light" charset="-122"/>
                <a:cs typeface="STHeiti Light" charset="-122"/>
              </a:rPr>
              <a:t> := &lt;-ch1: // Handle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case </a:t>
            </a:r>
            <a:r>
              <a:rPr lang="en-US" altLang="zh-CN" dirty="0" err="1">
                <a:solidFill>
                  <a:schemeClr val="accent1">
                    <a:lumMod val="50000"/>
                  </a:schemeClr>
                </a:solidFill>
                <a:latin typeface="STHeiti Light" charset="-122"/>
                <a:ea typeface="STHeiti Light" charset="-122"/>
                <a:cs typeface="STHeiti Light" charset="-122"/>
              </a:rPr>
              <a:t>cmd</a:t>
            </a:r>
            <a:r>
              <a:rPr lang="en-US" altLang="zh-CN" dirty="0">
                <a:solidFill>
                  <a:schemeClr val="accent1">
                    <a:lumMod val="50000"/>
                  </a:schemeClr>
                </a:solidFill>
                <a:latin typeface="STHeiti Light" charset="-122"/>
                <a:ea typeface="STHeiti Light" charset="-122"/>
                <a:cs typeface="STHeiti Light" charset="-122"/>
              </a:rPr>
              <a:t> := &lt;-ch2: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case </a:t>
            </a:r>
            <a:r>
              <a:rPr lang="en-US" altLang="zh-CN" dirty="0" err="1">
                <a:solidFill>
                  <a:schemeClr val="accent1">
                    <a:lumMod val="50000"/>
                  </a:schemeClr>
                </a:solidFill>
                <a:latin typeface="STHeiti Light" charset="-122"/>
                <a:ea typeface="STHeiti Light" charset="-122"/>
                <a:cs typeface="STHeiti Light" charset="-122"/>
              </a:rPr>
              <a:t>cmd</a:t>
            </a:r>
            <a:r>
              <a:rPr lang="en-US" altLang="zh-CN" dirty="0">
                <a:solidFill>
                  <a:schemeClr val="accent1">
                    <a:lumMod val="50000"/>
                  </a:schemeClr>
                </a:solidFill>
                <a:latin typeface="STHeiti Light" charset="-122"/>
                <a:ea typeface="STHeiti Light" charset="-122"/>
                <a:cs typeface="STHeiti Light" charset="-122"/>
              </a:rPr>
              <a:t> := &lt;-</a:t>
            </a:r>
            <a:r>
              <a:rPr lang="en-US" altLang="zh-CN" dirty="0" err="1">
                <a:solidFill>
                  <a:schemeClr val="accent1">
                    <a:lumMod val="50000"/>
                  </a:schemeClr>
                </a:solidFill>
                <a:latin typeface="STHeiti Light" charset="-122"/>
                <a:ea typeface="STHeiti Light" charset="-122"/>
                <a:cs typeface="STHeiti Light" charset="-122"/>
              </a:rPr>
              <a:t>chStop</a:t>
            </a:r>
            <a:r>
              <a:rPr lang="en-US" altLang="zh-CN" dirty="0">
                <a:solidFill>
                  <a:schemeClr val="accent1">
                    <a:lumMod val="50000"/>
                  </a:schemeClr>
                </a:solidFill>
                <a:latin typeface="STHeiti Light" charset="-122"/>
                <a:ea typeface="STHeiti Light" charset="-122"/>
                <a:cs typeface="STHeiti Light" charset="-122"/>
              </a:rPr>
              <a:t>: // stop server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 </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endParaRPr kumimoji="1" lang="zh-CN" altLang="en-US" dirty="0">
              <a:solidFill>
                <a:schemeClr val="accent1">
                  <a:lumMod val="50000"/>
                </a:schemeClr>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057194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并发编程：</a:t>
            </a:r>
            <a:r>
              <a:rPr lang="en-US" altLang="zh-CN" sz="4800" b="1" dirty="0" err="1" smtClean="0">
                <a:solidFill>
                  <a:srgbClr val="439EFF"/>
                </a:solidFill>
                <a:latin typeface="幼圆" pitchFamily="49" charset="-122"/>
                <a:ea typeface="幼圆" pitchFamily="49" charset="-122"/>
              </a:rPr>
              <a:t>goroutine</a:t>
            </a:r>
            <a:r>
              <a:rPr lang="zh-CN" altLang="en-US" sz="4800" b="1" dirty="0" smtClean="0">
                <a:solidFill>
                  <a:srgbClr val="439EFF"/>
                </a:solidFill>
                <a:latin typeface="幼圆" pitchFamily="49" charset="-122"/>
                <a:ea typeface="幼圆" pitchFamily="49" charset="-122"/>
              </a:rPr>
              <a:t>和</a:t>
            </a:r>
            <a:r>
              <a:rPr lang="en-US" altLang="zh-CN" sz="4800" b="1" dirty="0" smtClean="0">
                <a:solidFill>
                  <a:srgbClr val="439EFF"/>
                </a:solidFill>
                <a:latin typeface="幼圆" pitchFamily="49" charset="-122"/>
                <a:ea typeface="幼圆" pitchFamily="49" charset="-122"/>
              </a:rPr>
              <a:t>channel(2/2</a:t>
            </a:r>
            <a:r>
              <a:rPr lang="en-US" altLang="zh-CN" sz="4800" b="1" dirty="0">
                <a:solidFill>
                  <a:srgbClr val="439EFF"/>
                </a:solidFill>
                <a:latin typeface="幼圆" pitchFamily="49" charset="-122"/>
                <a:ea typeface="幼圆" pitchFamily="49" charset="-122"/>
              </a:rPr>
              <a:t>)</a:t>
            </a:r>
            <a:endParaRPr lang="zh-CN" altLang="en-US" dirty="0"/>
          </a:p>
        </p:txBody>
      </p:sp>
      <p:sp>
        <p:nvSpPr>
          <p:cNvPr id="4" name="内容占位符 2"/>
          <p:cNvSpPr>
            <a:spLocks noGrp="1"/>
          </p:cNvSpPr>
          <p:nvPr>
            <p:ph idx="1"/>
          </p:nvPr>
        </p:nvSpPr>
        <p:spPr>
          <a:xfrm>
            <a:off x="640080" y="2240282"/>
            <a:ext cx="5760720" cy="7240838"/>
          </a:xfrm>
          <a:ln>
            <a:solidFill>
              <a:schemeClr val="accent1">
                <a:lumMod val="20000"/>
                <a:lumOff val="80000"/>
              </a:schemeClr>
            </a:solidFill>
          </a:ln>
        </p:spPr>
        <p:txBody>
          <a:bodyPr>
            <a:noAutofit/>
          </a:bodyPr>
          <a:lstStyle/>
          <a:p>
            <a:pPr marL="0" indent="0">
              <a:lnSpc>
                <a:spcPct val="150000"/>
              </a:lnSpc>
              <a:buNone/>
            </a:pPr>
            <a:r>
              <a:rPr lang="en-US" altLang="zh-CN" dirty="0">
                <a:solidFill>
                  <a:schemeClr val="accent1">
                    <a:lumMod val="50000"/>
                  </a:schemeClr>
                </a:solidFill>
                <a:latin typeface="STHeiti Light" charset="-122"/>
                <a:ea typeface="STHeiti Light" charset="-122"/>
                <a:cs typeface="STHeiti Light" charset="-122"/>
              </a:rPr>
              <a:t>time</a:t>
            </a:r>
            <a:r>
              <a:rPr lang="zh-CN" altLang="en-US" dirty="0">
                <a:solidFill>
                  <a:schemeClr val="accent1">
                    <a:lumMod val="50000"/>
                  </a:schemeClr>
                </a:solidFill>
                <a:latin typeface="STHeiti Light" charset="-122"/>
                <a:ea typeface="STHeiti Light" charset="-122"/>
                <a:cs typeface="STHeiti Light" charset="-122"/>
              </a:rPr>
              <a:t>包里提供了</a:t>
            </a:r>
            <a:r>
              <a:rPr lang="zh-CN" altLang="en-US" dirty="0" smtClean="0">
                <a:solidFill>
                  <a:schemeClr val="accent1">
                    <a:lumMod val="50000"/>
                  </a:schemeClr>
                </a:solidFill>
                <a:latin typeface="STHeiti Light" charset="-122"/>
                <a:ea typeface="STHeiti Light" charset="-122"/>
                <a:cs typeface="STHeiti Light" charset="-122"/>
              </a:rPr>
              <a:t>一些功能可以与</a:t>
            </a:r>
            <a:r>
              <a:rPr lang="en-US" altLang="zh-CN" dirty="0" smtClean="0">
                <a:solidFill>
                  <a:schemeClr val="accent1">
                    <a:lumMod val="50000"/>
                  </a:schemeClr>
                </a:solidFill>
                <a:latin typeface="STHeiti Light" charset="-122"/>
                <a:ea typeface="STHeiti Light" charset="-122"/>
                <a:cs typeface="STHeiti Light" charset="-122"/>
              </a:rPr>
              <a:t>channel</a:t>
            </a:r>
            <a:r>
              <a:rPr lang="zh-CN" altLang="en-US" dirty="0" smtClean="0">
                <a:solidFill>
                  <a:schemeClr val="accent1">
                    <a:lumMod val="50000"/>
                  </a:schemeClr>
                </a:solidFill>
                <a:latin typeface="STHeiti Light" charset="-122"/>
                <a:ea typeface="STHeiti Light" charset="-122"/>
                <a:cs typeface="STHeiti Light" charset="-122"/>
              </a:rPr>
              <a:t>结合使用：</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a:solidFill>
                  <a:schemeClr val="accent1">
                    <a:lumMod val="50000"/>
                  </a:schemeClr>
                </a:solidFill>
                <a:latin typeface="STHeiti Light" charset="-122"/>
                <a:ea typeface="STHeiti Light" charset="-122"/>
                <a:cs typeface="STHeiti Light" charset="-122"/>
              </a:rPr>
              <a:t>After</a:t>
            </a:r>
            <a:r>
              <a:rPr lang="zh-CN" altLang="en-US" dirty="0">
                <a:solidFill>
                  <a:schemeClr val="accent1">
                    <a:lumMod val="50000"/>
                  </a:schemeClr>
                </a:solidFill>
                <a:latin typeface="STHeiti Light" charset="-122"/>
                <a:ea typeface="STHeiti Light" charset="-122"/>
                <a:cs typeface="STHeiti Light" charset="-122"/>
              </a:rPr>
              <a:t>函数</a:t>
            </a:r>
            <a:r>
              <a:rPr lang="en-US" altLang="zh-CN" dirty="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起到定时器的作用，指定的纳秒后会向返回的</a:t>
            </a:r>
            <a:r>
              <a:rPr lang="en-US" altLang="zh-CN" dirty="0">
                <a:solidFill>
                  <a:schemeClr val="accent1">
                    <a:lumMod val="50000"/>
                  </a:schemeClr>
                </a:solidFill>
                <a:latin typeface="STHeiti Light" charset="-122"/>
                <a:ea typeface="STHeiti Light" charset="-122"/>
                <a:cs typeface="STHeiti Light" charset="-122"/>
              </a:rPr>
              <a:t>channel</a:t>
            </a:r>
            <a:r>
              <a:rPr lang="zh-CN" altLang="en-US" dirty="0">
                <a:solidFill>
                  <a:schemeClr val="accent1">
                    <a:lumMod val="50000"/>
                  </a:schemeClr>
                </a:solidFill>
                <a:latin typeface="STHeiti Light" charset="-122"/>
                <a:ea typeface="STHeiti Light" charset="-122"/>
                <a:cs typeface="STHeiti Light" charset="-122"/>
              </a:rPr>
              <a:t>中放入一个当前时间</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time.Time</a:t>
            </a:r>
            <a:r>
              <a:rPr lang="en-US" altLang="zh-CN" dirty="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的实例。 </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smtClean="0">
                <a:solidFill>
                  <a:schemeClr val="accent1">
                    <a:lumMod val="50000"/>
                  </a:schemeClr>
                </a:solidFill>
                <a:latin typeface="STHeiti Light" charset="-122"/>
                <a:ea typeface="STHeiti Light" charset="-122"/>
                <a:cs typeface="STHeiti Light" charset="-122"/>
              </a:rPr>
              <a:t>Tick</a:t>
            </a:r>
            <a:r>
              <a:rPr lang="zh-CN" altLang="en-US" dirty="0">
                <a:solidFill>
                  <a:schemeClr val="accent1">
                    <a:lumMod val="50000"/>
                  </a:schemeClr>
                </a:solidFill>
                <a:latin typeface="STHeiti Light" charset="-122"/>
                <a:ea typeface="STHeiti Light" charset="-122"/>
                <a:cs typeface="STHeiti Light" charset="-122"/>
              </a:rPr>
              <a:t>函数</a:t>
            </a:r>
            <a:r>
              <a:rPr lang="en-US" altLang="zh-CN" dirty="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起到循环定时器的作用，每过指定的纳秒后都会向返回的</a:t>
            </a:r>
            <a:r>
              <a:rPr lang="en-US" altLang="zh-CN" dirty="0">
                <a:solidFill>
                  <a:schemeClr val="accent1">
                    <a:lumMod val="50000"/>
                  </a:schemeClr>
                </a:solidFill>
                <a:latin typeface="STHeiti Light" charset="-122"/>
                <a:ea typeface="STHeiti Light" charset="-122"/>
                <a:cs typeface="STHeiti Light" charset="-122"/>
              </a:rPr>
              <a:t>channel</a:t>
            </a:r>
            <a:r>
              <a:rPr lang="zh-CN" altLang="en-US" dirty="0">
                <a:solidFill>
                  <a:schemeClr val="accent1">
                    <a:lumMod val="50000"/>
                  </a:schemeClr>
                </a:solidFill>
                <a:latin typeface="STHeiti Light" charset="-122"/>
                <a:ea typeface="STHeiti Light" charset="-122"/>
                <a:cs typeface="STHeiti Light" charset="-122"/>
              </a:rPr>
              <a:t>中放入一个当前时间</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time.Time</a:t>
            </a:r>
            <a:r>
              <a:rPr lang="en-US" altLang="zh-CN" dirty="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的实例。 </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smtClean="0">
                <a:solidFill>
                  <a:schemeClr val="accent1">
                    <a:lumMod val="50000"/>
                  </a:schemeClr>
                </a:solidFill>
                <a:latin typeface="STHeiti Light" charset="-122"/>
                <a:ea typeface="STHeiti Light" charset="-122"/>
                <a:cs typeface="STHeiti Light" charset="-122"/>
              </a:rPr>
              <a:t>Ticker</a:t>
            </a:r>
            <a:r>
              <a:rPr lang="zh-CN" altLang="en-US" dirty="0">
                <a:solidFill>
                  <a:schemeClr val="accent1">
                    <a:lumMod val="50000"/>
                  </a:schemeClr>
                </a:solidFill>
                <a:latin typeface="STHeiti Light" charset="-122"/>
                <a:ea typeface="STHeiti Light" charset="-122"/>
                <a:cs typeface="STHeiti Light" charset="-122"/>
              </a:rPr>
              <a:t>结构</a:t>
            </a:r>
            <a:r>
              <a:rPr lang="en-US" altLang="zh-CN" dirty="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循环定时器。</a:t>
            </a:r>
            <a:r>
              <a:rPr lang="en-US" altLang="zh-CN" dirty="0">
                <a:solidFill>
                  <a:schemeClr val="accent1">
                    <a:lumMod val="50000"/>
                  </a:schemeClr>
                </a:solidFill>
                <a:latin typeface="STHeiti Light" charset="-122"/>
                <a:ea typeface="STHeiti Light" charset="-122"/>
                <a:cs typeface="STHeiti Light" charset="-122"/>
              </a:rPr>
              <a:t>Tick</a:t>
            </a:r>
            <a:r>
              <a:rPr lang="zh-CN" altLang="en-US" dirty="0">
                <a:solidFill>
                  <a:schemeClr val="accent1">
                    <a:lumMod val="50000"/>
                  </a:schemeClr>
                </a:solidFill>
                <a:latin typeface="STHeiti Light" charset="-122"/>
                <a:ea typeface="STHeiti Light" charset="-122"/>
                <a:cs typeface="STHeiti Light" charset="-122"/>
              </a:rPr>
              <a:t>函数就是包装它来完成功能的。该定时器可以被中止。</a:t>
            </a:r>
          </a:p>
          <a:p>
            <a:pPr>
              <a:lnSpc>
                <a:spcPct val="150000"/>
              </a:lnSpc>
              <a:buFont typeface="Wingdings" charset="2"/>
              <a:buChar char="l"/>
            </a:pPr>
            <a:endParaRPr lang="en-US" altLang="zh-CN" dirty="0" smtClean="0">
              <a:solidFill>
                <a:srgbClr val="000000"/>
              </a:solidFill>
              <a:latin typeface="STHeiti Light" charset="-122"/>
              <a:ea typeface="STHeiti Light" charset="-122"/>
              <a:cs typeface="STHeiti Light" charset="-122"/>
            </a:endParaRPr>
          </a:p>
        </p:txBody>
      </p:sp>
      <p:sp>
        <p:nvSpPr>
          <p:cNvPr id="5" name="内容占位符 2"/>
          <p:cNvSpPr txBox="1">
            <a:spLocks/>
          </p:cNvSpPr>
          <p:nvPr/>
        </p:nvSpPr>
        <p:spPr>
          <a:xfrm>
            <a:off x="6616904" y="2240282"/>
            <a:ext cx="5544616" cy="7240838"/>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1</a:t>
            </a:r>
            <a:r>
              <a:rPr lang="zh-CN" altLang="en-US" b="1" dirty="0" smtClean="0">
                <a:solidFill>
                  <a:schemeClr val="accent1">
                    <a:lumMod val="50000"/>
                  </a:schemeClr>
                </a:solidFill>
                <a:latin typeface="STHeiti Light" charset="-122"/>
                <a:ea typeface="STHeiti Light" charset="-122"/>
                <a:cs typeface="STHeiti Light" charset="-122"/>
              </a:rPr>
              <a:t>：</a:t>
            </a:r>
            <a:r>
              <a:rPr lang="en-US" altLang="zh-CN" b="1" dirty="0">
                <a:solidFill>
                  <a:schemeClr val="accent1">
                    <a:lumMod val="50000"/>
                  </a:schemeClr>
                </a:solidFill>
              </a:rPr>
              <a:t>//</a:t>
            </a:r>
            <a:r>
              <a:rPr lang="zh-CN" altLang="en-US" b="1" dirty="0">
                <a:solidFill>
                  <a:schemeClr val="accent1">
                    <a:lumMod val="50000"/>
                  </a:schemeClr>
                </a:solidFill>
              </a:rPr>
              <a:t> 检查超</a:t>
            </a:r>
            <a:r>
              <a:rPr lang="zh-CN" altLang="en-US" b="1" dirty="0" smtClean="0">
                <a:solidFill>
                  <a:schemeClr val="accent1">
                    <a:lumMod val="50000"/>
                  </a:schemeClr>
                </a:solidFill>
              </a:rPr>
              <a:t>时</a:t>
            </a:r>
            <a:endParaRPr lang="en-US" altLang="zh-CN" b="1" dirty="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rPr>
              <a:t>for </a:t>
            </a:r>
            <a:r>
              <a:rPr lang="en-US" altLang="zh-CN" dirty="0">
                <a:solidFill>
                  <a:schemeClr val="accent1">
                    <a:lumMod val="50000"/>
                  </a:schemeClr>
                </a:solidFill>
              </a:rPr>
              <a:t>{ </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select </a:t>
            </a:r>
            <a:r>
              <a:rPr lang="en-US" altLang="zh-CN" dirty="0">
                <a:solidFill>
                  <a:schemeClr val="accent1">
                    <a:lumMod val="50000"/>
                  </a:schemeClr>
                </a:solidFill>
              </a:rPr>
              <a:t>{ </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case </a:t>
            </a:r>
            <a:r>
              <a:rPr lang="en-US" altLang="zh-CN" dirty="0">
                <a:solidFill>
                  <a:schemeClr val="accent1">
                    <a:lumMod val="50000"/>
                  </a:schemeClr>
                </a:solidFill>
              </a:rPr>
              <a:t>&lt;-</a:t>
            </a:r>
            <a:r>
              <a:rPr lang="en-US" altLang="zh-CN" dirty="0" err="1">
                <a:solidFill>
                  <a:schemeClr val="accent1">
                    <a:lumMod val="50000"/>
                  </a:schemeClr>
                </a:solidFill>
              </a:rPr>
              <a:t>ch</a:t>
            </a:r>
            <a:r>
              <a:rPr lang="en-US" altLang="zh-CN" dirty="0">
                <a:solidFill>
                  <a:schemeClr val="accent1">
                    <a:lumMod val="50000"/>
                  </a:schemeClr>
                </a:solidFill>
              </a:rPr>
              <a:t>: // do something </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case </a:t>
            </a:r>
            <a:r>
              <a:rPr lang="en-US" altLang="zh-CN" dirty="0">
                <a:solidFill>
                  <a:schemeClr val="accent1">
                    <a:lumMod val="50000"/>
                  </a:schemeClr>
                </a:solidFill>
              </a:rPr>
              <a:t>&lt;-</a:t>
            </a:r>
            <a:r>
              <a:rPr lang="en-US" altLang="zh-CN" dirty="0" err="1">
                <a:solidFill>
                  <a:schemeClr val="accent1">
                    <a:lumMod val="50000"/>
                  </a:schemeClr>
                </a:solidFill>
              </a:rPr>
              <a:t>time.After</a:t>
            </a:r>
            <a:r>
              <a:rPr lang="en-US" altLang="zh-CN" dirty="0">
                <a:solidFill>
                  <a:schemeClr val="accent1">
                    <a:lumMod val="50000"/>
                  </a:schemeClr>
                </a:solidFill>
              </a:rPr>
              <a:t>(</a:t>
            </a:r>
            <a:r>
              <a:rPr lang="en-US" altLang="zh-CN" dirty="0" err="1">
                <a:solidFill>
                  <a:schemeClr val="accent1">
                    <a:lumMod val="50000"/>
                  </a:schemeClr>
                </a:solidFill>
              </a:rPr>
              <a:t>timeoutNs</a:t>
            </a:r>
            <a:r>
              <a:rPr lang="en-US" altLang="zh-CN" dirty="0">
                <a:solidFill>
                  <a:schemeClr val="accent1">
                    <a:lumMod val="50000"/>
                  </a:schemeClr>
                </a:solidFill>
              </a:rPr>
              <a:t>): // call timed out break </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 </a:t>
            </a:r>
            <a:r>
              <a:rPr lang="en-US" altLang="zh-CN" dirty="0">
                <a:solidFill>
                  <a:schemeClr val="accent1">
                    <a:lumMod val="50000"/>
                  </a:schemeClr>
                </a:solidFill>
              </a:rPr>
              <a:t>} </a:t>
            </a:r>
            <a:endParaRPr lang="en-US" altLang="zh-CN" dirty="0" smtClean="0">
              <a:solidFill>
                <a:schemeClr val="accent1">
                  <a:lumMod val="50000"/>
                </a:schemeClr>
              </a:solidFill>
            </a:endParaRPr>
          </a:p>
          <a:p>
            <a:pPr marL="0" indent="0">
              <a:lnSpc>
                <a:spcPct val="120000"/>
              </a:lnSpc>
              <a:buNone/>
            </a:pPr>
            <a:r>
              <a:rPr lang="en-US" altLang="zh-CN" dirty="0" smtClean="0">
                <a:solidFill>
                  <a:schemeClr val="accent1">
                    <a:lumMod val="50000"/>
                  </a:schemeClr>
                </a:solidFill>
              </a:rPr>
              <a:t>}</a:t>
            </a:r>
          </a:p>
          <a:p>
            <a:pPr marL="0" indent="0">
              <a:lnSpc>
                <a:spcPct val="120000"/>
              </a:lnSpc>
              <a:buNone/>
            </a:pPr>
            <a:r>
              <a:rPr lang="zh-CN" altLang="en-US" b="1" dirty="0" smtClean="0">
                <a:solidFill>
                  <a:schemeClr val="accent1">
                    <a:lumMod val="50000"/>
                  </a:schemeClr>
                </a:solidFill>
                <a:latin typeface="STHeiti Light" charset="-122"/>
                <a:ea typeface="STHeiti Light" charset="-122"/>
                <a:cs typeface="STHeiti Light" charset="-122"/>
              </a:rPr>
              <a:t>例子</a:t>
            </a:r>
            <a:r>
              <a:rPr lang="en-US" altLang="zh-CN" b="1" dirty="0" smtClean="0">
                <a:solidFill>
                  <a:schemeClr val="accent1">
                    <a:lumMod val="50000"/>
                  </a:schemeClr>
                </a:solidFill>
                <a:latin typeface="STHeiti Light" charset="-122"/>
                <a:ea typeface="STHeiti Light" charset="-122"/>
                <a:cs typeface="STHeiti Light" charset="-122"/>
              </a:rPr>
              <a:t>2</a:t>
            </a:r>
            <a:r>
              <a:rPr lang="zh-CN" altLang="en-US" b="1" dirty="0" smtClean="0">
                <a:solidFill>
                  <a:schemeClr val="accent1">
                    <a:lumMod val="50000"/>
                  </a:schemeClr>
                </a:solidFill>
                <a:latin typeface="STHeiti Light" charset="-122"/>
                <a:ea typeface="STHeiti Light" charset="-122"/>
                <a:cs typeface="STHeiti Light" charset="-122"/>
              </a:rPr>
              <a:t>：</a:t>
            </a:r>
            <a:r>
              <a:rPr lang="en-US" altLang="zh-CN" b="1" dirty="0" smtClean="0">
                <a:solidFill>
                  <a:schemeClr val="accent1">
                    <a:lumMod val="50000"/>
                  </a:schemeClr>
                </a:solidFill>
                <a:latin typeface="STHeiti Light" charset="-122"/>
                <a:ea typeface="STHeiti Light" charset="-122"/>
                <a:cs typeface="STHeiti Light" charset="-122"/>
              </a:rPr>
              <a:t>//</a:t>
            </a:r>
            <a:r>
              <a:rPr lang="zh-CN" altLang="en-US" b="1" dirty="0" smtClean="0">
                <a:solidFill>
                  <a:schemeClr val="accent1">
                    <a:lumMod val="50000"/>
                  </a:schemeClr>
                </a:solidFill>
                <a:latin typeface="STHeiti Light" charset="-122"/>
                <a:ea typeface="STHeiti Light" charset="-122"/>
                <a:cs typeface="STHeiti Light" charset="-122"/>
              </a:rPr>
              <a:t>定时器</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a:solidFill>
                  <a:schemeClr val="accent1">
                    <a:lumMod val="50000"/>
                  </a:schemeClr>
                </a:solidFill>
                <a:latin typeface="STHeiti Light" charset="-122"/>
                <a:ea typeface="STHeiti Light" charset="-122"/>
                <a:cs typeface="STHeiti Light" charset="-122"/>
              </a:rPr>
              <a:t>ticker := </a:t>
            </a:r>
            <a:r>
              <a:rPr lang="en-US" altLang="zh-CN" dirty="0" err="1" smtClean="0">
                <a:solidFill>
                  <a:schemeClr val="accent1">
                    <a:lumMod val="50000"/>
                  </a:schemeClr>
                </a:solidFill>
                <a:latin typeface="STHeiti Light" charset="-122"/>
                <a:ea typeface="STHeiti Light" charset="-122"/>
                <a:cs typeface="STHeiti Light" charset="-122"/>
              </a:rPr>
              <a:t>time.NewTicker</a:t>
            </a:r>
            <a:r>
              <a:rPr lang="en-US" altLang="zh-CN" dirty="0" smtClean="0">
                <a:solidFill>
                  <a:schemeClr val="accent1">
                    <a:lumMod val="50000"/>
                  </a:schemeClr>
                </a:solidFill>
                <a:latin typeface="STHeiti Light" charset="-122"/>
                <a:ea typeface="STHeiti Light" charset="-122"/>
                <a:cs typeface="STHeiti Light" charset="-122"/>
              </a:rPr>
              <a:t>(</a:t>
            </a:r>
            <a:r>
              <a:rPr lang="en-US" altLang="zh-CN" dirty="0" err="1" smtClean="0">
                <a:solidFill>
                  <a:schemeClr val="accent1">
                    <a:lumMod val="50000"/>
                  </a:schemeClr>
                </a:solidFill>
                <a:latin typeface="STHeiti Light" charset="-122"/>
                <a:ea typeface="STHeiti Light" charset="-122"/>
                <a:cs typeface="STHeiti Light" charset="-122"/>
              </a:rPr>
              <a:t>TickerTime</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defer </a:t>
            </a:r>
            <a:r>
              <a:rPr lang="en-US" altLang="zh-CN" dirty="0" err="1">
                <a:solidFill>
                  <a:schemeClr val="accent1">
                    <a:lumMod val="50000"/>
                  </a:schemeClr>
                </a:solidFill>
                <a:latin typeface="STHeiti Light" charset="-122"/>
                <a:ea typeface="STHeiti Light" charset="-122"/>
                <a:cs typeface="STHeiti Light" charset="-122"/>
              </a:rPr>
              <a:t>ticker.Stop</a:t>
            </a:r>
            <a:r>
              <a:rPr lang="en-US" altLang="zh-CN" dirty="0" smtClean="0">
                <a:solidFill>
                  <a:schemeClr val="accent1">
                    <a:lumMod val="50000"/>
                  </a:schemeClr>
                </a:solidFill>
                <a:latin typeface="STHeiti Light" charset="-122"/>
                <a:ea typeface="STHeiti Light" charset="-122"/>
                <a:cs typeface="STHeiti Light" charset="-122"/>
              </a:rPr>
              <a:t>()</a:t>
            </a:r>
            <a:endParaRPr lang="en-US" altLang="zh-CN" dirty="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for </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select </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case </a:t>
            </a:r>
            <a:r>
              <a:rPr lang="en-US" altLang="zh-CN" dirty="0">
                <a:solidFill>
                  <a:schemeClr val="accent1">
                    <a:lumMod val="50000"/>
                  </a:schemeClr>
                </a:solidFill>
                <a:latin typeface="STHeiti Light" charset="-122"/>
                <a:ea typeface="STHeiti Light" charset="-122"/>
                <a:cs typeface="STHeiti Light" charset="-122"/>
              </a:rPr>
              <a:t>&lt;-stop:  // stop handle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case </a:t>
            </a:r>
            <a:r>
              <a:rPr lang="en-US" altLang="zh-CN" dirty="0">
                <a:solidFill>
                  <a:schemeClr val="accent1">
                    <a:lumMod val="50000"/>
                  </a:schemeClr>
                </a:solidFill>
                <a:latin typeface="STHeiti Light" charset="-122"/>
                <a:ea typeface="STHeiti Light" charset="-122"/>
                <a:cs typeface="STHeiti Light" charset="-122"/>
              </a:rPr>
              <a:t>&lt;-</a:t>
            </a:r>
            <a:r>
              <a:rPr lang="en-US" altLang="zh-CN" dirty="0" err="1">
                <a:solidFill>
                  <a:schemeClr val="accent1">
                    <a:lumMod val="50000"/>
                  </a:schemeClr>
                </a:solidFill>
                <a:latin typeface="STHeiti Light" charset="-122"/>
                <a:ea typeface="STHeiti Light" charset="-122"/>
                <a:cs typeface="STHeiti Light" charset="-122"/>
              </a:rPr>
              <a:t>ticker.C</a:t>
            </a:r>
            <a:r>
              <a:rPr lang="en-US" altLang="zh-CN" dirty="0">
                <a:solidFill>
                  <a:schemeClr val="accent1">
                    <a:lumMod val="50000"/>
                  </a:schemeClr>
                </a:solidFill>
                <a:latin typeface="STHeiti Light" charset="-122"/>
                <a:ea typeface="STHeiti Light" charset="-122"/>
                <a:cs typeface="STHeiti Light" charset="-122"/>
              </a:rPr>
              <a:t>:  //do handle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p>
        </p:txBody>
      </p:sp>
    </p:spTree>
    <p:extLst>
      <p:ext uri="{BB962C8B-B14F-4D97-AF65-F5344CB8AC3E}">
        <p14:creationId xmlns:p14="http://schemas.microsoft.com/office/powerpoint/2010/main" val="390905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并发编程：</a:t>
            </a:r>
            <a:r>
              <a:rPr lang="en-US" altLang="zh-CN" sz="4800" b="1" dirty="0">
                <a:solidFill>
                  <a:srgbClr val="439EFF"/>
                </a:solidFill>
                <a:latin typeface="幼圆" pitchFamily="49" charset="-122"/>
                <a:ea typeface="幼圆" pitchFamily="49" charset="-122"/>
              </a:rPr>
              <a:t> </a:t>
            </a:r>
            <a:r>
              <a:rPr lang="en-US" altLang="zh-CN" sz="4800" b="1" dirty="0" smtClean="0">
                <a:solidFill>
                  <a:srgbClr val="439EFF"/>
                </a:solidFill>
                <a:latin typeface="幼圆" pitchFamily="49" charset="-122"/>
                <a:ea typeface="幼圆" pitchFamily="49" charset="-122"/>
              </a:rPr>
              <a:t>sync</a:t>
            </a:r>
            <a:endParaRPr lang="zh-CN" altLang="en-US" dirty="0"/>
          </a:p>
        </p:txBody>
      </p:sp>
      <p:sp>
        <p:nvSpPr>
          <p:cNvPr id="6" name="内容占位符 2"/>
          <p:cNvSpPr>
            <a:spLocks noGrp="1"/>
          </p:cNvSpPr>
          <p:nvPr>
            <p:ph idx="1"/>
          </p:nvPr>
        </p:nvSpPr>
        <p:spPr>
          <a:xfrm>
            <a:off x="640080" y="2240282"/>
            <a:ext cx="5760720" cy="7240838"/>
          </a:xfrm>
          <a:ln>
            <a:solidFill>
              <a:schemeClr val="accent1">
                <a:lumMod val="20000"/>
                <a:lumOff val="80000"/>
              </a:schemeClr>
            </a:solidFill>
          </a:ln>
        </p:spPr>
        <p:txBody>
          <a:bodyPr>
            <a:noAutofit/>
          </a:bodyPr>
          <a:lstStyle/>
          <a:p>
            <a:pPr>
              <a:lnSpc>
                <a:spcPct val="150000"/>
              </a:lnSpc>
              <a:buFont typeface="Wingdings" charset="2"/>
              <a:buChar char="l"/>
            </a:pPr>
            <a:r>
              <a:rPr lang="en-US" altLang="zh-CN" dirty="0" err="1">
                <a:solidFill>
                  <a:schemeClr val="accent1">
                    <a:lumMod val="50000"/>
                  </a:schemeClr>
                </a:solidFill>
                <a:latin typeface="STHeiti Light" charset="-122"/>
                <a:ea typeface="STHeiti Light" charset="-122"/>
                <a:cs typeface="STHeiti Light" charset="-122"/>
              </a:rPr>
              <a:t>Mutex</a:t>
            </a:r>
            <a:r>
              <a:rPr lang="en-US" altLang="zh-CN" dirty="0">
                <a:solidFill>
                  <a:schemeClr val="accent1">
                    <a:lumMod val="50000"/>
                  </a:schemeClr>
                </a:solidFill>
                <a:latin typeface="STHeiti Light" charset="-122"/>
                <a:ea typeface="STHeiti Light" charset="-122"/>
                <a:cs typeface="STHeiti Light" charset="-122"/>
              </a:rPr>
              <a:t> </a:t>
            </a:r>
            <a:r>
              <a:rPr lang="zh-CN" altLang="en-US" dirty="0" smtClean="0">
                <a:solidFill>
                  <a:schemeClr val="accent1">
                    <a:lumMod val="50000"/>
                  </a:schemeClr>
                </a:solidFill>
                <a:latin typeface="STHeiti Light" charset="-122"/>
                <a:ea typeface="STHeiti Light" charset="-122"/>
                <a:cs typeface="STHeiti Light" charset="-122"/>
              </a:rPr>
              <a:t>是互斥锁：使用</a:t>
            </a:r>
            <a:r>
              <a:rPr lang="en-US" altLang="zh-CN" dirty="0">
                <a:solidFill>
                  <a:schemeClr val="accent1">
                    <a:lumMod val="50000"/>
                  </a:schemeClr>
                </a:solidFill>
                <a:latin typeface="STHeiti Light" charset="-122"/>
                <a:ea typeface="STHeiti Light" charset="-122"/>
                <a:cs typeface="STHeiti Light" charset="-122"/>
              </a:rPr>
              <a:t>L</a:t>
            </a:r>
            <a:r>
              <a:rPr lang="en-US" altLang="zh-CN" dirty="0" smtClean="0">
                <a:solidFill>
                  <a:schemeClr val="accent1">
                    <a:lumMod val="50000"/>
                  </a:schemeClr>
                </a:solidFill>
                <a:latin typeface="STHeiti Light" charset="-122"/>
                <a:ea typeface="STHeiti Light" charset="-122"/>
                <a:cs typeface="STHeiti Light" charset="-122"/>
              </a:rPr>
              <a:t>ock</a:t>
            </a:r>
            <a:r>
              <a:rPr lang="zh-CN" altLang="en-US" dirty="0" smtClean="0">
                <a:solidFill>
                  <a:schemeClr val="accent1">
                    <a:lumMod val="50000"/>
                  </a:schemeClr>
                </a:solidFill>
                <a:latin typeface="STHeiti Light" charset="-122"/>
                <a:ea typeface="STHeiti Light" charset="-122"/>
                <a:cs typeface="STHeiti Light" charset="-122"/>
              </a:rPr>
              <a:t>和</a:t>
            </a:r>
            <a:r>
              <a:rPr lang="en-US" altLang="zh-CN" dirty="0">
                <a:solidFill>
                  <a:schemeClr val="accent1">
                    <a:lumMod val="50000"/>
                  </a:schemeClr>
                </a:solidFill>
                <a:latin typeface="STHeiti Light" charset="-122"/>
                <a:ea typeface="STHeiti Light" charset="-122"/>
                <a:cs typeface="STHeiti Light" charset="-122"/>
              </a:rPr>
              <a:t>U</a:t>
            </a:r>
            <a:r>
              <a:rPr lang="en-US" altLang="zh-CN" dirty="0" smtClean="0">
                <a:solidFill>
                  <a:schemeClr val="accent1">
                    <a:lumMod val="50000"/>
                  </a:schemeClr>
                </a:solidFill>
                <a:latin typeface="STHeiti Light" charset="-122"/>
                <a:ea typeface="STHeiti Light" charset="-122"/>
                <a:cs typeface="STHeiti Light" charset="-122"/>
              </a:rPr>
              <a:t>nlock</a:t>
            </a:r>
            <a:r>
              <a:rPr lang="zh-CN" altLang="en-US" dirty="0" smtClean="0">
                <a:solidFill>
                  <a:schemeClr val="accent1">
                    <a:lumMod val="50000"/>
                  </a:schemeClr>
                </a:solidFill>
                <a:latin typeface="STHeiti Light" charset="-122"/>
                <a:ea typeface="STHeiti Light" charset="-122"/>
                <a:cs typeface="STHeiti Light" charset="-122"/>
              </a:rPr>
              <a:t>来加锁或者解锁。 </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smtClean="0">
                <a:solidFill>
                  <a:schemeClr val="accent1">
                    <a:lumMod val="50000"/>
                  </a:schemeClr>
                </a:solidFill>
                <a:latin typeface="STHeiti Light" charset="-122"/>
                <a:ea typeface="STHeiti Light" charset="-122"/>
                <a:cs typeface="STHeiti Light" charset="-122"/>
              </a:rPr>
              <a:t>Once</a:t>
            </a:r>
            <a:r>
              <a:rPr lang="zh-CN" altLang="en-US" dirty="0" smtClean="0">
                <a:solidFill>
                  <a:schemeClr val="accent1">
                    <a:lumMod val="50000"/>
                  </a:schemeClr>
                </a:solidFill>
                <a:latin typeface="STHeiti Light" charset="-122"/>
                <a:ea typeface="STHeiti Light" charset="-122"/>
                <a:cs typeface="STHeiti Light" charset="-122"/>
              </a:rPr>
              <a:t>是执行一次操作的一个对象：使用</a:t>
            </a:r>
            <a:r>
              <a:rPr lang="en-US" altLang="zh-CN" dirty="0">
                <a:solidFill>
                  <a:schemeClr val="accent1">
                    <a:lumMod val="50000"/>
                  </a:schemeClr>
                </a:solidFill>
                <a:latin typeface="STHeiti Light" charset="-122"/>
                <a:ea typeface="STHeiti Light" charset="-122"/>
                <a:cs typeface="STHeiti Light" charset="-122"/>
              </a:rPr>
              <a:t>Do(f </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来调用执行函数。 </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err="1" smtClean="0">
                <a:solidFill>
                  <a:schemeClr val="accent1">
                    <a:lumMod val="50000"/>
                  </a:schemeClr>
                </a:solidFill>
                <a:latin typeface="STHeiti Light" charset="-122"/>
                <a:ea typeface="STHeiti Light" charset="-122"/>
                <a:cs typeface="STHeiti Light" charset="-122"/>
              </a:rPr>
              <a:t>RWMutex</a:t>
            </a:r>
            <a:r>
              <a:rPr lang="zh-CN" altLang="en-US" dirty="0">
                <a:solidFill>
                  <a:schemeClr val="accent1">
                    <a:lumMod val="50000"/>
                  </a:schemeClr>
                </a:solidFill>
                <a:latin typeface="STHeiti Light" charset="-122"/>
                <a:ea typeface="STHeiti Light" charset="-122"/>
                <a:cs typeface="STHeiti Light" charset="-122"/>
              </a:rPr>
              <a:t>是一个读</a:t>
            </a:r>
            <a:r>
              <a:rPr lang="en-US" altLang="zh-CN" dirty="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写者互斥锁。锁可以由任意数量的</a:t>
            </a:r>
            <a:r>
              <a:rPr lang="zh-CN" altLang="en-US" dirty="0" smtClean="0">
                <a:solidFill>
                  <a:schemeClr val="accent1">
                    <a:lumMod val="50000"/>
                  </a:schemeClr>
                </a:solidFill>
                <a:latin typeface="STHeiti Light" charset="-122"/>
                <a:ea typeface="STHeiti Light" charset="-122"/>
                <a:cs typeface="STHeiti Light" charset="-122"/>
              </a:rPr>
              <a:t>读或单个写所有；使用</a:t>
            </a:r>
            <a:r>
              <a:rPr lang="en-US" altLang="zh-CN" dirty="0" smtClean="0">
                <a:solidFill>
                  <a:schemeClr val="accent1">
                    <a:lumMod val="50000"/>
                  </a:schemeClr>
                </a:solidFill>
                <a:latin typeface="STHeiti Light" charset="-122"/>
                <a:ea typeface="STHeiti Light" charset="-122"/>
                <a:cs typeface="STHeiti Light" charset="-122"/>
              </a:rPr>
              <a:t>Lock</a:t>
            </a:r>
            <a:r>
              <a:rPr lang="zh-CN" altLang="en-US" dirty="0" smtClean="0">
                <a:solidFill>
                  <a:schemeClr val="accent1">
                    <a:lumMod val="50000"/>
                  </a:schemeClr>
                </a:solidFill>
                <a:latin typeface="STHeiti Light" charset="-122"/>
                <a:ea typeface="STHeiti Light" charset="-122"/>
                <a:cs typeface="STHeiti Light" charset="-122"/>
              </a:rPr>
              <a:t>（）来写；使用</a:t>
            </a:r>
            <a:r>
              <a:rPr lang="en-US" altLang="zh-CN" dirty="0" err="1" smtClean="0">
                <a:solidFill>
                  <a:schemeClr val="accent1">
                    <a:lumMod val="50000"/>
                  </a:schemeClr>
                </a:solidFill>
                <a:latin typeface="STHeiti Light" charset="-122"/>
                <a:ea typeface="STHeiti Light" charset="-122"/>
                <a:cs typeface="STHeiti Light" charset="-122"/>
              </a:rPr>
              <a:t>RLock</a:t>
            </a:r>
            <a:r>
              <a:rPr lang="zh-CN" altLang="en-US" dirty="0" smtClean="0">
                <a:solidFill>
                  <a:schemeClr val="accent1">
                    <a:lumMod val="50000"/>
                  </a:schemeClr>
                </a:solidFill>
                <a:latin typeface="STHeiti Light" charset="-122"/>
                <a:ea typeface="STHeiti Light" charset="-122"/>
                <a:cs typeface="STHeiti Light" charset="-122"/>
              </a:rPr>
              <a:t>来读；使用</a:t>
            </a:r>
            <a:r>
              <a:rPr lang="en-US" altLang="zh-CN" dirty="0" smtClean="0">
                <a:solidFill>
                  <a:schemeClr val="accent1">
                    <a:lumMod val="50000"/>
                  </a:schemeClr>
                </a:solidFill>
                <a:latin typeface="STHeiti Light" charset="-122"/>
                <a:ea typeface="STHeiti Light" charset="-122"/>
                <a:cs typeface="STHeiti Light" charset="-122"/>
              </a:rPr>
              <a:t>Unlock</a:t>
            </a:r>
            <a:r>
              <a:rPr lang="zh-CN" altLang="en-US" dirty="0" smtClean="0">
                <a:solidFill>
                  <a:schemeClr val="accent1">
                    <a:lumMod val="50000"/>
                  </a:schemeClr>
                </a:solidFill>
                <a:latin typeface="STHeiti Light" charset="-122"/>
                <a:ea typeface="STHeiti Light" charset="-122"/>
                <a:cs typeface="STHeiti Light" charset="-122"/>
              </a:rPr>
              <a:t>来解锁写；使用</a:t>
            </a:r>
            <a:r>
              <a:rPr lang="en-US" altLang="zh-CN" dirty="0" err="1" smtClean="0">
                <a:solidFill>
                  <a:schemeClr val="accent1">
                    <a:lumMod val="50000"/>
                  </a:schemeClr>
                </a:solidFill>
                <a:latin typeface="STHeiti Light" charset="-122"/>
                <a:ea typeface="STHeiti Light" charset="-122"/>
                <a:cs typeface="STHeiti Light" charset="-122"/>
              </a:rPr>
              <a:t>RUnlock</a:t>
            </a:r>
            <a:r>
              <a:rPr lang="zh-CN" altLang="en-US" dirty="0" smtClean="0">
                <a:solidFill>
                  <a:schemeClr val="accent1">
                    <a:lumMod val="50000"/>
                  </a:schemeClr>
                </a:solidFill>
                <a:latin typeface="STHeiti Light" charset="-122"/>
                <a:ea typeface="STHeiti Light" charset="-122"/>
                <a:cs typeface="STHeiti Light" charset="-122"/>
              </a:rPr>
              <a:t>来解锁读。</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r>
              <a:rPr lang="en-US" altLang="zh-CN" dirty="0" err="1" smtClean="0">
                <a:solidFill>
                  <a:schemeClr val="accent1">
                    <a:lumMod val="50000"/>
                  </a:schemeClr>
                </a:solidFill>
                <a:latin typeface="STHeiti Light" charset="-122"/>
                <a:ea typeface="STHeiti Light" charset="-122"/>
                <a:cs typeface="STHeiti Light" charset="-122"/>
              </a:rPr>
              <a:t>WaitGroup</a:t>
            </a:r>
            <a:r>
              <a:rPr lang="zh-CN" altLang="en-US" dirty="0">
                <a:solidFill>
                  <a:schemeClr val="accent1">
                    <a:lumMod val="50000"/>
                  </a:schemeClr>
                </a:solidFill>
                <a:latin typeface="STHeiti Light" charset="-122"/>
                <a:ea typeface="STHeiti Light" charset="-122"/>
                <a:cs typeface="STHeiti Light" charset="-122"/>
              </a:rPr>
              <a:t>用</a:t>
            </a:r>
            <a:r>
              <a:rPr lang="zh-CN" altLang="en-US" dirty="0" smtClean="0">
                <a:solidFill>
                  <a:schemeClr val="accent1">
                    <a:lumMod val="50000"/>
                  </a:schemeClr>
                </a:solidFill>
                <a:latin typeface="STHeiti Light" charset="-122"/>
                <a:ea typeface="STHeiti Light" charset="-122"/>
                <a:cs typeface="STHeiti Light" charset="-122"/>
              </a:rPr>
              <a:t>来管理一</a:t>
            </a:r>
            <a:r>
              <a:rPr lang="zh-CN" altLang="en-US" dirty="0">
                <a:solidFill>
                  <a:schemeClr val="accent1">
                    <a:lumMod val="50000"/>
                  </a:schemeClr>
                </a:solidFill>
                <a:latin typeface="STHeiti Light" charset="-122"/>
                <a:ea typeface="STHeiti Light" charset="-122"/>
                <a:cs typeface="STHeiti Light" charset="-122"/>
              </a:rPr>
              <a:t>组</a:t>
            </a:r>
            <a:r>
              <a:rPr lang="en-US" altLang="zh-CN" dirty="0" err="1" smtClean="0">
                <a:solidFill>
                  <a:schemeClr val="accent1">
                    <a:lumMod val="50000"/>
                  </a:schemeClr>
                </a:solidFill>
                <a:latin typeface="STHeiti Light" charset="-122"/>
                <a:ea typeface="STHeiti Light" charset="-122"/>
                <a:cs typeface="STHeiti Light" charset="-122"/>
              </a:rPr>
              <a:t>goroutines</a:t>
            </a:r>
            <a:r>
              <a:rPr lang="zh-CN" altLang="en-US" dirty="0" smtClean="0">
                <a:solidFill>
                  <a:schemeClr val="accent1">
                    <a:lumMod val="50000"/>
                  </a:schemeClr>
                </a:solidFill>
                <a:latin typeface="STHeiti Light" charset="-122"/>
                <a:ea typeface="STHeiti Light" charset="-122"/>
                <a:cs typeface="STHeiti Light" charset="-122"/>
              </a:rPr>
              <a:t>。</a:t>
            </a:r>
            <a:r>
              <a:rPr lang="en-US" altLang="zh-CN" dirty="0">
                <a:solidFill>
                  <a:schemeClr val="accent1">
                    <a:lumMod val="50000"/>
                  </a:schemeClr>
                </a:solidFill>
                <a:latin typeface="STHeiti Light" charset="-122"/>
                <a:ea typeface="STHeiti Light" charset="-122"/>
                <a:cs typeface="STHeiti Light" charset="-122"/>
              </a:rPr>
              <a:t>The main </a:t>
            </a:r>
            <a:r>
              <a:rPr lang="en-US" altLang="zh-CN" dirty="0" err="1">
                <a:solidFill>
                  <a:schemeClr val="accent1">
                    <a:lumMod val="50000"/>
                  </a:schemeClr>
                </a:solidFill>
                <a:latin typeface="STHeiti Light" charset="-122"/>
                <a:ea typeface="STHeiti Light" charset="-122"/>
                <a:cs typeface="STHeiti Light" charset="-122"/>
              </a:rPr>
              <a:t>goroutine</a:t>
            </a:r>
            <a:r>
              <a:rPr lang="en-US" altLang="zh-CN" dirty="0">
                <a:solidFill>
                  <a:schemeClr val="accent1">
                    <a:lumMod val="50000"/>
                  </a:schemeClr>
                </a:solidFill>
                <a:latin typeface="STHeiti Light" charset="-122"/>
                <a:ea typeface="STHeiti Light" charset="-122"/>
                <a:cs typeface="STHeiti Light" charset="-122"/>
              </a:rPr>
              <a:t> calls </a:t>
            </a:r>
            <a:r>
              <a:rPr lang="en-US" altLang="zh-CN" dirty="0" smtClean="0">
                <a:solidFill>
                  <a:schemeClr val="accent1">
                    <a:lumMod val="50000"/>
                  </a:schemeClr>
                </a:solidFill>
                <a:latin typeface="STHeiti Light" charset="-122"/>
                <a:ea typeface="STHeiti Light" charset="-122"/>
                <a:cs typeface="STHeiti Light" charset="-122"/>
              </a:rPr>
              <a:t>Add() </a:t>
            </a:r>
            <a:r>
              <a:rPr lang="en-US" altLang="zh-CN" dirty="0">
                <a:solidFill>
                  <a:schemeClr val="accent1">
                    <a:lumMod val="50000"/>
                  </a:schemeClr>
                </a:solidFill>
                <a:latin typeface="STHeiti Light" charset="-122"/>
                <a:ea typeface="STHeiti Light" charset="-122"/>
                <a:cs typeface="STHeiti Light" charset="-122"/>
              </a:rPr>
              <a:t>to set the number of </a:t>
            </a:r>
            <a:r>
              <a:rPr lang="en-US" altLang="zh-CN" dirty="0" err="1">
                <a:solidFill>
                  <a:schemeClr val="accent1">
                    <a:lumMod val="50000"/>
                  </a:schemeClr>
                </a:solidFill>
                <a:latin typeface="STHeiti Light" charset="-122"/>
                <a:ea typeface="STHeiti Light" charset="-122"/>
                <a:cs typeface="STHeiti Light" charset="-122"/>
              </a:rPr>
              <a:t>goroutines</a:t>
            </a:r>
            <a:r>
              <a:rPr lang="en-US" altLang="zh-CN" dirty="0">
                <a:solidFill>
                  <a:schemeClr val="accent1">
                    <a:lumMod val="50000"/>
                  </a:schemeClr>
                </a:solidFill>
                <a:latin typeface="STHeiti Light" charset="-122"/>
                <a:ea typeface="STHeiti Light" charset="-122"/>
                <a:cs typeface="STHeiti Light" charset="-122"/>
              </a:rPr>
              <a:t> to wait for. Then each of the </a:t>
            </a:r>
            <a:r>
              <a:rPr lang="en-US" altLang="zh-CN" dirty="0" err="1">
                <a:solidFill>
                  <a:schemeClr val="accent1">
                    <a:lumMod val="50000"/>
                  </a:schemeClr>
                </a:solidFill>
                <a:latin typeface="STHeiti Light" charset="-122"/>
                <a:ea typeface="STHeiti Light" charset="-122"/>
                <a:cs typeface="STHeiti Light" charset="-122"/>
              </a:rPr>
              <a:t>goroutines</a:t>
            </a:r>
            <a:r>
              <a:rPr lang="en-US" altLang="zh-CN" dirty="0">
                <a:solidFill>
                  <a:schemeClr val="accent1">
                    <a:lumMod val="50000"/>
                  </a:schemeClr>
                </a:solidFill>
                <a:latin typeface="STHeiti Light" charset="-122"/>
                <a:ea typeface="STHeiti Light" charset="-122"/>
                <a:cs typeface="STHeiti Light" charset="-122"/>
              </a:rPr>
              <a:t> runs and calls </a:t>
            </a:r>
            <a:r>
              <a:rPr lang="en-US" altLang="zh-CN" dirty="0" smtClean="0">
                <a:solidFill>
                  <a:schemeClr val="accent1">
                    <a:lumMod val="50000"/>
                  </a:schemeClr>
                </a:solidFill>
                <a:latin typeface="STHeiti Light" charset="-122"/>
                <a:ea typeface="STHeiti Light" charset="-122"/>
                <a:cs typeface="STHeiti Light" charset="-122"/>
              </a:rPr>
              <a:t>Done() </a:t>
            </a:r>
            <a:r>
              <a:rPr lang="en-US" altLang="zh-CN" dirty="0">
                <a:solidFill>
                  <a:schemeClr val="accent1">
                    <a:lumMod val="50000"/>
                  </a:schemeClr>
                </a:solidFill>
                <a:latin typeface="STHeiti Light" charset="-122"/>
                <a:ea typeface="STHeiti Light" charset="-122"/>
                <a:cs typeface="STHeiti Light" charset="-122"/>
              </a:rPr>
              <a:t>when finished. At the same time, </a:t>
            </a:r>
            <a:r>
              <a:rPr lang="en-US" altLang="zh-CN" dirty="0" smtClean="0">
                <a:solidFill>
                  <a:schemeClr val="accent1">
                    <a:lumMod val="50000"/>
                  </a:schemeClr>
                </a:solidFill>
                <a:latin typeface="STHeiti Light" charset="-122"/>
                <a:ea typeface="STHeiti Light" charset="-122"/>
                <a:cs typeface="STHeiti Light" charset="-122"/>
              </a:rPr>
              <a:t>Wait() </a:t>
            </a:r>
            <a:r>
              <a:rPr lang="en-US" altLang="zh-CN" dirty="0">
                <a:solidFill>
                  <a:schemeClr val="accent1">
                    <a:lumMod val="50000"/>
                  </a:schemeClr>
                </a:solidFill>
                <a:latin typeface="STHeiti Light" charset="-122"/>
                <a:ea typeface="STHeiti Light" charset="-122"/>
                <a:cs typeface="STHeiti Light" charset="-122"/>
              </a:rPr>
              <a:t>can be used to block until all </a:t>
            </a:r>
            <a:r>
              <a:rPr lang="en-US" altLang="zh-CN" dirty="0" err="1">
                <a:solidFill>
                  <a:schemeClr val="accent1">
                    <a:lumMod val="50000"/>
                  </a:schemeClr>
                </a:solidFill>
                <a:latin typeface="STHeiti Light" charset="-122"/>
                <a:ea typeface="STHeiti Light" charset="-122"/>
                <a:cs typeface="STHeiti Light" charset="-122"/>
              </a:rPr>
              <a:t>goroutines</a:t>
            </a:r>
            <a:r>
              <a:rPr lang="en-US" altLang="zh-CN" dirty="0">
                <a:solidFill>
                  <a:schemeClr val="accent1">
                    <a:lumMod val="50000"/>
                  </a:schemeClr>
                </a:solidFill>
                <a:latin typeface="STHeiti Light" charset="-122"/>
                <a:ea typeface="STHeiti Light" charset="-122"/>
                <a:cs typeface="STHeiti Light" charset="-122"/>
              </a:rPr>
              <a:t> have finished.</a:t>
            </a:r>
            <a:endParaRPr lang="en-US" altLang="zh-CN" dirty="0" smtClean="0">
              <a:solidFill>
                <a:schemeClr val="accent1">
                  <a:lumMod val="50000"/>
                </a:schemeClr>
              </a:solidFill>
              <a:latin typeface="STHeiti Light" charset="-122"/>
              <a:ea typeface="STHeiti Light" charset="-122"/>
              <a:cs typeface="STHeiti Light" charset="-122"/>
            </a:endParaRPr>
          </a:p>
          <a:p>
            <a:pPr>
              <a:lnSpc>
                <a:spcPct val="150000"/>
              </a:lnSpc>
              <a:buFont typeface="Wingdings" charset="2"/>
              <a:buChar char="l"/>
            </a:pPr>
            <a:endParaRPr lang="zh-CN" altLang="en-US" dirty="0" smtClean="0">
              <a:solidFill>
                <a:srgbClr val="000000"/>
              </a:solidFill>
              <a:latin typeface="STHeiti Light" charset="-122"/>
              <a:ea typeface="STHeiti Light" charset="-122"/>
              <a:cs typeface="STHeiti Light" charset="-122"/>
            </a:endParaRPr>
          </a:p>
          <a:p>
            <a:pPr>
              <a:lnSpc>
                <a:spcPct val="150000"/>
              </a:lnSpc>
              <a:buFont typeface="Wingdings" charset="2"/>
              <a:buChar char="l"/>
            </a:pPr>
            <a:endParaRPr lang="en-US" altLang="zh-CN" dirty="0" smtClean="0">
              <a:solidFill>
                <a:srgbClr val="000000"/>
              </a:solidFill>
              <a:latin typeface="STHeiti Light" charset="-122"/>
              <a:ea typeface="STHeiti Light" charset="-122"/>
              <a:cs typeface="STHeiti Light" charset="-122"/>
            </a:endParaRPr>
          </a:p>
        </p:txBody>
      </p:sp>
      <p:sp>
        <p:nvSpPr>
          <p:cNvPr id="7" name="内容占位符 2"/>
          <p:cNvSpPr txBox="1">
            <a:spLocks/>
          </p:cNvSpPr>
          <p:nvPr/>
        </p:nvSpPr>
        <p:spPr>
          <a:xfrm>
            <a:off x="6616904" y="2240282"/>
            <a:ext cx="5544616" cy="7240838"/>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20000"/>
              </a:lnSpc>
              <a:buNone/>
            </a:pPr>
            <a:r>
              <a:rPr lang="zh-CN" altLang="en-US" b="1" dirty="0">
                <a:solidFill>
                  <a:schemeClr val="accent1">
                    <a:lumMod val="50000"/>
                  </a:schemeClr>
                </a:solidFill>
                <a:latin typeface="STHeiti Light" charset="-122"/>
                <a:ea typeface="STHeiti Light" charset="-122"/>
                <a:cs typeface="STHeiti Light" charset="-122"/>
              </a:rPr>
              <a:t>例子</a:t>
            </a:r>
            <a:r>
              <a:rPr lang="zh-CN" altLang="en-US" b="1" dirty="0" smtClean="0">
                <a:solidFill>
                  <a:schemeClr val="accent1">
                    <a:lumMod val="50000"/>
                  </a:schemeClr>
                </a:solidFill>
                <a:latin typeface="STHeiti Light" charset="-122"/>
                <a:ea typeface="STHeiti Light" charset="-122"/>
                <a:cs typeface="STHeiti Light" charset="-122"/>
              </a:rPr>
              <a:t>：</a:t>
            </a:r>
            <a:endParaRPr lang="en-US" altLang="zh-CN" b="1"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a:solidFill>
                  <a:schemeClr val="accent1">
                    <a:lumMod val="50000"/>
                  </a:schemeClr>
                </a:solidFill>
                <a:latin typeface="STHeiti Light" charset="-122"/>
                <a:ea typeface="STHeiti Light" charset="-122"/>
                <a:cs typeface="STHeiti Light" charset="-122"/>
              </a:rPr>
              <a:t>self.lock.Lock</a:t>
            </a:r>
            <a:r>
              <a:rPr lang="en-US" altLang="zh-CN" dirty="0">
                <a:solidFill>
                  <a:schemeClr val="accent1">
                    <a:lumMod val="50000"/>
                  </a:schemeClr>
                </a:solidFill>
                <a:latin typeface="STHeiti Light" charset="-122"/>
                <a:ea typeface="STHeiti Light" charset="-122"/>
                <a:cs typeface="STHeiti Light" charset="-122"/>
              </a:rPr>
              <a:t>()</a:t>
            </a:r>
            <a:br>
              <a:rPr lang="en-US" altLang="zh-CN" dirty="0">
                <a:solidFill>
                  <a:schemeClr val="accent1">
                    <a:lumMod val="50000"/>
                  </a:schemeClr>
                </a:solidFill>
                <a:latin typeface="STHeiti Light" charset="-122"/>
                <a:ea typeface="STHeiti Light" charset="-122"/>
                <a:cs typeface="STHeiti Light" charset="-122"/>
              </a:rPr>
            </a:br>
            <a:r>
              <a:rPr lang="en-US" altLang="zh-CN" dirty="0">
                <a:solidFill>
                  <a:schemeClr val="accent1">
                    <a:lumMod val="50000"/>
                  </a:schemeClr>
                </a:solidFill>
                <a:latin typeface="STHeiti Light" charset="-122"/>
                <a:ea typeface="STHeiti Light" charset="-122"/>
                <a:cs typeface="STHeiti Light" charset="-122"/>
              </a:rPr>
              <a:t>defer </a:t>
            </a:r>
            <a:r>
              <a:rPr lang="en-US" altLang="zh-CN" dirty="0" err="1">
                <a:solidFill>
                  <a:schemeClr val="accent1">
                    <a:lumMod val="50000"/>
                  </a:schemeClr>
                </a:solidFill>
                <a:latin typeface="STHeiti Light" charset="-122"/>
                <a:ea typeface="STHeiti Light" charset="-122"/>
                <a:cs typeface="STHeiti Light" charset="-122"/>
              </a:rPr>
              <a:t>self.lock.Unlock</a:t>
            </a:r>
            <a:r>
              <a:rPr lang="en-US" altLang="zh-CN" dirty="0">
                <a:solidFill>
                  <a:schemeClr val="accent1">
                    <a:lumMod val="50000"/>
                  </a:schemeClr>
                </a:solidFill>
                <a:latin typeface="STHeiti Light" charset="-122"/>
                <a:ea typeface="STHeiti Light" charset="-122"/>
                <a:cs typeface="STHeiti Light" charset="-122"/>
              </a:rPr>
              <a:t>() </a:t>
            </a:r>
          </a:p>
          <a:p>
            <a:pPr marL="0" indent="0">
              <a:lnSpc>
                <a:spcPct val="120000"/>
              </a:lnSpc>
              <a:buNone/>
            </a:pPr>
            <a:endParaRPr lang="en-US" altLang="zh-CN" dirty="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zh-CN" altLang="en-US" dirty="0" smtClean="0">
                <a:solidFill>
                  <a:schemeClr val="accent1">
                    <a:lumMod val="50000"/>
                  </a:schemeClr>
                </a:solidFill>
                <a:latin typeface="STHeiti Light" charset="-122"/>
                <a:ea typeface="STHeiti Light" charset="-122"/>
                <a:cs typeface="STHeiti Light" charset="-122"/>
              </a:rPr>
              <a:t>例子：</a:t>
            </a:r>
            <a:r>
              <a:rPr lang="en-US" altLang="zh-CN" dirty="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W</a:t>
            </a:r>
            <a:r>
              <a:rPr lang="en-US" altLang="zh-CN" dirty="0" err="1" smtClean="0">
                <a:solidFill>
                  <a:schemeClr val="accent1">
                    <a:lumMod val="50000"/>
                  </a:schemeClr>
                </a:solidFill>
                <a:latin typeface="STHeiti Light" charset="-122"/>
                <a:ea typeface="STHeiti Light" charset="-122"/>
                <a:cs typeface="STHeiti Light" charset="-122"/>
              </a:rPr>
              <a:t>aitGroup</a:t>
            </a:r>
            <a:endParaRPr lang="en-US" altLang="zh-CN" dirty="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var</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wg</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sync.WaitGroup</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var</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urls</a:t>
            </a:r>
            <a:r>
              <a:rPr lang="en-US" altLang="zh-CN" dirty="0">
                <a:solidFill>
                  <a:schemeClr val="accent1">
                    <a:lumMod val="50000"/>
                  </a:schemeClr>
                </a:solidFill>
                <a:latin typeface="STHeiti Light" charset="-122"/>
                <a:ea typeface="STHeiti Light" charset="-122"/>
                <a:cs typeface="STHeiti Light" charset="-122"/>
              </a:rPr>
              <a:t> = []string</a:t>
            </a:r>
            <a:r>
              <a:rPr lang="en-US" altLang="zh-CN" dirty="0" smtClean="0">
                <a:solidFill>
                  <a:schemeClr val="accent1">
                    <a:lumMod val="50000"/>
                  </a:schemeClr>
                </a:solidFill>
                <a:latin typeface="STHeiti Light" charset="-122"/>
                <a:ea typeface="STHeiti Light" charset="-122"/>
                <a:cs typeface="STHeiti Light" charset="-122"/>
              </a:rPr>
              <a:t>{"</a:t>
            </a:r>
            <a:r>
              <a:rPr lang="en-US" altLang="zh-CN" dirty="0">
                <a:solidFill>
                  <a:schemeClr val="accent1">
                    <a:lumMod val="50000"/>
                  </a:schemeClr>
                </a:solidFill>
                <a:latin typeface="STHeiti Light" charset="-122"/>
                <a:ea typeface="STHeiti Light" charset="-122"/>
                <a:cs typeface="STHeiti Light" charset="-122"/>
              </a:rPr>
              <a:t>http://</a:t>
            </a:r>
            <a:r>
              <a:rPr lang="en-US" altLang="zh-CN" dirty="0" err="1">
                <a:solidFill>
                  <a:schemeClr val="accent1">
                    <a:lumMod val="50000"/>
                  </a:schemeClr>
                </a:solidFill>
                <a:latin typeface="STHeiti Light" charset="-122"/>
                <a:ea typeface="STHeiti Light" charset="-122"/>
                <a:cs typeface="STHeiti Light" charset="-122"/>
              </a:rPr>
              <a:t>www.golang.org</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for </a:t>
            </a:r>
            <a:r>
              <a:rPr lang="en-US" altLang="zh-CN" dirty="0">
                <a:solidFill>
                  <a:schemeClr val="accent1">
                    <a:lumMod val="50000"/>
                  </a:schemeClr>
                </a:solidFill>
                <a:latin typeface="STHeiti Light" charset="-122"/>
                <a:ea typeface="STHeiti Light" charset="-122"/>
                <a:cs typeface="STHeiti Light" charset="-122"/>
              </a:rPr>
              <a:t>_, </a:t>
            </a:r>
            <a:r>
              <a:rPr lang="en-US" altLang="zh-CN" dirty="0" err="1">
                <a:solidFill>
                  <a:schemeClr val="accent1">
                    <a:lumMod val="50000"/>
                  </a:schemeClr>
                </a:solidFill>
                <a:latin typeface="STHeiti Light" charset="-122"/>
                <a:ea typeface="STHeiti Light" charset="-122"/>
                <a:cs typeface="STHeiti Light" charset="-122"/>
              </a:rPr>
              <a:t>url</a:t>
            </a:r>
            <a:r>
              <a:rPr lang="en-US" altLang="zh-CN" dirty="0">
                <a:solidFill>
                  <a:schemeClr val="accent1">
                    <a:lumMod val="50000"/>
                  </a:schemeClr>
                </a:solidFill>
                <a:latin typeface="STHeiti Light" charset="-122"/>
                <a:ea typeface="STHeiti Light" charset="-122"/>
                <a:cs typeface="STHeiti Light" charset="-122"/>
              </a:rPr>
              <a:t> := range </a:t>
            </a:r>
            <a:r>
              <a:rPr lang="en-US" altLang="zh-CN" dirty="0" err="1">
                <a:solidFill>
                  <a:schemeClr val="accent1">
                    <a:lumMod val="50000"/>
                  </a:schemeClr>
                </a:solidFill>
                <a:latin typeface="STHeiti Light" charset="-122"/>
                <a:ea typeface="STHeiti Light" charset="-122"/>
                <a:cs typeface="STHeiti Light" charset="-122"/>
              </a:rPr>
              <a:t>urls</a:t>
            </a:r>
            <a:r>
              <a:rPr lang="en-US" altLang="zh-CN" dirty="0">
                <a:solidFill>
                  <a:schemeClr val="accent1">
                    <a:lumMod val="50000"/>
                  </a:schemeClr>
                </a:solidFill>
                <a:latin typeface="STHeiti Light" charset="-122"/>
                <a:ea typeface="STHeiti Light" charset="-122"/>
                <a:cs typeface="STHeiti Light" charset="-122"/>
              </a:rPr>
              <a:t> {			</a:t>
            </a:r>
            <a:r>
              <a:rPr lang="en-US" altLang="zh-CN" dirty="0" err="1">
                <a:solidFill>
                  <a:schemeClr val="accent1">
                    <a:lumMod val="50000"/>
                  </a:schemeClr>
                </a:solidFill>
                <a:latin typeface="STHeiti Light" charset="-122"/>
                <a:ea typeface="STHeiti Light" charset="-122"/>
                <a:cs typeface="STHeiti Light" charset="-122"/>
              </a:rPr>
              <a:t>wg.Add</a:t>
            </a:r>
            <a:r>
              <a:rPr lang="en-US" altLang="zh-CN" dirty="0">
                <a:solidFill>
                  <a:schemeClr val="accent1">
                    <a:lumMod val="50000"/>
                  </a:schemeClr>
                </a:solidFill>
                <a:latin typeface="STHeiti Light" charset="-122"/>
                <a:ea typeface="STHeiti Light" charset="-122"/>
                <a:cs typeface="STHeiti Light" charset="-122"/>
              </a:rPr>
              <a:t>(1)			go </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url</a:t>
            </a:r>
            <a:r>
              <a:rPr lang="en-US" altLang="zh-CN" dirty="0">
                <a:solidFill>
                  <a:schemeClr val="accent1">
                    <a:lumMod val="50000"/>
                  </a:schemeClr>
                </a:solidFill>
                <a:latin typeface="STHeiti Light" charset="-122"/>
                <a:ea typeface="STHeiti Light" charset="-122"/>
                <a:cs typeface="STHeiti Light" charset="-122"/>
              </a:rPr>
              <a:t> string) {			</a:t>
            </a:r>
            <a:r>
              <a:rPr lang="en-US" altLang="zh-CN" dirty="0" smtClean="0">
                <a:solidFill>
                  <a:schemeClr val="accent1">
                    <a:lumMod val="50000"/>
                  </a:schemeClr>
                </a:solidFill>
                <a:latin typeface="STHeiti Light" charset="-122"/>
                <a:ea typeface="STHeiti Light" charset="-122"/>
                <a:cs typeface="STHeiti Light" charset="-122"/>
              </a:rPr>
              <a:t>defer </a:t>
            </a:r>
            <a:r>
              <a:rPr lang="en-US" altLang="zh-CN" dirty="0" err="1">
                <a:solidFill>
                  <a:schemeClr val="accent1">
                    <a:lumMod val="50000"/>
                  </a:schemeClr>
                </a:solidFill>
                <a:latin typeface="STHeiti Light" charset="-122"/>
                <a:ea typeface="STHeiti Light" charset="-122"/>
                <a:cs typeface="STHeiti Light" charset="-122"/>
              </a:rPr>
              <a:t>wg.Done</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smtClean="0">
                <a:solidFill>
                  <a:schemeClr val="accent1">
                    <a:lumMod val="50000"/>
                  </a:schemeClr>
                </a:solidFill>
                <a:latin typeface="STHeiti Light" charset="-122"/>
                <a:ea typeface="STHeiti Light" charset="-122"/>
                <a:cs typeface="STHeiti Light" charset="-122"/>
              </a:rPr>
              <a:t>fmt.Println</a:t>
            </a:r>
            <a:r>
              <a:rPr lang="en-US" altLang="zh-CN" dirty="0" smtClean="0">
                <a:solidFill>
                  <a:schemeClr val="accent1">
                    <a:lumMod val="50000"/>
                  </a:schemeClr>
                </a:solidFill>
                <a:latin typeface="STHeiti Light" charset="-122"/>
                <a:ea typeface="STHeiti Light" charset="-122"/>
                <a:cs typeface="STHeiti Light" charset="-122"/>
              </a:rPr>
              <a:t>(</a:t>
            </a:r>
            <a:r>
              <a:rPr lang="en-US" altLang="zh-CN" dirty="0" err="1" smtClean="0">
                <a:solidFill>
                  <a:schemeClr val="accent1">
                    <a:lumMod val="50000"/>
                  </a:schemeClr>
                </a:solidFill>
                <a:latin typeface="STHeiti Light" charset="-122"/>
                <a:ea typeface="STHeiti Light" charset="-122"/>
                <a:cs typeface="STHeiti Light" charset="-122"/>
              </a:rPr>
              <a:t>url</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url</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smtClean="0">
                <a:solidFill>
                  <a:schemeClr val="accent1">
                    <a:lumMod val="50000"/>
                  </a:schemeClr>
                </a:solidFill>
                <a:latin typeface="STHeiti Light" charset="-122"/>
                <a:ea typeface="STHeiti Light" charset="-122"/>
                <a:cs typeface="STHeiti Light" charset="-122"/>
              </a:rPr>
              <a:t>}</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fmt.Println</a:t>
            </a:r>
            <a:r>
              <a:rPr lang="en-US" altLang="zh-CN" dirty="0">
                <a:solidFill>
                  <a:schemeClr val="accent1">
                    <a:lumMod val="50000"/>
                  </a:schemeClr>
                </a:solidFill>
                <a:latin typeface="STHeiti Light" charset="-122"/>
                <a:ea typeface="STHeiti Light" charset="-122"/>
                <a:cs typeface="STHeiti Light" charset="-122"/>
              </a:rPr>
              <a:t>("wait.")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wg.Wait</a:t>
            </a:r>
            <a:r>
              <a:rPr lang="en-US" altLang="zh-CN" dirty="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20000"/>
              </a:lnSpc>
              <a:buNone/>
            </a:pPr>
            <a:r>
              <a:rPr lang="en-US" altLang="zh-CN" dirty="0" err="1" smtClean="0">
                <a:solidFill>
                  <a:schemeClr val="accent1">
                    <a:lumMod val="50000"/>
                  </a:schemeClr>
                </a:solidFill>
                <a:latin typeface="STHeiti Light" charset="-122"/>
                <a:ea typeface="STHeiti Light" charset="-122"/>
                <a:cs typeface="STHeiti Light" charset="-122"/>
              </a:rPr>
              <a:t>fmt.Println</a:t>
            </a:r>
            <a:r>
              <a:rPr lang="en-US" altLang="zh-CN" dirty="0">
                <a:solidFill>
                  <a:schemeClr val="accent1">
                    <a:lumMod val="50000"/>
                  </a:schemeClr>
                </a:solidFill>
                <a:latin typeface="STHeiti Light" charset="-122"/>
                <a:ea typeface="STHeiti Light" charset="-122"/>
                <a:cs typeface="STHeiti Light" charset="-122"/>
              </a:rPr>
              <a:t>("done.")</a:t>
            </a:r>
            <a:endParaRPr lang="en-US" altLang="zh-CN" dirty="0" smtClean="0">
              <a:solidFill>
                <a:schemeClr val="accent1">
                  <a:lumMod val="50000"/>
                </a:schemeClr>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4326751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常见问题和错误：</a:t>
            </a:r>
            <a:r>
              <a:rPr lang="en-US" altLang="zh-CN" sz="4800" b="1" dirty="0" smtClean="0">
                <a:solidFill>
                  <a:srgbClr val="439EFF"/>
                </a:solidFill>
                <a:latin typeface="幼圆" pitchFamily="49" charset="-122"/>
                <a:ea typeface="幼圆" pitchFamily="49" charset="-122"/>
              </a:rPr>
              <a:t> </a:t>
            </a:r>
            <a:endParaRPr kumimoji="1" lang="zh-CN" altLang="en-US" dirty="0"/>
          </a:p>
        </p:txBody>
      </p:sp>
      <p:sp>
        <p:nvSpPr>
          <p:cNvPr id="3" name="内容占位符 2"/>
          <p:cNvSpPr>
            <a:spLocks noGrp="1"/>
          </p:cNvSpPr>
          <p:nvPr>
            <p:ph idx="1"/>
          </p:nvPr>
        </p:nvSpPr>
        <p:spPr>
          <a:xfrm>
            <a:off x="640080" y="2240282"/>
            <a:ext cx="11521440" cy="6952806"/>
          </a:xfrm>
        </p:spPr>
        <p:txBody>
          <a:bodyPr>
            <a:normAutofit lnSpcReduction="10000"/>
          </a:bodyPr>
          <a:lstStyle/>
          <a:p>
            <a:pPr marL="0" indent="0">
              <a:lnSpc>
                <a:spcPct val="110000"/>
              </a:lnSpc>
              <a:buNone/>
            </a:pPr>
            <a:r>
              <a:rPr kumimoji="1" lang="en-US" altLang="zh-CN" dirty="0" smtClean="0">
                <a:solidFill>
                  <a:schemeClr val="accent1">
                    <a:lumMod val="50000"/>
                  </a:schemeClr>
                </a:solidFill>
                <a:latin typeface="STHeiti Light" charset="-122"/>
                <a:ea typeface="STHeiti Light" charset="-122"/>
                <a:cs typeface="STHeiti Light" charset="-122"/>
              </a:rPr>
              <a:t>1.</a:t>
            </a: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zh-CN" altLang="mr-IN" dirty="0" smtClean="0">
                <a:solidFill>
                  <a:schemeClr val="accent1">
                    <a:lumMod val="50000"/>
                  </a:schemeClr>
                </a:solidFill>
                <a:latin typeface="STHeiti Light" charset="-122"/>
                <a:ea typeface="STHeiti Light" charset="-122"/>
                <a:cs typeface="STHeiti Light" charset="-122"/>
              </a:rPr>
              <a:t>何时</a:t>
            </a:r>
            <a:r>
              <a:rPr kumimoji="1" lang="zh-CN" altLang="mr-IN" dirty="0">
                <a:solidFill>
                  <a:schemeClr val="accent1">
                    <a:lumMod val="50000"/>
                  </a:schemeClr>
                </a:solidFill>
                <a:latin typeface="STHeiti Light" charset="-122"/>
                <a:ea typeface="STHeiti Light" charset="-122"/>
                <a:cs typeface="STHeiti Light" charset="-122"/>
              </a:rPr>
              <a:t>使用</a:t>
            </a:r>
            <a:r>
              <a:rPr kumimoji="1" lang="mr-IN" altLang="zh-CN" dirty="0" err="1">
                <a:solidFill>
                  <a:schemeClr val="accent1">
                    <a:lumMod val="50000"/>
                  </a:schemeClr>
                </a:solidFill>
                <a:latin typeface="STHeiti Light" charset="-122"/>
                <a:ea typeface="STHeiti Light" charset="-122"/>
                <a:cs typeface="STHeiti Light" charset="-122"/>
              </a:rPr>
              <a:t>new</a:t>
            </a:r>
            <a:r>
              <a:rPr kumimoji="1" lang="mr-IN" altLang="zh-CN" dirty="0">
                <a:solidFill>
                  <a:schemeClr val="accent1">
                    <a:lumMod val="50000"/>
                  </a:schemeClr>
                </a:solidFill>
                <a:latin typeface="STHeiti Light" charset="-122"/>
                <a:ea typeface="STHeiti Light" charset="-122"/>
                <a:cs typeface="STHeiti Light" charset="-122"/>
              </a:rPr>
              <a:t>()</a:t>
            </a:r>
            <a:r>
              <a:rPr kumimoji="1" lang="zh-CN" altLang="mr-IN" dirty="0">
                <a:solidFill>
                  <a:schemeClr val="accent1">
                    <a:lumMod val="50000"/>
                  </a:schemeClr>
                </a:solidFill>
                <a:latin typeface="STHeiti Light" charset="-122"/>
                <a:ea typeface="STHeiti Light" charset="-122"/>
                <a:cs typeface="STHeiti Light" charset="-122"/>
              </a:rPr>
              <a:t>和</a:t>
            </a:r>
            <a:r>
              <a:rPr kumimoji="1" lang="mr-IN" altLang="zh-CN" dirty="0" err="1">
                <a:solidFill>
                  <a:schemeClr val="accent1">
                    <a:lumMod val="50000"/>
                  </a:schemeClr>
                </a:solidFill>
                <a:latin typeface="STHeiti Light" charset="-122"/>
                <a:ea typeface="STHeiti Light" charset="-122"/>
                <a:cs typeface="STHeiti Light" charset="-122"/>
              </a:rPr>
              <a:t>make</a:t>
            </a:r>
            <a:r>
              <a:rPr kumimoji="1" lang="mr-IN" altLang="zh-CN" dirty="0" smtClean="0">
                <a:solidFill>
                  <a:schemeClr val="accent1">
                    <a:lumMod val="50000"/>
                  </a:schemeClr>
                </a:solidFill>
                <a:latin typeface="STHeiti Light" charset="-122"/>
                <a:ea typeface="STHeiti Light" charset="-122"/>
                <a:cs typeface="STHeiti Light" charset="-122"/>
              </a:rPr>
              <a:t>()</a:t>
            </a:r>
            <a:r>
              <a:rPr kumimoji="1" lang="zh-CN" altLang="en-US" dirty="0" smtClean="0">
                <a:solidFill>
                  <a:schemeClr val="accent1">
                    <a:lumMod val="50000"/>
                  </a:schemeClr>
                </a:solidFill>
                <a:latin typeface="STHeiti Light" charset="-122"/>
                <a:ea typeface="STHeiti Light" charset="-122"/>
                <a:cs typeface="STHeiti Light" charset="-122"/>
              </a:rPr>
              <a:t>？</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lang="zh-CN" altLang="en-US" dirty="0" smtClean="0">
                <a:solidFill>
                  <a:schemeClr val="accent1">
                    <a:lumMod val="50000"/>
                  </a:schemeClr>
                </a:solidFill>
                <a:latin typeface="STHeiti Light" charset="-122"/>
                <a:ea typeface="STHeiti Light" charset="-122"/>
                <a:cs typeface="STHeiti Light" charset="-122"/>
              </a:rPr>
              <a:t>         切片</a:t>
            </a:r>
            <a:r>
              <a:rPr lang="zh-CN" altLang="en-US" dirty="0">
                <a:solidFill>
                  <a:schemeClr val="accent1">
                    <a:lumMod val="50000"/>
                  </a:schemeClr>
                </a:solidFill>
                <a:latin typeface="STHeiti Light" charset="-122"/>
                <a:ea typeface="STHeiti Light" charset="-122"/>
                <a:cs typeface="STHeiti Light" charset="-122"/>
              </a:rPr>
              <a:t>、映射和通道，使用</a:t>
            </a:r>
            <a:r>
              <a:rPr lang="en-US" altLang="zh-CN" dirty="0">
                <a:solidFill>
                  <a:schemeClr val="accent1">
                    <a:lumMod val="50000"/>
                  </a:schemeClr>
                </a:solidFill>
                <a:latin typeface="STHeiti Light" charset="-122"/>
                <a:ea typeface="STHeiti Light" charset="-122"/>
                <a:cs typeface="STHeiti Light" charset="-122"/>
              </a:rPr>
              <a:t>make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lang="zh-CN" altLang="en-US" dirty="0">
                <a:solidFill>
                  <a:schemeClr val="accent1">
                    <a:lumMod val="50000"/>
                  </a:schemeClr>
                </a:solidFill>
                <a:latin typeface="STHeiti Light" charset="-122"/>
                <a:ea typeface="STHeiti Light" charset="-122"/>
                <a:cs typeface="STHeiti Light" charset="-122"/>
              </a:rPr>
              <a:t> </a:t>
            </a:r>
            <a:r>
              <a:rPr lang="zh-CN" altLang="en-US" dirty="0" smtClean="0">
                <a:solidFill>
                  <a:schemeClr val="accent1">
                    <a:lumMod val="50000"/>
                  </a:schemeClr>
                </a:solidFill>
                <a:latin typeface="STHeiti Light" charset="-122"/>
                <a:ea typeface="STHeiti Light" charset="-122"/>
                <a:cs typeface="STHeiti Light" charset="-122"/>
              </a:rPr>
              <a:t>        数</a:t>
            </a:r>
            <a:r>
              <a:rPr lang="zh-CN" altLang="en-US" dirty="0">
                <a:solidFill>
                  <a:schemeClr val="accent1">
                    <a:lumMod val="50000"/>
                  </a:schemeClr>
                </a:solidFill>
                <a:latin typeface="STHeiti Light" charset="-122"/>
                <a:ea typeface="STHeiti Light" charset="-122"/>
                <a:cs typeface="STHeiti Light" charset="-122"/>
              </a:rPr>
              <a:t>组、结构体和所有的值类型，使用</a:t>
            </a:r>
            <a:r>
              <a:rPr lang="en-US" altLang="zh-CN" dirty="0" smtClean="0">
                <a:solidFill>
                  <a:schemeClr val="accent1">
                    <a:lumMod val="50000"/>
                  </a:schemeClr>
                </a:solidFill>
                <a:latin typeface="STHeiti Light" charset="-122"/>
                <a:ea typeface="STHeiti Light" charset="-122"/>
                <a:cs typeface="STHeiti Light" charset="-122"/>
              </a:rPr>
              <a:t>new</a:t>
            </a:r>
            <a:endParaRPr kumimoji="1" lang="en-US" altLang="zh-CN" dirty="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en-US" altLang="zh-CN" dirty="0">
                <a:solidFill>
                  <a:schemeClr val="accent1">
                    <a:lumMod val="50000"/>
                  </a:schemeClr>
                </a:solidFill>
                <a:latin typeface="STHeiti Light" charset="-122"/>
                <a:ea typeface="STHeiti Light" charset="-122"/>
                <a:cs typeface="STHeiti Light" charset="-122"/>
              </a:rPr>
              <a:t>2</a:t>
            </a:r>
            <a:r>
              <a:rPr kumimoji="1" lang="mr-IN" altLang="zh-CN" dirty="0" smtClean="0">
                <a:solidFill>
                  <a:schemeClr val="accent1">
                    <a:lumMod val="50000"/>
                  </a:schemeClr>
                </a:solidFill>
                <a:latin typeface="STHeiti Light" charset="-122"/>
                <a:ea typeface="STHeiti Light" charset="-122"/>
                <a:cs typeface="STHeiti Light" charset="-122"/>
              </a:rPr>
              <a:t>.</a:t>
            </a:r>
            <a:r>
              <a:rPr kumimoji="1" lang="zh-CN" altLang="en-US" dirty="0" smtClean="0">
                <a:solidFill>
                  <a:schemeClr val="accent1">
                    <a:lumMod val="50000"/>
                  </a:schemeClr>
                </a:solidFill>
                <a:latin typeface="STHeiti Light" charset="-122"/>
                <a:ea typeface="STHeiti Light" charset="-122"/>
                <a:cs typeface="STHeiti Light" charset="-122"/>
              </a:rPr>
              <a:t> 不</a:t>
            </a:r>
            <a:r>
              <a:rPr kumimoji="1" lang="zh-CN" altLang="en-US" dirty="0">
                <a:solidFill>
                  <a:schemeClr val="accent1">
                    <a:lumMod val="50000"/>
                  </a:schemeClr>
                </a:solidFill>
                <a:latin typeface="STHeiti Light" charset="-122"/>
                <a:ea typeface="STHeiti Light" charset="-122"/>
                <a:cs typeface="STHeiti Light" charset="-122"/>
              </a:rPr>
              <a:t>需要将一个指向切片的指针传递给</a:t>
            </a:r>
            <a:r>
              <a:rPr kumimoji="1" lang="zh-CN" altLang="en-US" dirty="0" smtClean="0">
                <a:solidFill>
                  <a:schemeClr val="accent1">
                    <a:lumMod val="50000"/>
                  </a:schemeClr>
                </a:solidFill>
                <a:latin typeface="STHeiti Light" charset="-122"/>
                <a:ea typeface="STHeiti Light" charset="-122"/>
                <a:cs typeface="STHeiti Light" charset="-122"/>
              </a:rPr>
              <a:t>函数</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zh-CN" altLang="en-US" dirty="0" smtClean="0">
                <a:solidFill>
                  <a:schemeClr val="accent1">
                    <a:lumMod val="50000"/>
                  </a:schemeClr>
                </a:solidFill>
                <a:latin typeface="STHeiti Light" charset="-122"/>
                <a:ea typeface="STHeiti Light" charset="-122"/>
                <a:cs typeface="STHeiti Light" charset="-122"/>
              </a:rPr>
              <a:t>        切片</a:t>
            </a:r>
            <a:r>
              <a:rPr kumimoji="1" lang="zh-CN" altLang="en-US" dirty="0">
                <a:solidFill>
                  <a:schemeClr val="accent1">
                    <a:lumMod val="50000"/>
                  </a:schemeClr>
                </a:solidFill>
                <a:latin typeface="STHeiti Light" charset="-122"/>
                <a:ea typeface="STHeiti Light" charset="-122"/>
                <a:cs typeface="STHeiti Light" charset="-122"/>
              </a:rPr>
              <a:t>实际是一个指向潜在数组的</a:t>
            </a:r>
            <a:r>
              <a:rPr kumimoji="1" lang="zh-CN" altLang="en-US" dirty="0" smtClean="0">
                <a:solidFill>
                  <a:schemeClr val="accent1">
                    <a:lumMod val="50000"/>
                  </a:schemeClr>
                </a:solidFill>
                <a:latin typeface="STHeiti Light" charset="-122"/>
                <a:ea typeface="STHeiti Light" charset="-122"/>
                <a:cs typeface="STHeiti Light" charset="-122"/>
              </a:rPr>
              <a:t>指针，</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en-US" altLang="zh-CN" dirty="0" smtClean="0">
                <a:solidFill>
                  <a:schemeClr val="accent1">
                    <a:lumMod val="50000"/>
                  </a:schemeClr>
                </a:solidFill>
                <a:latin typeface="STHeiti Light" charset="-122"/>
                <a:ea typeface="STHeiti Light" charset="-122"/>
                <a:cs typeface="STHeiti Light" charset="-122"/>
              </a:rPr>
              <a:t>3.</a:t>
            </a:r>
            <a:r>
              <a:rPr kumimoji="1" lang="zh-CN" altLang="en-US" dirty="0" smtClean="0">
                <a:solidFill>
                  <a:schemeClr val="accent1">
                    <a:lumMod val="50000"/>
                  </a:schemeClr>
                </a:solidFill>
                <a:latin typeface="STHeiti Light" charset="-122"/>
                <a:ea typeface="STHeiti Light" charset="-122"/>
                <a:cs typeface="STHeiti Light" charset="-122"/>
              </a:rPr>
              <a:t> 误用</a:t>
            </a:r>
            <a:r>
              <a:rPr kumimoji="1" lang="zh-CN" altLang="en-US" dirty="0">
                <a:solidFill>
                  <a:schemeClr val="accent1">
                    <a:lumMod val="50000"/>
                  </a:schemeClr>
                </a:solidFill>
                <a:latin typeface="STHeiti Light" charset="-122"/>
                <a:ea typeface="STHeiti Light" charset="-122"/>
                <a:cs typeface="STHeiti Light" charset="-122"/>
              </a:rPr>
              <a:t>短声明导致变量覆盖</a:t>
            </a:r>
          </a:p>
          <a:p>
            <a:pPr marL="0" indent="0">
              <a:lnSpc>
                <a:spcPct val="110000"/>
              </a:lnSpc>
              <a:buNone/>
            </a:pP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err="1" smtClean="0">
                <a:solidFill>
                  <a:schemeClr val="accent1">
                    <a:lumMod val="50000"/>
                  </a:schemeClr>
                </a:solidFill>
                <a:latin typeface="STHeiti Light" charset="-122"/>
                <a:ea typeface="STHeiti Light" charset="-122"/>
                <a:cs typeface="STHeiti Light" charset="-122"/>
              </a:rPr>
              <a:t>var</a:t>
            </a:r>
            <a:r>
              <a:rPr kumimoji="1" lang="en-US" altLang="zh-CN" dirty="0" smtClean="0">
                <a:solidFill>
                  <a:schemeClr val="accent1">
                    <a:lumMod val="50000"/>
                  </a:schemeClr>
                </a:solidFill>
                <a:latin typeface="STHeiti Light" charset="-122"/>
                <a:ea typeface="STHeiti Light" charset="-122"/>
                <a:cs typeface="STHeiti Light" charset="-122"/>
              </a:rPr>
              <a:t> </a:t>
            </a:r>
            <a:r>
              <a:rPr kumimoji="1" lang="en-US" altLang="zh-CN" dirty="0">
                <a:solidFill>
                  <a:schemeClr val="accent1">
                    <a:lumMod val="50000"/>
                  </a:schemeClr>
                </a:solidFill>
                <a:latin typeface="STHeiti Light" charset="-122"/>
                <a:ea typeface="STHeiti Light" charset="-122"/>
                <a:cs typeface="STHeiti Light" charset="-122"/>
              </a:rPr>
              <a:t>remember bool = false </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smtClean="0">
                <a:solidFill>
                  <a:schemeClr val="accent1">
                    <a:lumMod val="50000"/>
                  </a:schemeClr>
                </a:solidFill>
                <a:latin typeface="STHeiti Light" charset="-122"/>
                <a:ea typeface="STHeiti Light" charset="-122"/>
                <a:cs typeface="STHeiti Light" charset="-122"/>
              </a:rPr>
              <a:t>if </a:t>
            </a:r>
            <a:r>
              <a:rPr kumimoji="1" lang="en-US" altLang="zh-CN" dirty="0">
                <a:solidFill>
                  <a:schemeClr val="accent1">
                    <a:lumMod val="50000"/>
                  </a:schemeClr>
                </a:solidFill>
                <a:latin typeface="STHeiti Light" charset="-122"/>
                <a:ea typeface="STHeiti Light" charset="-122"/>
                <a:cs typeface="STHeiti Light" charset="-122"/>
              </a:rPr>
              <a:t>something { </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smtClean="0">
                <a:solidFill>
                  <a:schemeClr val="accent1">
                    <a:lumMod val="50000"/>
                  </a:schemeClr>
                </a:solidFill>
                <a:latin typeface="STHeiti Light" charset="-122"/>
                <a:ea typeface="STHeiti Light" charset="-122"/>
                <a:cs typeface="STHeiti Light" charset="-122"/>
              </a:rPr>
              <a:t>	remember </a:t>
            </a:r>
            <a:r>
              <a:rPr kumimoji="1" lang="en-US" altLang="zh-CN" dirty="0">
                <a:solidFill>
                  <a:schemeClr val="accent1">
                    <a:lumMod val="50000"/>
                  </a:schemeClr>
                </a:solidFill>
                <a:latin typeface="STHeiti Light" charset="-122"/>
                <a:ea typeface="STHeiti Light" charset="-122"/>
                <a:cs typeface="STHeiti Light" charset="-122"/>
              </a:rPr>
              <a:t>:= true //</a:t>
            </a:r>
            <a:r>
              <a:rPr kumimoji="1" lang="zh-CN" altLang="en-US" dirty="0">
                <a:solidFill>
                  <a:schemeClr val="accent1">
                    <a:lumMod val="50000"/>
                  </a:schemeClr>
                </a:solidFill>
                <a:latin typeface="STHeiti Light" charset="-122"/>
                <a:ea typeface="STHeiti Light" charset="-122"/>
                <a:cs typeface="STHeiti Light" charset="-122"/>
              </a:rPr>
              <a:t>错误 </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10000"/>
              </a:lnSpc>
              <a:buNone/>
            </a:pPr>
            <a:r>
              <a:rPr kumimoji="1" lang="en-US" altLang="zh-CN" dirty="0" smtClean="0">
                <a:solidFill>
                  <a:schemeClr val="accent1">
                    <a:lumMod val="50000"/>
                  </a:schemeClr>
                </a:solidFill>
                <a:latin typeface="STHeiti Light" charset="-122"/>
                <a:ea typeface="STHeiti Light" charset="-122"/>
                <a:cs typeface="STHeiti Light" charset="-122"/>
              </a:rPr>
              <a:t>4.</a:t>
            </a:r>
            <a:r>
              <a:rPr kumimoji="1" lang="zh-CN" altLang="en-US" dirty="0" smtClean="0">
                <a:solidFill>
                  <a:schemeClr val="accent1">
                    <a:lumMod val="50000"/>
                  </a:schemeClr>
                </a:solidFill>
                <a:latin typeface="STHeiti Light" charset="-122"/>
                <a:ea typeface="STHeiti Light" charset="-122"/>
                <a:cs typeface="STHeiti Light" charset="-122"/>
              </a:rPr>
              <a:t> 使用低效的字符串操作</a:t>
            </a:r>
            <a:endParaRPr kumimoji="1" lang="zh-CN" altLang="en-US" dirty="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en-US" altLang="zh-CN" dirty="0" smtClean="0">
                <a:solidFill>
                  <a:schemeClr val="accent1">
                    <a:lumMod val="50000"/>
                  </a:schemeClr>
                </a:solidFill>
                <a:latin typeface="STHeiti Light" charset="-122"/>
                <a:ea typeface="STHeiti Light" charset="-122"/>
                <a:cs typeface="STHeiti Light" charset="-122"/>
              </a:rPr>
              <a:t>go</a:t>
            </a:r>
            <a:r>
              <a:rPr kumimoji="1" lang="zh-CN" altLang="en-US" dirty="0" smtClean="0">
                <a:solidFill>
                  <a:schemeClr val="accent1">
                    <a:lumMod val="50000"/>
                  </a:schemeClr>
                </a:solidFill>
                <a:latin typeface="STHeiti Light" charset="-122"/>
                <a:ea typeface="STHeiti Light" charset="-122"/>
                <a:cs typeface="STHeiti Light" charset="-122"/>
              </a:rPr>
              <a:t>中使用</a:t>
            </a:r>
            <a:r>
              <a:rPr kumimoji="1" lang="zh-CN" altLang="en-US" dirty="0">
                <a:solidFill>
                  <a:schemeClr val="accent1">
                    <a:lumMod val="50000"/>
                  </a:schemeClr>
                </a:solidFill>
                <a:latin typeface="STHeiti Light" charset="-122"/>
                <a:ea typeface="STHeiti Light" charset="-122"/>
                <a:cs typeface="STHeiti Light" charset="-122"/>
              </a:rPr>
              <a:t>诸如</a:t>
            </a:r>
            <a:r>
              <a:rPr kumimoji="1" lang="en-US" altLang="zh-CN" dirty="0">
                <a:solidFill>
                  <a:schemeClr val="accent1">
                    <a:lumMod val="50000"/>
                  </a:schemeClr>
                </a:solidFill>
                <a:latin typeface="STHeiti Light" charset="-122"/>
                <a:ea typeface="STHeiti Light" charset="-122"/>
                <a:cs typeface="STHeiti Light" charset="-122"/>
              </a:rPr>
              <a:t>a += b</a:t>
            </a:r>
            <a:r>
              <a:rPr kumimoji="1" lang="zh-CN" altLang="en-US" dirty="0">
                <a:solidFill>
                  <a:schemeClr val="accent1">
                    <a:lumMod val="50000"/>
                  </a:schemeClr>
                </a:solidFill>
                <a:latin typeface="STHeiti Light" charset="-122"/>
                <a:ea typeface="STHeiti Light" charset="-122"/>
                <a:cs typeface="STHeiti Light" charset="-122"/>
              </a:rPr>
              <a:t>形式连接字符串效率低下，尤其在一个循环</a:t>
            </a:r>
            <a:r>
              <a:rPr kumimoji="1" lang="zh-CN" altLang="en-US" dirty="0" smtClean="0">
                <a:solidFill>
                  <a:schemeClr val="accent1">
                    <a:lumMod val="50000"/>
                  </a:schemeClr>
                </a:solidFill>
                <a:latin typeface="STHeiti Light" charset="-122"/>
                <a:ea typeface="STHeiti Light" charset="-122"/>
                <a:cs typeface="STHeiti Light" charset="-122"/>
              </a:rPr>
              <a:t>内部。</a:t>
            </a:r>
            <a:r>
              <a:rPr kumimoji="1" lang="zh-CN" altLang="en-US" dirty="0">
                <a:solidFill>
                  <a:schemeClr val="accent1">
                    <a:lumMod val="50000"/>
                  </a:schemeClr>
                </a:solidFill>
                <a:latin typeface="STHeiti Light" charset="-122"/>
                <a:ea typeface="STHeiti Light" charset="-122"/>
                <a:cs typeface="STHeiti Light" charset="-122"/>
              </a:rPr>
              <a:t>这会导致大量的内存开销和拷贝。应该使用一个字符数组代替字符串，将字符串内容写入一个缓存</a:t>
            </a:r>
            <a:r>
              <a:rPr kumimoji="1" lang="zh-CN" altLang="en-US" dirty="0" smtClean="0">
                <a:solidFill>
                  <a:schemeClr val="accent1">
                    <a:lumMod val="50000"/>
                  </a:schemeClr>
                </a:solidFill>
                <a:latin typeface="STHeiti Light" charset="-122"/>
                <a:ea typeface="STHeiti Light" charset="-122"/>
                <a:cs typeface="STHeiti Light" charset="-122"/>
              </a:rPr>
              <a:t>中。</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err="1" smtClean="0">
                <a:solidFill>
                  <a:schemeClr val="accent1">
                    <a:lumMod val="50000"/>
                  </a:schemeClr>
                </a:solidFill>
                <a:latin typeface="STHeiti Light" charset="-122"/>
                <a:ea typeface="STHeiti Light" charset="-122"/>
                <a:cs typeface="STHeiti Light" charset="-122"/>
              </a:rPr>
              <a:t>var</a:t>
            </a:r>
            <a:r>
              <a:rPr kumimoji="1" lang="en-US" altLang="zh-CN" dirty="0" smtClean="0">
                <a:solidFill>
                  <a:schemeClr val="accent1">
                    <a:lumMod val="50000"/>
                  </a:schemeClr>
                </a:solidFill>
                <a:latin typeface="STHeiti Light" charset="-122"/>
                <a:ea typeface="STHeiti Light" charset="-122"/>
                <a:cs typeface="STHeiti Light" charset="-122"/>
              </a:rPr>
              <a:t> </a:t>
            </a:r>
            <a:r>
              <a:rPr kumimoji="1" lang="en-US" altLang="zh-CN" dirty="0">
                <a:solidFill>
                  <a:schemeClr val="accent1">
                    <a:lumMod val="50000"/>
                  </a:schemeClr>
                </a:solidFill>
                <a:latin typeface="STHeiti Light" charset="-122"/>
                <a:ea typeface="STHeiti Light" charset="-122"/>
                <a:cs typeface="STHeiti Light" charset="-122"/>
              </a:rPr>
              <a:t>b </a:t>
            </a:r>
            <a:r>
              <a:rPr kumimoji="1" lang="en-US" altLang="zh-CN" dirty="0" err="1">
                <a:solidFill>
                  <a:schemeClr val="accent1">
                    <a:lumMod val="50000"/>
                  </a:schemeClr>
                </a:solidFill>
                <a:latin typeface="STHeiti Light" charset="-122"/>
                <a:ea typeface="STHeiti Light" charset="-122"/>
                <a:cs typeface="STHeiti Light" charset="-122"/>
              </a:rPr>
              <a:t>bytes.Buffer</a:t>
            </a:r>
            <a:r>
              <a:rPr kumimoji="1" lang="en-US" altLang="zh-CN" dirty="0">
                <a:solidFill>
                  <a:schemeClr val="accent1">
                    <a:lumMod val="50000"/>
                  </a:schemeClr>
                </a:solidFill>
                <a:latin typeface="STHeiti Light" charset="-122"/>
                <a:ea typeface="STHeiti Light" charset="-122"/>
                <a:cs typeface="STHeiti Light" charset="-122"/>
              </a:rPr>
              <a:t> ... </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smtClean="0">
                <a:solidFill>
                  <a:schemeClr val="accent1">
                    <a:lumMod val="50000"/>
                  </a:schemeClr>
                </a:solidFill>
                <a:latin typeface="STHeiti Light" charset="-122"/>
                <a:ea typeface="STHeiti Light" charset="-122"/>
                <a:cs typeface="STHeiti Light" charset="-122"/>
              </a:rPr>
              <a:t>for </a:t>
            </a:r>
            <a:r>
              <a:rPr kumimoji="1" lang="en-US" altLang="zh-CN" dirty="0">
                <a:solidFill>
                  <a:schemeClr val="accent1">
                    <a:lumMod val="50000"/>
                  </a:schemeClr>
                </a:solidFill>
                <a:latin typeface="STHeiti Light" charset="-122"/>
                <a:ea typeface="STHeiti Light" charset="-122"/>
                <a:cs typeface="STHeiti Light" charset="-122"/>
              </a:rPr>
              <a:t>condition { </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smtClean="0">
                <a:solidFill>
                  <a:schemeClr val="accent1">
                    <a:lumMod val="50000"/>
                  </a:schemeClr>
                </a:solidFill>
                <a:latin typeface="STHeiti Light" charset="-122"/>
                <a:ea typeface="STHeiti Light" charset="-122"/>
                <a:cs typeface="STHeiti Light" charset="-122"/>
              </a:rPr>
              <a:t>	</a:t>
            </a:r>
            <a:r>
              <a:rPr kumimoji="1" lang="en-US" altLang="zh-CN" dirty="0" err="1" smtClean="0">
                <a:solidFill>
                  <a:schemeClr val="accent1">
                    <a:lumMod val="50000"/>
                  </a:schemeClr>
                </a:solidFill>
                <a:latin typeface="STHeiti Light" charset="-122"/>
                <a:ea typeface="STHeiti Light" charset="-122"/>
                <a:cs typeface="STHeiti Light" charset="-122"/>
              </a:rPr>
              <a:t>b.WriteString</a:t>
            </a:r>
            <a:r>
              <a:rPr kumimoji="1" lang="en-US" altLang="zh-CN" dirty="0" smtClean="0">
                <a:solidFill>
                  <a:schemeClr val="accent1">
                    <a:lumMod val="50000"/>
                  </a:schemeClr>
                </a:solidFill>
                <a:latin typeface="STHeiti Light" charset="-122"/>
                <a:ea typeface="STHeiti Light" charset="-122"/>
                <a:cs typeface="STHeiti Light" charset="-122"/>
              </a:rPr>
              <a:t>(</a:t>
            </a:r>
            <a:r>
              <a:rPr kumimoji="1" lang="en-US" altLang="zh-CN" dirty="0" err="1" smtClean="0">
                <a:solidFill>
                  <a:schemeClr val="accent1">
                    <a:lumMod val="50000"/>
                  </a:schemeClr>
                </a:solidFill>
                <a:latin typeface="STHeiti Light" charset="-122"/>
                <a:ea typeface="STHeiti Light" charset="-122"/>
                <a:cs typeface="STHeiti Light" charset="-122"/>
              </a:rPr>
              <a:t>str</a:t>
            </a:r>
            <a:r>
              <a:rPr kumimoji="1" lang="en-US" altLang="zh-CN" dirty="0">
                <a:solidFill>
                  <a:schemeClr val="accent1">
                    <a:lumMod val="50000"/>
                  </a:schemeClr>
                </a:solidFill>
                <a:latin typeface="STHeiti Light" charset="-122"/>
                <a:ea typeface="STHeiti Light" charset="-122"/>
                <a:cs typeface="STHeiti Light" charset="-122"/>
              </a:rPr>
              <a:t>) // </a:t>
            </a:r>
            <a:r>
              <a:rPr kumimoji="1" lang="zh-CN" altLang="en-US" dirty="0">
                <a:solidFill>
                  <a:schemeClr val="accent1">
                    <a:lumMod val="50000"/>
                  </a:schemeClr>
                </a:solidFill>
                <a:latin typeface="STHeiti Light" charset="-122"/>
                <a:ea typeface="STHeiti Light" charset="-122"/>
                <a:cs typeface="STHeiti Light" charset="-122"/>
              </a:rPr>
              <a:t>将字符串</a:t>
            </a:r>
            <a:r>
              <a:rPr kumimoji="1" lang="en-US" altLang="zh-CN" dirty="0" err="1">
                <a:solidFill>
                  <a:schemeClr val="accent1">
                    <a:lumMod val="50000"/>
                  </a:schemeClr>
                </a:solidFill>
                <a:latin typeface="STHeiti Light" charset="-122"/>
                <a:ea typeface="STHeiti Light" charset="-122"/>
                <a:cs typeface="STHeiti Light" charset="-122"/>
              </a:rPr>
              <a:t>str</a:t>
            </a:r>
            <a:r>
              <a:rPr kumimoji="1" lang="zh-CN" altLang="en-US" dirty="0">
                <a:solidFill>
                  <a:schemeClr val="accent1">
                    <a:lumMod val="50000"/>
                  </a:schemeClr>
                </a:solidFill>
                <a:latin typeface="STHeiti Light" charset="-122"/>
                <a:ea typeface="STHeiti Light" charset="-122"/>
                <a:cs typeface="STHeiti Light" charset="-122"/>
              </a:rPr>
              <a:t>写入缓存</a:t>
            </a:r>
            <a:r>
              <a:rPr kumimoji="1" lang="en-US" altLang="zh-CN" dirty="0">
                <a:solidFill>
                  <a:schemeClr val="accent1">
                    <a:lumMod val="50000"/>
                  </a:schemeClr>
                </a:solidFill>
                <a:latin typeface="STHeiti Light" charset="-122"/>
                <a:ea typeface="STHeiti Light" charset="-122"/>
                <a:cs typeface="STHeiti Light" charset="-122"/>
              </a:rPr>
              <a:t>buffer </a:t>
            </a:r>
            <a:endParaRPr kumimoji="1"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10000"/>
              </a:lnSpc>
              <a:buNone/>
            </a:pPr>
            <a:r>
              <a:rPr kumimoji="1" lang="en-US" altLang="zh-CN" dirty="0" smtClean="0">
                <a:solidFill>
                  <a:schemeClr val="accent1">
                    <a:lumMod val="50000"/>
                  </a:schemeClr>
                </a:solidFill>
                <a:latin typeface="STHeiti Light" charset="-122"/>
                <a:ea typeface="STHeiti Light" charset="-122"/>
                <a:cs typeface="STHeiti Light" charset="-122"/>
              </a:rPr>
              <a:t> </a:t>
            </a:r>
            <a:r>
              <a:rPr kumimoji="1" lang="zh-CN" altLang="en-US" dirty="0" smtClean="0">
                <a:solidFill>
                  <a:schemeClr val="accent1">
                    <a:lumMod val="50000"/>
                  </a:schemeClr>
                </a:solidFill>
                <a:latin typeface="STHeiti Light" charset="-122"/>
                <a:ea typeface="STHeiti Light" charset="-122"/>
                <a:cs typeface="STHeiti Light" charset="-122"/>
              </a:rPr>
              <a:t>       </a:t>
            </a:r>
            <a:r>
              <a:rPr kumimoji="1" lang="en-US" altLang="zh-CN" dirty="0" smtClean="0">
                <a:solidFill>
                  <a:schemeClr val="accent1">
                    <a:lumMod val="50000"/>
                  </a:schemeClr>
                </a:solidFill>
                <a:latin typeface="STHeiti Light" charset="-122"/>
                <a:ea typeface="STHeiti Light" charset="-122"/>
                <a:cs typeface="STHeiti Light" charset="-122"/>
              </a:rPr>
              <a:t>return </a:t>
            </a:r>
            <a:r>
              <a:rPr kumimoji="1" lang="en-US" altLang="zh-CN" dirty="0" err="1">
                <a:solidFill>
                  <a:schemeClr val="accent1">
                    <a:lumMod val="50000"/>
                  </a:schemeClr>
                </a:solidFill>
                <a:latin typeface="STHeiti Light" charset="-122"/>
                <a:ea typeface="STHeiti Light" charset="-122"/>
                <a:cs typeface="STHeiti Light" charset="-122"/>
              </a:rPr>
              <a:t>b.String</a:t>
            </a:r>
            <a:r>
              <a:rPr kumimoji="1" lang="en-US" altLang="zh-CN" dirty="0">
                <a:solidFill>
                  <a:schemeClr val="accent1">
                    <a:lumMod val="50000"/>
                  </a:schemeClr>
                </a:solidFill>
                <a:latin typeface="STHeiti Light" charset="-122"/>
                <a:ea typeface="STHeiti Light" charset="-122"/>
                <a:cs typeface="STHeiti Light" charset="-122"/>
              </a:rPr>
              <a:t>()</a:t>
            </a:r>
            <a:endParaRPr kumimoji="1" lang="zh-CN" altLang="en-US" dirty="0">
              <a:solidFill>
                <a:schemeClr val="accent1">
                  <a:lumMod val="50000"/>
                </a:schemeClr>
              </a:solidFill>
              <a:latin typeface="STHeiti Light" charset="-122"/>
              <a:ea typeface="STHeiti Light" charset="-122"/>
              <a:cs typeface="STHeiti Light" charset="-122"/>
            </a:endParaRPr>
          </a:p>
          <a:p>
            <a:pPr marL="0" indent="0">
              <a:buNone/>
            </a:pPr>
            <a:endParaRPr kumimoji="1" lang="zh-CN" altLang="mr-IN" dirty="0">
              <a:solidFill>
                <a:srgbClr val="000000"/>
              </a:solidFill>
              <a:latin typeface="STHeiti Light" charset="-122"/>
              <a:ea typeface="STHeiti Light" charset="-122"/>
              <a:cs typeface="STHeiti Light" charset="-122"/>
            </a:endParaRPr>
          </a:p>
          <a:p>
            <a:endParaRPr kumimoji="1" lang="zh-CN" altLang="en-US" dirty="0"/>
          </a:p>
        </p:txBody>
      </p:sp>
    </p:spTree>
    <p:extLst>
      <p:ext uri="{BB962C8B-B14F-4D97-AF65-F5344CB8AC3E}">
        <p14:creationId xmlns:p14="http://schemas.microsoft.com/office/powerpoint/2010/main" val="2278304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常见问题和错误：</a:t>
            </a:r>
            <a:r>
              <a:rPr lang="en-US" altLang="zh-CN" sz="4800" b="1" dirty="0" smtClean="0">
                <a:solidFill>
                  <a:srgbClr val="439EFF"/>
                </a:solidFill>
                <a:latin typeface="幼圆" pitchFamily="49" charset="-122"/>
                <a:ea typeface="幼圆" pitchFamily="49" charset="-122"/>
              </a:rPr>
              <a:t> </a:t>
            </a:r>
            <a:endParaRPr kumimoji="1" lang="zh-CN" altLang="en-US" dirty="0"/>
          </a:p>
        </p:txBody>
      </p:sp>
      <p:sp>
        <p:nvSpPr>
          <p:cNvPr id="3" name="内容占位符 2"/>
          <p:cNvSpPr>
            <a:spLocks noGrp="1"/>
          </p:cNvSpPr>
          <p:nvPr>
            <p:ph idx="1"/>
          </p:nvPr>
        </p:nvSpPr>
        <p:spPr>
          <a:xfrm>
            <a:off x="640080" y="2240282"/>
            <a:ext cx="6048752" cy="6952806"/>
          </a:xfrm>
        </p:spPr>
        <p:txBody>
          <a:bodyPr>
            <a:normAutofit fontScale="92500" lnSpcReduction="10000"/>
          </a:bodyPr>
          <a:lstStyle/>
          <a:p>
            <a:pPr marL="0" indent="0">
              <a:lnSpc>
                <a:spcPct val="110000"/>
              </a:lnSpc>
              <a:buNone/>
            </a:pPr>
            <a:r>
              <a:rPr kumimoji="1" lang="en-US" altLang="zh-CN" dirty="0">
                <a:solidFill>
                  <a:schemeClr val="accent1">
                    <a:lumMod val="50000"/>
                  </a:schemeClr>
                </a:solidFill>
                <a:latin typeface="STHeiti Light" charset="-122"/>
                <a:ea typeface="STHeiti Light" charset="-122"/>
                <a:cs typeface="STHeiti Light" charset="-122"/>
              </a:rPr>
              <a:t>5</a:t>
            </a:r>
            <a:r>
              <a:rPr kumimoji="1" lang="en-US" altLang="zh-CN" dirty="0" smtClean="0">
                <a:solidFill>
                  <a:schemeClr val="accent1">
                    <a:lumMod val="50000"/>
                  </a:schemeClr>
                </a:solidFill>
                <a:latin typeface="STHeiti Light" charset="-122"/>
                <a:ea typeface="STHeiti Light" charset="-122"/>
                <a:cs typeface="STHeiti Light" charset="-122"/>
              </a:rPr>
              <a:t>.</a:t>
            </a:r>
            <a:r>
              <a:rPr kumimoji="1" lang="zh-CN" altLang="en-US" dirty="0" smtClean="0">
                <a:solidFill>
                  <a:schemeClr val="accent1">
                    <a:lumMod val="50000"/>
                  </a:schemeClr>
                </a:solidFill>
                <a:latin typeface="STHeiti Light" charset="-122"/>
                <a:ea typeface="STHeiti Light" charset="-122"/>
                <a:cs typeface="STHeiti Light" charset="-122"/>
              </a:rPr>
              <a:t> 不要</a:t>
            </a:r>
            <a:r>
              <a:rPr kumimoji="1" lang="zh-CN" altLang="en-US" dirty="0">
                <a:solidFill>
                  <a:schemeClr val="accent1">
                    <a:lumMod val="50000"/>
                  </a:schemeClr>
                </a:solidFill>
                <a:latin typeface="STHeiti Light" charset="-122"/>
                <a:ea typeface="STHeiti Light" charset="-122"/>
                <a:cs typeface="STHeiti Light" charset="-122"/>
              </a:rPr>
              <a:t>使用一个指针指向一个接口类型，因为它已经是一个指针</a:t>
            </a:r>
            <a:r>
              <a:rPr kumimoji="1" lang="zh-CN" altLang="en-US" dirty="0" smtClean="0">
                <a:solidFill>
                  <a:schemeClr val="accent1">
                    <a:lumMod val="50000"/>
                  </a:schemeClr>
                </a:solidFill>
                <a:latin typeface="STHeiti Light" charset="-122"/>
                <a:ea typeface="STHeiti Light" charset="-122"/>
                <a:cs typeface="STHeiti Light" charset="-122"/>
              </a:rPr>
              <a:t>。正确使用：</a:t>
            </a:r>
            <a:r>
              <a:rPr lang="zh-CN" altLang="en-US" dirty="0" smtClean="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type </a:t>
            </a:r>
            <a:r>
              <a:rPr lang="en-US" altLang="zh-CN" dirty="0" err="1">
                <a:solidFill>
                  <a:schemeClr val="accent1">
                    <a:lumMod val="50000"/>
                  </a:schemeClr>
                </a:solidFill>
                <a:latin typeface="STHeiti Light" charset="-122"/>
                <a:ea typeface="STHeiti Light" charset="-122"/>
                <a:cs typeface="STHeiti Light" charset="-122"/>
              </a:rPr>
              <a:t>nexter</a:t>
            </a:r>
            <a:r>
              <a:rPr lang="en-US" altLang="zh-CN" dirty="0">
                <a:solidFill>
                  <a:schemeClr val="accent1">
                    <a:lumMod val="50000"/>
                  </a:schemeClr>
                </a:solidFill>
                <a:latin typeface="STHeiti Light" charset="-122"/>
                <a:ea typeface="STHeiti Light" charset="-122"/>
                <a:cs typeface="STHeiti Light" charset="-122"/>
              </a:rPr>
              <a:t> interface { next() byte }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err="1" smtClean="0">
                <a:solidFill>
                  <a:schemeClr val="accent1">
                    <a:lumMod val="50000"/>
                  </a:schemeClr>
                </a:solidFill>
                <a:latin typeface="STHeiti Light" charset="-122"/>
                <a:ea typeface="STHeiti Light" charset="-122"/>
                <a:cs typeface="STHeiti Light" charset="-122"/>
              </a:rPr>
              <a:t>func</a:t>
            </a:r>
            <a:r>
              <a:rPr lang="en-US" altLang="zh-CN" dirty="0" smtClean="0">
                <a:solidFill>
                  <a:schemeClr val="accent1">
                    <a:lumMod val="50000"/>
                  </a:schemeClr>
                </a:solidFill>
                <a:latin typeface="STHeiti Light" charset="-122"/>
                <a:ea typeface="STHeiti Light" charset="-122"/>
                <a:cs typeface="STHeiti Light" charset="-122"/>
              </a:rPr>
              <a:t> </a:t>
            </a:r>
            <a:r>
              <a:rPr lang="en-US" altLang="zh-CN" dirty="0">
                <a:solidFill>
                  <a:schemeClr val="accent1">
                    <a:lumMod val="50000"/>
                  </a:schemeClr>
                </a:solidFill>
                <a:latin typeface="STHeiti Light" charset="-122"/>
                <a:ea typeface="STHeiti Light" charset="-122"/>
                <a:cs typeface="STHeiti Light" charset="-122"/>
              </a:rPr>
              <a:t>nextFew1(n </a:t>
            </a:r>
            <a:r>
              <a:rPr lang="en-US" altLang="zh-CN" dirty="0" err="1">
                <a:solidFill>
                  <a:schemeClr val="accent1">
                    <a:lumMod val="50000"/>
                  </a:schemeClr>
                </a:solidFill>
                <a:latin typeface="STHeiti Light" charset="-122"/>
                <a:ea typeface="STHeiti Light" charset="-122"/>
                <a:cs typeface="STHeiti Light" charset="-122"/>
              </a:rPr>
              <a:t>nexter</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num</a:t>
            </a:r>
            <a:r>
              <a:rPr lang="en-US" altLang="zh-CN" dirty="0">
                <a:solidFill>
                  <a:schemeClr val="accent1">
                    <a:lumMod val="50000"/>
                  </a:schemeClr>
                </a:solidFill>
                <a:latin typeface="STHeiti Light" charset="-122"/>
                <a:ea typeface="STHeiti Light" charset="-122"/>
                <a:cs typeface="STHeiti Light" charset="-122"/>
              </a:rPr>
              <a:t> </a:t>
            </a:r>
            <a:r>
              <a:rPr lang="en-US" altLang="zh-CN" dirty="0" err="1">
                <a:solidFill>
                  <a:schemeClr val="accent1">
                    <a:lumMod val="50000"/>
                  </a:schemeClr>
                </a:solidFill>
                <a:latin typeface="STHeiti Light" charset="-122"/>
                <a:ea typeface="STHeiti Light" charset="-122"/>
                <a:cs typeface="STHeiti Light" charset="-122"/>
              </a:rPr>
              <a:t>int</a:t>
            </a:r>
            <a:r>
              <a:rPr lang="en-US" altLang="zh-CN" dirty="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byte</a:t>
            </a: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 </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lang="zh-CN" altLang="en-US" dirty="0" smtClean="0">
                <a:solidFill>
                  <a:schemeClr val="accent1">
                    <a:lumMod val="50000"/>
                  </a:schemeClr>
                </a:solidFill>
                <a:latin typeface="STHeiti Light" charset="-122"/>
                <a:ea typeface="STHeiti Light" charset="-122"/>
                <a:cs typeface="STHeiti Light" charset="-122"/>
              </a:rPr>
              <a:t>        </a:t>
            </a:r>
            <a:r>
              <a:rPr lang="en-US" altLang="zh-CN" dirty="0" smtClean="0">
                <a:solidFill>
                  <a:schemeClr val="accent1">
                    <a:lumMod val="50000"/>
                  </a:schemeClr>
                </a:solidFill>
                <a:latin typeface="STHeiti Light" charset="-122"/>
                <a:ea typeface="STHeiti Light" charset="-122"/>
                <a:cs typeface="STHeiti Light" charset="-122"/>
              </a:rPr>
              <a:t>}</a:t>
            </a:r>
          </a:p>
          <a:p>
            <a:pPr marL="0" indent="0">
              <a:lnSpc>
                <a:spcPct val="110000"/>
              </a:lnSpc>
              <a:buNone/>
            </a:pPr>
            <a:r>
              <a:rPr lang="en-US" altLang="zh-CN" dirty="0" smtClean="0">
                <a:solidFill>
                  <a:schemeClr val="accent1">
                    <a:lumMod val="50000"/>
                  </a:schemeClr>
                </a:solidFill>
                <a:latin typeface="STHeiti Light" charset="-122"/>
                <a:ea typeface="STHeiti Light" charset="-122"/>
                <a:cs typeface="STHeiti Light" charset="-122"/>
              </a:rPr>
              <a:t>6.</a:t>
            </a:r>
            <a:r>
              <a:rPr lang="zh-CN" altLang="en-US" dirty="0" smtClean="0">
                <a:solidFill>
                  <a:schemeClr val="accent1">
                    <a:lumMod val="50000"/>
                  </a:schemeClr>
                </a:solidFill>
                <a:latin typeface="STHeiti Light" charset="-122"/>
                <a:ea typeface="STHeiti Light" charset="-122"/>
                <a:cs typeface="STHeiti Light" charset="-122"/>
              </a:rPr>
              <a:t> 正确理解</a:t>
            </a:r>
            <a:r>
              <a:rPr lang="en-US" altLang="zh-CN" dirty="0" smtClean="0">
                <a:solidFill>
                  <a:schemeClr val="accent1">
                    <a:lumMod val="50000"/>
                  </a:schemeClr>
                </a:solidFill>
                <a:latin typeface="STHeiti Light" charset="-122"/>
                <a:ea typeface="STHeiti Light" charset="-122"/>
                <a:cs typeface="STHeiti Light" charset="-122"/>
              </a:rPr>
              <a:t>context</a:t>
            </a:r>
          </a:p>
          <a:p>
            <a:pPr marL="0" indent="0">
              <a:lnSpc>
                <a:spcPct val="110000"/>
              </a:lnSpc>
              <a:buNone/>
            </a:pPr>
            <a:r>
              <a:rPr lang="en-US" altLang="zh-CN" dirty="0" smtClean="0">
                <a:solidFill>
                  <a:schemeClr val="accent1">
                    <a:lumMod val="50000"/>
                  </a:schemeClr>
                </a:solidFill>
                <a:latin typeface="STHeiti Light" charset="-122"/>
                <a:ea typeface="STHeiti Light" charset="-122"/>
                <a:cs typeface="STHeiti Light" charset="-122"/>
                <a:hlinkClick r:id="rId3"/>
              </a:rPr>
              <a:t>https</a:t>
            </a:r>
            <a:r>
              <a:rPr lang="en-US" altLang="zh-CN" dirty="0">
                <a:solidFill>
                  <a:schemeClr val="accent1">
                    <a:lumMod val="50000"/>
                  </a:schemeClr>
                </a:solidFill>
                <a:latin typeface="STHeiti Light" charset="-122"/>
                <a:ea typeface="STHeiti Light" charset="-122"/>
                <a:cs typeface="STHeiti Light" charset="-122"/>
                <a:hlinkClick r:id="rId3"/>
              </a:rPr>
              <a:t>://golang.org/pkg/context</a:t>
            </a:r>
            <a:r>
              <a:rPr lang="en-US" altLang="zh-CN" dirty="0" smtClean="0">
                <a:solidFill>
                  <a:schemeClr val="accent1">
                    <a:lumMod val="50000"/>
                  </a:schemeClr>
                </a:solidFill>
                <a:latin typeface="STHeiti Light" charset="-122"/>
                <a:ea typeface="STHeiti Light" charset="-122"/>
                <a:cs typeface="STHeiti Light" charset="-122"/>
                <a:hlinkClick r:id="rId3"/>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lang="en-US" altLang="zh-CN" dirty="0" smtClean="0">
                <a:solidFill>
                  <a:schemeClr val="accent1">
                    <a:lumMod val="50000"/>
                  </a:schemeClr>
                </a:solidFill>
                <a:latin typeface="STHeiti Light" charset="-122"/>
                <a:ea typeface="STHeiti Light" charset="-122"/>
                <a:cs typeface="STHeiti Light" charset="-122"/>
                <a:hlinkClick r:id="rId4"/>
              </a:rPr>
              <a:t>https</a:t>
            </a:r>
            <a:r>
              <a:rPr lang="en-US" altLang="zh-CN" dirty="0">
                <a:solidFill>
                  <a:schemeClr val="accent1">
                    <a:lumMod val="50000"/>
                  </a:schemeClr>
                </a:solidFill>
                <a:latin typeface="STHeiti Light" charset="-122"/>
                <a:ea typeface="STHeiti Light" charset="-122"/>
                <a:cs typeface="STHeiti Light" charset="-122"/>
                <a:hlinkClick r:id="rId4"/>
              </a:rPr>
              <a:t>://</a:t>
            </a:r>
            <a:r>
              <a:rPr lang="en-US" altLang="zh-CN" dirty="0" smtClean="0">
                <a:solidFill>
                  <a:schemeClr val="accent1">
                    <a:lumMod val="50000"/>
                  </a:schemeClr>
                </a:solidFill>
                <a:latin typeface="STHeiti Light" charset="-122"/>
                <a:ea typeface="STHeiti Light" charset="-122"/>
                <a:cs typeface="STHeiti Light" charset="-122"/>
                <a:hlinkClick r:id="rId4"/>
              </a:rPr>
              <a:t>blog.golang.org/context</a:t>
            </a:r>
            <a:endParaRPr lang="en-US" altLang="zh-CN" dirty="0">
              <a:solidFill>
                <a:schemeClr val="accent1">
                  <a:lumMod val="50000"/>
                </a:schemeClr>
              </a:solidFill>
              <a:latin typeface="STHeiti Light" charset="-122"/>
              <a:ea typeface="STHeiti Light" charset="-122"/>
              <a:cs typeface="STHeiti Light" charset="-122"/>
            </a:endParaRPr>
          </a:p>
          <a:p>
            <a:pPr marL="0" indent="0">
              <a:lnSpc>
                <a:spcPct val="110000"/>
              </a:lnSpc>
              <a:buNone/>
            </a:pPr>
            <a:r>
              <a:rPr lang="en-US" altLang="zh-CN" dirty="0" smtClean="0">
                <a:solidFill>
                  <a:schemeClr val="accent1">
                    <a:lumMod val="50000"/>
                  </a:schemeClr>
                </a:solidFill>
                <a:latin typeface="STHeiti Light" charset="-122"/>
                <a:ea typeface="STHeiti Light" charset="-122"/>
                <a:cs typeface="STHeiti Light" charset="-122"/>
              </a:rPr>
              <a:t>7.</a:t>
            </a:r>
            <a:r>
              <a:rPr lang="zh-CN" altLang="en-US" dirty="0" smtClean="0">
                <a:solidFill>
                  <a:schemeClr val="accent1">
                    <a:lumMod val="50000"/>
                  </a:schemeClr>
                </a:solidFill>
                <a:latin typeface="STHeiti Light" charset="-122"/>
                <a:ea typeface="STHeiti Light" charset="-122"/>
                <a:cs typeface="STHeiti Light" charset="-122"/>
              </a:rPr>
              <a:t> 闭</a:t>
            </a:r>
            <a:r>
              <a:rPr lang="zh-CN" altLang="en-US" dirty="0">
                <a:solidFill>
                  <a:schemeClr val="accent1">
                    <a:lumMod val="50000"/>
                  </a:schemeClr>
                </a:solidFill>
                <a:latin typeface="STHeiti Light" charset="-122"/>
                <a:ea typeface="STHeiti Light" charset="-122"/>
                <a:cs typeface="STHeiti Light" charset="-122"/>
              </a:rPr>
              <a:t>包和协程</a:t>
            </a:r>
            <a:r>
              <a:rPr lang="zh-CN" altLang="en-US" dirty="0" smtClean="0">
                <a:solidFill>
                  <a:schemeClr val="accent1">
                    <a:lumMod val="50000"/>
                  </a:schemeClr>
                </a:solidFill>
                <a:latin typeface="STHeiti Light" charset="-122"/>
                <a:ea typeface="STHeiti Light" charset="-122"/>
                <a:cs typeface="STHeiti Light" charset="-122"/>
              </a:rPr>
              <a:t>的正确使用</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见右图</a:t>
            </a:r>
            <a:endParaRPr lang="en-US" altLang="zh-CN" dirty="0">
              <a:solidFill>
                <a:schemeClr val="accent1">
                  <a:lumMod val="50000"/>
                </a:schemeClr>
              </a:solidFill>
              <a:latin typeface="STHeiti Light" charset="-122"/>
              <a:ea typeface="STHeiti Light" charset="-122"/>
              <a:cs typeface="STHeiti Light" charset="-122"/>
            </a:endParaRPr>
          </a:p>
          <a:p>
            <a:pPr marL="0" indent="0">
              <a:lnSpc>
                <a:spcPct val="110000"/>
              </a:lnSpc>
              <a:buNone/>
            </a:pPr>
            <a:r>
              <a:rPr lang="en-US" altLang="zh-CN" dirty="0" smtClean="0">
                <a:solidFill>
                  <a:schemeClr val="accent1">
                    <a:lumMod val="50000"/>
                  </a:schemeClr>
                </a:solidFill>
                <a:latin typeface="STHeiti Light" charset="-122"/>
                <a:ea typeface="STHeiti Light" charset="-122"/>
                <a:cs typeface="STHeiti Light" charset="-122"/>
              </a:rPr>
              <a:t>8.</a:t>
            </a:r>
            <a:r>
              <a:rPr lang="zh-CN" altLang="en-US" dirty="0" smtClean="0">
                <a:solidFill>
                  <a:schemeClr val="accent1">
                    <a:lumMod val="50000"/>
                  </a:schemeClr>
                </a:solidFill>
                <a:latin typeface="STHeiti Light" charset="-122"/>
                <a:ea typeface="STHeiti Light" charset="-122"/>
                <a:cs typeface="STHeiti Light" charset="-122"/>
              </a:rPr>
              <a:t> 创建</a:t>
            </a:r>
            <a:r>
              <a:rPr lang="en-US" altLang="zh-CN" dirty="0" smtClean="0">
                <a:solidFill>
                  <a:schemeClr val="accent1">
                    <a:lumMod val="50000"/>
                  </a:schemeClr>
                </a:solidFill>
                <a:latin typeface="STHeiti Light" charset="-122"/>
                <a:ea typeface="STHeiti Light" charset="-122"/>
                <a:cs typeface="STHeiti Light" charset="-122"/>
              </a:rPr>
              <a:t>slice</a:t>
            </a:r>
            <a:r>
              <a:rPr lang="zh-CN" altLang="en-US" dirty="0" smtClean="0">
                <a:solidFill>
                  <a:schemeClr val="accent1">
                    <a:lumMod val="50000"/>
                  </a:schemeClr>
                </a:solidFill>
                <a:latin typeface="STHeiti Light" charset="-122"/>
                <a:ea typeface="STHeiti Light" charset="-122"/>
                <a:cs typeface="STHeiti Light" charset="-122"/>
              </a:rPr>
              <a:t>时，在能确定长度和容量的情况下，参数</a:t>
            </a:r>
            <a:r>
              <a:rPr lang="zh-CN" altLang="en-US" dirty="0">
                <a:solidFill>
                  <a:schemeClr val="accent1">
                    <a:lumMod val="50000"/>
                  </a:schemeClr>
                </a:solidFill>
                <a:latin typeface="STHeiti Light" charset="-122"/>
                <a:ea typeface="STHeiti Light" charset="-122"/>
                <a:cs typeface="STHeiti Light" charset="-122"/>
              </a:rPr>
              <a:t>一定要指定。因为增加切片的容量必须创建一个新的、更大容量的切片，然后将原有切片的内容复制到新的</a:t>
            </a:r>
            <a:r>
              <a:rPr lang="zh-CN" altLang="en-US" dirty="0" smtClean="0">
                <a:solidFill>
                  <a:schemeClr val="accent1">
                    <a:lumMod val="50000"/>
                  </a:schemeClr>
                </a:solidFill>
                <a:latin typeface="STHeiti Light" charset="-122"/>
                <a:ea typeface="STHeiti Light" charset="-122"/>
                <a:cs typeface="STHeiti Light" charset="-122"/>
              </a:rPr>
              <a:t>切片，这种操作非常耗费资源。尽量使用</a:t>
            </a:r>
            <a:r>
              <a:rPr lang="en-US" altLang="zh-CN" dirty="0" err="1">
                <a:solidFill>
                  <a:schemeClr val="accent1">
                    <a:lumMod val="50000"/>
                  </a:schemeClr>
                </a:solidFill>
                <a:latin typeface="STHeiti Light" charset="-122"/>
                <a:ea typeface="STHeiti Light" charset="-122"/>
                <a:cs typeface="STHeiti Light" charset="-122"/>
              </a:rPr>
              <a:t>func</a:t>
            </a:r>
            <a:r>
              <a:rPr lang="en-US" altLang="zh-CN" dirty="0">
                <a:solidFill>
                  <a:schemeClr val="accent1">
                    <a:lumMod val="50000"/>
                  </a:schemeClr>
                </a:solidFill>
                <a:latin typeface="STHeiti Light" charset="-122"/>
                <a:ea typeface="STHeiti Light" charset="-122"/>
                <a:cs typeface="STHeiti Light" charset="-122"/>
              </a:rPr>
              <a:t> make([]T, </a:t>
            </a:r>
            <a:r>
              <a:rPr lang="en-US" altLang="zh-CN" dirty="0" err="1">
                <a:solidFill>
                  <a:schemeClr val="accent1">
                    <a:lumMod val="50000"/>
                  </a:schemeClr>
                </a:solidFill>
                <a:latin typeface="STHeiti Light" charset="-122"/>
                <a:ea typeface="STHeiti Light" charset="-122"/>
                <a:cs typeface="STHeiti Light" charset="-122"/>
              </a:rPr>
              <a:t>len</a:t>
            </a:r>
            <a:r>
              <a:rPr lang="en-US" altLang="zh-CN" dirty="0">
                <a:solidFill>
                  <a:schemeClr val="accent1">
                    <a:lumMod val="50000"/>
                  </a:schemeClr>
                </a:solidFill>
                <a:latin typeface="STHeiti Light" charset="-122"/>
                <a:ea typeface="STHeiti Light" charset="-122"/>
                <a:cs typeface="STHeiti Light" charset="-122"/>
              </a:rPr>
              <a:t>, cap) []</a:t>
            </a:r>
            <a:r>
              <a:rPr lang="en-US" altLang="zh-CN" dirty="0" smtClean="0">
                <a:solidFill>
                  <a:schemeClr val="accent1">
                    <a:lumMod val="50000"/>
                  </a:schemeClr>
                </a:solidFill>
                <a:latin typeface="STHeiti Light" charset="-122"/>
                <a:ea typeface="STHeiti Light" charset="-122"/>
                <a:cs typeface="STHeiti Light" charset="-122"/>
              </a:rPr>
              <a:t>T</a:t>
            </a:r>
            <a:r>
              <a:rPr lang="zh-CN" altLang="en-US" dirty="0" smtClean="0">
                <a:solidFill>
                  <a:schemeClr val="accent1">
                    <a:lumMod val="50000"/>
                  </a:schemeClr>
                </a:solidFill>
                <a:latin typeface="STHeiti Light" charset="-122"/>
                <a:ea typeface="STHeiti Light" charset="-122"/>
                <a:cs typeface="STHeiti Light" charset="-122"/>
              </a:rPr>
              <a:t>。</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lnSpc>
                <a:spcPct val="110000"/>
              </a:lnSpc>
              <a:buNone/>
            </a:pPr>
            <a:r>
              <a:rPr lang="en-US" altLang="zh-CN" dirty="0" smtClean="0">
                <a:solidFill>
                  <a:schemeClr val="accent1">
                    <a:lumMod val="50000"/>
                  </a:schemeClr>
                </a:solidFill>
                <a:latin typeface="STHeiti Light" charset="-122"/>
                <a:ea typeface="STHeiti Light" charset="-122"/>
                <a:cs typeface="STHeiti Light" charset="-122"/>
              </a:rPr>
              <a:t>9.</a:t>
            </a:r>
            <a:r>
              <a:rPr lang="zh-CN" altLang="en-US" dirty="0" smtClean="0">
                <a:solidFill>
                  <a:schemeClr val="accent1">
                    <a:lumMod val="50000"/>
                  </a:schemeClr>
                </a:solidFill>
                <a:latin typeface="STHeiti Light" charset="-122"/>
                <a:ea typeface="STHeiti Light" charset="-122"/>
                <a:cs typeface="STHeiti Light" charset="-122"/>
              </a:rPr>
              <a:t> 理解和使用</a:t>
            </a:r>
            <a:r>
              <a:rPr lang="en-US" altLang="zh-CN" dirty="0" err="1" smtClean="0">
                <a:solidFill>
                  <a:schemeClr val="accent1">
                    <a:lumMod val="50000"/>
                  </a:schemeClr>
                </a:solidFill>
                <a:latin typeface="STHeiti Light" charset="-122"/>
                <a:ea typeface="STHeiti Light" charset="-122"/>
                <a:cs typeface="STHeiti Light" charset="-122"/>
              </a:rPr>
              <a:t>init</a:t>
            </a:r>
            <a:r>
              <a:rPr lang="zh-CN" altLang="en-US" dirty="0">
                <a:solidFill>
                  <a:schemeClr val="accent1">
                    <a:lumMod val="50000"/>
                  </a:schemeClr>
                </a:solidFill>
                <a:latin typeface="STHeiti Light" charset="-122"/>
                <a:ea typeface="STHeiti Light" charset="-122"/>
                <a:cs typeface="STHeiti Light" charset="-122"/>
              </a:rPr>
              <a:t>函数：对</a:t>
            </a:r>
            <a:r>
              <a:rPr lang="zh-CN" altLang="en-US" dirty="0" smtClean="0">
                <a:solidFill>
                  <a:schemeClr val="accent1">
                    <a:lumMod val="50000"/>
                  </a:schemeClr>
                </a:solidFill>
                <a:latin typeface="STHeiti Light" charset="-122"/>
                <a:ea typeface="STHeiti Light" charset="-122"/>
                <a:cs typeface="STHeiti Light" charset="-122"/>
              </a:rPr>
              <a:t>同一</a:t>
            </a:r>
            <a:r>
              <a:rPr lang="en-US" altLang="zh-CN" dirty="0" smtClean="0">
                <a:solidFill>
                  <a:schemeClr val="accent1">
                    <a:lumMod val="50000"/>
                  </a:schemeClr>
                </a:solidFill>
                <a:latin typeface="STHeiti Light" charset="-122"/>
                <a:ea typeface="STHeiti Light" charset="-122"/>
                <a:cs typeface="STHeiti Light" charset="-122"/>
              </a:rPr>
              <a:t>go</a:t>
            </a:r>
            <a:r>
              <a:rPr lang="zh-CN" altLang="en-US" dirty="0">
                <a:solidFill>
                  <a:schemeClr val="accent1">
                    <a:lumMod val="50000"/>
                  </a:schemeClr>
                </a:solidFill>
                <a:latin typeface="STHeiti Light" charset="-122"/>
                <a:ea typeface="STHeiti Light" charset="-122"/>
                <a:cs typeface="STHeiti Light" charset="-122"/>
              </a:rPr>
              <a:t>文件的</a:t>
            </a:r>
            <a:r>
              <a:rPr lang="en-US" altLang="zh-CN" dirty="0" err="1">
                <a:solidFill>
                  <a:schemeClr val="accent1">
                    <a:lumMod val="50000"/>
                  </a:schemeClr>
                </a:solidFill>
                <a:latin typeface="STHeiti Light" charset="-122"/>
                <a:ea typeface="STHeiti Light" charset="-122"/>
                <a:cs typeface="STHeiti Light" charset="-122"/>
              </a:rPr>
              <a:t>init</a:t>
            </a:r>
            <a:r>
              <a:rPr lang="en-US" altLang="zh-CN" dirty="0">
                <a:solidFill>
                  <a:schemeClr val="accent1">
                    <a:lumMod val="50000"/>
                  </a:schemeClr>
                </a:solidFill>
                <a:latin typeface="STHeiti Light" charset="-122"/>
                <a:ea typeface="STHeiti Light" charset="-122"/>
                <a:cs typeface="STHeiti Light" charset="-122"/>
              </a:rPr>
              <a:t>()</a:t>
            </a:r>
            <a:r>
              <a:rPr lang="zh-CN" altLang="en-US" dirty="0">
                <a:solidFill>
                  <a:schemeClr val="accent1">
                    <a:lumMod val="50000"/>
                  </a:schemeClr>
                </a:solidFill>
                <a:latin typeface="STHeiti Light" charset="-122"/>
                <a:ea typeface="STHeiti Light" charset="-122"/>
                <a:cs typeface="STHeiti Light" charset="-122"/>
              </a:rPr>
              <a:t>调用顺序是从上到下</a:t>
            </a:r>
            <a:r>
              <a:rPr lang="zh-CN" altLang="en-US" dirty="0" smtClean="0">
                <a:solidFill>
                  <a:schemeClr val="accent1">
                    <a:lumMod val="50000"/>
                  </a:schemeClr>
                </a:solidFill>
                <a:latin typeface="STHeiti Light" charset="-122"/>
                <a:ea typeface="STHeiti Light" charset="-122"/>
                <a:cs typeface="STHeiti Light" charset="-122"/>
              </a:rPr>
              <a:t>的；对于同一</a:t>
            </a:r>
            <a:r>
              <a:rPr lang="en-US" altLang="zh-CN" dirty="0" smtClean="0">
                <a:solidFill>
                  <a:schemeClr val="accent1">
                    <a:lumMod val="50000"/>
                  </a:schemeClr>
                </a:solidFill>
                <a:latin typeface="STHeiti Light" charset="-122"/>
                <a:ea typeface="STHeiti Light" charset="-122"/>
                <a:cs typeface="STHeiti Light" charset="-122"/>
              </a:rPr>
              <a:t>package</a:t>
            </a:r>
            <a:r>
              <a:rPr lang="zh-CN" altLang="en-US" dirty="0">
                <a:solidFill>
                  <a:schemeClr val="accent1">
                    <a:lumMod val="50000"/>
                  </a:schemeClr>
                </a:solidFill>
                <a:latin typeface="STHeiti Light" charset="-122"/>
                <a:ea typeface="STHeiti Light" charset="-122"/>
                <a:cs typeface="STHeiti Light" charset="-122"/>
              </a:rPr>
              <a:t>中</a:t>
            </a:r>
            <a:r>
              <a:rPr lang="zh-CN" altLang="en-US" dirty="0" smtClean="0">
                <a:solidFill>
                  <a:schemeClr val="accent1">
                    <a:lumMod val="50000"/>
                  </a:schemeClr>
                </a:solidFill>
                <a:latin typeface="STHeiti Light" charset="-122"/>
                <a:ea typeface="STHeiti Light" charset="-122"/>
                <a:cs typeface="STHeiti Light" charset="-122"/>
              </a:rPr>
              <a:t>不同</a:t>
            </a:r>
            <a:r>
              <a:rPr lang="en-US" altLang="zh-CN" dirty="0" smtClean="0">
                <a:solidFill>
                  <a:schemeClr val="accent1">
                    <a:lumMod val="50000"/>
                  </a:schemeClr>
                </a:solidFill>
                <a:latin typeface="STHeiti Light" charset="-122"/>
                <a:ea typeface="STHeiti Light" charset="-122"/>
                <a:cs typeface="STHeiti Light" charset="-122"/>
              </a:rPr>
              <a:t>go</a:t>
            </a:r>
            <a:r>
              <a:rPr lang="zh-CN" altLang="en-US" dirty="0" smtClean="0">
                <a:solidFill>
                  <a:schemeClr val="accent1">
                    <a:lumMod val="50000"/>
                  </a:schemeClr>
                </a:solidFill>
                <a:latin typeface="STHeiti Light" charset="-122"/>
                <a:ea typeface="STHeiti Light" charset="-122"/>
                <a:cs typeface="STHeiti Light" charset="-122"/>
              </a:rPr>
              <a:t>文件</a:t>
            </a:r>
            <a:r>
              <a:rPr lang="zh-CN" altLang="en-US" dirty="0">
                <a:solidFill>
                  <a:schemeClr val="accent1">
                    <a:lumMod val="50000"/>
                  </a:schemeClr>
                </a:solidFill>
                <a:latin typeface="STHeiti Light" charset="-122"/>
                <a:ea typeface="STHeiti Light" charset="-122"/>
                <a:cs typeface="STHeiti Light" charset="-122"/>
              </a:rPr>
              <a:t>是按文件名字符串比较“从小到大”顺序调用各文件</a:t>
            </a:r>
            <a:r>
              <a:rPr lang="zh-CN" altLang="en-US" dirty="0" smtClean="0">
                <a:solidFill>
                  <a:schemeClr val="accent1">
                    <a:lumMod val="50000"/>
                  </a:schemeClr>
                </a:solidFill>
                <a:latin typeface="STHeiti Light" charset="-122"/>
                <a:ea typeface="STHeiti Light" charset="-122"/>
                <a:cs typeface="STHeiti Light" charset="-122"/>
              </a:rPr>
              <a:t>中</a:t>
            </a:r>
            <a:r>
              <a:rPr lang="en-US" altLang="zh-CN" dirty="0" err="1" smtClean="0">
                <a:solidFill>
                  <a:schemeClr val="accent1">
                    <a:lumMod val="50000"/>
                  </a:schemeClr>
                </a:solidFill>
                <a:latin typeface="STHeiti Light" charset="-122"/>
                <a:ea typeface="STHeiti Light" charset="-122"/>
                <a:cs typeface="STHeiti Light" charset="-122"/>
              </a:rPr>
              <a:t>init</a:t>
            </a:r>
            <a:r>
              <a:rPr lang="en-US" altLang="zh-CN" dirty="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函数；对于不同</a:t>
            </a:r>
            <a:r>
              <a:rPr lang="zh-CN" altLang="en-US" dirty="0">
                <a:solidFill>
                  <a:schemeClr val="accent1">
                    <a:lumMod val="50000"/>
                  </a:schemeClr>
                </a:solidFill>
                <a:latin typeface="STHeiti Light" charset="-122"/>
                <a:ea typeface="STHeiti Light" charset="-122"/>
                <a:cs typeface="STHeiti Light" charset="-122"/>
              </a:rPr>
              <a:t>的</a:t>
            </a:r>
            <a:r>
              <a:rPr lang="en-US" altLang="zh-CN" dirty="0">
                <a:solidFill>
                  <a:schemeClr val="accent1">
                    <a:lumMod val="50000"/>
                  </a:schemeClr>
                </a:solidFill>
                <a:latin typeface="STHeiti Light" charset="-122"/>
                <a:ea typeface="STHeiti Light" charset="-122"/>
                <a:cs typeface="STHeiti Light" charset="-122"/>
              </a:rPr>
              <a:t>package</a:t>
            </a:r>
            <a:r>
              <a:rPr lang="zh-CN" altLang="en-US" dirty="0">
                <a:solidFill>
                  <a:schemeClr val="accent1">
                    <a:lumMod val="50000"/>
                  </a:schemeClr>
                </a:solidFill>
                <a:latin typeface="STHeiti Light" charset="-122"/>
                <a:ea typeface="STHeiti Light" charset="-122"/>
                <a:cs typeface="STHeiti Light" charset="-122"/>
              </a:rPr>
              <a:t>，如果不相互依赖的话，按照</a:t>
            </a:r>
            <a:r>
              <a:rPr lang="en-US" altLang="zh-CN" dirty="0">
                <a:solidFill>
                  <a:schemeClr val="accent1">
                    <a:lumMod val="50000"/>
                  </a:schemeClr>
                </a:solidFill>
                <a:latin typeface="STHeiti Light" charset="-122"/>
                <a:ea typeface="STHeiti Light" charset="-122"/>
                <a:cs typeface="STHeiti Light" charset="-122"/>
              </a:rPr>
              <a:t>main</a:t>
            </a:r>
            <a:r>
              <a:rPr lang="zh-CN" altLang="en-US" dirty="0">
                <a:solidFill>
                  <a:schemeClr val="accent1">
                    <a:lumMod val="50000"/>
                  </a:schemeClr>
                </a:solidFill>
                <a:latin typeface="STHeiti Light" charset="-122"/>
                <a:ea typeface="STHeiti Light" charset="-122"/>
                <a:cs typeface="STHeiti Light" charset="-122"/>
              </a:rPr>
              <a:t>包</a:t>
            </a:r>
            <a:r>
              <a:rPr lang="zh-CN" altLang="en-US" dirty="0" smtClean="0">
                <a:solidFill>
                  <a:schemeClr val="accent1">
                    <a:lumMod val="50000"/>
                  </a:schemeClr>
                </a:solidFill>
                <a:latin typeface="STHeiti Light" charset="-122"/>
                <a:ea typeface="STHeiti Light" charset="-122"/>
                <a:cs typeface="STHeiti Light" charset="-122"/>
              </a:rPr>
              <a:t>中</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先</a:t>
            </a:r>
            <a:r>
              <a:rPr lang="en-US" altLang="zh-CN" dirty="0" smtClean="0">
                <a:solidFill>
                  <a:schemeClr val="accent1">
                    <a:lumMod val="50000"/>
                  </a:schemeClr>
                </a:solidFill>
                <a:latin typeface="STHeiti Light" charset="-122"/>
                <a:ea typeface="STHeiti Light" charset="-122"/>
                <a:cs typeface="STHeiti Light" charset="-122"/>
              </a:rPr>
              <a:t>import</a:t>
            </a:r>
            <a:r>
              <a:rPr lang="zh-CN" altLang="en-US" dirty="0" smtClean="0">
                <a:solidFill>
                  <a:schemeClr val="accent1">
                    <a:lumMod val="50000"/>
                  </a:schemeClr>
                </a:solidFill>
                <a:latin typeface="STHeiti Light" charset="-122"/>
                <a:ea typeface="STHeiti Light" charset="-122"/>
                <a:cs typeface="STHeiti Light" charset="-122"/>
              </a:rPr>
              <a:t>后调用</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的</a:t>
            </a:r>
            <a:r>
              <a:rPr lang="zh-CN" altLang="en-US" dirty="0">
                <a:solidFill>
                  <a:schemeClr val="accent1">
                    <a:lumMod val="50000"/>
                  </a:schemeClr>
                </a:solidFill>
                <a:latin typeface="STHeiti Light" charset="-122"/>
                <a:ea typeface="STHeiti Light" charset="-122"/>
                <a:cs typeface="STHeiti Light" charset="-122"/>
              </a:rPr>
              <a:t>顺序调用其包中的</a:t>
            </a:r>
            <a:r>
              <a:rPr lang="en-US" altLang="zh-CN" dirty="0" err="1">
                <a:solidFill>
                  <a:schemeClr val="accent1">
                    <a:lumMod val="50000"/>
                  </a:schemeClr>
                </a:solidFill>
                <a:latin typeface="STHeiti Light" charset="-122"/>
                <a:ea typeface="STHeiti Light" charset="-122"/>
                <a:cs typeface="STHeiti Light" charset="-122"/>
              </a:rPr>
              <a:t>init</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；如果</a:t>
            </a:r>
            <a:r>
              <a:rPr lang="en-US" altLang="zh-CN" dirty="0">
                <a:solidFill>
                  <a:schemeClr val="accent1">
                    <a:lumMod val="50000"/>
                  </a:schemeClr>
                </a:solidFill>
                <a:latin typeface="STHeiti Light" charset="-122"/>
                <a:ea typeface="STHeiti Light" charset="-122"/>
                <a:cs typeface="STHeiti Light" charset="-122"/>
              </a:rPr>
              <a:t>package</a:t>
            </a:r>
            <a:r>
              <a:rPr lang="zh-CN" altLang="en-US" dirty="0">
                <a:solidFill>
                  <a:schemeClr val="accent1">
                    <a:lumMod val="50000"/>
                  </a:schemeClr>
                </a:solidFill>
                <a:latin typeface="STHeiti Light" charset="-122"/>
                <a:ea typeface="STHeiti Light" charset="-122"/>
                <a:cs typeface="STHeiti Light" charset="-122"/>
              </a:rPr>
              <a:t>存在依赖，则先调用最早被依赖的</a:t>
            </a:r>
            <a:r>
              <a:rPr lang="en-US" altLang="zh-CN" dirty="0">
                <a:solidFill>
                  <a:schemeClr val="accent1">
                    <a:lumMod val="50000"/>
                  </a:schemeClr>
                </a:solidFill>
                <a:latin typeface="STHeiti Light" charset="-122"/>
                <a:ea typeface="STHeiti Light" charset="-122"/>
                <a:cs typeface="STHeiti Light" charset="-122"/>
              </a:rPr>
              <a:t>package</a:t>
            </a:r>
            <a:r>
              <a:rPr lang="zh-CN" altLang="en-US" dirty="0">
                <a:solidFill>
                  <a:schemeClr val="accent1">
                    <a:lumMod val="50000"/>
                  </a:schemeClr>
                </a:solidFill>
                <a:latin typeface="STHeiti Light" charset="-122"/>
                <a:ea typeface="STHeiti Light" charset="-122"/>
                <a:cs typeface="STHeiti Light" charset="-122"/>
              </a:rPr>
              <a:t>中的</a:t>
            </a:r>
            <a:r>
              <a:rPr lang="en-US" altLang="zh-CN" dirty="0" err="1">
                <a:solidFill>
                  <a:schemeClr val="accent1">
                    <a:lumMod val="50000"/>
                  </a:schemeClr>
                </a:solidFill>
                <a:latin typeface="STHeiti Light" charset="-122"/>
                <a:ea typeface="STHeiti Light" charset="-122"/>
                <a:cs typeface="STHeiti Light" charset="-122"/>
              </a:rPr>
              <a:t>init</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a:t>
            </a:r>
            <a:r>
              <a:rPr lang="en-US" altLang="zh-CN" dirty="0" err="1">
                <a:solidFill>
                  <a:schemeClr val="accent1">
                    <a:lumMod val="50000"/>
                  </a:schemeClr>
                </a:solidFill>
                <a:latin typeface="STHeiti Light" charset="-122"/>
                <a:ea typeface="STHeiti Light" charset="-122"/>
                <a:cs typeface="STHeiti Light" charset="-122"/>
              </a:rPr>
              <a:t>i</a:t>
            </a:r>
            <a:r>
              <a:rPr lang="en-US" altLang="zh-CN" dirty="0" err="1" smtClean="0">
                <a:solidFill>
                  <a:schemeClr val="accent1">
                    <a:lumMod val="50000"/>
                  </a:schemeClr>
                </a:solidFill>
                <a:latin typeface="STHeiti Light" charset="-122"/>
                <a:ea typeface="STHeiti Light" charset="-122"/>
                <a:cs typeface="STHeiti Light" charset="-122"/>
              </a:rPr>
              <a:t>nit</a:t>
            </a:r>
            <a:r>
              <a:rPr lang="en-US" altLang="zh-CN" dirty="0" smtClean="0">
                <a:solidFill>
                  <a:schemeClr val="accent1">
                    <a:lumMod val="50000"/>
                  </a:schemeClr>
                </a:solidFill>
                <a:latin typeface="STHeiti Light" charset="-122"/>
                <a:ea typeface="STHeiti Light" charset="-122"/>
                <a:cs typeface="STHeiti Light" charset="-122"/>
              </a:rPr>
              <a:t>()</a:t>
            </a:r>
            <a:r>
              <a:rPr lang="zh-CN" altLang="en-US" dirty="0" smtClean="0">
                <a:solidFill>
                  <a:schemeClr val="accent1">
                    <a:lumMod val="50000"/>
                  </a:schemeClr>
                </a:solidFill>
                <a:latin typeface="STHeiti Light" charset="-122"/>
                <a:ea typeface="STHeiti Light" charset="-122"/>
                <a:cs typeface="STHeiti Light" charset="-122"/>
              </a:rPr>
              <a:t>先于</a:t>
            </a:r>
            <a:r>
              <a:rPr lang="en-US" altLang="zh-CN" dirty="0" smtClean="0">
                <a:solidFill>
                  <a:schemeClr val="accent1">
                    <a:lumMod val="50000"/>
                  </a:schemeClr>
                </a:solidFill>
                <a:latin typeface="STHeiti Light" charset="-122"/>
                <a:ea typeface="STHeiti Light" charset="-122"/>
                <a:cs typeface="STHeiti Light" charset="-122"/>
              </a:rPr>
              <a:t>main()</a:t>
            </a:r>
            <a:r>
              <a:rPr lang="zh-CN" altLang="en-US" dirty="0" smtClean="0">
                <a:solidFill>
                  <a:schemeClr val="accent1">
                    <a:lumMod val="50000"/>
                  </a:schemeClr>
                </a:solidFill>
                <a:latin typeface="STHeiti Light" charset="-122"/>
                <a:ea typeface="STHeiti Light" charset="-122"/>
                <a:cs typeface="STHeiti Light" charset="-122"/>
              </a:rPr>
              <a:t>执行</a:t>
            </a:r>
            <a:endParaRPr lang="en-US" altLang="zh-CN" dirty="0" smtClean="0">
              <a:solidFill>
                <a:schemeClr val="accent1">
                  <a:lumMod val="50000"/>
                </a:schemeClr>
              </a:solidFill>
              <a:latin typeface="STHeiti Light" charset="-122"/>
              <a:ea typeface="STHeiti Light" charset="-122"/>
              <a:cs typeface="STHeiti Light" charset="-122"/>
            </a:endParaRPr>
          </a:p>
          <a:p>
            <a:pPr marL="0" indent="0">
              <a:buNone/>
            </a:pPr>
            <a:endParaRPr kumimoji="1" lang="zh-CN" altLang="mr-IN" dirty="0">
              <a:solidFill>
                <a:srgbClr val="000000"/>
              </a:solidFill>
              <a:latin typeface="STHeiti Light" charset="-122"/>
              <a:ea typeface="STHeiti Light" charset="-122"/>
              <a:cs typeface="STHeiti Light" charset="-122"/>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2888" y="2240282"/>
            <a:ext cx="4864100" cy="6952805"/>
          </a:xfrm>
          <a:prstGeom prst="rect">
            <a:avLst/>
          </a:prstGeom>
        </p:spPr>
      </p:pic>
    </p:spTree>
    <p:extLst>
      <p:ext uri="{BB962C8B-B14F-4D97-AF65-F5344CB8AC3E}">
        <p14:creationId xmlns:p14="http://schemas.microsoft.com/office/powerpoint/2010/main" val="1041545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err="1">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简介： </a:t>
            </a:r>
            <a:r>
              <a:rPr lang="zh-CN" altLang="en-US" sz="4800" b="1" dirty="0" smtClean="0">
                <a:solidFill>
                  <a:srgbClr val="439EFF"/>
                </a:solidFill>
                <a:latin typeface="幼圆" pitchFamily="49" charset="-122"/>
                <a:ea typeface="幼圆" pitchFamily="49" charset="-122"/>
              </a:rPr>
              <a:t>优缺点</a:t>
            </a:r>
            <a:r>
              <a:rPr lang="zh-CN" altLang="en-US" sz="4800" b="1" dirty="0" smtClean="0">
                <a:latin typeface="幼圆" pitchFamily="49" charset="-122"/>
                <a:ea typeface="幼圆" pitchFamily="49" charset="-122"/>
              </a:rPr>
              <a:t/>
            </a:r>
            <a:br>
              <a:rPr lang="zh-CN" altLang="en-US" sz="4800" b="1" dirty="0" smtClean="0">
                <a:latin typeface="幼圆" pitchFamily="49" charset="-122"/>
                <a:ea typeface="幼圆" pitchFamily="49" charset="-122"/>
              </a:rPr>
            </a:br>
            <a:endParaRPr lang="zh-CN" altLang="en-US" dirty="0"/>
          </a:p>
        </p:txBody>
      </p:sp>
      <p:sp>
        <p:nvSpPr>
          <p:cNvPr id="3" name="内容占位符 2"/>
          <p:cNvSpPr>
            <a:spLocks noGrp="1"/>
          </p:cNvSpPr>
          <p:nvPr>
            <p:ph idx="1"/>
          </p:nvPr>
        </p:nvSpPr>
        <p:spPr>
          <a:xfrm>
            <a:off x="640080" y="2240282"/>
            <a:ext cx="11521440" cy="6880798"/>
          </a:xfrm>
        </p:spPr>
        <p:txBody>
          <a:bodyPr>
            <a:normAutofit fontScale="92500"/>
          </a:bodyPr>
          <a:lstStyle/>
          <a:p>
            <a:pPr marL="0" indent="0">
              <a:lnSpc>
                <a:spcPct val="150000"/>
              </a:lnSpc>
              <a:buNone/>
            </a:pPr>
            <a:r>
              <a:rPr lang="zh-CN" altLang="en-US" sz="2200" b="1" dirty="0" smtClean="0">
                <a:solidFill>
                  <a:srgbClr val="002060"/>
                </a:solidFill>
                <a:latin typeface="STHeiti Light" charset="-122"/>
                <a:ea typeface="STHeiti Light" charset="-122"/>
                <a:cs typeface="STHeiti Light" charset="-122"/>
              </a:rPr>
              <a:t>优点：</a:t>
            </a:r>
            <a:endParaRPr lang="en-US" altLang="zh-CN" sz="2200" b="1" dirty="0" smtClean="0">
              <a:solidFill>
                <a:srgbClr val="002060"/>
              </a:solidFill>
              <a:latin typeface="STHeiti Light" charset="-122"/>
              <a:ea typeface="STHeiti Light" charset="-122"/>
              <a:cs typeface="STHeiti Light" charset="-122"/>
            </a:endParaRPr>
          </a:p>
          <a:p>
            <a:pPr>
              <a:lnSpc>
                <a:spcPct val="150000"/>
              </a:lnSpc>
            </a:pPr>
            <a:r>
              <a:rPr lang="zh-CN" altLang="en-US" sz="2200" dirty="0" smtClean="0">
                <a:solidFill>
                  <a:schemeClr val="accent1">
                    <a:lumMod val="50000"/>
                  </a:schemeClr>
                </a:solidFill>
                <a:latin typeface="STHeiti Light" charset="-122"/>
                <a:ea typeface="STHeiti Light" charset="-122"/>
                <a:cs typeface="STHeiti Light" charset="-122"/>
              </a:rPr>
              <a:t>性能高：支持</a:t>
            </a:r>
            <a:r>
              <a:rPr lang="en-US" altLang="zh-CN" sz="2200" dirty="0" err="1">
                <a:solidFill>
                  <a:schemeClr val="accent1">
                    <a:lumMod val="50000"/>
                  </a:schemeClr>
                </a:solidFill>
                <a:latin typeface="STHeiti Light" charset="-122"/>
                <a:ea typeface="STHeiti Light" charset="-122"/>
                <a:cs typeface="STHeiti Light" charset="-122"/>
              </a:rPr>
              <a:t>goroutines</a:t>
            </a:r>
            <a:r>
              <a:rPr lang="en-US" altLang="zh-CN" sz="2200" dirty="0">
                <a:solidFill>
                  <a:schemeClr val="accent1">
                    <a:lumMod val="50000"/>
                  </a:schemeClr>
                </a:solidFill>
                <a:latin typeface="STHeiti Light" charset="-122"/>
                <a:ea typeface="STHeiti Light" charset="-122"/>
                <a:cs typeface="STHeiti Light" charset="-122"/>
              </a:rPr>
              <a:t> </a:t>
            </a:r>
            <a:r>
              <a:rPr lang="zh-CN" altLang="en-US" sz="2200" dirty="0" smtClean="0">
                <a:solidFill>
                  <a:schemeClr val="accent1">
                    <a:lumMod val="50000"/>
                  </a:schemeClr>
                </a:solidFill>
                <a:latin typeface="STHeiti Light" charset="-122"/>
                <a:ea typeface="STHeiti Light" charset="-122"/>
                <a:cs typeface="STHeiti Light" charset="-122"/>
              </a:rPr>
              <a:t>，</a:t>
            </a:r>
            <a:r>
              <a:rPr lang="en-US" altLang="zh-CN" sz="2200" dirty="0" smtClean="0">
                <a:solidFill>
                  <a:schemeClr val="accent1">
                    <a:lumMod val="50000"/>
                  </a:schemeClr>
                </a:solidFill>
                <a:latin typeface="STHeiti Light" charset="-122"/>
                <a:ea typeface="STHeiti Light" charset="-122"/>
                <a:cs typeface="STHeiti Light" charset="-122"/>
              </a:rPr>
              <a:t>channel</a:t>
            </a:r>
            <a:r>
              <a:rPr lang="zh-CN" altLang="en-US" sz="2200" dirty="0" smtClean="0">
                <a:solidFill>
                  <a:schemeClr val="accent1">
                    <a:lumMod val="50000"/>
                  </a:schemeClr>
                </a:solidFill>
                <a:latin typeface="STHeiti Light" charset="-122"/>
                <a:ea typeface="STHeiti Light" charset="-122"/>
                <a:cs typeface="STHeiti Light" charset="-122"/>
              </a:rPr>
              <a:t>，高并发，效率高</a:t>
            </a:r>
            <a:endParaRPr lang="en-US" altLang="zh-CN" sz="2200" dirty="0" smtClean="0">
              <a:solidFill>
                <a:schemeClr val="accent1">
                  <a:lumMod val="50000"/>
                </a:schemeClr>
              </a:solidFill>
              <a:latin typeface="STHeiti Light" charset="-122"/>
              <a:ea typeface="STHeiti Light" charset="-122"/>
              <a:cs typeface="STHeiti Light" charset="-122"/>
            </a:endParaRPr>
          </a:p>
          <a:p>
            <a:pPr>
              <a:lnSpc>
                <a:spcPct val="150000"/>
              </a:lnSpc>
            </a:pPr>
            <a:r>
              <a:rPr lang="zh-CN" altLang="en-US" sz="2200" dirty="0" smtClean="0">
                <a:solidFill>
                  <a:schemeClr val="accent1">
                    <a:lumMod val="50000"/>
                  </a:schemeClr>
                </a:solidFill>
                <a:latin typeface="STHeiti Light" charset="-122"/>
                <a:ea typeface="STHeiti Light" charset="-122"/>
                <a:cs typeface="STHeiti Light" charset="-122"/>
              </a:rPr>
              <a:t>学习成本：上手容易，时间成本低，方便其他语言工程师转入</a:t>
            </a:r>
            <a:endParaRPr lang="en-US" altLang="zh-CN" sz="2200" dirty="0" smtClean="0">
              <a:solidFill>
                <a:schemeClr val="accent1">
                  <a:lumMod val="50000"/>
                </a:schemeClr>
              </a:solidFill>
              <a:latin typeface="STHeiti Light" charset="-122"/>
              <a:ea typeface="STHeiti Light" charset="-122"/>
              <a:cs typeface="STHeiti Light" charset="-122"/>
            </a:endParaRPr>
          </a:p>
          <a:p>
            <a:pPr>
              <a:lnSpc>
                <a:spcPct val="150000"/>
              </a:lnSpc>
            </a:pPr>
            <a:r>
              <a:rPr lang="zh-CN" altLang="en-US" sz="2200" dirty="0" smtClean="0">
                <a:solidFill>
                  <a:schemeClr val="accent1">
                    <a:lumMod val="50000"/>
                  </a:schemeClr>
                </a:solidFill>
                <a:latin typeface="STHeiti Light" charset="-122"/>
                <a:ea typeface="STHeiti Light" charset="-122"/>
                <a:cs typeface="STHeiti Light" charset="-122"/>
              </a:rPr>
              <a:t>开发效率：自带</a:t>
            </a:r>
            <a:r>
              <a:rPr lang="en-US" altLang="zh-CN" sz="2200" dirty="0" smtClean="0">
                <a:solidFill>
                  <a:schemeClr val="accent1">
                    <a:lumMod val="50000"/>
                  </a:schemeClr>
                </a:solidFill>
                <a:latin typeface="STHeiti Light" charset="-122"/>
                <a:ea typeface="STHeiti Light" charset="-122"/>
                <a:cs typeface="STHeiti Light" charset="-122"/>
              </a:rPr>
              <a:t>package</a:t>
            </a:r>
            <a:r>
              <a:rPr lang="zh-CN" altLang="en-US" sz="2200" dirty="0" smtClean="0">
                <a:solidFill>
                  <a:schemeClr val="accent1">
                    <a:lumMod val="50000"/>
                  </a:schemeClr>
                </a:solidFill>
                <a:latin typeface="STHeiti Light" charset="-122"/>
                <a:ea typeface="STHeiti Light" charset="-122"/>
                <a:cs typeface="STHeiti Light" charset="-122"/>
              </a:rPr>
              <a:t>丰富，开源</a:t>
            </a:r>
            <a:r>
              <a:rPr lang="en-US" altLang="zh-CN" sz="2200" dirty="0" smtClean="0">
                <a:solidFill>
                  <a:schemeClr val="accent1">
                    <a:lumMod val="50000"/>
                  </a:schemeClr>
                </a:solidFill>
                <a:latin typeface="STHeiti Light" charset="-122"/>
                <a:ea typeface="STHeiti Light" charset="-122"/>
                <a:cs typeface="STHeiti Light" charset="-122"/>
              </a:rPr>
              <a:t>package</a:t>
            </a:r>
            <a:r>
              <a:rPr lang="zh-CN" altLang="en-US" sz="2200" dirty="0" smtClean="0">
                <a:solidFill>
                  <a:schemeClr val="accent1">
                    <a:lumMod val="50000"/>
                  </a:schemeClr>
                </a:solidFill>
                <a:latin typeface="STHeiti Light" charset="-122"/>
                <a:ea typeface="STHeiti Light" charset="-122"/>
                <a:cs typeface="STHeiti Light" charset="-122"/>
              </a:rPr>
              <a:t>比较多，让工程师更多的关注业务，开发效率高</a:t>
            </a:r>
            <a:endParaRPr lang="en-US" altLang="zh-CN" sz="2200" dirty="0" smtClean="0">
              <a:solidFill>
                <a:schemeClr val="accent1">
                  <a:lumMod val="50000"/>
                </a:schemeClr>
              </a:solidFill>
              <a:latin typeface="STHeiti Light" charset="-122"/>
              <a:ea typeface="STHeiti Light" charset="-122"/>
              <a:cs typeface="STHeiti Light" charset="-122"/>
            </a:endParaRPr>
          </a:p>
          <a:p>
            <a:pPr>
              <a:lnSpc>
                <a:spcPct val="150000"/>
              </a:lnSpc>
            </a:pPr>
            <a:r>
              <a:rPr lang="zh-CN" altLang="en-US" sz="2200" dirty="0" smtClean="0">
                <a:solidFill>
                  <a:schemeClr val="accent1">
                    <a:lumMod val="50000"/>
                  </a:schemeClr>
                </a:solidFill>
                <a:latin typeface="STHeiti Light" charset="-122"/>
                <a:ea typeface="STHeiti Light" charset="-122"/>
                <a:cs typeface="STHeiti Light" charset="-122"/>
              </a:rPr>
              <a:t>编译：</a:t>
            </a:r>
            <a:r>
              <a:rPr lang="zh-CN" altLang="en-US" sz="2200" dirty="0">
                <a:solidFill>
                  <a:schemeClr val="accent1">
                    <a:lumMod val="50000"/>
                  </a:schemeClr>
                </a:solidFill>
                <a:latin typeface="STHeiti Light" charset="-122"/>
                <a:ea typeface="STHeiti Light" charset="-122"/>
                <a:cs typeface="STHeiti Light" charset="-122"/>
              </a:rPr>
              <a:t>静态</a:t>
            </a:r>
            <a:r>
              <a:rPr lang="zh-CN" altLang="en-US" sz="2200" dirty="0" smtClean="0">
                <a:solidFill>
                  <a:schemeClr val="accent1">
                    <a:lumMod val="50000"/>
                  </a:schemeClr>
                </a:solidFill>
                <a:latin typeface="STHeiti Light" charset="-122"/>
                <a:ea typeface="STHeiti Light" charset="-122"/>
                <a:cs typeface="STHeiti Light" charset="-122"/>
              </a:rPr>
              <a:t>编译，编译过程耗时短，生成可执行程序小</a:t>
            </a:r>
            <a:endParaRPr lang="en-US" altLang="zh-CN" sz="2200" dirty="0" smtClean="0">
              <a:solidFill>
                <a:schemeClr val="accent1">
                  <a:lumMod val="50000"/>
                </a:schemeClr>
              </a:solidFill>
              <a:latin typeface="STHeiti Light" charset="-122"/>
              <a:ea typeface="STHeiti Light" charset="-122"/>
              <a:cs typeface="STHeiti Light" charset="-122"/>
            </a:endParaRPr>
          </a:p>
          <a:p>
            <a:pPr>
              <a:lnSpc>
                <a:spcPct val="150000"/>
              </a:lnSpc>
            </a:pPr>
            <a:r>
              <a:rPr lang="zh-CN" altLang="en-US" sz="2200" dirty="0" smtClean="0">
                <a:solidFill>
                  <a:schemeClr val="accent1">
                    <a:lumMod val="50000"/>
                  </a:schemeClr>
                </a:solidFill>
                <a:latin typeface="STHeiti Light" charset="-122"/>
                <a:ea typeface="STHeiti Light" charset="-122"/>
                <a:cs typeface="STHeiti Light" charset="-122"/>
              </a:rPr>
              <a:t>部署：运行基本不依赖其他库，部署容易</a:t>
            </a:r>
            <a:endParaRPr lang="en-US" altLang="zh-CN" sz="2200" dirty="0" smtClean="0">
              <a:solidFill>
                <a:schemeClr val="accent1">
                  <a:lumMod val="50000"/>
                </a:schemeClr>
              </a:solidFill>
              <a:latin typeface="STHeiti Light" charset="-122"/>
              <a:ea typeface="STHeiti Light" charset="-122"/>
              <a:cs typeface="STHeiti Light" charset="-122"/>
            </a:endParaRPr>
          </a:p>
          <a:p>
            <a:pPr>
              <a:lnSpc>
                <a:spcPct val="150000"/>
              </a:lnSpc>
            </a:pPr>
            <a:r>
              <a:rPr lang="zh-CN" altLang="en-US" sz="2200" dirty="0" smtClean="0">
                <a:solidFill>
                  <a:schemeClr val="accent1">
                    <a:lumMod val="50000"/>
                  </a:schemeClr>
                </a:solidFill>
                <a:latin typeface="STHeiti Light" charset="-122"/>
                <a:ea typeface="STHeiti Light" charset="-122"/>
                <a:cs typeface="STHeiti Light" charset="-122"/>
              </a:rPr>
              <a:t>测试：语言自带单元测试框架，编写单元测试简单；测试框架丰富（</a:t>
            </a:r>
            <a:r>
              <a:rPr lang="en-US" altLang="zh-CN" sz="2200" dirty="0" err="1" smtClean="0">
                <a:solidFill>
                  <a:schemeClr val="accent1">
                    <a:lumMod val="50000"/>
                  </a:schemeClr>
                </a:solidFill>
              </a:rPr>
              <a:t>GoMock</a:t>
            </a:r>
            <a:r>
              <a:rPr lang="zh-CN" altLang="en-US" sz="2200" dirty="0" smtClean="0">
                <a:solidFill>
                  <a:schemeClr val="accent1">
                    <a:lumMod val="50000"/>
                  </a:schemeClr>
                </a:solidFill>
              </a:rPr>
              <a:t>、</a:t>
            </a:r>
            <a:r>
              <a:rPr lang="en-US" altLang="zh-CN" sz="2200" dirty="0" err="1" smtClean="0">
                <a:solidFill>
                  <a:schemeClr val="accent1">
                    <a:lumMod val="50000"/>
                  </a:schemeClr>
                </a:solidFill>
              </a:rPr>
              <a:t>GoConvey</a:t>
            </a:r>
            <a:r>
              <a:rPr lang="zh-CN" altLang="en-US" sz="2200" dirty="0" smtClean="0">
                <a:solidFill>
                  <a:schemeClr val="accent1">
                    <a:lumMod val="50000"/>
                  </a:schemeClr>
                </a:solidFill>
              </a:rPr>
              <a:t>等</a:t>
            </a:r>
            <a:r>
              <a:rPr lang="zh-CN" altLang="en-US" sz="2200" dirty="0" smtClean="0">
                <a:solidFill>
                  <a:schemeClr val="accent1">
                    <a:lumMod val="50000"/>
                  </a:schemeClr>
                </a:solidFill>
                <a:latin typeface="STHeiti Light" charset="-122"/>
                <a:ea typeface="STHeiti Light" charset="-122"/>
                <a:cs typeface="STHeiti Light" charset="-122"/>
              </a:rPr>
              <a:t>）</a:t>
            </a:r>
            <a:endParaRPr lang="zh-CN" altLang="en-US" sz="2200" dirty="0">
              <a:solidFill>
                <a:schemeClr val="accent1">
                  <a:lumMod val="50000"/>
                </a:schemeClr>
              </a:solidFill>
              <a:latin typeface="STHeiti Light" charset="-122"/>
              <a:ea typeface="STHeiti Light" charset="-122"/>
              <a:cs typeface="STHeiti Light" charset="-122"/>
            </a:endParaRPr>
          </a:p>
          <a:p>
            <a:pPr>
              <a:lnSpc>
                <a:spcPct val="150000"/>
              </a:lnSpc>
            </a:pPr>
            <a:r>
              <a:rPr lang="zh-CN" altLang="en-US" sz="2200" dirty="0" smtClean="0">
                <a:solidFill>
                  <a:schemeClr val="accent1">
                    <a:lumMod val="50000"/>
                  </a:schemeClr>
                </a:solidFill>
                <a:latin typeface="STHeiti Light" charset="-122"/>
                <a:ea typeface="STHeiti Light" charset="-122"/>
                <a:cs typeface="STHeiti Light" charset="-122"/>
              </a:rPr>
              <a:t>性能调试：原生支持</a:t>
            </a:r>
            <a:r>
              <a:rPr lang="en-US" altLang="zh-CN" sz="2200" dirty="0">
                <a:solidFill>
                  <a:schemeClr val="accent1">
                    <a:lumMod val="50000"/>
                  </a:schemeClr>
                </a:solidFill>
                <a:latin typeface="STHeiti Light" charset="-122"/>
                <a:ea typeface="STHeiti Light" charset="-122"/>
                <a:cs typeface="STHeiti Light" charset="-122"/>
              </a:rPr>
              <a:t>(</a:t>
            </a:r>
            <a:r>
              <a:rPr lang="en-US" altLang="zh-CN" sz="2200" dirty="0" err="1">
                <a:solidFill>
                  <a:schemeClr val="accent1">
                    <a:lumMod val="50000"/>
                  </a:schemeClr>
                </a:solidFill>
                <a:latin typeface="STHeiti Light" charset="-122"/>
                <a:ea typeface="STHeiti Light" charset="-122"/>
                <a:cs typeface="STHeiti Light" charset="-122"/>
              </a:rPr>
              <a:t>pprof</a:t>
            </a:r>
            <a:r>
              <a:rPr lang="zh-CN" altLang="en-US" sz="2200" dirty="0">
                <a:solidFill>
                  <a:schemeClr val="accent1">
                    <a:lumMod val="50000"/>
                  </a:schemeClr>
                </a:solidFill>
                <a:latin typeface="STHeiti Light" charset="-122"/>
                <a:ea typeface="STHeiti Light" charset="-122"/>
                <a:cs typeface="STHeiti Light" charset="-122"/>
              </a:rPr>
              <a:t>库包</a:t>
            </a:r>
            <a:r>
              <a:rPr lang="en-US" altLang="zh-CN" sz="2200" dirty="0" smtClean="0">
                <a:solidFill>
                  <a:schemeClr val="accent1">
                    <a:lumMod val="50000"/>
                  </a:schemeClr>
                </a:solidFill>
                <a:latin typeface="STHeiti Light" charset="-122"/>
                <a:ea typeface="STHeiti Light" charset="-122"/>
                <a:cs typeface="STHeiti Light" charset="-122"/>
              </a:rPr>
              <a:t>)</a:t>
            </a:r>
          </a:p>
          <a:p>
            <a:pPr>
              <a:lnSpc>
                <a:spcPct val="150000"/>
              </a:lnSpc>
            </a:pPr>
            <a:r>
              <a:rPr lang="zh-CN" altLang="en-US" sz="2200" dirty="0" smtClean="0">
                <a:solidFill>
                  <a:schemeClr val="accent1">
                    <a:lumMod val="50000"/>
                  </a:schemeClr>
                </a:solidFill>
                <a:latin typeface="STHeiti Light" charset="-122"/>
                <a:ea typeface="STHeiti Light" charset="-122"/>
                <a:cs typeface="STHeiti Light" charset="-122"/>
              </a:rPr>
              <a:t>跨平台：原生支持</a:t>
            </a:r>
            <a:r>
              <a:rPr lang="en-US" altLang="zh-CN" sz="2200" dirty="0" smtClean="0">
                <a:solidFill>
                  <a:schemeClr val="accent1">
                    <a:lumMod val="50000"/>
                  </a:schemeClr>
                </a:solidFill>
                <a:latin typeface="STHeiti Light" charset="-122"/>
                <a:ea typeface="STHeiti Light" charset="-122"/>
                <a:cs typeface="STHeiti Light" charset="-122"/>
              </a:rPr>
              <a:t>Windows</a:t>
            </a:r>
            <a:r>
              <a:rPr lang="zh-CN" altLang="en-US" sz="2200" dirty="0" smtClean="0">
                <a:solidFill>
                  <a:schemeClr val="accent1">
                    <a:lumMod val="50000"/>
                  </a:schemeClr>
                </a:solidFill>
                <a:latin typeface="STHeiti Light" charset="-122"/>
                <a:ea typeface="STHeiti Light" charset="-122"/>
                <a:cs typeface="STHeiti Light" charset="-122"/>
              </a:rPr>
              <a:t>，</a:t>
            </a:r>
            <a:r>
              <a:rPr lang="en-US" altLang="zh-CN" sz="2200" dirty="0" smtClean="0">
                <a:solidFill>
                  <a:schemeClr val="accent1">
                    <a:lumMod val="50000"/>
                  </a:schemeClr>
                </a:solidFill>
                <a:latin typeface="STHeiti Light" charset="-122"/>
                <a:ea typeface="STHeiti Light" charset="-122"/>
                <a:cs typeface="STHeiti Light" charset="-122"/>
              </a:rPr>
              <a:t>Linux</a:t>
            </a:r>
            <a:r>
              <a:rPr lang="zh-CN" altLang="en-US" sz="2200" dirty="0" smtClean="0">
                <a:solidFill>
                  <a:schemeClr val="accent1">
                    <a:lumMod val="50000"/>
                  </a:schemeClr>
                </a:solidFill>
                <a:latin typeface="STHeiti Light" charset="-122"/>
                <a:ea typeface="STHeiti Light" charset="-122"/>
                <a:cs typeface="STHeiti Light" charset="-122"/>
              </a:rPr>
              <a:t>，</a:t>
            </a:r>
            <a:r>
              <a:rPr lang="en-US" altLang="zh-CN" sz="2200" dirty="0" smtClean="0">
                <a:solidFill>
                  <a:schemeClr val="accent1">
                    <a:lumMod val="50000"/>
                  </a:schemeClr>
                </a:solidFill>
                <a:latin typeface="STHeiti Light" charset="-122"/>
                <a:ea typeface="STHeiti Light" charset="-122"/>
                <a:cs typeface="STHeiti Light" charset="-122"/>
              </a:rPr>
              <a:t>FreeBSD</a:t>
            </a:r>
            <a:r>
              <a:rPr lang="zh-CN" altLang="en-US" sz="2200" dirty="0" smtClean="0">
                <a:solidFill>
                  <a:schemeClr val="accent1">
                    <a:lumMod val="50000"/>
                  </a:schemeClr>
                </a:solidFill>
                <a:latin typeface="STHeiti Light" charset="-122"/>
                <a:ea typeface="STHeiti Light" charset="-122"/>
                <a:cs typeface="STHeiti Light" charset="-122"/>
              </a:rPr>
              <a:t>，</a:t>
            </a:r>
            <a:r>
              <a:rPr lang="en-US" altLang="zh-CN" sz="2200" dirty="0" smtClean="0">
                <a:solidFill>
                  <a:schemeClr val="accent1">
                    <a:lumMod val="50000"/>
                  </a:schemeClr>
                </a:solidFill>
                <a:latin typeface="STHeiti Light" charset="-122"/>
                <a:ea typeface="STHeiti Light" charset="-122"/>
                <a:cs typeface="STHeiti Light" charset="-122"/>
              </a:rPr>
              <a:t>Darwin</a:t>
            </a:r>
            <a:r>
              <a:rPr lang="zh-CN" altLang="en-US" sz="2200" dirty="0" smtClean="0">
                <a:solidFill>
                  <a:schemeClr val="accent1">
                    <a:lumMod val="50000"/>
                  </a:schemeClr>
                </a:solidFill>
                <a:latin typeface="STHeiti Light" charset="-122"/>
                <a:ea typeface="STHeiti Light" charset="-122"/>
                <a:cs typeface="STHeiti Light" charset="-122"/>
              </a:rPr>
              <a:t>等</a:t>
            </a:r>
            <a:endParaRPr lang="en-US" altLang="zh-CN" sz="2200" dirty="0">
              <a:solidFill>
                <a:schemeClr val="accent1">
                  <a:lumMod val="50000"/>
                </a:schemeClr>
              </a:solidFill>
              <a:latin typeface="STHeiti Light" charset="-122"/>
              <a:ea typeface="STHeiti Light" charset="-122"/>
              <a:cs typeface="STHeiti Light" charset="-122"/>
            </a:endParaRPr>
          </a:p>
          <a:p>
            <a:pPr marL="0" lvl="0" indent="0">
              <a:lnSpc>
                <a:spcPct val="150000"/>
              </a:lnSpc>
              <a:buNone/>
            </a:pPr>
            <a:r>
              <a:rPr lang="zh-CN" altLang="en-US" sz="2200" b="1" dirty="0" smtClean="0">
                <a:solidFill>
                  <a:srgbClr val="002060"/>
                </a:solidFill>
                <a:latin typeface="STHeiti Light" charset="-122"/>
                <a:ea typeface="STHeiti Light" charset="-122"/>
                <a:cs typeface="STHeiti Light" charset="-122"/>
              </a:rPr>
              <a:t>缺点：</a:t>
            </a:r>
            <a:endParaRPr lang="en-US" altLang="zh-CN" sz="2200" b="1" dirty="0">
              <a:solidFill>
                <a:srgbClr val="002060"/>
              </a:solidFill>
              <a:latin typeface="STHeiti Light" charset="-122"/>
              <a:ea typeface="STHeiti Light" charset="-122"/>
              <a:cs typeface="STHeiti Light" charset="-122"/>
            </a:endParaRPr>
          </a:p>
          <a:p>
            <a:pPr>
              <a:lnSpc>
                <a:spcPct val="150000"/>
              </a:lnSpc>
            </a:pPr>
            <a:r>
              <a:rPr lang="zh-CN" altLang="en-US" sz="2200" dirty="0" smtClean="0">
                <a:solidFill>
                  <a:schemeClr val="accent1">
                    <a:lumMod val="50000"/>
                  </a:schemeClr>
                </a:solidFill>
                <a:latin typeface="STHeiti Light" charset="-122"/>
                <a:ea typeface="STHeiti Light" charset="-122"/>
                <a:cs typeface="STHeiti Light" charset="-122"/>
              </a:rPr>
              <a:t>依赖</a:t>
            </a:r>
            <a:r>
              <a:rPr lang="zh-CN" altLang="en-US" sz="2200" dirty="0">
                <a:solidFill>
                  <a:schemeClr val="accent1">
                    <a:lumMod val="50000"/>
                  </a:schemeClr>
                </a:solidFill>
                <a:latin typeface="STHeiti Light" charset="-122"/>
                <a:ea typeface="STHeiti Light" charset="-122"/>
                <a:cs typeface="STHeiti Light" charset="-122"/>
              </a:rPr>
              <a:t>包管理：对</a:t>
            </a:r>
            <a:r>
              <a:rPr lang="en-US" altLang="zh-CN" sz="2200" dirty="0">
                <a:solidFill>
                  <a:schemeClr val="accent1">
                    <a:lumMod val="50000"/>
                  </a:schemeClr>
                </a:solidFill>
                <a:latin typeface="STHeiti Light" charset="-122"/>
                <a:ea typeface="STHeiti Light" charset="-122"/>
                <a:cs typeface="STHeiti Light" charset="-122"/>
              </a:rPr>
              <a:t>package</a:t>
            </a:r>
            <a:r>
              <a:rPr lang="zh-CN" altLang="en-US" sz="2200" dirty="0">
                <a:solidFill>
                  <a:schemeClr val="accent1">
                    <a:lumMod val="50000"/>
                  </a:schemeClr>
                </a:solidFill>
                <a:latin typeface="STHeiti Light" charset="-122"/>
                <a:ea typeface="STHeiti Light" charset="-122"/>
                <a:cs typeface="STHeiti Light" charset="-122"/>
              </a:rPr>
              <a:t>管理比较弱，需要借助开源工具或者其他方案</a:t>
            </a:r>
            <a:endParaRPr lang="en-US" altLang="zh-CN" sz="2200" dirty="0">
              <a:solidFill>
                <a:schemeClr val="accent1">
                  <a:lumMod val="50000"/>
                </a:schemeClr>
              </a:solidFill>
              <a:latin typeface="STHeiti Light" charset="-122"/>
              <a:ea typeface="STHeiti Light" charset="-122"/>
              <a:cs typeface="STHeiti Light" charset="-122"/>
            </a:endParaRPr>
          </a:p>
          <a:p>
            <a:pPr>
              <a:lnSpc>
                <a:spcPct val="150000"/>
              </a:lnSpc>
            </a:pPr>
            <a:r>
              <a:rPr lang="zh-CN" altLang="en-US" sz="2200" dirty="0">
                <a:solidFill>
                  <a:schemeClr val="accent1">
                    <a:lumMod val="50000"/>
                  </a:schemeClr>
                </a:solidFill>
                <a:latin typeface="STHeiti Light" charset="-122"/>
                <a:ea typeface="STHeiti Light" charset="-122"/>
                <a:cs typeface="STHeiti Light" charset="-122"/>
              </a:rPr>
              <a:t>不支持类，继承，多态等特性</a:t>
            </a:r>
            <a:r>
              <a:rPr lang="en-US" altLang="zh-CN" sz="2200" dirty="0">
                <a:solidFill>
                  <a:schemeClr val="accent1">
                    <a:lumMod val="50000"/>
                  </a:schemeClr>
                </a:solidFill>
                <a:latin typeface="STHeiti Light" charset="-122"/>
                <a:ea typeface="STHeiti Light" charset="-122"/>
                <a:cs typeface="STHeiti Light" charset="-122"/>
              </a:rPr>
              <a:t>,</a:t>
            </a:r>
            <a:r>
              <a:rPr lang="zh-CN" altLang="en-US" sz="2200" dirty="0">
                <a:solidFill>
                  <a:schemeClr val="accent1">
                    <a:lumMod val="50000"/>
                  </a:schemeClr>
                </a:solidFill>
                <a:latin typeface="STHeiti Light" charset="-122"/>
                <a:ea typeface="STHeiti Light" charset="-122"/>
                <a:cs typeface="STHeiti Light" charset="-122"/>
              </a:rPr>
              <a:t>面向对象属性和方法支持不够强大（对比</a:t>
            </a:r>
            <a:r>
              <a:rPr lang="en-US" altLang="zh-CN" sz="2200" dirty="0">
                <a:solidFill>
                  <a:schemeClr val="accent1">
                    <a:lumMod val="50000"/>
                  </a:schemeClr>
                </a:solidFill>
                <a:latin typeface="STHeiti Light" charset="-122"/>
                <a:ea typeface="STHeiti Light" charset="-122"/>
                <a:cs typeface="STHeiti Light" charset="-122"/>
              </a:rPr>
              <a:t>C++,Java</a:t>
            </a:r>
            <a:r>
              <a:rPr lang="zh-CN" altLang="en-US" sz="2200" dirty="0">
                <a:solidFill>
                  <a:schemeClr val="accent1">
                    <a:lumMod val="50000"/>
                  </a:schemeClr>
                </a:solidFill>
                <a:latin typeface="STHeiti Light" charset="-122"/>
                <a:ea typeface="STHeiti Light" charset="-122"/>
                <a:cs typeface="STHeiti Light" charset="-122"/>
              </a:rPr>
              <a:t>等）</a:t>
            </a:r>
            <a:endParaRPr lang="en-US" altLang="zh-CN" sz="2200" dirty="0">
              <a:solidFill>
                <a:schemeClr val="accent1">
                  <a:lumMod val="50000"/>
                </a:schemeClr>
              </a:solidFill>
              <a:latin typeface="STHeiti Light" charset="-122"/>
              <a:ea typeface="STHeiti Light" charset="-122"/>
              <a:cs typeface="STHeiti Light" charset="-122"/>
            </a:endParaRPr>
          </a:p>
          <a:p>
            <a:pPr>
              <a:lnSpc>
                <a:spcPct val="150000"/>
              </a:lnSpc>
            </a:pPr>
            <a:r>
              <a:rPr lang="zh-CN" altLang="en-US" sz="2200" dirty="0">
                <a:solidFill>
                  <a:schemeClr val="accent1">
                    <a:lumMod val="50000"/>
                  </a:schemeClr>
                </a:solidFill>
                <a:latin typeface="STHeiti Light" charset="-122"/>
                <a:ea typeface="STHeiti Light" charset="-122"/>
                <a:cs typeface="STHeiti Light" charset="-122"/>
              </a:rPr>
              <a:t>其他：语言本身非常灵活，写法多样，很难形成规范，这给代码</a:t>
            </a:r>
            <a:r>
              <a:rPr lang="en-US" altLang="zh-CN" sz="2200" dirty="0">
                <a:solidFill>
                  <a:schemeClr val="accent1">
                    <a:lumMod val="50000"/>
                  </a:schemeClr>
                </a:solidFill>
                <a:latin typeface="STHeiti Light" charset="-122"/>
                <a:ea typeface="STHeiti Light" charset="-122"/>
                <a:cs typeface="STHeiti Light" charset="-122"/>
              </a:rPr>
              <a:t>review</a:t>
            </a:r>
            <a:r>
              <a:rPr lang="zh-CN" altLang="en-US" sz="2200" dirty="0">
                <a:solidFill>
                  <a:schemeClr val="accent1">
                    <a:lumMod val="50000"/>
                  </a:schemeClr>
                </a:solidFill>
                <a:latin typeface="STHeiti Light" charset="-122"/>
                <a:ea typeface="STHeiti Light" charset="-122"/>
                <a:cs typeface="STHeiti Light" charset="-122"/>
              </a:rPr>
              <a:t>和审计等带来一定的</a:t>
            </a:r>
            <a:r>
              <a:rPr lang="zh-CN" altLang="en-US" sz="2200" dirty="0" smtClean="0">
                <a:solidFill>
                  <a:schemeClr val="accent1">
                    <a:lumMod val="50000"/>
                  </a:schemeClr>
                </a:solidFill>
                <a:latin typeface="STHeiti Light" charset="-122"/>
                <a:ea typeface="STHeiti Light" charset="-122"/>
                <a:cs typeface="STHeiti Light" charset="-122"/>
              </a:rPr>
              <a:t>难度</a:t>
            </a:r>
            <a:endParaRPr lang="en-US" altLang="zh-CN" sz="2200" dirty="0">
              <a:solidFill>
                <a:schemeClr val="accent1">
                  <a:lumMod val="50000"/>
                </a:schemeClr>
              </a:solidFill>
              <a:latin typeface="STHeiti Light" charset="-122"/>
              <a:ea typeface="STHeiti Light" charset="-122"/>
              <a:cs typeface="STHeiti Light" charset="-122"/>
            </a:endParaRPr>
          </a:p>
          <a:p>
            <a:pPr>
              <a:lnSpc>
                <a:spcPct val="150000"/>
              </a:lnSpc>
            </a:pPr>
            <a:endParaRPr lang="zh-CN" altLang="en-US" sz="2800" dirty="0">
              <a:solidFill>
                <a:srgbClr val="000000"/>
              </a:solidFill>
              <a:latin typeface="STHeiti Light" charset="-122"/>
              <a:ea typeface="STHeiti Light" charset="-122"/>
              <a:cs typeface="STHeiti Light" charset="-122"/>
            </a:endParaRPr>
          </a:p>
          <a:p>
            <a:endParaRPr kumimoji="1" lang="en-US" altLang="zh-CN" dirty="0" smtClean="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0449366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descr="pasted-imag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801600" cy="960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8674" name="Rectangle 2"/>
          <p:cNvSpPr>
            <a:spLocks/>
          </p:cNvSpPr>
          <p:nvPr/>
        </p:nvSpPr>
        <p:spPr bwMode="auto">
          <a:xfrm>
            <a:off x="1072208" y="3181168"/>
            <a:ext cx="10801200" cy="28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2005" tIns="42005" rIns="42005" bIns="42005" anchor="ctr">
            <a:spAutoFit/>
          </a:bodyPr>
          <a:lstStyle/>
          <a:p>
            <a:pPr marL="0" lvl="1" algn="ctr" defTabSz="469440">
              <a:lnSpc>
                <a:spcPct val="150000"/>
              </a:lnSpc>
              <a:buClr>
                <a:srgbClr val="000000"/>
              </a:buClr>
              <a:buSzPct val="100000"/>
            </a:pPr>
            <a:r>
              <a:rPr lang="en-US" altLang="zh-CN" sz="6000" dirty="0" smtClean="0">
                <a:solidFill>
                  <a:schemeClr val="bg1"/>
                </a:solidFill>
                <a:latin typeface="微软雅黑"/>
                <a:ea typeface="微软雅黑"/>
                <a:cs typeface="微软雅黑"/>
              </a:rPr>
              <a:t>Q&amp;A</a:t>
            </a:r>
          </a:p>
          <a:p>
            <a:pPr marL="0" lvl="1" algn="ctr" defTabSz="469440">
              <a:lnSpc>
                <a:spcPct val="150000"/>
              </a:lnSpc>
              <a:buClr>
                <a:srgbClr val="000000"/>
              </a:buClr>
              <a:buSzPct val="100000"/>
            </a:pPr>
            <a:r>
              <a:rPr lang="en-US" altLang="zh-CN" sz="6000" dirty="0" smtClean="0">
                <a:solidFill>
                  <a:schemeClr val="bg1"/>
                </a:solidFill>
                <a:latin typeface="微软雅黑"/>
                <a:ea typeface="微软雅黑"/>
                <a:cs typeface="微软雅黑"/>
              </a:rPr>
              <a:t>Thank</a:t>
            </a:r>
            <a:r>
              <a:rPr lang="zh-CN" altLang="en-US" sz="6000" dirty="0">
                <a:solidFill>
                  <a:schemeClr val="bg1"/>
                </a:solidFill>
                <a:latin typeface="微软雅黑"/>
                <a:ea typeface="微软雅黑"/>
                <a:cs typeface="微软雅黑"/>
              </a:rPr>
              <a:t> </a:t>
            </a:r>
            <a:r>
              <a:rPr lang="en-US" altLang="zh-CN" sz="6000" dirty="0" smtClean="0">
                <a:solidFill>
                  <a:schemeClr val="bg1"/>
                </a:solidFill>
                <a:latin typeface="微软雅黑"/>
                <a:ea typeface="微软雅黑"/>
                <a:cs typeface="微软雅黑"/>
              </a:rPr>
              <a:t>you</a:t>
            </a:r>
            <a:r>
              <a:rPr lang="zh-CN" altLang="en-US" sz="6000" dirty="0" smtClean="0">
                <a:solidFill>
                  <a:schemeClr val="bg1"/>
                </a:solidFill>
                <a:latin typeface="微软雅黑"/>
                <a:ea typeface="微软雅黑"/>
                <a:cs typeface="微软雅黑"/>
              </a:rPr>
              <a:t> </a:t>
            </a:r>
            <a:r>
              <a:rPr lang="en-US" altLang="zh-CN" sz="6000" dirty="0" smtClean="0">
                <a:solidFill>
                  <a:schemeClr val="bg1"/>
                </a:solidFill>
                <a:latin typeface="微软雅黑"/>
                <a:ea typeface="微软雅黑"/>
                <a:cs typeface="微软雅黑"/>
              </a:rPr>
              <a:t>very</a:t>
            </a:r>
            <a:r>
              <a:rPr lang="zh-CN" altLang="en-US" sz="6000" dirty="0" smtClean="0">
                <a:solidFill>
                  <a:schemeClr val="bg1"/>
                </a:solidFill>
                <a:latin typeface="微软雅黑"/>
                <a:ea typeface="微软雅黑"/>
                <a:cs typeface="微软雅黑"/>
              </a:rPr>
              <a:t> </a:t>
            </a:r>
            <a:r>
              <a:rPr lang="en-US" altLang="zh-CN" sz="6000" dirty="0" smtClean="0">
                <a:solidFill>
                  <a:schemeClr val="bg1"/>
                </a:solidFill>
                <a:latin typeface="微软雅黑"/>
                <a:ea typeface="微软雅黑"/>
                <a:cs typeface="微软雅黑"/>
              </a:rPr>
              <a:t>much</a:t>
            </a:r>
            <a:r>
              <a:rPr lang="zh-CN" altLang="en-US" sz="6000" dirty="0" smtClean="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a:t>
            </a:r>
          </a:p>
        </p:txBody>
      </p:sp>
    </p:spTree>
    <p:extLst>
      <p:ext uri="{BB962C8B-B14F-4D97-AF65-F5344CB8AC3E}">
        <p14:creationId xmlns:p14="http://schemas.microsoft.com/office/powerpoint/2010/main" val="329098318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err="1" smtClean="0">
                <a:solidFill>
                  <a:srgbClr val="439EFF"/>
                </a:solidFill>
                <a:latin typeface="幼圆" pitchFamily="49" charset="-122"/>
                <a:ea typeface="幼圆" pitchFamily="49" charset="-122"/>
              </a:rPr>
              <a:t>Golang</a:t>
            </a:r>
            <a:r>
              <a:rPr lang="zh-CN" altLang="en-US" sz="4800" b="1" dirty="0" smtClean="0">
                <a:solidFill>
                  <a:srgbClr val="439EFF"/>
                </a:solidFill>
                <a:latin typeface="幼圆" pitchFamily="49" charset="-122"/>
                <a:ea typeface="幼圆" pitchFamily="49" charset="-122"/>
              </a:rPr>
              <a:t>简介：学习资源</a:t>
            </a:r>
            <a:endParaRPr lang="zh-CN" altLang="en-US" dirty="0"/>
          </a:p>
        </p:txBody>
      </p:sp>
      <p:sp useBgFill="1">
        <p:nvSpPr>
          <p:cNvPr id="3" name="内容占位符 2"/>
          <p:cNvSpPr>
            <a:spLocks noGrp="1"/>
          </p:cNvSpPr>
          <p:nvPr>
            <p:ph idx="1"/>
          </p:nvPr>
        </p:nvSpPr>
        <p:spPr>
          <a:xfrm>
            <a:off x="640080" y="2280676"/>
            <a:ext cx="5544696" cy="6624380"/>
          </a:xfrm>
        </p:spPr>
        <p:txBody>
          <a:bodyPr>
            <a:normAutofit fontScale="77500" lnSpcReduction="20000"/>
          </a:bodyPr>
          <a:lstStyle/>
          <a:p>
            <a:pPr lvl="0">
              <a:lnSpc>
                <a:spcPct val="150000"/>
              </a:lnSpc>
              <a:buFont typeface="Wingdings" charset="2"/>
              <a:buChar char="n"/>
            </a:pPr>
            <a:r>
              <a:rPr lang="zh-CN" altLang="en-US" sz="2400" dirty="0" smtClean="0">
                <a:solidFill>
                  <a:srgbClr val="002060"/>
                </a:solidFill>
                <a:latin typeface="STHeiti Light" charset="-122"/>
                <a:ea typeface="STHeiti Light" charset="-122"/>
                <a:cs typeface="STHeiti Light" charset="-122"/>
              </a:rPr>
              <a:t>安装包：</a:t>
            </a:r>
            <a:r>
              <a:rPr lang="en-US" altLang="zh-CN" sz="2400" dirty="0">
                <a:solidFill>
                  <a:srgbClr val="002060"/>
                </a:solidFill>
                <a:latin typeface="STHeiti Light" charset="-122"/>
                <a:ea typeface="STHeiti Light" charset="-122"/>
                <a:cs typeface="STHeiti Light" charset="-122"/>
                <a:hlinkClick r:id="rId3"/>
              </a:rPr>
              <a:t>https://golang.org/dl</a:t>
            </a:r>
            <a:r>
              <a:rPr lang="en-US" altLang="zh-CN" sz="2400" dirty="0" smtClean="0">
                <a:solidFill>
                  <a:srgbClr val="002060"/>
                </a:solidFill>
                <a:latin typeface="STHeiti Light" charset="-122"/>
                <a:ea typeface="STHeiti Light" charset="-122"/>
                <a:cs typeface="STHeiti Light" charset="-122"/>
                <a:hlinkClick r:id="rId3"/>
              </a:rPr>
              <a:t>/</a:t>
            </a:r>
            <a:endParaRPr lang="en-US" altLang="zh-CN" sz="2400" dirty="0">
              <a:solidFill>
                <a:srgbClr val="002060"/>
              </a:solidFill>
              <a:latin typeface="STHeiti Light" charset="-122"/>
              <a:ea typeface="STHeiti Light" charset="-122"/>
              <a:cs typeface="STHeiti Light" charset="-122"/>
            </a:endParaRPr>
          </a:p>
          <a:p>
            <a:pPr lvl="0">
              <a:lnSpc>
                <a:spcPct val="150000"/>
              </a:lnSpc>
              <a:buFont typeface="Wingdings" charset="2"/>
              <a:buChar char="n"/>
            </a:pPr>
            <a:r>
              <a:rPr lang="zh-CN" altLang="en-US" sz="2400" dirty="0" smtClean="0">
                <a:solidFill>
                  <a:srgbClr val="002060"/>
                </a:solidFill>
                <a:latin typeface="STHeiti Light" charset="-122"/>
                <a:ea typeface="STHeiti Light" charset="-122"/>
                <a:cs typeface="STHeiti Light" charset="-122"/>
              </a:rPr>
              <a:t>文档：</a:t>
            </a:r>
            <a:r>
              <a:rPr lang="en-US" altLang="zh-CN" sz="2400" dirty="0" smtClean="0">
                <a:solidFill>
                  <a:srgbClr val="002060"/>
                </a:solidFill>
                <a:latin typeface="STHeiti Light" charset="-122"/>
                <a:ea typeface="STHeiti Light" charset="-122"/>
                <a:cs typeface="STHeiti Light" charset="-122"/>
                <a:hlinkClick r:id="rId4"/>
              </a:rPr>
              <a:t>https</a:t>
            </a:r>
            <a:r>
              <a:rPr lang="en-US" altLang="zh-CN" sz="2400" dirty="0">
                <a:solidFill>
                  <a:srgbClr val="002060"/>
                </a:solidFill>
                <a:latin typeface="STHeiti Light" charset="-122"/>
                <a:ea typeface="STHeiti Light" charset="-122"/>
                <a:cs typeface="STHeiti Light" charset="-122"/>
                <a:hlinkClick r:id="rId4"/>
              </a:rPr>
              <a:t>://golang.org/doc</a:t>
            </a:r>
            <a:r>
              <a:rPr lang="en-US" altLang="zh-CN" sz="2400" dirty="0" smtClean="0">
                <a:solidFill>
                  <a:srgbClr val="002060"/>
                </a:solidFill>
                <a:latin typeface="STHeiti Light" charset="-122"/>
                <a:ea typeface="STHeiti Light" charset="-122"/>
                <a:cs typeface="STHeiti Light" charset="-122"/>
                <a:hlinkClick r:id="rId4"/>
              </a:rPr>
              <a:t>/</a:t>
            </a:r>
            <a:endParaRPr lang="en-US" altLang="zh-CN" sz="2400" dirty="0" smtClean="0">
              <a:solidFill>
                <a:srgbClr val="002060"/>
              </a:solidFill>
              <a:latin typeface="STHeiti Light" charset="-122"/>
              <a:ea typeface="STHeiti Light" charset="-122"/>
              <a:cs typeface="STHeiti Light" charset="-122"/>
            </a:endParaRPr>
          </a:p>
          <a:p>
            <a:pPr lvl="0">
              <a:lnSpc>
                <a:spcPct val="150000"/>
              </a:lnSpc>
              <a:buFont typeface="Wingdings" charset="2"/>
              <a:buChar char="n"/>
            </a:pPr>
            <a:r>
              <a:rPr lang="zh-CN" altLang="en-US" sz="2400" dirty="0" smtClean="0">
                <a:solidFill>
                  <a:srgbClr val="002060"/>
                </a:solidFill>
                <a:latin typeface="STHeiti Light" charset="-122"/>
                <a:ea typeface="STHeiti Light" charset="-122"/>
                <a:cs typeface="STHeiti Light" charset="-122"/>
              </a:rPr>
              <a:t>语法：</a:t>
            </a:r>
            <a:r>
              <a:rPr lang="en-US" altLang="zh-CN" sz="2400" dirty="0">
                <a:solidFill>
                  <a:srgbClr val="002060"/>
                </a:solidFill>
                <a:latin typeface="STHeiti Light" charset="-122"/>
                <a:ea typeface="STHeiti Light" charset="-122"/>
                <a:cs typeface="STHeiti Light" charset="-122"/>
                <a:hlinkClick r:id="rId5"/>
              </a:rPr>
              <a:t>https://</a:t>
            </a:r>
            <a:r>
              <a:rPr lang="en-US" altLang="zh-CN" sz="2400" dirty="0" smtClean="0">
                <a:solidFill>
                  <a:srgbClr val="002060"/>
                </a:solidFill>
                <a:latin typeface="STHeiti Light" charset="-122"/>
                <a:ea typeface="STHeiti Light" charset="-122"/>
                <a:cs typeface="STHeiti Light" charset="-122"/>
                <a:hlinkClick r:id="rId5"/>
              </a:rPr>
              <a:t>tip.golang.org/ref/spec</a:t>
            </a:r>
            <a:endParaRPr lang="en-US" altLang="zh-CN" sz="2400" dirty="0" smtClean="0">
              <a:solidFill>
                <a:srgbClr val="002060"/>
              </a:solidFill>
              <a:latin typeface="STHeiti Light" charset="-122"/>
              <a:ea typeface="STHeiti Light" charset="-122"/>
              <a:cs typeface="STHeiti Light" charset="-122"/>
            </a:endParaRPr>
          </a:p>
          <a:p>
            <a:pPr lvl="0">
              <a:lnSpc>
                <a:spcPct val="150000"/>
              </a:lnSpc>
              <a:buFont typeface="Wingdings" charset="2"/>
              <a:buChar char="n"/>
            </a:pPr>
            <a:r>
              <a:rPr lang="zh-CN" altLang="en-US" sz="2400" dirty="0" smtClean="0">
                <a:solidFill>
                  <a:srgbClr val="002060"/>
                </a:solidFill>
                <a:latin typeface="STHeiti Light" charset="-122"/>
                <a:ea typeface="STHeiti Light" charset="-122"/>
                <a:cs typeface="STHeiti Light" charset="-122"/>
              </a:rPr>
              <a:t>入门资源：</a:t>
            </a:r>
            <a:endParaRPr lang="en-US" altLang="zh-CN" sz="2400" dirty="0" smtClean="0">
              <a:solidFill>
                <a:srgbClr val="002060"/>
              </a:solidFill>
              <a:latin typeface="STHeiti Light" charset="-122"/>
              <a:ea typeface="STHeiti Light" charset="-122"/>
              <a:cs typeface="STHeiti Light" charset="-122"/>
            </a:endParaRPr>
          </a:p>
          <a:p>
            <a:pPr marL="0" lvl="0" indent="0">
              <a:lnSpc>
                <a:spcPct val="150000"/>
              </a:lnSpc>
              <a:buNone/>
            </a:pPr>
            <a:r>
              <a:rPr lang="en-US" altLang="zh-CN" sz="2400" dirty="0" smtClean="0">
                <a:solidFill>
                  <a:srgbClr val="002060"/>
                </a:solidFill>
                <a:latin typeface="STHeiti Light" charset="-122"/>
                <a:ea typeface="STHeiti Light" charset="-122"/>
                <a:cs typeface="STHeiti Light" charset="-122"/>
                <a:hlinkClick r:id="rId6"/>
              </a:rPr>
              <a:t>https</a:t>
            </a:r>
            <a:r>
              <a:rPr lang="en-US" altLang="zh-CN" sz="2400" dirty="0">
                <a:solidFill>
                  <a:srgbClr val="002060"/>
                </a:solidFill>
                <a:latin typeface="STHeiti Light" charset="-122"/>
                <a:ea typeface="STHeiti Light" charset="-122"/>
                <a:cs typeface="STHeiti Light" charset="-122"/>
                <a:hlinkClick r:id="rId6"/>
              </a:rPr>
              <a:t>://</a:t>
            </a:r>
            <a:r>
              <a:rPr lang="en-US" altLang="zh-CN" sz="2400" dirty="0" smtClean="0">
                <a:solidFill>
                  <a:srgbClr val="002060"/>
                </a:solidFill>
                <a:latin typeface="STHeiti Light" charset="-122"/>
                <a:ea typeface="STHeiti Light" charset="-122"/>
                <a:cs typeface="STHeiti Light" charset="-122"/>
                <a:hlinkClick r:id="rId6"/>
              </a:rPr>
              <a:t>tour.golang.org/welcome/1</a:t>
            </a:r>
            <a:endParaRPr lang="en-US" altLang="zh-CN" sz="2400" dirty="0" smtClean="0">
              <a:solidFill>
                <a:srgbClr val="002060"/>
              </a:solidFill>
              <a:latin typeface="STHeiti Light" charset="-122"/>
              <a:ea typeface="STHeiti Light" charset="-122"/>
              <a:cs typeface="STHeiti Light" charset="-122"/>
            </a:endParaRPr>
          </a:p>
          <a:p>
            <a:pPr marL="0" lvl="0" indent="0">
              <a:lnSpc>
                <a:spcPct val="150000"/>
              </a:lnSpc>
              <a:buNone/>
            </a:pPr>
            <a:r>
              <a:rPr lang="en-US" altLang="zh-CN" sz="2400" dirty="0" smtClean="0">
                <a:solidFill>
                  <a:srgbClr val="002060"/>
                </a:solidFill>
                <a:latin typeface="STHeiti Light" charset="-122"/>
                <a:ea typeface="STHeiti Light" charset="-122"/>
                <a:cs typeface="STHeiti Light" charset="-122"/>
                <a:hlinkClick r:id="rId7"/>
              </a:rPr>
              <a:t>https</a:t>
            </a:r>
            <a:r>
              <a:rPr lang="en-US" altLang="zh-CN" sz="2400" dirty="0">
                <a:solidFill>
                  <a:srgbClr val="002060"/>
                </a:solidFill>
                <a:latin typeface="STHeiti Light" charset="-122"/>
                <a:ea typeface="STHeiti Light" charset="-122"/>
                <a:cs typeface="STHeiti Light" charset="-122"/>
                <a:hlinkClick r:id="rId7"/>
              </a:rPr>
              <a:t>://</a:t>
            </a:r>
            <a:r>
              <a:rPr lang="en-US" altLang="zh-CN" sz="2400" dirty="0" smtClean="0">
                <a:solidFill>
                  <a:srgbClr val="002060"/>
                </a:solidFill>
                <a:latin typeface="STHeiti Light" charset="-122"/>
                <a:ea typeface="STHeiti Light" charset="-122"/>
                <a:cs typeface="STHeiti Light" charset="-122"/>
                <a:hlinkClick r:id="rId7"/>
              </a:rPr>
              <a:t>golang.org/doc/effective_go.html</a:t>
            </a:r>
            <a:endParaRPr lang="en-US" altLang="zh-CN" sz="2400" dirty="0" smtClean="0">
              <a:solidFill>
                <a:srgbClr val="002060"/>
              </a:solidFill>
              <a:latin typeface="STHeiti Light" charset="-122"/>
              <a:ea typeface="STHeiti Light" charset="-122"/>
              <a:cs typeface="STHeiti Light" charset="-122"/>
            </a:endParaRPr>
          </a:p>
          <a:p>
            <a:pPr marL="0" lvl="0" indent="0">
              <a:lnSpc>
                <a:spcPct val="150000"/>
              </a:lnSpc>
              <a:buNone/>
            </a:pPr>
            <a:r>
              <a:rPr lang="en-US" altLang="zh-CN" sz="2400" dirty="0">
                <a:solidFill>
                  <a:srgbClr val="002060"/>
                </a:solidFill>
                <a:latin typeface="STHeiti Light" charset="-122"/>
                <a:ea typeface="STHeiti Light" charset="-122"/>
                <a:cs typeface="STHeiti Light" charset="-122"/>
                <a:hlinkClick r:id="rId8"/>
              </a:rPr>
              <a:t>https://gobyexample.com</a:t>
            </a:r>
            <a:r>
              <a:rPr lang="en-US" altLang="zh-CN" sz="2400" dirty="0" smtClean="0">
                <a:solidFill>
                  <a:srgbClr val="002060"/>
                </a:solidFill>
                <a:latin typeface="STHeiti Light" charset="-122"/>
                <a:ea typeface="STHeiti Light" charset="-122"/>
                <a:cs typeface="STHeiti Light" charset="-122"/>
                <a:hlinkClick r:id="rId8"/>
              </a:rPr>
              <a:t>/</a:t>
            </a:r>
            <a:endParaRPr lang="en-US" altLang="zh-CN" sz="2400" dirty="0" smtClean="0">
              <a:solidFill>
                <a:srgbClr val="002060"/>
              </a:solidFill>
              <a:latin typeface="STHeiti Light" charset="-122"/>
              <a:ea typeface="STHeiti Light" charset="-122"/>
              <a:cs typeface="STHeiti Light" charset="-122"/>
            </a:endParaRPr>
          </a:p>
          <a:p>
            <a:pPr marL="0" lvl="0" indent="0">
              <a:lnSpc>
                <a:spcPct val="150000"/>
              </a:lnSpc>
              <a:buNone/>
            </a:pPr>
            <a:r>
              <a:rPr lang="en-US" altLang="zh-CN" sz="2400" dirty="0">
                <a:solidFill>
                  <a:srgbClr val="002060"/>
                </a:solidFill>
                <a:latin typeface="STHeiti Light" charset="-122"/>
                <a:ea typeface="STHeiti Light" charset="-122"/>
                <a:cs typeface="STHeiti Light" charset="-122"/>
                <a:hlinkClick r:id="rId9"/>
              </a:rPr>
              <a:t>https://</a:t>
            </a:r>
            <a:r>
              <a:rPr lang="en-US" altLang="zh-CN" sz="2400" dirty="0" smtClean="0">
                <a:solidFill>
                  <a:srgbClr val="002060"/>
                </a:solidFill>
                <a:latin typeface="STHeiti Light" charset="-122"/>
                <a:ea typeface="STHeiti Light" charset="-122"/>
                <a:cs typeface="STHeiti Light" charset="-122"/>
                <a:hlinkClick r:id="rId9"/>
              </a:rPr>
              <a:t>github.com/golang/go/wiki</a:t>
            </a:r>
            <a:endParaRPr lang="en-US" altLang="zh-CN" sz="2400" dirty="0" smtClean="0">
              <a:solidFill>
                <a:srgbClr val="002060"/>
              </a:solidFill>
              <a:latin typeface="STHeiti Light" charset="-122"/>
              <a:ea typeface="STHeiti Light" charset="-122"/>
              <a:cs typeface="STHeiti Light" charset="-122"/>
            </a:endParaRPr>
          </a:p>
          <a:p>
            <a:pPr marL="0" lvl="0" indent="0">
              <a:lnSpc>
                <a:spcPct val="150000"/>
              </a:lnSpc>
              <a:buNone/>
            </a:pPr>
            <a:r>
              <a:rPr lang="en-US" altLang="zh-CN" sz="2400" dirty="0" smtClean="0">
                <a:solidFill>
                  <a:srgbClr val="002060"/>
                </a:solidFill>
                <a:latin typeface="STHeiti Light" charset="-122"/>
                <a:ea typeface="STHeiti Light" charset="-122"/>
                <a:cs typeface="STHeiti Light" charset="-122"/>
                <a:hlinkClick r:id="rId10"/>
              </a:rPr>
              <a:t>https://github.com/golang</a:t>
            </a:r>
            <a:endParaRPr lang="en-US" altLang="zh-CN" sz="2400" dirty="0" smtClean="0">
              <a:solidFill>
                <a:srgbClr val="002060"/>
              </a:solidFill>
              <a:latin typeface="STHeiti Light" charset="-122"/>
              <a:ea typeface="STHeiti Light" charset="-122"/>
              <a:cs typeface="STHeiti Light" charset="-122"/>
            </a:endParaRPr>
          </a:p>
          <a:p>
            <a:pPr marL="0" lvl="0" indent="0">
              <a:lnSpc>
                <a:spcPct val="150000"/>
              </a:lnSpc>
              <a:buNone/>
            </a:pPr>
            <a:r>
              <a:rPr lang="en-US" altLang="zh-CN" sz="2400" dirty="0" smtClean="0">
                <a:solidFill>
                  <a:srgbClr val="002060"/>
                </a:solidFill>
                <a:latin typeface="STHeiti Light" charset="-122"/>
                <a:ea typeface="STHeiti Light" charset="-122"/>
                <a:cs typeface="STHeiti Light" charset="-122"/>
                <a:hlinkClick r:id="rId11"/>
              </a:rPr>
              <a:t>https</a:t>
            </a:r>
            <a:r>
              <a:rPr lang="en-US" altLang="zh-CN" sz="2400" dirty="0">
                <a:solidFill>
                  <a:srgbClr val="002060"/>
                </a:solidFill>
                <a:latin typeface="STHeiti Light" charset="-122"/>
                <a:ea typeface="STHeiti Light" charset="-122"/>
                <a:cs typeface="STHeiti Light" charset="-122"/>
                <a:hlinkClick r:id="rId11"/>
              </a:rPr>
              <a:t>://godoc.org</a:t>
            </a:r>
            <a:r>
              <a:rPr lang="en-US" altLang="zh-CN" sz="2400" dirty="0" smtClean="0">
                <a:solidFill>
                  <a:srgbClr val="002060"/>
                </a:solidFill>
                <a:latin typeface="STHeiti Light" charset="-122"/>
                <a:ea typeface="STHeiti Light" charset="-122"/>
                <a:cs typeface="STHeiti Light" charset="-122"/>
                <a:hlinkClick r:id="rId11"/>
              </a:rPr>
              <a:t>/</a:t>
            </a:r>
            <a:endParaRPr lang="en-US" altLang="zh-CN" sz="2400" dirty="0">
              <a:solidFill>
                <a:srgbClr val="002060"/>
              </a:solidFill>
              <a:latin typeface="STHeiti Light" charset="-122"/>
              <a:ea typeface="STHeiti Light" charset="-122"/>
              <a:cs typeface="STHeiti Light" charset="-122"/>
            </a:endParaRPr>
          </a:p>
          <a:p>
            <a:pPr lvl="0">
              <a:lnSpc>
                <a:spcPct val="150000"/>
              </a:lnSpc>
              <a:buFont typeface="Wingdings" charset="2"/>
              <a:buChar char="n"/>
            </a:pPr>
            <a:r>
              <a:rPr lang="en-US" altLang="zh-CN" sz="2400" dirty="0" smtClean="0">
                <a:solidFill>
                  <a:srgbClr val="002060"/>
                </a:solidFill>
                <a:latin typeface="STHeiti Light" charset="-122"/>
                <a:ea typeface="STHeiti Light" charset="-122"/>
                <a:cs typeface="STHeiti Light" charset="-122"/>
              </a:rPr>
              <a:t>Books</a:t>
            </a:r>
            <a:r>
              <a:rPr lang="zh-CN" altLang="en-US" sz="2400" dirty="0" smtClean="0">
                <a:solidFill>
                  <a:srgbClr val="002060"/>
                </a:solidFill>
                <a:latin typeface="STHeiti Light" charset="-122"/>
                <a:ea typeface="STHeiti Light" charset="-122"/>
                <a:cs typeface="STHeiti Light" charset="-122"/>
              </a:rPr>
              <a:t>：</a:t>
            </a:r>
            <a:endParaRPr lang="en-US" altLang="zh-CN" sz="2400" dirty="0">
              <a:solidFill>
                <a:srgbClr val="002060"/>
              </a:solidFill>
              <a:latin typeface="STHeiti Light" charset="-122"/>
              <a:ea typeface="STHeiti Light" charset="-122"/>
              <a:cs typeface="STHeiti Light" charset="-122"/>
            </a:endParaRPr>
          </a:p>
          <a:p>
            <a:pPr marL="0" indent="0">
              <a:lnSpc>
                <a:spcPct val="150000"/>
              </a:lnSpc>
              <a:buNone/>
            </a:pPr>
            <a:r>
              <a:rPr kumimoji="1" lang="en-US" altLang="zh-CN" sz="2400" dirty="0">
                <a:solidFill>
                  <a:schemeClr val="accent1">
                    <a:lumMod val="60000"/>
                    <a:lumOff val="40000"/>
                  </a:schemeClr>
                </a:solidFill>
                <a:latin typeface="STHeiti Light" charset="-122"/>
                <a:ea typeface="STHeiti Light" charset="-122"/>
                <a:cs typeface="STHeiti Light" charset="-122"/>
                <a:hlinkClick r:id="rId12"/>
              </a:rPr>
              <a:t>https://</a:t>
            </a:r>
            <a:r>
              <a:rPr kumimoji="1" lang="en-US" altLang="zh-CN" sz="2400" dirty="0" smtClean="0">
                <a:solidFill>
                  <a:schemeClr val="accent1">
                    <a:lumMod val="60000"/>
                    <a:lumOff val="40000"/>
                  </a:schemeClr>
                </a:solidFill>
                <a:latin typeface="STHeiti Light" charset="-122"/>
                <a:ea typeface="STHeiti Light" charset="-122"/>
                <a:cs typeface="STHeiti Light" charset="-122"/>
                <a:hlinkClick r:id="rId12"/>
              </a:rPr>
              <a:t>github.com/golang/go/wiki/Books</a:t>
            </a:r>
            <a:endParaRPr kumimoji="1" lang="en-US" altLang="zh-CN" sz="2400" dirty="0" smtClean="0">
              <a:solidFill>
                <a:schemeClr val="accent1">
                  <a:lumMod val="60000"/>
                  <a:lumOff val="40000"/>
                </a:schemeClr>
              </a:solidFill>
              <a:latin typeface="STHeiti Light" charset="-122"/>
              <a:ea typeface="STHeiti Light" charset="-122"/>
              <a:cs typeface="STHeiti Light" charset="-122"/>
            </a:endParaRPr>
          </a:p>
          <a:p>
            <a:pPr lvl="0">
              <a:lnSpc>
                <a:spcPct val="150000"/>
              </a:lnSpc>
              <a:buFont typeface="Wingdings" charset="2"/>
              <a:buChar char="n"/>
            </a:pPr>
            <a:r>
              <a:rPr lang="zh-CN" altLang="en-US" sz="2400" dirty="0" smtClean="0">
                <a:solidFill>
                  <a:srgbClr val="002060"/>
                </a:solidFill>
                <a:latin typeface="STHeiti Light" charset="-122"/>
                <a:ea typeface="STHeiti Light" charset="-122"/>
                <a:cs typeface="STHeiti Light" charset="-122"/>
              </a:rPr>
              <a:t>视频：</a:t>
            </a:r>
            <a:endParaRPr lang="en-US" altLang="zh-CN" sz="2400" dirty="0" smtClean="0">
              <a:solidFill>
                <a:srgbClr val="002060"/>
              </a:solidFill>
              <a:latin typeface="STHeiti Light" charset="-122"/>
              <a:ea typeface="STHeiti Light" charset="-122"/>
              <a:cs typeface="STHeiti Light" charset="-122"/>
            </a:endParaRPr>
          </a:p>
          <a:p>
            <a:pPr marL="0" lvl="0" indent="0">
              <a:lnSpc>
                <a:spcPct val="150000"/>
              </a:lnSpc>
              <a:buNone/>
            </a:pPr>
            <a:r>
              <a:rPr lang="en-US" altLang="zh-CN" sz="2400" dirty="0">
                <a:solidFill>
                  <a:srgbClr val="002060"/>
                </a:solidFill>
                <a:latin typeface="STHeiti Light" charset="-122"/>
                <a:ea typeface="STHeiti Light" charset="-122"/>
                <a:cs typeface="STHeiti Light" charset="-122"/>
                <a:hlinkClick r:id="rId13"/>
              </a:rPr>
              <a:t>https://www.youtube.com</a:t>
            </a:r>
            <a:r>
              <a:rPr lang="en-US" altLang="zh-CN" sz="2400" dirty="0" smtClean="0">
                <a:solidFill>
                  <a:srgbClr val="002060"/>
                </a:solidFill>
                <a:latin typeface="STHeiti Light" charset="-122"/>
                <a:ea typeface="STHeiti Light" charset="-122"/>
                <a:cs typeface="STHeiti Light" charset="-122"/>
                <a:hlinkClick r:id="rId13"/>
              </a:rPr>
              <a:t>/</a:t>
            </a:r>
            <a:r>
              <a:rPr lang="en-US" altLang="zh-CN" dirty="0" smtClean="0">
                <a:solidFill>
                  <a:srgbClr val="002060"/>
                </a:solidFill>
                <a:latin typeface="STHeiti Light" charset="-122"/>
                <a:ea typeface="STHeiti Light" charset="-122"/>
                <a:cs typeface="STHeiti Light" charset="-122"/>
              </a:rPr>
              <a:t/>
            </a:r>
            <a:br>
              <a:rPr lang="en-US" altLang="zh-CN" dirty="0" smtClean="0">
                <a:solidFill>
                  <a:srgbClr val="002060"/>
                </a:solidFill>
                <a:latin typeface="STHeiti Light" charset="-122"/>
                <a:ea typeface="STHeiti Light" charset="-122"/>
                <a:cs typeface="STHeiti Light" charset="-122"/>
              </a:rPr>
            </a:br>
            <a:endParaRPr lang="en-US" altLang="zh-CN" dirty="0">
              <a:solidFill>
                <a:srgbClr val="002060"/>
              </a:solidFill>
              <a:latin typeface="STHeiti Light" charset="-122"/>
              <a:ea typeface="STHeiti Light" charset="-122"/>
              <a:cs typeface="STHeiti Light" charset="-122"/>
            </a:endParaRPr>
          </a:p>
          <a:p>
            <a:pPr marL="0" indent="0">
              <a:lnSpc>
                <a:spcPct val="150000"/>
              </a:lnSpc>
              <a:buNone/>
            </a:pPr>
            <a:endParaRPr kumimoji="1" lang="en-US" altLang="zh-CN" dirty="0" smtClean="0">
              <a:solidFill>
                <a:schemeClr val="accent1">
                  <a:lumMod val="60000"/>
                  <a:lumOff val="40000"/>
                </a:schemeClr>
              </a:solidFill>
              <a:latin typeface="STHeiti Light" charset="-122"/>
              <a:ea typeface="STHeiti Light" charset="-122"/>
              <a:cs typeface="STHeiti Light" charset="-122"/>
            </a:endParaRPr>
          </a:p>
          <a:p>
            <a:pPr marL="0" indent="0">
              <a:lnSpc>
                <a:spcPct val="150000"/>
              </a:lnSpc>
              <a:buNone/>
            </a:pPr>
            <a:endParaRPr lang="en-US" altLang="zh-CN" dirty="0" smtClean="0">
              <a:solidFill>
                <a:srgbClr val="002060"/>
              </a:solidFill>
              <a:latin typeface="STHeiti Light" charset="-122"/>
              <a:ea typeface="STHeiti Light" charset="-122"/>
              <a:cs typeface="STHeiti Light" charset="-122"/>
            </a:endParaRPr>
          </a:p>
          <a:p>
            <a:pPr marL="0" lvl="0" indent="0">
              <a:lnSpc>
                <a:spcPct val="150000"/>
              </a:lnSpc>
              <a:buNone/>
            </a:pPr>
            <a:endParaRPr lang="en-US" altLang="zh-CN" sz="2400" dirty="0" smtClean="0">
              <a:solidFill>
                <a:srgbClr val="002060"/>
              </a:solidFill>
              <a:latin typeface="STHeiti Light" charset="-122"/>
              <a:ea typeface="STHeiti Light" charset="-122"/>
              <a:cs typeface="STHeiti Light" charset="-122"/>
            </a:endParaRPr>
          </a:p>
          <a:p>
            <a:pPr lvl="0">
              <a:lnSpc>
                <a:spcPct val="150000"/>
              </a:lnSpc>
              <a:buFont typeface="Wingdings" charset="2"/>
              <a:buChar char="n"/>
            </a:pPr>
            <a:endParaRPr lang="en-US" altLang="zh-CN" sz="2400" dirty="0">
              <a:solidFill>
                <a:srgbClr val="002060"/>
              </a:solidFill>
              <a:latin typeface="STHeiti Light" charset="-122"/>
              <a:ea typeface="STHeiti Light" charset="-122"/>
              <a:cs typeface="STHeiti Light" charset="-122"/>
            </a:endParaRPr>
          </a:p>
          <a:p>
            <a:pPr lvl="0">
              <a:lnSpc>
                <a:spcPct val="150000"/>
              </a:lnSpc>
              <a:buFont typeface="Wingdings" charset="2"/>
              <a:buChar char="n"/>
            </a:pPr>
            <a:endParaRPr lang="en-US" altLang="zh-CN" sz="2100" dirty="0" smtClean="0">
              <a:solidFill>
                <a:srgbClr val="002060"/>
              </a:solidFill>
              <a:latin typeface="STHeiti Light" charset="-122"/>
              <a:ea typeface="STHeiti Light" charset="-122"/>
              <a:cs typeface="STHeiti Light" charset="-122"/>
            </a:endParaRPr>
          </a:p>
          <a:p>
            <a:pPr lvl="0">
              <a:lnSpc>
                <a:spcPct val="150000"/>
              </a:lnSpc>
              <a:buFont typeface="Wingdings" charset="2"/>
              <a:buChar char="n"/>
            </a:pPr>
            <a:endParaRPr lang="en-US" altLang="zh-CN" sz="2400" dirty="0">
              <a:solidFill>
                <a:srgbClr val="002060"/>
              </a:solidFill>
              <a:latin typeface="STHeiti Light" charset="-122"/>
              <a:ea typeface="STHeiti Light" charset="-122"/>
              <a:cs typeface="STHeiti Light" charset="-122"/>
            </a:endParaRPr>
          </a:p>
          <a:p>
            <a:pPr lvl="0">
              <a:lnSpc>
                <a:spcPct val="150000"/>
              </a:lnSpc>
              <a:buFont typeface="Wingdings" charset="2"/>
              <a:buChar char="n"/>
            </a:pPr>
            <a:endParaRPr lang="en-US" altLang="zh-CN" sz="2400" dirty="0" smtClean="0">
              <a:solidFill>
                <a:srgbClr val="002060"/>
              </a:solidFill>
              <a:latin typeface="STHeiti Light" charset="-122"/>
              <a:ea typeface="STHeiti Light" charset="-122"/>
              <a:cs typeface="STHeiti Light" charset="-122"/>
            </a:endParaRPr>
          </a:p>
          <a:p>
            <a:pPr marL="0" lvl="0" indent="0">
              <a:lnSpc>
                <a:spcPct val="150000"/>
              </a:lnSpc>
              <a:buNone/>
            </a:pPr>
            <a:endParaRPr lang="en-US" altLang="zh-CN" sz="2800" dirty="0">
              <a:solidFill>
                <a:srgbClr val="002060"/>
              </a:solidFill>
              <a:latin typeface="STHeiti Light" charset="-122"/>
              <a:ea typeface="STHeiti Light" charset="-122"/>
              <a:cs typeface="STHeiti Light" charset="-122"/>
            </a:endParaRPr>
          </a:p>
          <a:p>
            <a:pPr>
              <a:lnSpc>
                <a:spcPct val="150000"/>
              </a:lnSpc>
              <a:buFont typeface="Wingdings" charset="2"/>
              <a:buChar char="l"/>
            </a:pPr>
            <a:endParaRPr lang="hr-HR" altLang="zh-CN" sz="2400" dirty="0">
              <a:solidFill>
                <a:srgbClr val="002060"/>
              </a:solidFill>
              <a:latin typeface="STHeiti Light" charset="-122"/>
              <a:ea typeface="STHeiti Light" charset="-122"/>
              <a:cs typeface="STHeiti Light" charset="-122"/>
            </a:endParaRPr>
          </a:p>
          <a:p>
            <a:pPr>
              <a:lnSpc>
                <a:spcPct val="150000"/>
              </a:lnSpc>
              <a:buFont typeface="Wingdings" charset="2"/>
              <a:buChar char="l"/>
            </a:pPr>
            <a:endParaRPr lang="hr-HR" altLang="zh-CN" sz="2400" dirty="0" smtClean="0">
              <a:solidFill>
                <a:srgbClr val="002060"/>
              </a:solidFill>
              <a:latin typeface="STHeiti Light" charset="-122"/>
              <a:ea typeface="STHeiti Light" charset="-122"/>
              <a:cs typeface="STHeiti Light" charset="-122"/>
            </a:endParaRPr>
          </a:p>
          <a:p>
            <a:pPr>
              <a:lnSpc>
                <a:spcPct val="150000"/>
              </a:lnSpc>
              <a:buFont typeface="Wingdings" charset="2"/>
              <a:buChar char="l"/>
            </a:pPr>
            <a:endParaRPr lang="en-US" altLang="zh-CN" sz="2400" dirty="0">
              <a:solidFill>
                <a:srgbClr val="000000"/>
              </a:solidFill>
              <a:latin typeface="STHeiti Light" charset="-122"/>
              <a:ea typeface="STHeiti Light" charset="-122"/>
              <a:cs typeface="STHeiti Light"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 useBgFill="1">
        <p:nvSpPr>
          <p:cNvPr id="6" name="内容占位符 2"/>
          <p:cNvSpPr txBox="1">
            <a:spLocks/>
          </p:cNvSpPr>
          <p:nvPr/>
        </p:nvSpPr>
        <p:spPr>
          <a:xfrm>
            <a:off x="6904776" y="2208668"/>
            <a:ext cx="4968632" cy="6336348"/>
          </a:xfrm>
          <a:prstGeom prst="rect">
            <a:avLst/>
          </a:prstGeom>
        </p:spPr>
        <p:txBody>
          <a:bodyPr vert="horz" lIns="128016" tIns="64008" rIns="128016" bIns="64008" rtlCol="0">
            <a:normAutofit lnSpcReduction="1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nSpc>
                <a:spcPct val="150000"/>
              </a:lnSpc>
              <a:buFont typeface="Wingdings" charset="2"/>
              <a:buChar char="n"/>
            </a:pPr>
            <a:r>
              <a:rPr lang="zh-CN" altLang="en-US" dirty="0" smtClean="0">
                <a:solidFill>
                  <a:srgbClr val="002060"/>
                </a:solidFill>
                <a:latin typeface="STHeiti Light" charset="-122"/>
                <a:ea typeface="STHeiti Light" charset="-122"/>
                <a:cs typeface="STHeiti Light" charset="-122"/>
              </a:rPr>
              <a:t>一些知名开源项目：</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r>
              <a:rPr lang="en-US" altLang="zh-CN" dirty="0">
                <a:solidFill>
                  <a:srgbClr val="002060"/>
                </a:solidFill>
                <a:latin typeface="STHeiti Light" charset="-122"/>
                <a:ea typeface="STHeiti Light" charset="-122"/>
                <a:cs typeface="STHeiti Light" charset="-122"/>
                <a:hlinkClick r:id="rId14"/>
              </a:rPr>
              <a:t>https://</a:t>
            </a:r>
            <a:r>
              <a:rPr lang="en-US" altLang="zh-CN" dirty="0" smtClean="0">
                <a:solidFill>
                  <a:srgbClr val="002060"/>
                </a:solidFill>
                <a:latin typeface="STHeiti Light" charset="-122"/>
                <a:ea typeface="STHeiti Light" charset="-122"/>
                <a:cs typeface="STHeiti Light" charset="-122"/>
                <a:hlinkClick r:id="rId14"/>
              </a:rPr>
              <a:t>github.com/docker/docker-ce</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r>
              <a:rPr lang="en-US" altLang="zh-CN" dirty="0">
                <a:solidFill>
                  <a:srgbClr val="002060"/>
                </a:solidFill>
                <a:latin typeface="STHeiti Light" charset="-122"/>
                <a:ea typeface="STHeiti Light" charset="-122"/>
                <a:cs typeface="STHeiti Light" charset="-122"/>
                <a:hlinkClick r:id="rId15"/>
              </a:rPr>
              <a:t>https://</a:t>
            </a:r>
            <a:r>
              <a:rPr lang="en-US" altLang="zh-CN" dirty="0" smtClean="0">
                <a:solidFill>
                  <a:srgbClr val="002060"/>
                </a:solidFill>
                <a:latin typeface="STHeiti Light" charset="-122"/>
                <a:ea typeface="STHeiti Light" charset="-122"/>
                <a:cs typeface="STHeiti Light" charset="-122"/>
                <a:hlinkClick r:id="rId15"/>
              </a:rPr>
              <a:t>github.com/kubernetes/kubernetes</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r>
              <a:rPr lang="en-US" altLang="zh-CN" dirty="0">
                <a:solidFill>
                  <a:srgbClr val="002060"/>
                </a:solidFill>
                <a:latin typeface="STHeiti Light" charset="-122"/>
                <a:ea typeface="STHeiti Light" charset="-122"/>
                <a:cs typeface="STHeiti Light" charset="-122"/>
                <a:hlinkClick r:id="rId16"/>
              </a:rPr>
              <a:t>https://</a:t>
            </a:r>
            <a:r>
              <a:rPr lang="en-US" altLang="zh-CN" dirty="0" smtClean="0">
                <a:solidFill>
                  <a:srgbClr val="002060"/>
                </a:solidFill>
                <a:latin typeface="STHeiti Light" charset="-122"/>
                <a:ea typeface="STHeiti Light" charset="-122"/>
                <a:cs typeface="STHeiti Light" charset="-122"/>
                <a:hlinkClick r:id="rId16"/>
              </a:rPr>
              <a:t>github.com/coreos/etcd</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r>
              <a:rPr lang="en-US" altLang="zh-CN" dirty="0">
                <a:solidFill>
                  <a:srgbClr val="002060"/>
                </a:solidFill>
                <a:latin typeface="STHeiti Light" charset="-122"/>
                <a:ea typeface="STHeiti Light" charset="-122"/>
                <a:cs typeface="STHeiti Light" charset="-122"/>
                <a:hlinkClick r:id="rId17"/>
              </a:rPr>
              <a:t>https://</a:t>
            </a:r>
            <a:r>
              <a:rPr lang="en-US" altLang="zh-CN" dirty="0" smtClean="0">
                <a:solidFill>
                  <a:srgbClr val="002060"/>
                </a:solidFill>
                <a:latin typeface="STHeiti Light" charset="-122"/>
                <a:ea typeface="STHeiti Light" charset="-122"/>
                <a:cs typeface="STHeiti Light" charset="-122"/>
                <a:hlinkClick r:id="rId17"/>
              </a:rPr>
              <a:t>github.com/pingcap/tidb</a:t>
            </a:r>
            <a:endParaRPr lang="en-US" altLang="zh-CN" dirty="0">
              <a:solidFill>
                <a:srgbClr val="002060"/>
              </a:solidFill>
              <a:latin typeface="STHeiti Light" charset="-122"/>
              <a:ea typeface="STHeiti Light" charset="-122"/>
              <a:cs typeface="STHeiti Light" charset="-122"/>
            </a:endParaRPr>
          </a:p>
          <a:p>
            <a:pPr marL="0" indent="0">
              <a:lnSpc>
                <a:spcPct val="150000"/>
              </a:lnSpc>
              <a:buNone/>
            </a:pPr>
            <a:r>
              <a:rPr lang="en-US" altLang="zh-CN" dirty="0">
                <a:solidFill>
                  <a:srgbClr val="002060"/>
                </a:solidFill>
                <a:latin typeface="STHeiti Light" charset="-122"/>
                <a:ea typeface="STHeiti Light" charset="-122"/>
                <a:cs typeface="STHeiti Light" charset="-122"/>
                <a:hlinkClick r:id="rId18"/>
              </a:rPr>
              <a:t>https://</a:t>
            </a:r>
            <a:r>
              <a:rPr lang="en-US" altLang="zh-CN" dirty="0" smtClean="0">
                <a:solidFill>
                  <a:srgbClr val="002060"/>
                </a:solidFill>
                <a:latin typeface="STHeiti Light" charset="-122"/>
                <a:ea typeface="STHeiti Light" charset="-122"/>
                <a:cs typeface="STHeiti Light" charset="-122"/>
                <a:hlinkClick r:id="rId18"/>
              </a:rPr>
              <a:t>github.com/hashicorp/consul</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r>
              <a:rPr lang="en-US" altLang="zh-CN" dirty="0">
                <a:solidFill>
                  <a:srgbClr val="002060"/>
                </a:solidFill>
                <a:latin typeface="STHeiti Light" charset="-122"/>
                <a:ea typeface="STHeiti Light" charset="-122"/>
                <a:cs typeface="STHeiti Light" charset="-122"/>
                <a:hlinkClick r:id="rId19"/>
              </a:rPr>
              <a:t>https://</a:t>
            </a:r>
            <a:r>
              <a:rPr lang="en-US" altLang="zh-CN" dirty="0" smtClean="0">
                <a:solidFill>
                  <a:srgbClr val="002060"/>
                </a:solidFill>
                <a:latin typeface="STHeiti Light" charset="-122"/>
                <a:ea typeface="STHeiti Light" charset="-122"/>
                <a:cs typeface="STHeiti Light" charset="-122"/>
                <a:hlinkClick r:id="rId19"/>
              </a:rPr>
              <a:t>github.com/CodisLabs/codis</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r>
              <a:rPr lang="en-US" altLang="zh-CN" dirty="0">
                <a:solidFill>
                  <a:srgbClr val="002060"/>
                </a:solidFill>
                <a:latin typeface="STHeiti Light" charset="-122"/>
                <a:ea typeface="STHeiti Light" charset="-122"/>
                <a:cs typeface="STHeiti Light" charset="-122"/>
                <a:hlinkClick r:id="rId20"/>
              </a:rPr>
              <a:t>https://</a:t>
            </a:r>
            <a:r>
              <a:rPr lang="en-US" altLang="zh-CN" dirty="0" smtClean="0">
                <a:solidFill>
                  <a:srgbClr val="002060"/>
                </a:solidFill>
                <a:latin typeface="STHeiti Light" charset="-122"/>
                <a:ea typeface="STHeiti Light" charset="-122"/>
                <a:cs typeface="STHeiti Light" charset="-122"/>
                <a:hlinkClick r:id="rId20"/>
              </a:rPr>
              <a:t>github.com/astaxie/beego</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r>
              <a:rPr lang="en-US" altLang="zh-CN" dirty="0">
                <a:solidFill>
                  <a:srgbClr val="002060"/>
                </a:solidFill>
                <a:latin typeface="STHeiti Light" charset="-122"/>
                <a:ea typeface="STHeiti Light" charset="-122"/>
                <a:cs typeface="STHeiti Light" charset="-122"/>
                <a:hlinkClick r:id="rId21"/>
              </a:rPr>
              <a:t>https://</a:t>
            </a:r>
            <a:r>
              <a:rPr lang="en-US" altLang="zh-CN" dirty="0" smtClean="0">
                <a:solidFill>
                  <a:srgbClr val="002060"/>
                </a:solidFill>
                <a:latin typeface="STHeiti Light" charset="-122"/>
                <a:ea typeface="STHeiti Light" charset="-122"/>
                <a:cs typeface="STHeiti Light" charset="-122"/>
                <a:hlinkClick r:id="rId21"/>
              </a:rPr>
              <a:t>github.com/prometheus/prometheus</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r>
              <a:rPr lang="en-US" altLang="zh-CN" dirty="0">
                <a:solidFill>
                  <a:srgbClr val="002060"/>
                </a:solidFill>
                <a:latin typeface="STHeiti Light" charset="-122"/>
                <a:ea typeface="STHeiti Light" charset="-122"/>
                <a:cs typeface="STHeiti Light" charset="-122"/>
                <a:hlinkClick r:id="rId22"/>
              </a:rPr>
              <a:t>https://</a:t>
            </a:r>
            <a:r>
              <a:rPr lang="en-US" altLang="zh-CN" dirty="0" smtClean="0">
                <a:solidFill>
                  <a:srgbClr val="002060"/>
                </a:solidFill>
                <a:latin typeface="STHeiti Light" charset="-122"/>
                <a:ea typeface="STHeiti Light" charset="-122"/>
                <a:cs typeface="STHeiti Light" charset="-122"/>
                <a:hlinkClick r:id="rId22"/>
              </a:rPr>
              <a:t>github.com/gin-gonic/gin</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r>
              <a:rPr lang="mr-IN" altLang="zh-CN" dirty="0" smtClean="0">
                <a:solidFill>
                  <a:srgbClr val="002060"/>
                </a:solidFill>
                <a:latin typeface="STHeiti Light" charset="-122"/>
                <a:ea typeface="STHeiti Light" charset="-122"/>
                <a:cs typeface="STHeiti Light" charset="-122"/>
              </a:rPr>
              <a:t>…</a:t>
            </a:r>
            <a:r>
              <a:rPr lang="zh-CN" altLang="en-US" dirty="0" smtClean="0">
                <a:solidFill>
                  <a:srgbClr val="002060"/>
                </a:solidFill>
                <a:latin typeface="STHeiti Light" charset="-122"/>
                <a:ea typeface="STHeiti Light" charset="-122"/>
                <a:cs typeface="STHeiti Light" charset="-122"/>
              </a:rPr>
              <a:t> </a:t>
            </a:r>
            <a:r>
              <a:rPr lang="mr-IN" altLang="zh-CN" dirty="0" smtClean="0">
                <a:solidFill>
                  <a:srgbClr val="002060"/>
                </a:solidFill>
                <a:latin typeface="STHeiti Light" charset="-122"/>
                <a:ea typeface="STHeiti Light" charset="-122"/>
                <a:cs typeface="STHeiti Light" charset="-122"/>
              </a:rPr>
              <a:t>…</a:t>
            </a: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endParaRPr lang="en-US" altLang="zh-CN" dirty="0" smtClean="0">
              <a:solidFill>
                <a:srgbClr val="002060"/>
              </a:solidFill>
              <a:latin typeface="STHeiti Light" charset="-122"/>
              <a:ea typeface="STHeiti Light" charset="-122"/>
              <a:cs typeface="STHeiti Light" charset="-122"/>
            </a:endParaRPr>
          </a:p>
          <a:p>
            <a:pPr marL="0" indent="0">
              <a:lnSpc>
                <a:spcPct val="150000"/>
              </a:lnSpc>
              <a:buNone/>
            </a:pPr>
            <a:endParaRPr lang="en-US" altLang="zh-CN" dirty="0" smtClean="0">
              <a:solidFill>
                <a:srgbClr val="002060"/>
              </a:solidFill>
              <a:latin typeface="STHeiti Light" charset="-122"/>
              <a:ea typeface="STHeiti Light" charset="-122"/>
              <a:cs typeface="STHeiti Light" charset="-122"/>
            </a:endParaRPr>
          </a:p>
          <a:p>
            <a:pPr marL="0" indent="0">
              <a:lnSpc>
                <a:spcPct val="150000"/>
              </a:lnSpc>
              <a:buFont typeface="Arial" pitchFamily="34" charset="0"/>
              <a:buNone/>
            </a:pPr>
            <a:endParaRPr lang="en-US" altLang="zh-CN" sz="2400" dirty="0" smtClean="0">
              <a:solidFill>
                <a:srgbClr val="002060"/>
              </a:solidFill>
              <a:latin typeface="STHeiti Light" charset="-122"/>
              <a:ea typeface="STHeiti Light" charset="-122"/>
              <a:cs typeface="STHeiti Light" charset="-122"/>
            </a:endParaRPr>
          </a:p>
          <a:p>
            <a:pPr>
              <a:lnSpc>
                <a:spcPct val="150000"/>
              </a:lnSpc>
              <a:buFont typeface="Wingdings" charset="2"/>
              <a:buChar char="n"/>
            </a:pPr>
            <a:endParaRPr lang="en-US" altLang="zh-CN" sz="2400" dirty="0" smtClean="0">
              <a:solidFill>
                <a:srgbClr val="002060"/>
              </a:solidFill>
              <a:latin typeface="STHeiti Light" charset="-122"/>
              <a:ea typeface="STHeiti Light" charset="-122"/>
              <a:cs typeface="STHeiti Light" charset="-122"/>
            </a:endParaRPr>
          </a:p>
          <a:p>
            <a:pPr>
              <a:lnSpc>
                <a:spcPct val="150000"/>
              </a:lnSpc>
              <a:buFont typeface="Wingdings" charset="2"/>
              <a:buChar char="n"/>
            </a:pPr>
            <a:endParaRPr lang="en-US" altLang="zh-CN" sz="2100" dirty="0" smtClean="0">
              <a:solidFill>
                <a:srgbClr val="002060"/>
              </a:solidFill>
              <a:latin typeface="STHeiti Light" charset="-122"/>
              <a:ea typeface="STHeiti Light" charset="-122"/>
              <a:cs typeface="STHeiti Light" charset="-122"/>
            </a:endParaRPr>
          </a:p>
          <a:p>
            <a:pPr>
              <a:lnSpc>
                <a:spcPct val="150000"/>
              </a:lnSpc>
              <a:buFont typeface="Wingdings" charset="2"/>
              <a:buChar char="n"/>
            </a:pPr>
            <a:endParaRPr lang="en-US" altLang="zh-CN" sz="2400" dirty="0" smtClean="0">
              <a:solidFill>
                <a:srgbClr val="002060"/>
              </a:solidFill>
              <a:latin typeface="STHeiti Light" charset="-122"/>
              <a:ea typeface="STHeiti Light" charset="-122"/>
              <a:cs typeface="STHeiti Light" charset="-122"/>
            </a:endParaRPr>
          </a:p>
          <a:p>
            <a:pPr>
              <a:lnSpc>
                <a:spcPct val="150000"/>
              </a:lnSpc>
              <a:buFont typeface="Wingdings" charset="2"/>
              <a:buChar char="n"/>
            </a:pPr>
            <a:endParaRPr lang="en-US" altLang="zh-CN" sz="2400" dirty="0" smtClean="0">
              <a:solidFill>
                <a:srgbClr val="002060"/>
              </a:solidFill>
              <a:latin typeface="STHeiti Light" charset="-122"/>
              <a:ea typeface="STHeiti Light" charset="-122"/>
              <a:cs typeface="STHeiti Light" charset="-122"/>
            </a:endParaRPr>
          </a:p>
          <a:p>
            <a:pPr marL="0" indent="0">
              <a:lnSpc>
                <a:spcPct val="150000"/>
              </a:lnSpc>
              <a:buFont typeface="Arial" pitchFamily="34" charset="0"/>
              <a:buNone/>
            </a:pPr>
            <a:endParaRPr lang="en-US" altLang="zh-CN" sz="2800" dirty="0" smtClean="0">
              <a:solidFill>
                <a:srgbClr val="002060"/>
              </a:solidFill>
              <a:latin typeface="STHeiti Light" charset="-122"/>
              <a:ea typeface="STHeiti Light" charset="-122"/>
              <a:cs typeface="STHeiti Light" charset="-122"/>
            </a:endParaRPr>
          </a:p>
          <a:p>
            <a:pPr>
              <a:lnSpc>
                <a:spcPct val="150000"/>
              </a:lnSpc>
              <a:buFont typeface="Wingdings" charset="2"/>
              <a:buChar char="l"/>
            </a:pPr>
            <a:endParaRPr lang="hr-HR" altLang="zh-CN" sz="2400" dirty="0" smtClean="0">
              <a:solidFill>
                <a:srgbClr val="002060"/>
              </a:solidFill>
              <a:latin typeface="STHeiti Light" charset="-122"/>
              <a:ea typeface="STHeiti Light" charset="-122"/>
              <a:cs typeface="STHeiti Light" charset="-122"/>
            </a:endParaRPr>
          </a:p>
          <a:p>
            <a:pPr>
              <a:lnSpc>
                <a:spcPct val="150000"/>
              </a:lnSpc>
              <a:buFont typeface="Wingdings" charset="2"/>
              <a:buChar char="l"/>
            </a:pPr>
            <a:endParaRPr lang="hr-HR" altLang="zh-CN" sz="2400" dirty="0" smtClean="0">
              <a:solidFill>
                <a:srgbClr val="002060"/>
              </a:solidFill>
              <a:latin typeface="STHeiti Light" charset="-122"/>
              <a:ea typeface="STHeiti Light" charset="-122"/>
              <a:cs typeface="STHeiti Light" charset="-122"/>
            </a:endParaRPr>
          </a:p>
          <a:p>
            <a:pPr>
              <a:lnSpc>
                <a:spcPct val="150000"/>
              </a:lnSpc>
              <a:buFont typeface="Wingdings" charset="2"/>
              <a:buChar char="l"/>
            </a:pPr>
            <a:endParaRPr lang="en-US" altLang="zh-CN" sz="2400" dirty="0" smtClean="0">
              <a:solidFill>
                <a:srgbClr val="000000"/>
              </a:solidFill>
              <a:latin typeface="STHeiti Light" charset="-122"/>
              <a:ea typeface="STHeiti Light" charset="-122"/>
              <a:cs typeface="STHeiti Light" charset="-122"/>
            </a:endParaRPr>
          </a:p>
          <a:p>
            <a:pPr marL="0" indent="0" defTabSz="914400">
              <a:spcBef>
                <a:spcPts val="0"/>
              </a:spcBef>
              <a:buFontTx/>
              <a:buNone/>
              <a:defRPr/>
            </a:pPr>
            <a:endParaRPr kumimoji="1" lang="zh-CN" altLang="en-US" dirty="0"/>
          </a:p>
        </p:txBody>
      </p:sp>
      <p:cxnSp>
        <p:nvCxnSpPr>
          <p:cNvPr id="5" name="直线连接符 4"/>
          <p:cNvCxnSpPr/>
          <p:nvPr/>
        </p:nvCxnSpPr>
        <p:spPr>
          <a:xfrm>
            <a:off x="6544816" y="2352328"/>
            <a:ext cx="0" cy="6552728"/>
          </a:xfrm>
          <a:prstGeom prst="line">
            <a:avLst/>
          </a:prstGeom>
          <a:ln>
            <a:solidFill>
              <a:schemeClr val="accent6">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421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基本语法：关键字</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946576467"/>
              </p:ext>
            </p:extLst>
          </p:nvPr>
        </p:nvGraphicFramePr>
        <p:xfrm>
          <a:off x="639763" y="2239961"/>
          <a:ext cx="11521755" cy="6809110"/>
        </p:xfrm>
        <a:graphic>
          <a:graphicData uri="http://schemas.openxmlformats.org/drawingml/2006/table">
            <a:tbl>
              <a:tblPr firstRow="1" bandRow="1">
                <a:tableStyleId>{5C22544A-7EE6-4342-B048-85BDC9FD1C3A}</a:tableStyleId>
              </a:tblPr>
              <a:tblGrid>
                <a:gridCol w="2304351"/>
                <a:gridCol w="2304351"/>
                <a:gridCol w="2304351"/>
                <a:gridCol w="2304351"/>
                <a:gridCol w="2304351"/>
              </a:tblGrid>
              <a:tr h="1361822">
                <a:tc>
                  <a:txBody>
                    <a:bodyPr/>
                    <a:lstStyle/>
                    <a:p>
                      <a:pPr algn="ctr"/>
                      <a:r>
                        <a:rPr lang="en-US" altLang="zh-CN" sz="2400" b="0" i="0" dirty="0" smtClean="0">
                          <a:solidFill>
                            <a:srgbClr val="000000"/>
                          </a:solidFill>
                          <a:latin typeface="STHeiti Light" charset="-122"/>
                          <a:ea typeface="STHeiti Light" charset="-122"/>
                          <a:cs typeface="STHeiti Light" charset="-122"/>
                        </a:rPr>
                        <a:t>break</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default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err="1" smtClean="0">
                          <a:solidFill>
                            <a:srgbClr val="000000"/>
                          </a:solidFill>
                          <a:latin typeface="STHeiti Light" charset="-122"/>
                          <a:ea typeface="STHeiti Light" charset="-122"/>
                          <a:cs typeface="STHeiti Light" charset="-122"/>
                        </a:rPr>
                        <a:t>func</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Interface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select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1361822">
                <a:tc>
                  <a:txBody>
                    <a:bodyPr/>
                    <a:lstStyle/>
                    <a:p>
                      <a:pPr algn="ctr"/>
                      <a:r>
                        <a:rPr lang="en-US" altLang="zh-CN" sz="2400" b="0" i="0" dirty="0" smtClean="0">
                          <a:solidFill>
                            <a:srgbClr val="000000"/>
                          </a:solidFill>
                          <a:latin typeface="STHeiti Light" charset="-122"/>
                          <a:ea typeface="STHeiti Light" charset="-122"/>
                          <a:cs typeface="STHeiti Light" charset="-122"/>
                        </a:rPr>
                        <a:t>case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defer</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go</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map</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err="1" smtClean="0">
                          <a:solidFill>
                            <a:srgbClr val="000000"/>
                          </a:solidFill>
                          <a:latin typeface="STHeiti Light" charset="-122"/>
                          <a:ea typeface="STHeiti Light" charset="-122"/>
                          <a:cs typeface="STHeiti Light" charset="-122"/>
                        </a:rPr>
                        <a:t>struct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1361822">
                <a:tc>
                  <a:txBody>
                    <a:bodyPr/>
                    <a:lstStyle/>
                    <a:p>
                      <a:pPr algn="ctr"/>
                      <a:r>
                        <a:rPr lang="en-US" altLang="zh-CN" sz="2400" b="0" i="0" dirty="0" err="1" smtClean="0">
                          <a:solidFill>
                            <a:srgbClr val="000000"/>
                          </a:solidFill>
                          <a:latin typeface="STHeiti Light" charset="-122"/>
                          <a:ea typeface="STHeiti Light" charset="-122"/>
                          <a:cs typeface="STHeiti Light" charset="-122"/>
                        </a:rPr>
                        <a:t>chan</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else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err="1" smtClean="0">
                          <a:solidFill>
                            <a:srgbClr val="000000"/>
                          </a:solidFill>
                          <a:latin typeface="STHeiti Light" charset="-122"/>
                          <a:ea typeface="STHeiti Light" charset="-122"/>
                          <a:cs typeface="STHeiti Light" charset="-122"/>
                        </a:rPr>
                        <a:t>goto</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package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switch</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1361822">
                <a:tc>
                  <a:txBody>
                    <a:bodyPr/>
                    <a:lstStyle/>
                    <a:p>
                      <a:pPr algn="ctr"/>
                      <a:r>
                        <a:rPr lang="en-US" altLang="zh-CN" sz="2400" b="0" i="0" dirty="0" err="1" smtClean="0">
                          <a:solidFill>
                            <a:srgbClr val="000000"/>
                          </a:solidFill>
                          <a:latin typeface="STHeiti Light" charset="-122"/>
                          <a:ea typeface="STHeiti Light" charset="-122"/>
                          <a:cs typeface="STHeiti Light" charset="-122"/>
                        </a:rPr>
                        <a:t>const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err="1" smtClean="0">
                          <a:solidFill>
                            <a:srgbClr val="000000"/>
                          </a:solidFill>
                          <a:latin typeface="STHeiti Light" charset="-122"/>
                          <a:ea typeface="STHeiti Light" charset="-122"/>
                          <a:cs typeface="STHeiti Light" charset="-122"/>
                        </a:rPr>
                        <a:t>fallthrough</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if</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range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type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1361822">
                <a:tc>
                  <a:txBody>
                    <a:bodyPr/>
                    <a:lstStyle/>
                    <a:p>
                      <a:pPr algn="ctr"/>
                      <a:r>
                        <a:rPr lang="en-US" altLang="zh-CN" sz="2400" b="0" i="0" dirty="0" smtClean="0">
                          <a:solidFill>
                            <a:srgbClr val="000000"/>
                          </a:solidFill>
                          <a:latin typeface="STHeiti Light" charset="-122"/>
                          <a:ea typeface="STHeiti Light" charset="-122"/>
                          <a:cs typeface="STHeiti Light" charset="-122"/>
                        </a:rPr>
                        <a:t>continue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for</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import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smtClean="0">
                          <a:solidFill>
                            <a:srgbClr val="000000"/>
                          </a:solidFill>
                          <a:latin typeface="STHeiti Light" charset="-122"/>
                          <a:ea typeface="STHeiti Light" charset="-122"/>
                          <a:cs typeface="STHeiti Light" charset="-122"/>
                        </a:rPr>
                        <a:t>return</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algn="ctr"/>
                      <a:r>
                        <a:rPr lang="en-US" altLang="zh-CN" sz="2400" b="0" i="0" dirty="0" err="1" smtClean="0">
                          <a:solidFill>
                            <a:srgbClr val="000000"/>
                          </a:solidFill>
                          <a:latin typeface="STHeiti Light" charset="-122"/>
                          <a:ea typeface="STHeiti Light" charset="-122"/>
                          <a:cs typeface="STHeiti Light" charset="-122"/>
                        </a:rPr>
                        <a:t>var</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bl>
          </a:graphicData>
        </a:graphic>
      </p:graphicFrame>
    </p:spTree>
    <p:extLst>
      <p:ext uri="{BB962C8B-B14F-4D97-AF65-F5344CB8AC3E}">
        <p14:creationId xmlns:p14="http://schemas.microsoft.com/office/powerpoint/2010/main" val="1910608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基本语法：运算符</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141515022"/>
              </p:ext>
            </p:extLst>
          </p:nvPr>
        </p:nvGraphicFramePr>
        <p:xfrm>
          <a:off x="639757" y="2239961"/>
          <a:ext cx="11305658" cy="4317147"/>
        </p:xfrm>
        <a:graphic>
          <a:graphicData uri="http://schemas.openxmlformats.org/drawingml/2006/table">
            <a:tbl>
              <a:tblPr firstRow="1" bandRow="1">
                <a:tableStyleId>{5C22544A-7EE6-4342-B048-85BDC9FD1C3A}</a:tableStyleId>
              </a:tblPr>
              <a:tblGrid>
                <a:gridCol w="5652829"/>
                <a:gridCol w="5652829"/>
              </a:tblGrid>
              <a:tr h="428883">
                <a:tc>
                  <a:txBody>
                    <a:bodyPr/>
                    <a:lstStyle/>
                    <a:p>
                      <a:r>
                        <a:rPr lang="zh-CN" altLang="en-US" sz="2400" b="0" i="0" dirty="0" smtClean="0">
                          <a:solidFill>
                            <a:schemeClr val="bg1"/>
                          </a:solidFill>
                          <a:latin typeface="STHeiti Light" charset="-122"/>
                          <a:ea typeface="STHeiti Light" charset="-122"/>
                          <a:cs typeface="STHeiti Light" charset="-122"/>
                        </a:rPr>
                        <a:t>优先级</a:t>
                      </a:r>
                      <a:endParaRPr lang="zh-CN" altLang="en-US" sz="2400" b="0" i="0" dirty="0">
                        <a:solidFill>
                          <a:schemeClr val="bg1"/>
                        </a:solidFill>
                        <a:latin typeface="STHeiti Light" charset="-122"/>
                        <a:ea typeface="STHeiti Light" charset="-122"/>
                        <a:cs typeface="STHeiti Light" charset="-122"/>
                      </a:endParaRPr>
                    </a:p>
                  </a:txBody>
                  <a:tcPr>
                    <a:solidFill>
                      <a:schemeClr val="accent1">
                        <a:lumMod val="60000"/>
                        <a:lumOff val="40000"/>
                      </a:schemeClr>
                    </a:solidFill>
                  </a:tcPr>
                </a:tc>
                <a:tc>
                  <a:txBody>
                    <a:bodyPr/>
                    <a:lstStyle/>
                    <a:p>
                      <a:r>
                        <a:rPr lang="zh-CN" altLang="en-US" sz="2400" b="0" i="0" dirty="0" smtClean="0">
                          <a:solidFill>
                            <a:schemeClr val="bg1"/>
                          </a:solidFill>
                          <a:latin typeface="STHeiti Light" charset="-122"/>
                          <a:ea typeface="STHeiti Light" charset="-122"/>
                          <a:cs typeface="STHeiti Light" charset="-122"/>
                        </a:rPr>
                        <a:t>运算符</a:t>
                      </a:r>
                      <a:endParaRPr lang="zh-CN" altLang="en-US" sz="2400" b="0" i="0" dirty="0">
                        <a:solidFill>
                          <a:schemeClr val="bg1"/>
                        </a:solidFill>
                        <a:latin typeface="STHeiti Light" charset="-122"/>
                        <a:ea typeface="STHeiti Light" charset="-122"/>
                        <a:cs typeface="STHeiti Light" charset="-122"/>
                      </a:endParaRPr>
                    </a:p>
                  </a:txBody>
                  <a:tcPr>
                    <a:solidFill>
                      <a:schemeClr val="accent1">
                        <a:lumMod val="60000"/>
                        <a:lumOff val="40000"/>
                      </a:schemeClr>
                    </a:solidFill>
                  </a:tcPr>
                </a:tc>
              </a:tr>
              <a:tr h="494865">
                <a:tc>
                  <a:txBody>
                    <a:bodyPr/>
                    <a:lstStyle/>
                    <a:p>
                      <a:r>
                        <a:rPr lang="zh-CN" altLang="en-US" sz="2400" b="0" i="0" dirty="0" smtClean="0">
                          <a:solidFill>
                            <a:srgbClr val="000000"/>
                          </a:solidFill>
                          <a:latin typeface="STHeiti Light" charset="-122"/>
                          <a:ea typeface="STHeiti Light" charset="-122"/>
                          <a:cs typeface="STHeiti Light" charset="-122"/>
                        </a:rPr>
                        <a:t>高</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mr-IN" altLang="zh-CN" sz="2400" b="0" i="0" dirty="0" smtClean="0">
                          <a:solidFill>
                            <a:srgbClr val="000000"/>
                          </a:solidFill>
                          <a:latin typeface="STHeiti Light" charset="-122"/>
                          <a:ea typeface="STHeiti Light" charset="-122"/>
                          <a:cs typeface="STHeiti Light" charset="-122"/>
                        </a:rPr>
                        <a:t>*</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 / </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 &lt;&lt;</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 &gt;&gt; </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&amp; </a:t>
                      </a:r>
                      <a:r>
                        <a:rPr lang="zh-CN" altLang="en-US" sz="2400" b="0" i="0" baseline="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&amp;^</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494865">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hr-HR" altLang="zh-CN" sz="2400" b="0" i="0" dirty="0" smtClean="0">
                          <a:solidFill>
                            <a:srgbClr val="000000"/>
                          </a:solidFill>
                          <a:latin typeface="STHeiti Light" charset="-122"/>
                          <a:ea typeface="STHeiti Light" charset="-122"/>
                          <a:cs typeface="STHeiti Light" charset="-122"/>
                        </a:rPr>
                        <a:t>+ </a:t>
                      </a:r>
                      <a:r>
                        <a:rPr lang="zh-CN" altLang="en-US" sz="2400" b="0" i="0" dirty="0" smtClean="0">
                          <a:solidFill>
                            <a:srgbClr val="000000"/>
                          </a:solidFill>
                          <a:latin typeface="STHeiti Light" charset="-122"/>
                          <a:ea typeface="STHeiti Light" charset="-122"/>
                          <a:cs typeface="STHeiti Light" charset="-122"/>
                        </a:rPr>
                        <a:t> </a:t>
                      </a:r>
                      <a:r>
                        <a:rPr lang="hr-HR" altLang="zh-CN" sz="2400" b="0" i="0" dirty="0" smtClean="0">
                          <a:solidFill>
                            <a:srgbClr val="000000"/>
                          </a:solidFill>
                          <a:latin typeface="STHeiti Light" charset="-122"/>
                          <a:ea typeface="STHeiti Light" charset="-122"/>
                          <a:cs typeface="STHeiti Light" charset="-122"/>
                        </a:rPr>
                        <a:t>- </a:t>
                      </a:r>
                      <a:r>
                        <a:rPr lang="zh-CN" altLang="en-US" sz="2400" b="0" i="0" dirty="0" smtClean="0">
                          <a:solidFill>
                            <a:srgbClr val="000000"/>
                          </a:solidFill>
                          <a:latin typeface="STHeiti Light" charset="-122"/>
                          <a:ea typeface="STHeiti Light" charset="-122"/>
                          <a:cs typeface="STHeiti Light" charset="-122"/>
                        </a:rPr>
                        <a:t> </a:t>
                      </a:r>
                      <a:r>
                        <a:rPr lang="hr-HR" altLang="zh-CN" sz="2400" b="0" i="0" dirty="0" smtClean="0">
                          <a:solidFill>
                            <a:srgbClr val="000000"/>
                          </a:solidFill>
                          <a:latin typeface="STHeiti Light" charset="-122"/>
                          <a:ea typeface="STHeiti Light" charset="-122"/>
                          <a:cs typeface="STHeiti Light" charset="-122"/>
                        </a:rPr>
                        <a:t>|</a:t>
                      </a:r>
                      <a:r>
                        <a:rPr lang="zh-CN" altLang="en-US" sz="2400" b="0" i="0" dirty="0" smtClean="0">
                          <a:solidFill>
                            <a:srgbClr val="000000"/>
                          </a:solidFill>
                          <a:latin typeface="STHeiti Light" charset="-122"/>
                          <a:ea typeface="STHeiti Light" charset="-122"/>
                          <a:cs typeface="STHeiti Light" charset="-122"/>
                        </a:rPr>
                        <a:t> </a:t>
                      </a:r>
                      <a:r>
                        <a:rPr lang="hr-HR" altLang="zh-CN" sz="2400" b="0" i="0" dirty="0" smtClean="0">
                          <a:solidFill>
                            <a:srgbClr val="000000"/>
                          </a:solidFill>
                          <a:latin typeface="STHeiti Light" charset="-122"/>
                          <a:ea typeface="STHeiti Light" charset="-122"/>
                          <a:cs typeface="STHeiti Light" charset="-122"/>
                        </a:rPr>
                        <a:t> ^</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494865">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mr-IN" altLang="zh-CN" sz="2400" b="0" i="0" dirty="0" smtClean="0">
                          <a:solidFill>
                            <a:srgbClr val="000000"/>
                          </a:solidFill>
                          <a:latin typeface="STHeiti Light" charset="-122"/>
                          <a:ea typeface="STHeiti Light" charset="-122"/>
                          <a:cs typeface="STHeiti Light" charset="-122"/>
                        </a:rPr>
                        <a:t>== </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 </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&lt; </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&lt;= </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&gt;= </a:t>
                      </a:r>
                      <a:r>
                        <a:rPr lang="zh-CN" altLang="en-US" sz="2400" b="0" i="0" dirty="0" smtClean="0">
                          <a:solidFill>
                            <a:srgbClr val="000000"/>
                          </a:solidFill>
                          <a:latin typeface="STHeiti Light" charset="-122"/>
                          <a:ea typeface="STHeiti Light" charset="-122"/>
                          <a:cs typeface="STHeiti Light" charset="-122"/>
                        </a:rPr>
                        <a:t>  </a:t>
                      </a:r>
                      <a:r>
                        <a:rPr lang="mr-IN" altLang="zh-CN" sz="2400" b="0" i="0" dirty="0" smtClean="0">
                          <a:solidFill>
                            <a:srgbClr val="000000"/>
                          </a:solidFill>
                          <a:latin typeface="STHeiti Light" charset="-122"/>
                          <a:ea typeface="STHeiti Light" charset="-122"/>
                          <a:cs typeface="STHeiti Light" charset="-122"/>
                        </a:rPr>
                        <a:t>&gt;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494865">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mr-IN" altLang="zh-CN" sz="2400" b="0" i="0" dirty="0" smtClean="0">
                          <a:solidFill>
                            <a:srgbClr val="000000"/>
                          </a:solidFill>
                          <a:latin typeface="STHeiti Light" charset="-122"/>
                          <a:ea typeface="STHeiti Light" charset="-122"/>
                          <a:cs typeface="STHeiti Light" charset="-122"/>
                        </a:rPr>
                        <a:t>&lt;-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494865">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uk-UA" altLang="zh-CN" sz="2400" b="0" i="0" dirty="0" smtClean="0">
                          <a:solidFill>
                            <a:srgbClr val="000000"/>
                          </a:solidFill>
                          <a:latin typeface="STHeiti Light" charset="-122"/>
                          <a:ea typeface="STHeiti Light" charset="-122"/>
                          <a:cs typeface="STHeiti Light" charset="-122"/>
                        </a:rPr>
                        <a:t>&amp;&amp;</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494865">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dirty="0" smtClean="0">
                          <a:solidFill>
                            <a:srgbClr val="000000"/>
                          </a:solidFill>
                          <a:latin typeface="STHeiti Light" charset="-122"/>
                          <a:ea typeface="STHeiti Light" charset="-122"/>
                          <a:cs typeface="STHeiti Light" charset="-122"/>
                        </a:rPr>
                        <a:t>低</a:t>
                      </a:r>
                    </a:p>
                  </a:txBody>
                  <a:tcPr>
                    <a:solidFill>
                      <a:schemeClr val="accent5">
                        <a:lumMod val="20000"/>
                        <a:lumOff val="80000"/>
                      </a:schemeClr>
                    </a:solidFill>
                  </a:tcPr>
                </a:tc>
                <a:tc>
                  <a:txBody>
                    <a:bodyPr/>
                    <a:lstStyle/>
                    <a:p>
                      <a:r>
                        <a:rPr lang="hr-HR" altLang="zh-CN" sz="2400" b="0" i="0" dirty="0" smtClean="0">
                          <a:solidFill>
                            <a:srgbClr val="000000"/>
                          </a:solidFill>
                          <a:latin typeface="STHeiti Light" charset="-122"/>
                          <a:ea typeface="STHeiti Light" charset="-122"/>
                          <a:cs typeface="STHeiti Light" charset="-122"/>
                        </a:rPr>
                        <a: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890757">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400" b="0" i="0" dirty="0" smtClean="0">
                          <a:solidFill>
                            <a:srgbClr val="000000"/>
                          </a:solidFill>
                          <a:latin typeface="STHeiti Light" charset="-122"/>
                          <a:ea typeface="STHeiti Light" charset="-122"/>
                          <a:cs typeface="STHeiti Light" charset="-122"/>
                        </a:rPr>
                        <a:t>可使用使用括号来临时提升某个表达式的整体运算优先级</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bl>
          </a:graphicData>
        </a:graphic>
      </p:graphicFrame>
      <p:sp>
        <p:nvSpPr>
          <p:cNvPr id="6" name="文本框 5"/>
          <p:cNvSpPr txBox="1"/>
          <p:nvPr/>
        </p:nvSpPr>
        <p:spPr>
          <a:xfrm>
            <a:off x="640079" y="7079302"/>
            <a:ext cx="11305335" cy="1969770"/>
          </a:xfrm>
          <a:prstGeom prst="rect">
            <a:avLst/>
          </a:prstGeom>
          <a:noFill/>
        </p:spPr>
        <p:txBody>
          <a:bodyPr wrap="square" rtlCol="0">
            <a:spAutoFit/>
          </a:bodyPr>
          <a:lstStyle/>
          <a:p>
            <a:endParaRPr lang="en-US" altLang="zh-CN" sz="2400" dirty="0" smtClean="0">
              <a:solidFill>
                <a:srgbClr val="000000"/>
              </a:solidFill>
              <a:latin typeface="STHeiti Light" charset="-122"/>
              <a:ea typeface="STHeiti Light" charset="-122"/>
              <a:cs typeface="STHeiti Light" charset="-122"/>
            </a:endParaRPr>
          </a:p>
          <a:p>
            <a:r>
              <a:rPr lang="zh-CN" altLang="en-US" sz="2400" dirty="0" smtClean="0">
                <a:solidFill>
                  <a:srgbClr val="000000"/>
                </a:solidFill>
                <a:latin typeface="STHeiti Light" charset="-122"/>
                <a:ea typeface="STHeiti Light" charset="-122"/>
                <a:cs typeface="STHeiti Light" charset="-122"/>
              </a:rPr>
              <a:t>注：</a:t>
            </a:r>
            <a:r>
              <a:rPr lang="en-US" altLang="zh-CN" sz="2400" dirty="0" smtClean="0">
                <a:solidFill>
                  <a:srgbClr val="000000"/>
                </a:solidFill>
                <a:latin typeface="STHeiti Light" charset="-122"/>
                <a:ea typeface="STHeiti Light" charset="-122"/>
                <a:cs typeface="STHeiti Light" charset="-122"/>
              </a:rPr>
              <a:t>Binary </a:t>
            </a:r>
            <a:r>
              <a:rPr lang="en-US" altLang="zh-CN" sz="2400" dirty="0">
                <a:solidFill>
                  <a:srgbClr val="000000"/>
                </a:solidFill>
                <a:latin typeface="STHeiti Light" charset="-122"/>
                <a:ea typeface="STHeiti Light" charset="-122"/>
                <a:cs typeface="STHeiti Light" charset="-122"/>
              </a:rPr>
              <a:t>operators of the same precedence associate from left to right. For instance, x / y * z is the same as (x / y) * z</a:t>
            </a:r>
            <a:r>
              <a:rPr lang="en-US" altLang="zh-CN" sz="2400" dirty="0" smtClean="0">
                <a:solidFill>
                  <a:srgbClr val="000000"/>
                </a:solidFill>
                <a:latin typeface="STHeiti Light" charset="-122"/>
                <a:ea typeface="STHeiti Light" charset="-122"/>
                <a:cs typeface="STHeiti Light" charset="-122"/>
              </a:rPr>
              <a:t>.</a:t>
            </a:r>
            <a:endParaRPr lang="en-US" altLang="zh-CN" sz="2400" dirty="0">
              <a:solidFill>
                <a:srgbClr val="000000"/>
              </a:solidFill>
              <a:latin typeface="STHeiti Light" charset="-122"/>
              <a:ea typeface="STHeiti Light" charset="-122"/>
              <a:cs typeface="STHeiti Light" charset="-122"/>
            </a:endParaRPr>
          </a:p>
          <a:p>
            <a:r>
              <a:rPr lang="en-US" altLang="zh-CN" dirty="0"/>
              <a:t/>
            </a:r>
            <a:br>
              <a:rPr lang="en-US" altLang="zh-CN" dirty="0"/>
            </a:br>
            <a:endParaRPr kumimoji="1" lang="zh-CN" altLang="en-US" dirty="0"/>
          </a:p>
        </p:txBody>
      </p:sp>
    </p:spTree>
    <p:extLst>
      <p:ext uri="{BB962C8B-B14F-4D97-AF65-F5344CB8AC3E}">
        <p14:creationId xmlns:p14="http://schemas.microsoft.com/office/powerpoint/2010/main" val="629717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基本语法：数据类型（</a:t>
            </a:r>
            <a:r>
              <a:rPr lang="en-US" altLang="zh-CN" sz="4800" b="1" dirty="0" smtClean="0">
                <a:solidFill>
                  <a:srgbClr val="439EFF"/>
                </a:solidFill>
                <a:latin typeface="幼圆" pitchFamily="49" charset="-122"/>
                <a:ea typeface="幼圆" pitchFamily="49" charset="-122"/>
              </a:rPr>
              <a:t>1/2</a:t>
            </a:r>
            <a:r>
              <a:rPr lang="zh-CN" altLang="en-US" sz="4800" b="1" dirty="0" smtClean="0">
                <a:solidFill>
                  <a:srgbClr val="439EFF"/>
                </a:solidFill>
                <a:latin typeface="幼圆" pitchFamily="49" charset="-122"/>
                <a:ea typeface="幼圆" pitchFamily="49" charset="-122"/>
              </a:rPr>
              <a:t>）</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4212405"/>
              </p:ext>
            </p:extLst>
          </p:nvPr>
        </p:nvGraphicFramePr>
        <p:xfrm>
          <a:off x="639763" y="2239963"/>
          <a:ext cx="11522076" cy="6881114"/>
        </p:xfrm>
        <a:graphic>
          <a:graphicData uri="http://schemas.openxmlformats.org/drawingml/2006/table">
            <a:tbl>
              <a:tblPr firstRow="1" bandRow="1">
                <a:tableStyleId>{5C22544A-7EE6-4342-B048-85BDC9FD1C3A}</a:tableStyleId>
              </a:tblPr>
              <a:tblGrid>
                <a:gridCol w="2304653"/>
                <a:gridCol w="1512168"/>
                <a:gridCol w="2016224"/>
                <a:gridCol w="5689031"/>
              </a:tblGrid>
              <a:tr h="515939">
                <a:tc>
                  <a:txBody>
                    <a:bodyPr/>
                    <a:lstStyle/>
                    <a:p>
                      <a:pPr marL="0" algn="l" defTabSz="1280160" rtl="0" eaLnBrk="1" latinLnBrk="0" hangingPunct="1"/>
                      <a:r>
                        <a:rPr lang="zh-CN" altLang="en-US" sz="2400" b="0" i="0" kern="1200" dirty="0" smtClean="0">
                          <a:solidFill>
                            <a:schemeClr val="bg1"/>
                          </a:solidFill>
                          <a:latin typeface="STHeiti Light" charset="-122"/>
                          <a:ea typeface="STHeiti Light" charset="-122"/>
                          <a:cs typeface="STHeiti Light" charset="-122"/>
                        </a:rPr>
                        <a:t>类型</a:t>
                      </a:r>
                      <a:endParaRPr lang="zh-CN" altLang="en-US" sz="2400" b="0" i="0" kern="1200" dirty="0">
                        <a:solidFill>
                          <a:schemeClr val="bg1"/>
                        </a:solidFill>
                        <a:latin typeface="STHeiti Light" charset="-122"/>
                        <a:ea typeface="STHeiti Light" charset="-122"/>
                        <a:cs typeface="STHeiti Light" charset="-122"/>
                      </a:endParaRPr>
                    </a:p>
                  </a:txBody>
                  <a:tcPr>
                    <a:solidFill>
                      <a:schemeClr val="accent1">
                        <a:lumMod val="60000"/>
                        <a:lumOff val="40000"/>
                      </a:schemeClr>
                    </a:solidFill>
                  </a:tcPr>
                </a:tc>
                <a:tc>
                  <a:txBody>
                    <a:bodyPr/>
                    <a:lstStyle/>
                    <a:p>
                      <a:pPr marL="0" algn="l" defTabSz="1280160" rtl="0" eaLnBrk="1" latinLnBrk="0" hangingPunct="1"/>
                      <a:r>
                        <a:rPr lang="zh-CN" altLang="en-US" sz="2400" b="0" i="0" kern="1200" dirty="0" smtClean="0">
                          <a:solidFill>
                            <a:schemeClr val="bg1"/>
                          </a:solidFill>
                          <a:latin typeface="STHeiti Light" charset="-122"/>
                          <a:ea typeface="STHeiti Light" charset="-122"/>
                          <a:cs typeface="STHeiti Light" charset="-122"/>
                        </a:rPr>
                        <a:t>长</a:t>
                      </a:r>
                      <a:endParaRPr lang="zh-CN" altLang="en-US" sz="2400" b="0" i="0" kern="1200" dirty="0">
                        <a:solidFill>
                          <a:schemeClr val="bg1"/>
                        </a:solidFill>
                        <a:latin typeface="STHeiti Light" charset="-122"/>
                        <a:ea typeface="STHeiti Light" charset="-122"/>
                        <a:cs typeface="STHeiti Light" charset="-122"/>
                      </a:endParaRPr>
                    </a:p>
                  </a:txBody>
                  <a:tcPr>
                    <a:solidFill>
                      <a:schemeClr val="accent1">
                        <a:lumMod val="60000"/>
                        <a:lumOff val="40000"/>
                      </a:schemeClr>
                    </a:solidFill>
                  </a:tcPr>
                </a:tc>
                <a:tc>
                  <a:txBody>
                    <a:bodyPr/>
                    <a:lstStyle/>
                    <a:p>
                      <a:pPr marL="0" algn="l" defTabSz="1280160" rtl="0" eaLnBrk="1" latinLnBrk="0" hangingPunct="1"/>
                      <a:r>
                        <a:rPr lang="zh-CN" altLang="en-US" sz="2400" b="0" i="0" kern="1200" dirty="0" smtClean="0">
                          <a:solidFill>
                            <a:schemeClr val="bg1"/>
                          </a:solidFill>
                          <a:latin typeface="STHeiti Light" charset="-122"/>
                          <a:ea typeface="STHeiti Light" charset="-122"/>
                          <a:cs typeface="STHeiti Light" charset="-122"/>
                        </a:rPr>
                        <a:t>零值</a:t>
                      </a:r>
                      <a:endParaRPr lang="zh-CN" altLang="en-US" sz="2400" b="0" i="0" kern="1200" dirty="0">
                        <a:solidFill>
                          <a:schemeClr val="bg1"/>
                        </a:solidFill>
                        <a:latin typeface="STHeiti Light" charset="-122"/>
                        <a:ea typeface="STHeiti Light" charset="-122"/>
                        <a:cs typeface="STHeiti Light" charset="-122"/>
                      </a:endParaRPr>
                    </a:p>
                  </a:txBody>
                  <a:tcPr>
                    <a:solidFill>
                      <a:schemeClr val="accent1">
                        <a:lumMod val="60000"/>
                        <a:lumOff val="40000"/>
                      </a:schemeClr>
                    </a:solidFill>
                  </a:tcPr>
                </a:tc>
                <a:tc>
                  <a:txBody>
                    <a:bodyPr/>
                    <a:lstStyle/>
                    <a:p>
                      <a:pPr marL="0" algn="l" defTabSz="1280160" rtl="0" eaLnBrk="1" latinLnBrk="0" hangingPunct="1"/>
                      <a:r>
                        <a:rPr lang="zh-CN" altLang="en-US" sz="2400" b="0" i="0" kern="1200" dirty="0" smtClean="0">
                          <a:solidFill>
                            <a:schemeClr val="bg1"/>
                          </a:solidFill>
                          <a:latin typeface="STHeiti Light" charset="-122"/>
                          <a:ea typeface="STHeiti Light" charset="-122"/>
                          <a:cs typeface="STHeiti Light" charset="-122"/>
                        </a:rPr>
                        <a:t>说明</a:t>
                      </a:r>
                      <a:endParaRPr lang="zh-CN" altLang="en-US" sz="2400" b="0" i="0" kern="1200" dirty="0">
                        <a:solidFill>
                          <a:schemeClr val="bg1"/>
                        </a:solidFill>
                        <a:latin typeface="STHeiti Light" charset="-122"/>
                        <a:ea typeface="STHeiti Light" charset="-122"/>
                        <a:cs typeface="STHeiti Light" charset="-122"/>
                      </a:endParaRPr>
                    </a:p>
                  </a:txBody>
                  <a:tcPr>
                    <a:solidFill>
                      <a:schemeClr val="accent1">
                        <a:lumMod val="60000"/>
                        <a:lumOff val="40000"/>
                      </a:schemeClr>
                    </a:solidFill>
                  </a:tcPr>
                </a:tc>
              </a:tr>
              <a:tr h="482210">
                <a:tc>
                  <a:txBody>
                    <a:bodyPr/>
                    <a:lstStyle/>
                    <a:p>
                      <a:r>
                        <a:rPr lang="en-US" altLang="zh-CN" sz="2400" b="0" i="0" dirty="0" smtClean="0">
                          <a:solidFill>
                            <a:srgbClr val="000000"/>
                          </a:solidFill>
                          <a:effectLst/>
                          <a:latin typeface="STHeiti Light" charset="-122"/>
                          <a:ea typeface="STHeiti Light" charset="-122"/>
                          <a:cs typeface="STHeiti Light" charset="-122"/>
                        </a:rPr>
                        <a:t>bool</a:t>
                      </a:r>
                      <a:endParaRPr lang="zh-CN" altLang="en-US" sz="2400" b="0" i="0" dirty="0">
                        <a:solidFill>
                          <a:srgbClr val="000000"/>
                        </a:solidFill>
                        <a:effectLst/>
                        <a:latin typeface="STHeiti Light" charset="-122"/>
                        <a:ea typeface="STHeiti Light" charset="-122"/>
                        <a:cs typeface="STHeiti Light" charset="-122"/>
                      </a:endParaRPr>
                    </a:p>
                  </a:txBody>
                  <a:tcPr anchor="ctr">
                    <a:solidFill>
                      <a:schemeClr val="accent5">
                        <a:lumMod val="20000"/>
                        <a:lumOff val="80000"/>
                      </a:schemeClr>
                    </a:solidFill>
                  </a:tcPr>
                </a:tc>
                <a:tc>
                  <a:txBody>
                    <a:bodyPr/>
                    <a:lstStyle/>
                    <a:p>
                      <a:r>
                        <a:rPr lang="en-US" altLang="zh-CN" sz="2400" b="0" i="0" dirty="0" smtClean="0">
                          <a:solidFill>
                            <a:srgbClr val="000000"/>
                          </a:solidFill>
                          <a:effectLst/>
                          <a:latin typeface="STHeiti Light" charset="-122"/>
                          <a:ea typeface="STHeiti Light" charset="-122"/>
                          <a:cs typeface="STHeiti Light" charset="-122"/>
                        </a:rPr>
                        <a:t>1</a:t>
                      </a:r>
                      <a:endParaRPr lang="zh-CN" altLang="en-US" sz="2400" b="0" i="0" dirty="0">
                        <a:solidFill>
                          <a:srgbClr val="000000"/>
                        </a:solidFill>
                        <a:effectLst/>
                        <a:latin typeface="STHeiti Light" charset="-122"/>
                        <a:ea typeface="STHeiti Light" charset="-122"/>
                        <a:cs typeface="STHeiti Light" charset="-122"/>
                      </a:endParaRPr>
                    </a:p>
                  </a:txBody>
                  <a:tcPr anchor="ctr">
                    <a:solidFill>
                      <a:schemeClr val="accent5">
                        <a:lumMod val="20000"/>
                        <a:lumOff val="80000"/>
                      </a:schemeClr>
                    </a:solidFill>
                  </a:tcPr>
                </a:tc>
                <a:tc>
                  <a:txBody>
                    <a:bodyPr/>
                    <a:lstStyle/>
                    <a:p>
                      <a:r>
                        <a:rPr lang="en-US" altLang="zh-CN" sz="2400" b="0" i="0" dirty="0" smtClean="0">
                          <a:solidFill>
                            <a:srgbClr val="000000"/>
                          </a:solidFill>
                          <a:effectLst/>
                          <a:latin typeface="STHeiti Light" charset="-122"/>
                          <a:ea typeface="STHeiti Light" charset="-122"/>
                          <a:cs typeface="STHeiti Light" charset="-122"/>
                        </a:rPr>
                        <a:t>false</a:t>
                      </a:r>
                      <a:endParaRPr lang="zh-CN" altLang="en-US" sz="2400" b="0" i="0" dirty="0">
                        <a:solidFill>
                          <a:srgbClr val="000000"/>
                        </a:solidFill>
                        <a:effectLst/>
                        <a:latin typeface="STHeiti Light" charset="-122"/>
                        <a:ea typeface="STHeiti Light" charset="-122"/>
                        <a:cs typeface="STHeiti Light" charset="-122"/>
                      </a:endParaRPr>
                    </a:p>
                  </a:txBody>
                  <a:tcPr anchor="ctr">
                    <a:solidFill>
                      <a:schemeClr val="accent5">
                        <a:lumMod val="20000"/>
                        <a:lumOff val="80000"/>
                      </a:schemeClr>
                    </a:solidFill>
                  </a:tcPr>
                </a:tc>
                <a:tc>
                  <a:txBody>
                    <a:bodyPr/>
                    <a:lstStyle/>
                    <a:p>
                      <a:r>
                        <a:rPr lang="en-US" altLang="zh-CN" sz="2400" b="0" i="0" dirty="0" smtClean="0">
                          <a:solidFill>
                            <a:srgbClr val="000000"/>
                          </a:solidFill>
                          <a:effectLst/>
                          <a:latin typeface="STHeiti Light" charset="-122"/>
                          <a:ea typeface="STHeiti Light" charset="-122"/>
                          <a:cs typeface="STHeiti Light" charset="-122"/>
                        </a:rPr>
                        <a:t>true</a:t>
                      </a:r>
                      <a:r>
                        <a:rPr lang="zh-CN" altLang="en-US" sz="2400" b="0" i="0" baseline="0" dirty="0" smtClean="0">
                          <a:solidFill>
                            <a:srgbClr val="000000"/>
                          </a:solidFill>
                          <a:effectLst/>
                          <a:latin typeface="STHeiti Light" charset="-122"/>
                          <a:ea typeface="STHeiti Light" charset="-122"/>
                          <a:cs typeface="STHeiti Light" charset="-122"/>
                        </a:rPr>
                        <a:t> </a:t>
                      </a:r>
                      <a:r>
                        <a:rPr lang="en-US" altLang="zh-CN" sz="2400" b="0" i="0" baseline="0" dirty="0" smtClean="0">
                          <a:solidFill>
                            <a:srgbClr val="000000"/>
                          </a:solidFill>
                          <a:effectLst/>
                          <a:latin typeface="STHeiti Light" charset="-122"/>
                          <a:ea typeface="STHeiti Light" charset="-122"/>
                          <a:cs typeface="STHeiti Light" charset="-122"/>
                        </a:rPr>
                        <a:t>or</a:t>
                      </a:r>
                      <a:r>
                        <a:rPr lang="zh-CN" altLang="en-US" sz="2400" b="0" i="0" baseline="0" dirty="0" smtClean="0">
                          <a:solidFill>
                            <a:srgbClr val="000000"/>
                          </a:solidFill>
                          <a:effectLst/>
                          <a:latin typeface="STHeiti Light" charset="-122"/>
                          <a:ea typeface="STHeiti Light" charset="-122"/>
                          <a:cs typeface="STHeiti Light" charset="-122"/>
                        </a:rPr>
                        <a:t> </a:t>
                      </a:r>
                      <a:r>
                        <a:rPr lang="en-US" altLang="zh-CN" sz="2400" b="0" i="0" baseline="0" dirty="0" smtClean="0">
                          <a:solidFill>
                            <a:srgbClr val="000000"/>
                          </a:solidFill>
                          <a:effectLst/>
                          <a:latin typeface="STHeiti Light" charset="-122"/>
                          <a:ea typeface="STHeiti Light" charset="-122"/>
                          <a:cs typeface="STHeiti Light" charset="-122"/>
                        </a:rPr>
                        <a:t>false</a:t>
                      </a:r>
                      <a:endParaRPr lang="zh-CN" altLang="en-US" sz="2400" b="0" i="0" dirty="0">
                        <a:solidFill>
                          <a:srgbClr val="000000"/>
                        </a:solidFill>
                        <a:effectLst/>
                        <a:latin typeface="STHeiti Light" charset="-122"/>
                        <a:ea typeface="STHeiti Light" charset="-122"/>
                        <a:cs typeface="STHeiti Light" charset="-122"/>
                      </a:endParaRPr>
                    </a:p>
                  </a:txBody>
                  <a:tcPr anchor="ctr">
                    <a:solidFill>
                      <a:schemeClr val="accent5">
                        <a:lumMod val="20000"/>
                        <a:lumOff val="80000"/>
                      </a:schemeClr>
                    </a:solidFill>
                  </a:tcPr>
                </a:tc>
              </a:tr>
              <a:tr h="482210">
                <a:tc>
                  <a:txBody>
                    <a:bodyPr/>
                    <a:lstStyle/>
                    <a:p>
                      <a:r>
                        <a:rPr lang="en-US" altLang="zh-CN" sz="2400" b="0" i="0" dirty="0" smtClean="0">
                          <a:solidFill>
                            <a:srgbClr val="000000"/>
                          </a:solidFill>
                          <a:latin typeface="STHeiti Light" charset="-122"/>
                          <a:ea typeface="STHeiti Light" charset="-122"/>
                          <a:cs typeface="STHeiti Light" charset="-122"/>
                        </a:rPr>
                        <a:t>byte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1</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rgbClr val="000000"/>
                          </a:solidFill>
                          <a:effectLst/>
                          <a:latin typeface="STHeiti Light" charset="-122"/>
                          <a:ea typeface="STHeiti Light" charset="-122"/>
                          <a:cs typeface="STHeiti Light" charset="-122"/>
                        </a:rPr>
                        <a:t>等同于</a:t>
                      </a:r>
                      <a:r>
                        <a:rPr lang="pt-BR" altLang="zh-CN" sz="2400" b="0" i="0" kern="1200" dirty="0" smtClean="0">
                          <a:solidFill>
                            <a:srgbClr val="000000"/>
                          </a:solidFill>
                          <a:effectLst/>
                          <a:latin typeface="STHeiti Light" charset="-122"/>
                          <a:ea typeface="STHeiti Light" charset="-122"/>
                          <a:cs typeface="STHeiti Light" charset="-122"/>
                        </a:rPr>
                        <a:t>uint8 </a:t>
                      </a:r>
                      <a:endParaRPr lang="pt-BR" altLang="zh-CN" sz="2400" b="0" i="0" dirty="0" smtClean="0">
                        <a:solidFill>
                          <a:srgbClr val="000000"/>
                        </a:solidFill>
                        <a:effectLst/>
                        <a:latin typeface="STHeiti Light" charset="-122"/>
                        <a:ea typeface="STHeiti Light" charset="-122"/>
                        <a:cs typeface="STHeiti Light" charset="-122"/>
                      </a:endParaRPr>
                    </a:p>
                  </a:txBody>
                  <a:tcPr>
                    <a:solidFill>
                      <a:schemeClr val="accent5">
                        <a:lumMod val="20000"/>
                        <a:lumOff val="80000"/>
                      </a:schemeClr>
                    </a:solidFill>
                  </a:tcPr>
                </a:tc>
              </a:tr>
              <a:tr h="482210">
                <a:tc>
                  <a:txBody>
                    <a:bodyPr/>
                    <a:lstStyle/>
                    <a:p>
                      <a:r>
                        <a:rPr lang="en-US" altLang="zh-CN" sz="2400" b="0" i="0" dirty="0" smtClean="0">
                          <a:solidFill>
                            <a:srgbClr val="000000"/>
                          </a:solidFill>
                          <a:latin typeface="STHeiti Light" charset="-122"/>
                          <a:ea typeface="STHeiti Light" charset="-122"/>
                          <a:cs typeface="STHeiti Light" charset="-122"/>
                        </a:rPr>
                        <a:t>rune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4</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400" b="0" i="0" dirty="0" smtClean="0">
                          <a:solidFill>
                            <a:srgbClr val="000000"/>
                          </a:solidFill>
                          <a:latin typeface="STHeiti Light" charset="-122"/>
                          <a:ea typeface="STHeiti Light" charset="-122"/>
                          <a:cs typeface="STHeiti Light" charset="-122"/>
                        </a:rPr>
                        <a:t>等同于</a:t>
                      </a:r>
                      <a:r>
                        <a:rPr lang="en-US" altLang="zh-CN" sz="2400" b="0" i="0" dirty="0" smtClean="0">
                          <a:solidFill>
                            <a:srgbClr val="000000"/>
                          </a:solidFill>
                          <a:latin typeface="STHeiti Light" charset="-122"/>
                          <a:ea typeface="STHeiti Light" charset="-122"/>
                          <a:cs typeface="STHeiti Light" charset="-122"/>
                        </a:rPr>
                        <a:t>int32</a:t>
                      </a:r>
                      <a:r>
                        <a:rPr lang="zh-CN" altLang="en-US" sz="2400" b="0" i="0" dirty="0" smtClean="0">
                          <a:solidFill>
                            <a:srgbClr val="000000"/>
                          </a:solidFill>
                          <a:latin typeface="STHeiti Light" charset="-122"/>
                          <a:ea typeface="STHeiti Light" charset="-122"/>
                          <a:cs typeface="STHeiti Light" charset="-122"/>
                        </a:rPr>
                        <a:t>。存储</a:t>
                      </a:r>
                      <a:r>
                        <a:rPr lang="en-US" altLang="zh-CN" sz="2400" b="0" i="0" dirty="0" smtClean="0">
                          <a:solidFill>
                            <a:srgbClr val="000000"/>
                          </a:solidFill>
                          <a:latin typeface="STHeiti Light" charset="-122"/>
                          <a:ea typeface="STHeiti Light" charset="-122"/>
                          <a:cs typeface="STHeiti Light" charset="-122"/>
                        </a:rPr>
                        <a:t>Unicode</a:t>
                      </a:r>
                      <a:r>
                        <a:rPr lang="zh-CN" altLang="en-US" sz="2400" b="0" i="0" dirty="0" smtClean="0">
                          <a:solidFill>
                            <a:srgbClr val="000000"/>
                          </a:solidFill>
                          <a:latin typeface="STHeiti Light" charset="-122"/>
                          <a:ea typeface="STHeiti Light" charset="-122"/>
                          <a:cs typeface="STHeiti Light" charset="-122"/>
                        </a:rPr>
                        <a:t> </a:t>
                      </a:r>
                      <a:r>
                        <a:rPr lang="en-US" altLang="zh-CN" sz="2400" b="0" i="0" dirty="0" smtClean="0">
                          <a:solidFill>
                            <a:srgbClr val="000000"/>
                          </a:solidFill>
                          <a:latin typeface="STHeiti Light" charset="-122"/>
                          <a:ea typeface="STHeiti Light" charset="-122"/>
                          <a:cs typeface="STHeiti Light" charset="-122"/>
                        </a:rPr>
                        <a:t>Code</a:t>
                      </a:r>
                      <a:r>
                        <a:rPr lang="zh-CN" altLang="en-US" sz="2400" b="0" i="0" dirty="0" smtClean="0">
                          <a:solidFill>
                            <a:srgbClr val="000000"/>
                          </a:solidFill>
                          <a:latin typeface="STHeiti Light" charset="-122"/>
                          <a:ea typeface="STHeiti Light" charset="-122"/>
                          <a:cs typeface="STHeiti Light" charset="-122"/>
                        </a:rPr>
                        <a:t> </a:t>
                      </a:r>
                      <a:r>
                        <a:rPr lang="en-US" altLang="zh-CN" sz="2400" b="0" i="0" dirty="0" smtClean="0">
                          <a:solidFill>
                            <a:srgbClr val="000000"/>
                          </a:solidFill>
                          <a:latin typeface="STHeiti Light" charset="-122"/>
                          <a:ea typeface="STHeiti Light" charset="-122"/>
                          <a:cs typeface="STHeiti Light" charset="-122"/>
                        </a:rPr>
                        <a:t>Point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867979">
                <a:tc>
                  <a:txBody>
                    <a:bodyPr/>
                    <a:lstStyle/>
                    <a:p>
                      <a:r>
                        <a:rPr lang="en-US" altLang="zh-CN" sz="2400" b="0" i="0" dirty="0" err="1" smtClean="0">
                          <a:solidFill>
                            <a:srgbClr val="000000"/>
                          </a:solidFill>
                          <a:latin typeface="STHeiti Light" charset="-122"/>
                          <a:ea typeface="STHeiti Light" charset="-122"/>
                          <a:cs typeface="STHeiti Light" charset="-122"/>
                        </a:rPr>
                        <a:t>int</a:t>
                      </a:r>
                      <a:r>
                        <a:rPr lang="en-US" altLang="zh-CN" sz="2400" b="0" i="0" dirty="0" smtClean="0">
                          <a:solidFill>
                            <a:srgbClr val="000000"/>
                          </a:solidFill>
                          <a:latin typeface="STHeiti Light" charset="-122"/>
                          <a:ea typeface="STHeiti Light" charset="-122"/>
                          <a:cs typeface="STHeiti Light" charset="-122"/>
                        </a:rPr>
                        <a:t>/</a:t>
                      </a:r>
                      <a:r>
                        <a:rPr lang="en-US" altLang="zh-CN" sz="2400" b="0" i="0" dirty="0" err="1" smtClean="0">
                          <a:solidFill>
                            <a:srgbClr val="000000"/>
                          </a:solidFill>
                          <a:latin typeface="STHeiti Light" charset="-122"/>
                          <a:ea typeface="STHeiti Light" charset="-122"/>
                          <a:cs typeface="STHeiti Light" charset="-122"/>
                        </a:rPr>
                        <a:t>uint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dirty="0" smtClean="0">
                          <a:solidFill>
                            <a:srgbClr val="000000"/>
                          </a:solidFill>
                          <a:latin typeface="STHeiti Light" charset="-122"/>
                          <a:ea typeface="STHeiti Light" charset="-122"/>
                          <a:cs typeface="STHeiti Light" charset="-122"/>
                        </a:rPr>
                        <a:t>平台有关，</a:t>
                      </a:r>
                      <a:r>
                        <a:rPr lang="en-US" altLang="zh-CN" sz="2400" b="0" i="0" dirty="0" smtClean="0">
                          <a:solidFill>
                            <a:srgbClr val="000000"/>
                          </a:solidFill>
                          <a:latin typeface="STHeiti Light" charset="-122"/>
                          <a:ea typeface="STHeiti Light" charset="-122"/>
                          <a:cs typeface="STHeiti Light" charset="-122"/>
                        </a:rPr>
                        <a:t>32</a:t>
                      </a:r>
                      <a:r>
                        <a:rPr lang="zh-CN" altLang="en-US" sz="2400" b="0" i="0" dirty="0" smtClean="0">
                          <a:solidFill>
                            <a:srgbClr val="000000"/>
                          </a:solidFill>
                          <a:latin typeface="STHeiti Light" charset="-122"/>
                          <a:ea typeface="STHeiti Light" charset="-122"/>
                          <a:cs typeface="STHeiti Light" charset="-122"/>
                        </a:rPr>
                        <a:t> </a:t>
                      </a:r>
                      <a:r>
                        <a:rPr lang="en-US" altLang="zh-CN" sz="2400" b="0" i="0" dirty="0" smtClean="0">
                          <a:solidFill>
                            <a:srgbClr val="000000"/>
                          </a:solidFill>
                          <a:latin typeface="STHeiti Light" charset="-122"/>
                          <a:ea typeface="STHeiti Light" charset="-122"/>
                          <a:cs typeface="STHeiti Light" charset="-122"/>
                        </a:rPr>
                        <a:t>or</a:t>
                      </a:r>
                      <a:r>
                        <a:rPr lang="zh-CN" altLang="en-US" sz="2400" b="0" i="0" dirty="0" smtClean="0">
                          <a:solidFill>
                            <a:srgbClr val="000000"/>
                          </a:solidFill>
                          <a:latin typeface="STHeiti Light" charset="-122"/>
                          <a:ea typeface="STHeiti Light" charset="-122"/>
                          <a:cs typeface="STHeiti Light" charset="-122"/>
                        </a:rPr>
                        <a:t> </a:t>
                      </a:r>
                      <a:r>
                        <a:rPr lang="en-US" altLang="zh-CN" sz="2400" b="0" i="0" dirty="0" smtClean="0">
                          <a:solidFill>
                            <a:srgbClr val="000000"/>
                          </a:solidFill>
                          <a:latin typeface="STHeiti Light" charset="-122"/>
                          <a:ea typeface="STHeiti Light" charset="-122"/>
                          <a:cs typeface="STHeiti Light" charset="-122"/>
                        </a:rPr>
                        <a:t>64</a:t>
                      </a:r>
                      <a:r>
                        <a:rPr lang="zh-CN" altLang="en-US" sz="2400" b="0" i="0" dirty="0" smtClean="0">
                          <a:solidFill>
                            <a:srgbClr val="000000"/>
                          </a:solidFill>
                          <a:latin typeface="STHeiti Light" charset="-122"/>
                          <a:ea typeface="STHeiti Light" charset="-122"/>
                          <a:cs typeface="STHeiti Light" charset="-122"/>
                        </a:rPr>
                        <a:t>。</a:t>
                      </a:r>
                      <a:r>
                        <a:rPr lang="zh-CN" altLang="mr-IN" sz="2400" b="0" i="0" dirty="0" smtClean="0">
                          <a:solidFill>
                            <a:srgbClr val="000000"/>
                          </a:solidFill>
                          <a:latin typeface="STHeiti Light" charset="-122"/>
                          <a:ea typeface="STHeiti Light" charset="-122"/>
                          <a:cs typeface="STHeiti Light" charset="-122"/>
                        </a:rPr>
                        <a:t>在 </a:t>
                      </a:r>
                      <a:r>
                        <a:rPr lang="mr-IN" altLang="zh-CN" sz="2400" b="0" i="0" dirty="0" smtClean="0">
                          <a:solidFill>
                            <a:srgbClr val="000000"/>
                          </a:solidFill>
                          <a:latin typeface="STHeiti Light" charset="-122"/>
                          <a:ea typeface="STHeiti Light" charset="-122"/>
                          <a:cs typeface="STHeiti Light" charset="-122"/>
                        </a:rPr>
                        <a:t>AMD64/X86-64 </a:t>
                      </a:r>
                      <a:r>
                        <a:rPr lang="zh-CN" altLang="mr-IN" sz="2400" b="0" i="0" dirty="0" smtClean="0">
                          <a:solidFill>
                            <a:srgbClr val="000000"/>
                          </a:solidFill>
                          <a:latin typeface="STHeiti Light" charset="-122"/>
                          <a:ea typeface="STHeiti Light" charset="-122"/>
                          <a:cs typeface="STHeiti Light" charset="-122"/>
                        </a:rPr>
                        <a:t>平台是 </a:t>
                      </a:r>
                      <a:r>
                        <a:rPr lang="mr-IN" altLang="zh-CN" sz="2400" b="0" i="0" dirty="0" smtClean="0">
                          <a:solidFill>
                            <a:srgbClr val="000000"/>
                          </a:solidFill>
                          <a:latin typeface="STHeiti Light" charset="-122"/>
                          <a:ea typeface="STHeiti Light" charset="-122"/>
                          <a:cs typeface="STHeiti Light" charset="-122"/>
                        </a:rPr>
                        <a:t>64 </a:t>
                      </a:r>
                      <a:r>
                        <a:rPr lang="zh-CN" altLang="mr-IN" sz="2400" b="0" i="0" dirty="0" smtClean="0">
                          <a:solidFill>
                            <a:srgbClr val="000000"/>
                          </a:solidFill>
                          <a:latin typeface="STHeiti Light" charset="-122"/>
                          <a:ea typeface="STHeiti Light" charset="-122"/>
                          <a:cs typeface="STHeiti Light" charset="-122"/>
                        </a:rPr>
                        <a:t>位整数 </a:t>
                      </a:r>
                    </a:p>
                  </a:txBody>
                  <a:tcPr>
                    <a:solidFill>
                      <a:schemeClr val="accent5">
                        <a:lumMod val="20000"/>
                        <a:lumOff val="80000"/>
                      </a:schemeClr>
                    </a:solidFill>
                  </a:tcPr>
                </a:tc>
              </a:tr>
              <a:tr h="482210">
                <a:tc>
                  <a:txBody>
                    <a:bodyPr/>
                    <a:lstStyle/>
                    <a:p>
                      <a:r>
                        <a:rPr lang="en-US" altLang="zh-CN" sz="2400" b="0" i="0" dirty="0" smtClean="0">
                          <a:solidFill>
                            <a:srgbClr val="000000"/>
                          </a:solidFill>
                          <a:latin typeface="STHeiti Light" charset="-122"/>
                          <a:ea typeface="STHeiti Light" charset="-122"/>
                          <a:cs typeface="STHeiti Light" charset="-122"/>
                        </a:rPr>
                        <a:t>int8/uint8</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1</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400" b="0" i="0" dirty="0" smtClean="0">
                          <a:solidFill>
                            <a:srgbClr val="000000"/>
                          </a:solidFill>
                          <a:latin typeface="STHeiti Light" charset="-122"/>
                          <a:ea typeface="STHeiti Light" charset="-122"/>
                          <a:cs typeface="STHeiti Light" charset="-122"/>
                        </a:rPr>
                        <a:t>范围：</a:t>
                      </a:r>
                      <a:r>
                        <a:rPr lang="en-US" altLang="zh-CN" sz="2400" b="0" i="0" dirty="0" smtClean="0">
                          <a:solidFill>
                            <a:srgbClr val="000000"/>
                          </a:solidFill>
                          <a:latin typeface="STHeiti Light" charset="-122"/>
                          <a:ea typeface="STHeiti Light" charset="-122"/>
                          <a:cs typeface="STHeiti Light" charset="-122"/>
                        </a:rPr>
                        <a:t>-128~127</a:t>
                      </a:r>
                      <a:r>
                        <a:rPr lang="zh-CN" altLang="en-US" sz="2400" b="0" i="0" dirty="0" smtClean="0">
                          <a:solidFill>
                            <a:srgbClr val="000000"/>
                          </a:solidFill>
                          <a:latin typeface="STHeiti Light" charset="-122"/>
                          <a:ea typeface="STHeiti Light" charset="-122"/>
                          <a:cs typeface="STHeiti Light" charset="-122"/>
                        </a:rPr>
                        <a:t>；</a:t>
                      </a:r>
                      <a:r>
                        <a:rPr lang="en-US" altLang="zh-CN" sz="2400" b="0" i="0" dirty="0" smtClean="0">
                          <a:solidFill>
                            <a:srgbClr val="000000"/>
                          </a:solidFill>
                          <a:latin typeface="STHeiti Light" charset="-122"/>
                          <a:ea typeface="STHeiti Light" charset="-122"/>
                          <a:cs typeface="STHeiti Light" charset="-122"/>
                        </a:rPr>
                        <a:t>0~255</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482210">
                <a:tc>
                  <a:txBody>
                    <a:bodyPr/>
                    <a:lstStyle/>
                    <a:p>
                      <a:r>
                        <a:rPr lang="en-US" altLang="zh-CN" sz="2400" b="0" i="0" dirty="0" smtClean="0">
                          <a:solidFill>
                            <a:srgbClr val="000000"/>
                          </a:solidFill>
                          <a:latin typeface="STHeiti Light" charset="-122"/>
                          <a:ea typeface="STHeiti Light" charset="-122"/>
                          <a:cs typeface="STHeiti Light" charset="-122"/>
                        </a:rPr>
                        <a:t>int16/uint16</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2</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dirty="0" smtClean="0">
                          <a:solidFill>
                            <a:srgbClr val="000000"/>
                          </a:solidFill>
                          <a:latin typeface="STHeiti Light" charset="-122"/>
                          <a:ea typeface="STHeiti Light" charset="-122"/>
                          <a:cs typeface="STHeiti Light" charset="-122"/>
                        </a:rPr>
                        <a:t>范围：</a:t>
                      </a:r>
                      <a:r>
                        <a:rPr lang="en-US" altLang="zh-CN" sz="2400" b="0" i="0" dirty="0" smtClean="0">
                          <a:solidFill>
                            <a:srgbClr val="000000"/>
                          </a:solidFill>
                          <a:latin typeface="STHeiti Light" charset="-122"/>
                          <a:ea typeface="STHeiti Light" charset="-122"/>
                          <a:cs typeface="STHeiti Light" charset="-122"/>
                        </a:rPr>
                        <a:t>-32768~32767</a:t>
                      </a:r>
                      <a:r>
                        <a:rPr lang="zh-CN" altLang="en-US" sz="2400" b="0" i="0" dirty="0" smtClean="0">
                          <a:solidFill>
                            <a:srgbClr val="000000"/>
                          </a:solidFill>
                          <a:latin typeface="STHeiti Light" charset="-122"/>
                          <a:ea typeface="STHeiti Light" charset="-122"/>
                          <a:cs typeface="STHeiti Light" charset="-122"/>
                        </a:rPr>
                        <a:t>；</a:t>
                      </a:r>
                      <a:r>
                        <a:rPr lang="en-US" altLang="zh-CN" sz="2400" b="0" i="0" dirty="0" smtClean="0">
                          <a:solidFill>
                            <a:srgbClr val="000000"/>
                          </a:solidFill>
                          <a:latin typeface="STHeiti Light" charset="-122"/>
                          <a:ea typeface="STHeiti Light" charset="-122"/>
                          <a:cs typeface="STHeiti Light" charset="-122"/>
                        </a:rPr>
                        <a:t>0~65535</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867979">
                <a:tc>
                  <a:txBody>
                    <a:bodyPr/>
                    <a:lstStyle/>
                    <a:p>
                      <a:r>
                        <a:rPr lang="en-US" altLang="zh-CN" sz="2400" b="0" i="0" dirty="0" smtClean="0">
                          <a:solidFill>
                            <a:srgbClr val="000000"/>
                          </a:solidFill>
                          <a:latin typeface="STHeiti Light" charset="-122"/>
                          <a:ea typeface="STHeiti Light" charset="-122"/>
                          <a:cs typeface="STHeiti Light" charset="-122"/>
                        </a:rPr>
                        <a:t>int32/uint32</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4</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dirty="0" smtClean="0">
                          <a:solidFill>
                            <a:srgbClr val="000000"/>
                          </a:solidFill>
                          <a:latin typeface="STHeiti Light" charset="-122"/>
                          <a:ea typeface="STHeiti Light" charset="-122"/>
                          <a:cs typeface="STHeiti Light" charset="-122"/>
                        </a:rPr>
                        <a:t>范围：</a:t>
                      </a:r>
                      <a:r>
                        <a:rPr lang="cs-CZ" altLang="zh-CN" sz="2400" b="0" i="0" dirty="0" smtClean="0">
                          <a:solidFill>
                            <a:srgbClr val="000000"/>
                          </a:solidFill>
                          <a:latin typeface="STHeiti Light" charset="-122"/>
                          <a:ea typeface="STHeiti Light" charset="-122"/>
                          <a:cs typeface="STHeiti Light" charset="-122"/>
                        </a:rPr>
                        <a:t>-2147483648</a:t>
                      </a:r>
                      <a:r>
                        <a:rPr lang="en-US" altLang="zh-CN" sz="2400" b="0" i="0" dirty="0" smtClean="0">
                          <a:solidFill>
                            <a:srgbClr val="000000"/>
                          </a:solidFill>
                          <a:latin typeface="STHeiti Light" charset="-122"/>
                          <a:ea typeface="STHeiti Light" charset="-122"/>
                          <a:cs typeface="STHeiti Light" charset="-122"/>
                        </a:rPr>
                        <a:t>~</a:t>
                      </a:r>
                      <a:r>
                        <a:rPr lang="cs-CZ" altLang="zh-CN" sz="2400" b="0" i="0" dirty="0" smtClean="0">
                          <a:solidFill>
                            <a:srgbClr val="000000"/>
                          </a:solidFill>
                          <a:latin typeface="STHeiti Light" charset="-122"/>
                          <a:ea typeface="STHeiti Light" charset="-122"/>
                          <a:cs typeface="STHeiti Light" charset="-122"/>
                        </a:rPr>
                        <a:t>2147483647</a:t>
                      </a:r>
                      <a:r>
                        <a:rPr lang="zh-CN" altLang="en-US" sz="2400" b="0" i="0" dirty="0" smtClean="0">
                          <a:solidFill>
                            <a:srgbClr val="000000"/>
                          </a:solidFill>
                          <a:latin typeface="STHeiti Light" charset="-122"/>
                          <a:ea typeface="STHeiti Light" charset="-122"/>
                          <a:cs typeface="STHeiti Light" charset="-122"/>
                        </a:rPr>
                        <a:t>；</a:t>
                      </a:r>
                      <a:r>
                        <a:rPr lang="en-US" altLang="zh-CN" sz="2400" b="0" i="0" dirty="0" smtClean="0">
                          <a:solidFill>
                            <a:srgbClr val="000000"/>
                          </a:solidFill>
                          <a:latin typeface="STHeiti Light" charset="-122"/>
                          <a:ea typeface="STHeiti Light" charset="-122"/>
                          <a:cs typeface="STHeiti Light" charset="-122"/>
                        </a:rPr>
                        <a:t>0~4294967295</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1253747">
                <a:tc>
                  <a:txBody>
                    <a:bodyPr/>
                    <a:lstStyle/>
                    <a:p>
                      <a:r>
                        <a:rPr lang="en-US" altLang="zh-CN" sz="2400" b="0" i="0" dirty="0" smtClean="0">
                          <a:solidFill>
                            <a:srgbClr val="000000"/>
                          </a:solidFill>
                          <a:latin typeface="STHeiti Light" charset="-122"/>
                          <a:ea typeface="STHeiti Light" charset="-122"/>
                          <a:cs typeface="STHeiti Light" charset="-122"/>
                        </a:rPr>
                        <a:t>int64/uint64</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8</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400" b="0" i="0" dirty="0" smtClean="0">
                          <a:solidFill>
                            <a:srgbClr val="000000"/>
                          </a:solidFill>
                          <a:latin typeface="STHeiti Light" charset="-122"/>
                          <a:ea typeface="STHeiti Light" charset="-122"/>
                          <a:cs typeface="STHeiti Light" charset="-122"/>
                        </a:rPr>
                        <a:t>范围：</a:t>
                      </a:r>
                      <a:r>
                        <a:rPr lang="is-IS" altLang="zh-CN" sz="2400" b="0" i="0" dirty="0" smtClean="0">
                          <a:solidFill>
                            <a:srgbClr val="000000"/>
                          </a:solidFill>
                          <a:latin typeface="STHeiti Light" charset="-122"/>
                          <a:ea typeface="STHeiti Light" charset="-122"/>
                          <a:cs typeface="STHeiti Light" charset="-122"/>
                        </a:rPr>
                        <a:t>-9223372036854775808 </a:t>
                      </a:r>
                      <a:r>
                        <a:rPr lang="en-US" altLang="zh-CN" sz="2400" b="0" i="0" dirty="0" smtClean="0">
                          <a:solidFill>
                            <a:srgbClr val="000000"/>
                          </a:solidFill>
                          <a:latin typeface="STHeiti Light" charset="-122"/>
                          <a:ea typeface="STHeiti Light" charset="-122"/>
                          <a:cs typeface="STHeiti Light" charset="-122"/>
                        </a:rPr>
                        <a:t>~</a:t>
                      </a:r>
                      <a:r>
                        <a:rPr lang="is-IS" altLang="zh-CN" sz="2400" b="0" i="0" dirty="0" smtClean="0">
                          <a:solidFill>
                            <a:srgbClr val="000000"/>
                          </a:solidFill>
                          <a:latin typeface="STHeiti Light" charset="-122"/>
                          <a:ea typeface="STHeiti Light" charset="-122"/>
                          <a:cs typeface="STHeiti Light" charset="-122"/>
                        </a:rPr>
                        <a:t>9223372036854775807</a:t>
                      </a:r>
                      <a:r>
                        <a:rPr lang="zh-CN" altLang="en-US" sz="2400" b="0" i="0" dirty="0" smtClean="0">
                          <a:solidFill>
                            <a:srgbClr val="000000"/>
                          </a:solidFill>
                          <a:latin typeface="STHeiti Light" charset="-122"/>
                          <a:ea typeface="STHeiti Light" charset="-122"/>
                          <a:cs typeface="STHeiti Light" charset="-122"/>
                        </a:rPr>
                        <a:t>；</a:t>
                      </a:r>
                      <a:r>
                        <a:rPr lang="en-US" altLang="zh-CN" sz="2400" b="0" i="0" dirty="0" smtClean="0">
                          <a:solidFill>
                            <a:srgbClr val="000000"/>
                          </a:solidFill>
                          <a:latin typeface="STHeiti Light" charset="-122"/>
                          <a:ea typeface="STHeiti Light" charset="-122"/>
                          <a:cs typeface="STHeiti Light" charset="-122"/>
                        </a:rPr>
                        <a:t>0~</a:t>
                      </a:r>
                      <a:r>
                        <a:rPr lang="is-IS" altLang="zh-CN" sz="2400" b="0" i="0" dirty="0" smtClean="0">
                          <a:solidFill>
                            <a:srgbClr val="000000"/>
                          </a:solidFill>
                          <a:latin typeface="STHeiti Light" charset="-122"/>
                          <a:ea typeface="STHeiti Light" charset="-122"/>
                          <a:cs typeface="STHeiti Light" charset="-122"/>
                        </a:rPr>
                        <a:t>18446744073709551615</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482210">
                <a:tc>
                  <a:txBody>
                    <a:bodyPr/>
                    <a:lstStyle/>
                    <a:p>
                      <a:r>
                        <a:rPr lang="en-US" altLang="zh-CN" sz="2400" b="0" i="0" dirty="0" smtClean="0">
                          <a:solidFill>
                            <a:srgbClr val="000000"/>
                          </a:solidFill>
                          <a:latin typeface="STHeiti Light" charset="-122"/>
                          <a:ea typeface="STHeiti Light" charset="-122"/>
                          <a:cs typeface="STHeiti Light" charset="-122"/>
                        </a:rPr>
                        <a:t>float32</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4</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400" b="0" i="0" dirty="0" smtClean="0">
                          <a:solidFill>
                            <a:srgbClr val="000000"/>
                          </a:solidFill>
                          <a:latin typeface="STHeiti Light" charset="-122"/>
                          <a:ea typeface="STHeiti Light" charset="-122"/>
                          <a:cs typeface="STHeiti Light" charset="-122"/>
                        </a:rPr>
                        <a:t>精确到 </a:t>
                      </a:r>
                      <a:r>
                        <a:rPr lang="en-US" altLang="zh-CN" sz="2400" b="0" i="0" dirty="0" smtClean="0">
                          <a:solidFill>
                            <a:srgbClr val="000000"/>
                          </a:solidFill>
                          <a:latin typeface="STHeiti Light" charset="-122"/>
                          <a:ea typeface="STHeiti Light" charset="-122"/>
                          <a:cs typeface="STHeiti Light" charset="-122"/>
                        </a:rPr>
                        <a:t>7 </a:t>
                      </a:r>
                      <a:r>
                        <a:rPr lang="zh-CN" altLang="en-US" sz="2400" b="0" i="0" dirty="0" smtClean="0">
                          <a:solidFill>
                            <a:srgbClr val="000000"/>
                          </a:solidFill>
                          <a:latin typeface="STHeiti Light" charset="-122"/>
                          <a:ea typeface="STHeiti Light" charset="-122"/>
                          <a:cs typeface="STHeiti Light" charset="-122"/>
                        </a:rPr>
                        <a:t>个小小数位</a:t>
                      </a:r>
                    </a:p>
                  </a:txBody>
                  <a:tcPr>
                    <a:solidFill>
                      <a:schemeClr val="accent5">
                        <a:lumMod val="20000"/>
                        <a:lumOff val="80000"/>
                      </a:schemeClr>
                    </a:solidFill>
                  </a:tcPr>
                </a:tc>
              </a:tr>
              <a:tr h="482210">
                <a:tc>
                  <a:txBody>
                    <a:bodyPr/>
                    <a:lstStyle/>
                    <a:p>
                      <a:r>
                        <a:rPr lang="en-US" altLang="zh-CN" sz="2400" b="0" i="0" dirty="0" smtClean="0">
                          <a:solidFill>
                            <a:srgbClr val="000000"/>
                          </a:solidFill>
                          <a:latin typeface="STHeiti Light" charset="-122"/>
                          <a:ea typeface="STHeiti Light" charset="-122"/>
                          <a:cs typeface="STHeiti Light" charset="-122"/>
                        </a:rPr>
                        <a:t>float64</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8</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400" b="0" i="0" dirty="0" smtClean="0">
                          <a:solidFill>
                            <a:srgbClr val="000000"/>
                          </a:solidFill>
                          <a:latin typeface="STHeiti Light" charset="-122"/>
                          <a:ea typeface="STHeiti Light" charset="-122"/>
                          <a:cs typeface="STHeiti Light" charset="-122"/>
                        </a:rPr>
                        <a:t>精确到 </a:t>
                      </a:r>
                      <a:r>
                        <a:rPr lang="en-US" altLang="zh-CN" sz="2400" b="0" i="0" dirty="0" smtClean="0">
                          <a:solidFill>
                            <a:srgbClr val="000000"/>
                          </a:solidFill>
                          <a:latin typeface="STHeiti Light" charset="-122"/>
                          <a:ea typeface="STHeiti Light" charset="-122"/>
                          <a:cs typeface="STHeiti Light" charset="-122"/>
                        </a:rPr>
                        <a:t>15 </a:t>
                      </a:r>
                      <a:r>
                        <a:rPr lang="zh-CN" altLang="en-US" sz="2400" b="0" i="0" dirty="0" smtClean="0">
                          <a:solidFill>
                            <a:srgbClr val="000000"/>
                          </a:solidFill>
                          <a:latin typeface="STHeiti Light" charset="-122"/>
                          <a:ea typeface="STHeiti Light" charset="-122"/>
                          <a:cs typeface="STHeiti Light" charset="-122"/>
                        </a:rPr>
                        <a:t>个小小数位</a:t>
                      </a:r>
                    </a:p>
                  </a:txBody>
                  <a:tcPr>
                    <a:solidFill>
                      <a:schemeClr val="accent5">
                        <a:lumMod val="20000"/>
                        <a:lumOff val="80000"/>
                      </a:schemeClr>
                    </a:solidFill>
                  </a:tcPr>
                </a:tc>
              </a:tr>
            </a:tbl>
          </a:graphicData>
        </a:graphic>
      </p:graphicFrame>
    </p:spTree>
    <p:extLst>
      <p:ext uri="{BB962C8B-B14F-4D97-AF65-F5344CB8AC3E}">
        <p14:creationId xmlns:p14="http://schemas.microsoft.com/office/powerpoint/2010/main" val="855147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smtClean="0">
                <a:solidFill>
                  <a:srgbClr val="439EFF"/>
                </a:solidFill>
                <a:latin typeface="幼圆" pitchFamily="49" charset="-122"/>
                <a:ea typeface="幼圆" pitchFamily="49" charset="-122"/>
              </a:rPr>
              <a:t>基本语法：数据类型（</a:t>
            </a:r>
            <a:r>
              <a:rPr lang="en-US" altLang="zh-CN" sz="4800" b="1" dirty="0">
                <a:solidFill>
                  <a:srgbClr val="439EFF"/>
                </a:solidFill>
                <a:latin typeface="幼圆" pitchFamily="49" charset="-122"/>
                <a:ea typeface="幼圆" pitchFamily="49" charset="-122"/>
              </a:rPr>
              <a:t>2</a:t>
            </a:r>
            <a:r>
              <a:rPr lang="en-US" altLang="zh-CN" sz="4800" b="1" dirty="0" smtClean="0">
                <a:solidFill>
                  <a:srgbClr val="439EFF"/>
                </a:solidFill>
                <a:latin typeface="幼圆" pitchFamily="49" charset="-122"/>
                <a:ea typeface="幼圆" pitchFamily="49" charset="-122"/>
              </a:rPr>
              <a:t>/2</a:t>
            </a:r>
            <a:r>
              <a:rPr lang="zh-CN" altLang="en-US" sz="4800" b="1" dirty="0" smtClean="0">
                <a:solidFill>
                  <a:srgbClr val="439EFF"/>
                </a:solidFill>
                <a:latin typeface="幼圆" pitchFamily="49" charset="-122"/>
                <a:ea typeface="幼圆" pitchFamily="49" charset="-122"/>
              </a:rPr>
              <a:t>）</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997631553"/>
              </p:ext>
            </p:extLst>
          </p:nvPr>
        </p:nvGraphicFramePr>
        <p:xfrm>
          <a:off x="639763" y="2239963"/>
          <a:ext cx="11522076" cy="6876965"/>
        </p:xfrm>
        <a:graphic>
          <a:graphicData uri="http://schemas.openxmlformats.org/drawingml/2006/table">
            <a:tbl>
              <a:tblPr firstRow="1" bandRow="1">
                <a:tableStyleId>{5C22544A-7EE6-4342-B048-85BDC9FD1C3A}</a:tableStyleId>
              </a:tblPr>
              <a:tblGrid>
                <a:gridCol w="2952725"/>
                <a:gridCol w="864096"/>
                <a:gridCol w="2016224"/>
                <a:gridCol w="5689031"/>
              </a:tblGrid>
              <a:tr h="379014">
                <a:tc>
                  <a:txBody>
                    <a:bodyPr/>
                    <a:lstStyle/>
                    <a:p>
                      <a:r>
                        <a:rPr lang="zh-CN" altLang="en-US" sz="2400" b="0" i="0" dirty="0" smtClean="0">
                          <a:latin typeface="STHeiti Light" charset="-122"/>
                          <a:ea typeface="STHeiti Light" charset="-122"/>
                          <a:cs typeface="STHeiti Light" charset="-122"/>
                        </a:rPr>
                        <a:t>类型</a:t>
                      </a:r>
                      <a:endParaRPr lang="zh-CN" altLang="en-US" sz="2400" b="0" i="0" dirty="0">
                        <a:latin typeface="STHeiti Light" charset="-122"/>
                        <a:ea typeface="STHeiti Light" charset="-122"/>
                        <a:cs typeface="STHeiti Light" charset="-122"/>
                      </a:endParaRPr>
                    </a:p>
                  </a:txBody>
                  <a:tcPr>
                    <a:solidFill>
                      <a:schemeClr val="accent1">
                        <a:lumMod val="60000"/>
                        <a:lumOff val="40000"/>
                      </a:schemeClr>
                    </a:solidFill>
                  </a:tcPr>
                </a:tc>
                <a:tc>
                  <a:txBody>
                    <a:bodyPr/>
                    <a:lstStyle/>
                    <a:p>
                      <a:r>
                        <a:rPr lang="zh-CN" altLang="en-US" sz="2400" b="0" i="0" dirty="0" smtClean="0">
                          <a:latin typeface="STHeiti Light" charset="-122"/>
                          <a:ea typeface="STHeiti Light" charset="-122"/>
                          <a:cs typeface="STHeiti Light" charset="-122"/>
                        </a:rPr>
                        <a:t>长</a:t>
                      </a:r>
                      <a:endParaRPr lang="zh-CN" altLang="en-US" sz="2400" b="0" i="0" dirty="0">
                        <a:latin typeface="STHeiti Light" charset="-122"/>
                        <a:ea typeface="STHeiti Light" charset="-122"/>
                        <a:cs typeface="STHeiti Light" charset="-122"/>
                      </a:endParaRPr>
                    </a:p>
                  </a:txBody>
                  <a:tcPr>
                    <a:solidFill>
                      <a:schemeClr val="accent1">
                        <a:lumMod val="60000"/>
                        <a:lumOff val="40000"/>
                      </a:schemeClr>
                    </a:solidFill>
                  </a:tcPr>
                </a:tc>
                <a:tc>
                  <a:txBody>
                    <a:bodyPr/>
                    <a:lstStyle/>
                    <a:p>
                      <a:r>
                        <a:rPr lang="zh-CN" altLang="en-US" sz="2400" b="0" i="0" dirty="0" smtClean="0">
                          <a:latin typeface="STHeiti Light" charset="-122"/>
                          <a:ea typeface="STHeiti Light" charset="-122"/>
                          <a:cs typeface="STHeiti Light" charset="-122"/>
                        </a:rPr>
                        <a:t>零值</a:t>
                      </a:r>
                      <a:endParaRPr lang="zh-CN" altLang="en-US" sz="2400" b="0" i="0" dirty="0">
                        <a:latin typeface="STHeiti Light" charset="-122"/>
                        <a:ea typeface="STHeiti Light" charset="-122"/>
                        <a:cs typeface="STHeiti Light" charset="-122"/>
                      </a:endParaRPr>
                    </a:p>
                  </a:txBody>
                  <a:tcPr>
                    <a:solidFill>
                      <a:schemeClr val="accent1">
                        <a:lumMod val="60000"/>
                        <a:lumOff val="40000"/>
                      </a:schemeClr>
                    </a:solidFill>
                  </a:tcPr>
                </a:tc>
                <a:tc>
                  <a:txBody>
                    <a:bodyPr/>
                    <a:lstStyle/>
                    <a:p>
                      <a:r>
                        <a:rPr lang="zh-CN" altLang="en-US" sz="2400" b="0" i="0" dirty="0" smtClean="0">
                          <a:latin typeface="STHeiti Light" charset="-122"/>
                          <a:ea typeface="STHeiti Light" charset="-122"/>
                          <a:cs typeface="STHeiti Light" charset="-122"/>
                        </a:rPr>
                        <a:t>说明</a:t>
                      </a:r>
                      <a:endParaRPr lang="zh-CN" altLang="en-US" sz="2400" b="0" i="0" dirty="0">
                        <a:latin typeface="STHeiti Light" charset="-122"/>
                        <a:ea typeface="STHeiti Light" charset="-122"/>
                        <a:cs typeface="STHeiti Light" charset="-122"/>
                      </a:endParaRPr>
                    </a:p>
                  </a:txBody>
                  <a:tcPr>
                    <a:solidFill>
                      <a:schemeClr val="accent1">
                        <a:lumMod val="60000"/>
                        <a:lumOff val="40000"/>
                      </a:schemeClr>
                    </a:solidFill>
                  </a:tcPr>
                </a:tc>
              </a:tr>
              <a:tr h="379014">
                <a:tc>
                  <a:txBody>
                    <a:bodyPr/>
                    <a:lstStyle/>
                    <a:p>
                      <a:r>
                        <a:rPr lang="en-US" altLang="zh-CN" sz="2400" b="0" i="0" dirty="0" smtClean="0">
                          <a:solidFill>
                            <a:srgbClr val="000000"/>
                          </a:solidFill>
                          <a:latin typeface="STHeiti Light" charset="-122"/>
                          <a:ea typeface="STHeiti Light" charset="-122"/>
                          <a:cs typeface="STHeiti Light" charset="-122"/>
                        </a:rPr>
                        <a:t>complex64 </a:t>
                      </a: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8</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379014">
                <a:tc>
                  <a:txBody>
                    <a:bodyPr/>
                    <a:lstStyle/>
                    <a:p>
                      <a:r>
                        <a:rPr lang="en-US" altLang="zh-CN" sz="2400" b="0" i="0" dirty="0" smtClean="0">
                          <a:solidFill>
                            <a:srgbClr val="000000"/>
                          </a:solidFill>
                          <a:latin typeface="STHeiti Light" charset="-122"/>
                          <a:ea typeface="STHeiti Light" charset="-122"/>
                          <a:cs typeface="STHeiti Light" charset="-122"/>
                        </a:rPr>
                        <a:t>complex128</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16</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0.0</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379014">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US" altLang="zh-CN" sz="2000" b="0" i="0" kern="1200" dirty="0" err="1" smtClean="0">
                          <a:solidFill>
                            <a:srgbClr val="000000"/>
                          </a:solidFill>
                          <a:effectLst/>
                          <a:latin typeface="STHeiti Light" charset="-122"/>
                          <a:ea typeface="STHeiti Light" charset="-122"/>
                          <a:cs typeface="STHeiti Light" charset="-122"/>
                        </a:rPr>
                        <a:t>uintptr</a:t>
                      </a:r>
                      <a:r>
                        <a:rPr lang="en-US" altLang="zh-CN" sz="2000" b="0" i="0" kern="1200" dirty="0" smtClean="0">
                          <a:solidFill>
                            <a:srgbClr val="000000"/>
                          </a:solidFill>
                          <a:effectLst/>
                          <a:latin typeface="STHeiti Light" charset="-122"/>
                          <a:ea typeface="STHeiti Light" charset="-122"/>
                          <a:cs typeface="STHeiti Light" charset="-122"/>
                        </a:rPr>
                        <a:t> </a:t>
                      </a:r>
                      <a:endParaRPr lang="en-US" altLang="zh-CN" sz="2000" b="0" i="0" dirty="0" smtClean="0">
                        <a:solidFill>
                          <a:srgbClr val="000000"/>
                        </a:solidFill>
                        <a:effectLst/>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0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000" b="0" i="0" dirty="0" smtClean="0">
                          <a:solidFill>
                            <a:srgbClr val="000000"/>
                          </a:solidFill>
                          <a:latin typeface="STHeiti Light" charset="-122"/>
                          <a:ea typeface="STHeiti Light" charset="-122"/>
                          <a:cs typeface="STHeiti Light" charset="-122"/>
                        </a:rPr>
                        <a:t>nil</a:t>
                      </a:r>
                      <a:endParaRPr lang="zh-CN" altLang="en-US" sz="20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000" b="0" i="0" dirty="0" smtClean="0">
                          <a:solidFill>
                            <a:srgbClr val="000000"/>
                          </a:solidFill>
                          <a:latin typeface="STHeiti Light" charset="-122"/>
                          <a:ea typeface="STHeiti Light" charset="-122"/>
                          <a:cs typeface="STHeiti Light" charset="-122"/>
                        </a:rPr>
                        <a:t>足够保存指针的 </a:t>
                      </a:r>
                      <a:r>
                        <a:rPr lang="en-US" altLang="zh-CN" sz="2000" b="0" i="0" dirty="0" smtClean="0">
                          <a:solidFill>
                            <a:srgbClr val="000000"/>
                          </a:solidFill>
                          <a:latin typeface="STHeiti Light" charset="-122"/>
                          <a:ea typeface="STHeiti Light" charset="-122"/>
                          <a:cs typeface="STHeiti Light" charset="-122"/>
                        </a:rPr>
                        <a:t>32 </a:t>
                      </a:r>
                      <a:r>
                        <a:rPr lang="zh-CN" altLang="en-US" sz="2000" b="0" i="0" dirty="0" smtClean="0">
                          <a:solidFill>
                            <a:srgbClr val="000000"/>
                          </a:solidFill>
                          <a:latin typeface="STHeiti Light" charset="-122"/>
                          <a:ea typeface="STHeiti Light" charset="-122"/>
                          <a:cs typeface="STHeiti Light" charset="-122"/>
                        </a:rPr>
                        <a:t>位戒 </a:t>
                      </a:r>
                      <a:r>
                        <a:rPr lang="en-US" altLang="zh-CN" sz="2000" b="0" i="0" dirty="0" smtClean="0">
                          <a:solidFill>
                            <a:srgbClr val="000000"/>
                          </a:solidFill>
                          <a:latin typeface="STHeiti Light" charset="-122"/>
                          <a:ea typeface="STHeiti Light" charset="-122"/>
                          <a:cs typeface="STHeiti Light" charset="-122"/>
                        </a:rPr>
                        <a:t>64 </a:t>
                      </a:r>
                      <a:r>
                        <a:rPr lang="zh-CN" altLang="en-US" sz="2000" b="0" i="0" dirty="0" smtClean="0">
                          <a:solidFill>
                            <a:srgbClr val="000000"/>
                          </a:solidFill>
                          <a:latin typeface="STHeiti Light" charset="-122"/>
                          <a:ea typeface="STHeiti Light" charset="-122"/>
                          <a:cs typeface="STHeiti Light" charset="-122"/>
                        </a:rPr>
                        <a:t>位整数</a:t>
                      </a:r>
                    </a:p>
                  </a:txBody>
                  <a:tcPr>
                    <a:solidFill>
                      <a:schemeClr val="accent5">
                        <a:lumMod val="20000"/>
                        <a:lumOff val="80000"/>
                      </a:schemeClr>
                    </a:solidFill>
                  </a:tcPr>
                </a:tc>
              </a:tr>
              <a:tr h="379014">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rgbClr val="000000"/>
                          </a:solidFill>
                          <a:effectLst/>
                          <a:latin typeface="STHeiti Light" charset="-122"/>
                          <a:ea typeface="STHeiti Light" charset="-122"/>
                          <a:cs typeface="STHeiti Light" charset="-122"/>
                        </a:rPr>
                        <a:t>array </a:t>
                      </a:r>
                      <a:endParaRPr lang="en-US" altLang="zh-CN" sz="2400" b="0" i="0" dirty="0" smtClean="0">
                        <a:solidFill>
                          <a:srgbClr val="000000"/>
                        </a:solidFill>
                        <a:effectLst/>
                        <a:latin typeface="STHeiti Light" charset="-122"/>
                        <a:ea typeface="STHeiti Light" charset="-122"/>
                        <a:cs typeface="STHeiti Light" charset="-122"/>
                      </a:endParaRPr>
                    </a:p>
                  </a:txBody>
                  <a:tcPr anchor="ctr">
                    <a:solidFill>
                      <a:schemeClr val="accent5">
                        <a:lumMod val="20000"/>
                        <a:lumOff val="80000"/>
                      </a:schemeClr>
                    </a:solidFill>
                  </a:tcPr>
                </a:tc>
                <a:tc>
                  <a:txBody>
                    <a:bodyPr/>
                    <a:lstStyle/>
                    <a:p>
                      <a:endParaRPr lang="zh-CN" altLang="en-US" sz="2400" b="0" i="0" dirty="0">
                        <a:solidFill>
                          <a:srgbClr val="000000"/>
                        </a:solidFill>
                        <a:effectLst/>
                        <a:latin typeface="STHeiti Light" charset="-122"/>
                        <a:ea typeface="STHeiti Light" charset="-122"/>
                        <a:cs typeface="STHeiti Light" charset="-122"/>
                      </a:endParaRPr>
                    </a:p>
                  </a:txBody>
                  <a:tcPr anchor="ctr">
                    <a:solidFill>
                      <a:schemeClr val="accent5">
                        <a:lumMod val="20000"/>
                        <a:lumOff val="80000"/>
                      </a:schemeClr>
                    </a:solidFill>
                  </a:tcPr>
                </a:tc>
                <a:tc>
                  <a:txBody>
                    <a:bodyPr/>
                    <a:lstStyle/>
                    <a:p>
                      <a:r>
                        <a:rPr lang="en-US" altLang="zh-CN" sz="2400" b="0" i="0" dirty="0" smtClean="0">
                          <a:solidFill>
                            <a:srgbClr val="000000"/>
                          </a:solidFill>
                          <a:effectLst/>
                          <a:latin typeface="STHeiti Light" charset="-122"/>
                          <a:ea typeface="STHeiti Light" charset="-122"/>
                          <a:cs typeface="STHeiti Light" charset="-122"/>
                        </a:rPr>
                        <a:t>nil</a:t>
                      </a:r>
                      <a:endParaRPr lang="zh-CN" altLang="en-US" sz="2400" b="0" i="0" dirty="0">
                        <a:solidFill>
                          <a:srgbClr val="000000"/>
                        </a:solidFill>
                        <a:effectLst/>
                        <a:latin typeface="STHeiti Light" charset="-122"/>
                        <a:ea typeface="STHeiti Light" charset="-122"/>
                        <a:cs typeface="STHeiti Light" charset="-122"/>
                      </a:endParaRPr>
                    </a:p>
                  </a:txBody>
                  <a:tcPr anchor="ctr">
                    <a:solidFill>
                      <a:schemeClr val="accent5">
                        <a:lumMod val="20000"/>
                        <a:lumOff val="80000"/>
                      </a:schemeClr>
                    </a:solidFill>
                  </a:tcPr>
                </a:tc>
                <a:tc>
                  <a:txBody>
                    <a:bodyPr/>
                    <a:lstStyle/>
                    <a:p>
                      <a:r>
                        <a:rPr lang="zh-CN" altLang="pt-BR" sz="2400" b="0" i="0" dirty="0" smtClean="0">
                          <a:solidFill>
                            <a:srgbClr val="000000"/>
                          </a:solidFill>
                          <a:effectLst/>
                          <a:latin typeface="STHeiti Light" charset="-122"/>
                          <a:ea typeface="STHeiti Light" charset="-122"/>
                          <a:cs typeface="STHeiti Light" charset="-122"/>
                        </a:rPr>
                        <a:t>值类型，如</a:t>
                      </a:r>
                      <a:r>
                        <a:rPr lang="pt-BR" altLang="zh-CN" sz="2400" b="0" i="0" dirty="0" smtClean="0">
                          <a:solidFill>
                            <a:srgbClr val="000000"/>
                          </a:solidFill>
                          <a:effectLst/>
                          <a:latin typeface="STHeiti Light" charset="-122"/>
                          <a:ea typeface="STHeiti Light" charset="-122"/>
                          <a:cs typeface="STHeiti Light" charset="-122"/>
                        </a:rPr>
                        <a:t>:[2]</a:t>
                      </a:r>
                      <a:r>
                        <a:rPr lang="pt-BR" altLang="zh-CN" sz="2400" b="0" i="0" dirty="0" err="1" smtClean="0">
                          <a:solidFill>
                            <a:srgbClr val="000000"/>
                          </a:solidFill>
                          <a:effectLst/>
                          <a:latin typeface="STHeiti Light" charset="-122"/>
                          <a:ea typeface="STHeiti Light" charset="-122"/>
                          <a:cs typeface="STHeiti Light" charset="-122"/>
                        </a:rPr>
                        <a:t>int</a:t>
                      </a:r>
                      <a:endParaRPr lang="zh-CN" altLang="pt-BR" sz="2400" b="0" i="0" dirty="0" smtClean="0">
                        <a:solidFill>
                          <a:srgbClr val="000000"/>
                        </a:solidFill>
                        <a:effectLst/>
                        <a:latin typeface="STHeiti Light" charset="-122"/>
                        <a:ea typeface="STHeiti Light" charset="-122"/>
                        <a:cs typeface="STHeiti Light" charset="-122"/>
                      </a:endParaRPr>
                    </a:p>
                  </a:txBody>
                  <a:tcPr anchor="ctr">
                    <a:solidFill>
                      <a:schemeClr val="accent5">
                        <a:lumMod val="20000"/>
                        <a:lumOff val="80000"/>
                      </a:schemeClr>
                    </a:solidFill>
                  </a:tcPr>
                </a:tc>
              </a:tr>
              <a:tr h="379014">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US" altLang="zh-CN" sz="2400" b="0" i="0" kern="1200" dirty="0" err="1" smtClean="0">
                          <a:solidFill>
                            <a:srgbClr val="000000"/>
                          </a:solidFill>
                          <a:effectLst/>
                          <a:latin typeface="STHeiti Light" charset="-122"/>
                          <a:ea typeface="STHeiti Light" charset="-122"/>
                          <a:cs typeface="STHeiti Light" charset="-122"/>
                        </a:rPr>
                        <a:t>struct</a:t>
                      </a:r>
                      <a:r>
                        <a:rPr lang="en-US" altLang="zh-CN" sz="2400" b="0" i="0" kern="1200" dirty="0" smtClean="0">
                          <a:solidFill>
                            <a:srgbClr val="000000"/>
                          </a:solidFill>
                          <a:effectLst/>
                          <a:latin typeface="STHeiti Light" charset="-122"/>
                          <a:ea typeface="STHeiti Light" charset="-122"/>
                          <a:cs typeface="STHeiti Light" charset="-122"/>
                        </a:rPr>
                        <a:t> </a:t>
                      </a:r>
                      <a:endParaRPr lang="en-US" altLang="zh-CN" sz="2400" b="0" i="0" dirty="0" smtClean="0">
                        <a:solidFill>
                          <a:srgbClr val="000000"/>
                        </a:solidFill>
                        <a:effectLst/>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nil</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rgbClr val="000000"/>
                          </a:solidFill>
                          <a:effectLst/>
                          <a:latin typeface="STHeiti Light" charset="-122"/>
                          <a:ea typeface="STHeiti Light" charset="-122"/>
                          <a:cs typeface="STHeiti Light" charset="-122"/>
                        </a:rPr>
                        <a:t>结构体，值类型。无零值，自动实例化 </a:t>
                      </a:r>
                      <a:endParaRPr lang="zh-CN" altLang="en-US" sz="2400" b="0" i="0" dirty="0" smtClean="0">
                        <a:solidFill>
                          <a:srgbClr val="000000"/>
                        </a:solidFill>
                        <a:effectLst/>
                        <a:latin typeface="STHeiti Light" charset="-122"/>
                        <a:ea typeface="STHeiti Light" charset="-122"/>
                        <a:cs typeface="STHeiti Light" charset="-122"/>
                      </a:endParaRPr>
                    </a:p>
                  </a:txBody>
                  <a:tcPr>
                    <a:solidFill>
                      <a:schemeClr val="accent5">
                        <a:lumMod val="20000"/>
                        <a:lumOff val="80000"/>
                      </a:schemeClr>
                    </a:solidFill>
                  </a:tcPr>
                </a:tc>
              </a:tr>
              <a:tr h="379014">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rgbClr val="000000"/>
                          </a:solidFill>
                          <a:effectLst/>
                          <a:latin typeface="STHeiti Light" charset="-122"/>
                          <a:ea typeface="STHeiti Light" charset="-122"/>
                          <a:cs typeface="STHeiti Light" charset="-122"/>
                        </a:rPr>
                        <a:t>string </a:t>
                      </a:r>
                      <a:endParaRPr lang="en-US" altLang="zh-CN" sz="2400" b="0" i="0" dirty="0" smtClean="0">
                        <a:solidFill>
                          <a:srgbClr val="000000"/>
                        </a:solidFill>
                        <a:effectLst/>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mr-IN" altLang="zh-CN" sz="2400" b="0" i="0" dirty="0" smtClean="0">
                          <a:solidFill>
                            <a:srgbClr val="000000"/>
                          </a:solidFill>
                          <a:latin typeface="STHeiti Light" charset="-122"/>
                          <a:ea typeface="STHeiti Light" charset="-122"/>
                          <a:cs typeface="STHeiti Light" charset="-122"/>
                        </a:rPr>
                        <a:t>""</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400" b="0" i="0" dirty="0" smtClean="0">
                          <a:solidFill>
                            <a:srgbClr val="000000"/>
                          </a:solidFill>
                          <a:latin typeface="STHeiti Light" charset="-122"/>
                          <a:ea typeface="STHeiti Light" charset="-122"/>
                          <a:cs typeface="STHeiti Light" charset="-122"/>
                        </a:rPr>
                        <a:t>值类型。多行时可用“</a:t>
                      </a:r>
                      <a:r>
                        <a:rPr lang="en-US" altLang="zh-CN" sz="2400" b="0" i="0" dirty="0" smtClean="0">
                          <a:solidFill>
                            <a:srgbClr val="000000"/>
                          </a:solidFill>
                          <a:latin typeface="STHeiti Light" charset="-122"/>
                          <a:ea typeface="STHeiti Light" charset="-122"/>
                          <a:cs typeface="STHeiti Light" charset="-122"/>
                        </a:rPr>
                        <a:t>`”</a:t>
                      </a:r>
                      <a:r>
                        <a:rPr lang="zh-CN" altLang="en-US" sz="2400" b="0" i="0" dirty="0" smtClean="0">
                          <a:solidFill>
                            <a:srgbClr val="000000"/>
                          </a:solidFill>
                          <a:latin typeface="STHeiti Light" charset="-122"/>
                          <a:ea typeface="STHeiti Light" charset="-122"/>
                          <a:cs typeface="STHeiti Light" charset="-122"/>
                        </a:rPr>
                        <a:t>声明</a:t>
                      </a:r>
                    </a:p>
                  </a:txBody>
                  <a:tcPr>
                    <a:solidFill>
                      <a:schemeClr val="accent5">
                        <a:lumMod val="20000"/>
                        <a:lumOff val="80000"/>
                      </a:schemeClr>
                    </a:solidFill>
                  </a:tcPr>
                </a:tc>
              </a:tr>
              <a:tr h="482669">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rgbClr val="000000"/>
                          </a:solidFill>
                          <a:effectLst/>
                          <a:latin typeface="STHeiti Light" charset="-122"/>
                          <a:ea typeface="STHeiti Light" charset="-122"/>
                          <a:cs typeface="STHeiti Light" charset="-122"/>
                        </a:rPr>
                        <a:t>slice </a:t>
                      </a:r>
                      <a:endParaRPr lang="en-US" altLang="zh-CN" sz="2400" b="0" i="0" dirty="0" smtClean="0">
                        <a:solidFill>
                          <a:srgbClr val="000000"/>
                        </a:solidFill>
                        <a:effectLst/>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nil</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rgbClr val="000000"/>
                          </a:solidFill>
                          <a:effectLst/>
                          <a:latin typeface="STHeiti Light" charset="-122"/>
                          <a:ea typeface="STHeiti Light" charset="-122"/>
                          <a:cs typeface="STHeiti Light" charset="-122"/>
                        </a:rPr>
                        <a:t>引用类型，如</a:t>
                      </a:r>
                      <a:r>
                        <a:rPr lang="en-US" altLang="zh-CN" sz="2400" b="0" i="0" kern="1200" dirty="0" smtClean="0">
                          <a:solidFill>
                            <a:srgbClr val="000000"/>
                          </a:solidFill>
                          <a:effectLst/>
                          <a:latin typeface="STHeiti Light" charset="-122"/>
                          <a:ea typeface="STHeiti Light" charset="-122"/>
                          <a:cs typeface="STHeiti Light" charset="-122"/>
                        </a:rPr>
                        <a:t>:[]</a:t>
                      </a:r>
                      <a:r>
                        <a:rPr lang="en-US" altLang="zh-CN" sz="2400" b="0" i="0" kern="1200" dirty="0" err="1" smtClean="0">
                          <a:solidFill>
                            <a:srgbClr val="000000"/>
                          </a:solidFill>
                          <a:effectLst/>
                          <a:latin typeface="STHeiti Light" charset="-122"/>
                          <a:ea typeface="STHeiti Light" charset="-122"/>
                          <a:cs typeface="STHeiti Light" charset="-122"/>
                        </a:rPr>
                        <a:t>int</a:t>
                      </a:r>
                      <a:endParaRPr lang="zh-CN" altLang="en-US" sz="2400" b="0" i="0" dirty="0" smtClean="0">
                        <a:solidFill>
                          <a:srgbClr val="000000"/>
                        </a:solidFill>
                        <a:effectLst/>
                        <a:latin typeface="STHeiti Light" charset="-122"/>
                        <a:ea typeface="STHeiti Light" charset="-122"/>
                        <a:cs typeface="STHeiti Light" charset="-122"/>
                      </a:endParaRPr>
                    </a:p>
                  </a:txBody>
                  <a:tcPr>
                    <a:solidFill>
                      <a:schemeClr val="accent5">
                        <a:lumMod val="20000"/>
                        <a:lumOff val="80000"/>
                      </a:schemeClr>
                    </a:solidFill>
                  </a:tcPr>
                </a:tc>
              </a:tr>
              <a:tr h="379014">
                <a:tc>
                  <a:txBody>
                    <a:bodyPr/>
                    <a:lstStyle/>
                    <a:p>
                      <a:r>
                        <a:rPr lang="en-US" altLang="zh-CN" sz="2400" b="0" i="0" dirty="0" smtClean="0">
                          <a:solidFill>
                            <a:srgbClr val="000000"/>
                          </a:solidFill>
                          <a:latin typeface="STHeiti Light" charset="-122"/>
                          <a:ea typeface="STHeiti Light" charset="-122"/>
                          <a:cs typeface="STHeiti Light" charset="-122"/>
                        </a:rPr>
                        <a:t>map</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nil</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400" b="0" i="0" dirty="0" smtClean="0">
                          <a:solidFill>
                            <a:srgbClr val="000000"/>
                          </a:solidFill>
                          <a:latin typeface="STHeiti Light" charset="-122"/>
                          <a:ea typeface="STHeiti Light" charset="-122"/>
                          <a:cs typeface="STHeiti Light" charset="-122"/>
                        </a:rPr>
                        <a:t>引用类型</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379014">
                <a:tc>
                  <a:txBody>
                    <a:bodyPr/>
                    <a:lstStyle/>
                    <a:p>
                      <a:r>
                        <a:rPr lang="en-US" altLang="zh-CN" sz="2400" b="0" i="0" dirty="0" smtClean="0">
                          <a:solidFill>
                            <a:srgbClr val="000000"/>
                          </a:solidFill>
                          <a:latin typeface="STHeiti Light" charset="-122"/>
                          <a:ea typeface="STHeiti Light" charset="-122"/>
                          <a:cs typeface="STHeiti Light" charset="-122"/>
                        </a:rPr>
                        <a:t>channel</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nil</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dirty="0" smtClean="0">
                          <a:solidFill>
                            <a:srgbClr val="000000"/>
                          </a:solidFill>
                          <a:latin typeface="STHeiti Light" charset="-122"/>
                          <a:ea typeface="STHeiti Light" charset="-122"/>
                          <a:cs typeface="STHeiti Light" charset="-122"/>
                        </a:rPr>
                        <a:t>引用类型</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670563">
                <a:tc>
                  <a:txBody>
                    <a:bodyPr/>
                    <a:lstStyle/>
                    <a:p>
                      <a:r>
                        <a:rPr lang="en-US" altLang="zh-CN" sz="2400" b="0" i="0" dirty="0" smtClean="0">
                          <a:solidFill>
                            <a:srgbClr val="000000"/>
                          </a:solidFill>
                          <a:latin typeface="STHeiti Light" charset="-122"/>
                          <a:ea typeface="STHeiti Light" charset="-122"/>
                          <a:cs typeface="STHeiti Light" charset="-122"/>
                        </a:rPr>
                        <a:t>interface</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nil</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dirty="0" smtClean="0">
                          <a:solidFill>
                            <a:srgbClr val="000000"/>
                          </a:solidFill>
                          <a:latin typeface="STHeiti Light" charset="-122"/>
                          <a:ea typeface="STHeiti Light" charset="-122"/>
                          <a:cs typeface="STHeiti Light" charset="-122"/>
                        </a:rPr>
                        <a:t>接口类型</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481173">
                <a:tc>
                  <a:txBody>
                    <a:bodyPr/>
                    <a:lstStyle/>
                    <a:p>
                      <a:r>
                        <a:rPr lang="en-US" altLang="zh-CN" sz="2400" b="0" i="0" dirty="0" smtClean="0">
                          <a:solidFill>
                            <a:srgbClr val="000000"/>
                          </a:solidFill>
                          <a:latin typeface="STHeiti Light" charset="-122"/>
                          <a:ea typeface="STHeiti Light" charset="-122"/>
                          <a:cs typeface="STHeiti Light" charset="-122"/>
                        </a:rPr>
                        <a:t>function</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nil</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zh-CN" altLang="en-US" sz="2400" b="0" i="0" dirty="0" smtClean="0">
                          <a:solidFill>
                            <a:srgbClr val="000000"/>
                          </a:solidFill>
                          <a:latin typeface="STHeiti Light" charset="-122"/>
                          <a:ea typeface="STHeiti Light" charset="-122"/>
                          <a:cs typeface="STHeiti Light" charset="-122"/>
                        </a:rPr>
                        <a:t>函数类型</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r>
              <a:tr h="379014">
                <a:tc>
                  <a:txBody>
                    <a:bodyPr/>
                    <a:lstStyle/>
                    <a:p>
                      <a:r>
                        <a:rPr lang="en-US" altLang="zh-CN" sz="2400" b="0" i="0" dirty="0" smtClean="0">
                          <a:solidFill>
                            <a:srgbClr val="000000"/>
                          </a:solidFill>
                          <a:latin typeface="STHeiti Light" charset="-122"/>
                          <a:ea typeface="STHeiti Light" charset="-122"/>
                          <a:cs typeface="STHeiti Light" charset="-122"/>
                        </a:rPr>
                        <a:t>Pointer</a:t>
                      </a:r>
                    </a:p>
                  </a:txBody>
                  <a:tcPr>
                    <a:solidFill>
                      <a:schemeClr val="accent5">
                        <a:lumMod val="20000"/>
                        <a:lumOff val="80000"/>
                      </a:schemeClr>
                    </a:solidFill>
                  </a:tcPr>
                </a:tc>
                <a:tc>
                  <a:txBody>
                    <a:bodyPr/>
                    <a:lstStyle/>
                    <a:p>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r>
                        <a:rPr lang="en-US" altLang="zh-CN" sz="2400" b="0" i="0" dirty="0" smtClean="0">
                          <a:solidFill>
                            <a:srgbClr val="000000"/>
                          </a:solidFill>
                          <a:latin typeface="STHeiti Light" charset="-122"/>
                          <a:ea typeface="STHeiti Light" charset="-122"/>
                          <a:cs typeface="STHeiti Light" charset="-122"/>
                        </a:rPr>
                        <a:t>nil</a:t>
                      </a:r>
                      <a:endParaRPr lang="zh-CN" altLang="en-US" sz="2400" b="0" i="0" dirty="0">
                        <a:solidFill>
                          <a:srgbClr val="000000"/>
                        </a:solidFill>
                        <a:latin typeface="STHeiti Light" charset="-122"/>
                        <a:ea typeface="STHeiti Light" charset="-122"/>
                        <a:cs typeface="STHeiti Light" charset="-122"/>
                      </a:endParaRPr>
                    </a:p>
                  </a:txBody>
                  <a:tcPr>
                    <a:solidFill>
                      <a:schemeClr val="accent5">
                        <a:lumMod val="20000"/>
                        <a:lumOff val="80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zh-CN" altLang="en-US" sz="2400" b="0" i="0" dirty="0" smtClean="0">
                          <a:solidFill>
                            <a:srgbClr val="000000"/>
                          </a:solidFill>
                          <a:latin typeface="STHeiti Light" charset="-122"/>
                          <a:ea typeface="STHeiti Light" charset="-122"/>
                          <a:cs typeface="STHeiti Light" charset="-122"/>
                        </a:rPr>
                        <a:t>可以在一个类型前面使用*号，来表示对应的指针类型，也可以在可寻址的变量前面使用</a:t>
                      </a:r>
                      <a:r>
                        <a:rPr lang="en-US" altLang="zh-CN" sz="2400" b="0" i="0" dirty="0" smtClean="0">
                          <a:solidFill>
                            <a:srgbClr val="000000"/>
                          </a:solidFill>
                          <a:latin typeface="STHeiti Light" charset="-122"/>
                          <a:ea typeface="STHeiti Light" charset="-122"/>
                          <a:cs typeface="STHeiti Light" charset="-122"/>
                        </a:rPr>
                        <a:t>&amp;</a:t>
                      </a:r>
                      <a:r>
                        <a:rPr lang="zh-CN" altLang="en-US" sz="2400" b="0" i="0" dirty="0" smtClean="0">
                          <a:solidFill>
                            <a:srgbClr val="000000"/>
                          </a:solidFill>
                          <a:latin typeface="STHeiti Light" charset="-122"/>
                          <a:ea typeface="STHeiti Light" charset="-122"/>
                          <a:cs typeface="STHeiti Light" charset="-122"/>
                        </a:rPr>
                        <a:t>，来获取其地址。</a:t>
                      </a:r>
                    </a:p>
                  </a:txBody>
                  <a:tcPr>
                    <a:solidFill>
                      <a:schemeClr val="accent5">
                        <a:lumMod val="20000"/>
                        <a:lumOff val="80000"/>
                      </a:schemeClr>
                    </a:solidFill>
                  </a:tcPr>
                </a:tc>
              </a:tr>
            </a:tbl>
          </a:graphicData>
        </a:graphic>
      </p:graphicFrame>
    </p:spTree>
    <p:extLst>
      <p:ext uri="{BB962C8B-B14F-4D97-AF65-F5344CB8AC3E}">
        <p14:creationId xmlns:p14="http://schemas.microsoft.com/office/powerpoint/2010/main" val="824994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34006</TotalTime>
  <Words>3607</Words>
  <Application>Microsoft Office PowerPoint</Application>
  <PresentationFormat>A3 纸张(297x420 毫米)</PresentationFormat>
  <Paragraphs>737</Paragraphs>
  <Slides>40</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Source Sans Pro Light</vt:lpstr>
      <vt:lpstr>STHeiti Light</vt:lpstr>
      <vt:lpstr>华文细黑</vt:lpstr>
      <vt:lpstr>宋体</vt:lpstr>
      <vt:lpstr>Microsoft YaHei</vt:lpstr>
      <vt:lpstr>Microsoft YaHei</vt:lpstr>
      <vt:lpstr>幼圆</vt:lpstr>
      <vt:lpstr>Arial</vt:lpstr>
      <vt:lpstr>Calibri</vt:lpstr>
      <vt:lpstr>Wingdings</vt:lpstr>
      <vt:lpstr>Office Theme</vt:lpstr>
      <vt:lpstr>PowerPoint 演示文稿</vt:lpstr>
      <vt:lpstr>PowerPoint 演示文稿</vt:lpstr>
      <vt:lpstr>Golang简介：起源和历史</vt:lpstr>
      <vt:lpstr>Golang简介： 优缺点 </vt:lpstr>
      <vt:lpstr>Golang简介：学习资源</vt:lpstr>
      <vt:lpstr>基本语法：关键字</vt:lpstr>
      <vt:lpstr>基本语法：运算符</vt:lpstr>
      <vt:lpstr>基本语法：数据类型（1/2）</vt:lpstr>
      <vt:lpstr>基本语法：数据类型（2/2）</vt:lpstr>
      <vt:lpstr>基本语法：内置函数</vt:lpstr>
      <vt:lpstr>基本语法：常量之Const</vt:lpstr>
      <vt:lpstr>基本语法：变量</vt:lpstr>
      <vt:lpstr>基本语法：string</vt:lpstr>
      <vt:lpstr>基本语法：array</vt:lpstr>
      <vt:lpstr>基本语法：slice</vt:lpstr>
      <vt:lpstr>基本语法：map</vt:lpstr>
      <vt:lpstr>基本语法：for循环</vt:lpstr>
      <vt:lpstr>基本语法：if语句</vt:lpstr>
      <vt:lpstr>基本语法：switch语句</vt:lpstr>
      <vt:lpstr>基本语法：函数和方法</vt:lpstr>
      <vt:lpstr>基本语法：再谈函数</vt:lpstr>
      <vt:lpstr>基本语法：接口</vt:lpstr>
      <vt:lpstr>基本语法：接口的继承</vt:lpstr>
      <vt:lpstr>基本语法：reflect</vt:lpstr>
      <vt:lpstr>基本语法：error</vt:lpstr>
      <vt:lpstr>基本语法：defer语句</vt:lpstr>
      <vt:lpstr>基本语法：panic 和recover </vt:lpstr>
      <vt:lpstr>并发编程：概述</vt:lpstr>
      <vt:lpstr>并发编程：goroutine高级协程 </vt:lpstr>
      <vt:lpstr>并发编程：调度器(1/2) </vt:lpstr>
      <vt:lpstr>并发编程：调度器(2/2) </vt:lpstr>
      <vt:lpstr>并发编程：G的偷取</vt:lpstr>
      <vt:lpstr>并发编程：goroutine状态迁移</vt:lpstr>
      <vt:lpstr>并发编程：channel基础</vt:lpstr>
      <vt:lpstr>并发编程：goroutine和channel(1/2)</vt:lpstr>
      <vt:lpstr>并发编程：goroutine和channel(2/2)</vt:lpstr>
      <vt:lpstr>并发编程： sync</vt:lpstr>
      <vt:lpstr>常见问题和错误： </vt:lpstr>
      <vt:lpstr>常见问题和错误： </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Windows 用户</cp:lastModifiedBy>
  <cp:revision>1438</cp:revision>
  <dcterms:created xsi:type="dcterms:W3CDTF">2014-02-03T20:55:49Z</dcterms:created>
  <dcterms:modified xsi:type="dcterms:W3CDTF">2018-06-21T05:44:47Z</dcterms:modified>
</cp:coreProperties>
</file>