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64" r:id="rId2"/>
    <p:sldId id="390" r:id="rId3"/>
    <p:sldId id="437" r:id="rId4"/>
    <p:sldId id="471" r:id="rId5"/>
    <p:sldId id="467" r:id="rId6"/>
    <p:sldId id="470" r:id="rId7"/>
    <p:sldId id="469" r:id="rId8"/>
    <p:sldId id="465" r:id="rId9"/>
    <p:sldId id="421" r:id="rId10"/>
    <p:sldId id="447" r:id="rId11"/>
    <p:sldId id="448" r:id="rId12"/>
    <p:sldId id="449" r:id="rId13"/>
    <p:sldId id="452" r:id="rId14"/>
    <p:sldId id="451" r:id="rId15"/>
    <p:sldId id="435" r:id="rId16"/>
    <p:sldId id="450" r:id="rId17"/>
    <p:sldId id="454" r:id="rId18"/>
    <p:sldId id="440" r:id="rId19"/>
    <p:sldId id="442" r:id="rId20"/>
    <p:sldId id="446" r:id="rId21"/>
    <p:sldId id="441" r:id="rId22"/>
    <p:sldId id="455" r:id="rId23"/>
    <p:sldId id="456" r:id="rId24"/>
    <p:sldId id="458" r:id="rId25"/>
    <p:sldId id="457" r:id="rId26"/>
    <p:sldId id="445" r:id="rId27"/>
    <p:sldId id="462" r:id="rId28"/>
    <p:sldId id="459" r:id="rId29"/>
    <p:sldId id="463" r:id="rId30"/>
    <p:sldId id="396" r:id="rId31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E2FF"/>
    <a:srgbClr val="A9D5FF"/>
    <a:srgbClr val="95CCFF"/>
    <a:srgbClr val="52A7FE"/>
    <a:srgbClr val="555555"/>
    <a:srgbClr val="2074FE"/>
    <a:srgbClr val="439EFF"/>
    <a:srgbClr val="0E6AE9"/>
    <a:srgbClr val="0E6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 autoAdjust="0"/>
    <p:restoredTop sz="94648" autoAdjust="0"/>
  </p:normalViewPr>
  <p:slideViewPr>
    <p:cSldViewPr>
      <p:cViewPr varScale="1">
        <p:scale>
          <a:sx n="50" d="100"/>
          <a:sy n="50" d="100"/>
        </p:scale>
        <p:origin x="1194" y="6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pPr/>
              <a:t>6/21/2018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src/runtime/select.go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465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32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golang.org/x/sync/</a:t>
            </a:r>
            <a:r>
              <a:rPr kumimoji="1" lang="en-US" altLang="zh-CN" dirty="0" err="1" smtClean="0"/>
              <a:t>errgroup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85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https://play.golang.org/p/ddpofBV1QS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91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https://play.golang.org/p/ddpofBV1QS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65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golang.org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cmd</a:t>
            </a:r>
            <a:r>
              <a:rPr kumimoji="1" lang="en-US" altLang="zh-CN" dirty="0" smtClean="0"/>
              <a:t>/go/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1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golang.org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cmd</a:t>
            </a:r>
            <a:r>
              <a:rPr kumimoji="1" lang="en-US" altLang="zh-CN" dirty="0" smtClean="0"/>
              <a:t>/go/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72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golang.org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cmd</a:t>
            </a:r>
            <a:r>
              <a:rPr kumimoji="1" lang="en-US" altLang="zh-CN" dirty="0" smtClean="0"/>
              <a:t>/go/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52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https://blog.golang.org/subtests</a:t>
            </a:r>
          </a:p>
          <a:p>
            <a:r>
              <a:rPr kumimoji="1" lang="en-US" altLang="zh-CN" dirty="0" smtClean="0"/>
              <a:t>https://github.com/tebeka/go2xunit </a:t>
            </a:r>
          </a:p>
          <a:p>
            <a:pPr marL="0" marR="0" lvl="0" indent="0" algn="l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https://</a:t>
            </a:r>
            <a:r>
              <a:rPr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github.com/golang/mock</a:t>
            </a:r>
          </a:p>
          <a:p>
            <a:pPr marL="0" marR="0" lvl="0" indent="0" algn="l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https://github.com/stretchr/testify</a:t>
            </a:r>
          </a:p>
          <a:p>
            <a:pPr marL="0" marR="0" lvl="0" indent="0" algn="l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https://github.com/onsi/ginkgo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84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源代码</a:t>
            </a:r>
            <a:r>
              <a:rPr lang="en-US" altLang="zh-CN" dirty="0" smtClean="0"/>
              <a:t>:encoding/hex/</a:t>
            </a:r>
            <a:r>
              <a:rPr lang="en-US" altLang="zh-CN" dirty="0" err="1" smtClean="0"/>
              <a:t>hex_test.go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34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源代码</a:t>
            </a:r>
            <a:r>
              <a:rPr lang="en-US" altLang="zh-CN" dirty="0" smtClean="0"/>
              <a:t>:net/</a:t>
            </a:r>
            <a:r>
              <a:rPr lang="en-US" altLang="zh-CN" dirty="0" err="1" smtClean="0"/>
              <a:t>sendfile_test.go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3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http://morsmachine.dk/go-scheduler</a:t>
            </a:r>
          </a:p>
          <a:p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$GOROOT/</a:t>
            </a:r>
            <a:r>
              <a:rPr lang="en-US" altLang="zh-CN" sz="17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/runtime/runtime2.go</a:t>
            </a:r>
          </a:p>
          <a:p>
            <a:r>
              <a:rPr lang="en-US" altLang="zh-CN" dirty="0" smtClean="0"/>
              <a:t>$GOROOT/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/runtime/</a:t>
            </a:r>
            <a:r>
              <a:rPr lang="en-US" altLang="zh-CN" dirty="0" err="1" smtClean="0"/>
              <a:t>proc.go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22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96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1.Cover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go tool cover -html=</a:t>
            </a:r>
            <a:r>
              <a:rPr lang="en-US" altLang="zh-CN" sz="17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cover.out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-o=res.html</a:t>
            </a:r>
          </a:p>
          <a:p>
            <a:r>
              <a:rPr kumimoji="1" lang="en-US" altLang="zh-CN" dirty="0" smtClean="0"/>
              <a:t>https://blog.golang.org/cover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41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http://blog.golang.org/profiling-go-programs</a:t>
            </a:r>
          </a:p>
          <a:p>
            <a:r>
              <a:rPr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https://software.intel.com/en-us/blogs/2014/05/10/debugging-performance-issues-in-go-programs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35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pprof</a:t>
            </a:r>
            <a:r>
              <a:rPr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始终需要两个参数：</a:t>
            </a:r>
          </a:p>
          <a:p>
            <a:r>
              <a:rPr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 tool </a:t>
            </a:r>
            <a:r>
              <a:rPr lang="en-US" altLang="zh-CN" sz="18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pprof</a:t>
            </a:r>
            <a:r>
              <a:rPr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/path/to/your/binary /path/to/your/profile</a:t>
            </a:r>
          </a:p>
          <a:p>
            <a:r>
              <a:rPr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binary </a:t>
            </a:r>
            <a:r>
              <a:rPr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必须指向生成这个性能分析数据的那个二进制可执行文件；</a:t>
            </a:r>
          </a:p>
          <a:p>
            <a:r>
              <a:rPr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profile </a:t>
            </a:r>
            <a:r>
              <a:rPr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必须是该二进制可执行文件所生成的性能分析数据文件。</a:t>
            </a:r>
            <a:endParaRPr lang="en-US" altLang="zh-CN" sz="18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8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https://github.com/uber/go-torch</a:t>
            </a:r>
          </a:p>
          <a:p>
            <a:r>
              <a:rPr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https://golang.org/pkg/runtime/trace/</a:t>
            </a:r>
          </a:p>
          <a:p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可以用来分析程序动态执行的情况，并且分析的精度达到纳秒级别：</a:t>
            </a:r>
          </a:p>
          <a:p>
            <a:r>
              <a:rPr lang="en-US" altLang="zh-CN" sz="17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goroutine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创建、启动、结束</a:t>
            </a:r>
          </a:p>
          <a:p>
            <a:r>
              <a:rPr lang="en-US" altLang="zh-CN" sz="17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gorouting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阻塞、恢复</a:t>
            </a:r>
          </a:p>
          <a:p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网络阻塞</a:t>
            </a:r>
          </a:p>
          <a:p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系统调用（</a:t>
            </a:r>
            <a:r>
              <a:rPr lang="en-US" altLang="zh-CN" sz="17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syscall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 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</a:t>
            </a:r>
          </a:p>
          <a:p>
            <a:endParaRPr lang="en-US" altLang="zh-CN" sz="18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5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https://software.intel.com/en-us/blogs/2014/05/10/debugging-performance-issues-in-go-programs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21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98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https://rakyll.org/scheduler/</a:t>
            </a:r>
          </a:p>
          <a:p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从全局队列偷（一次性转移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全局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个数）个，其它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中偷（一次性转移一半）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3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27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https://golang.org/src/runtime/chan.go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4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7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https://golang.org/src/runtime/select.go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2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 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秒超时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,ctx4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退出</a:t>
            </a:r>
            <a:endParaRPr lang="en-US" altLang="zh-CN" sz="17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 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秒钟 超时到达时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不仅仅 </a:t>
            </a:r>
            <a:r>
              <a:rPr lang="en-US" altLang="zh-CN" dirty="0" smtClean="0"/>
              <a:t>ctx3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退出了，其所有子节点，比如 </a:t>
            </a:r>
            <a:r>
              <a:rPr lang="en-US" altLang="zh-CN" dirty="0" smtClean="0"/>
              <a:t>ctx5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 </a:t>
            </a:r>
            <a:r>
              <a:rPr lang="en-US" altLang="zh-CN" dirty="0" smtClean="0"/>
              <a:t>ctx6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也都退出了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13494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pPr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9"/>
            <a:ext cx="5656263" cy="895668"/>
          </a:xfrm>
        </p:spPr>
        <p:txBody>
          <a:bodyPr anchor="b"/>
          <a:lstStyle>
            <a:lvl1pPr marL="0" indent="0">
              <a:buNone/>
              <a:defRPr sz="220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9" y="2149159"/>
            <a:ext cx="5658485" cy="895668"/>
          </a:xfrm>
        </p:spPr>
        <p:txBody>
          <a:bodyPr anchor="b"/>
          <a:lstStyle>
            <a:lvl1pPr marL="0" indent="0">
              <a:buNone/>
              <a:defRPr sz="220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9" y="3044825"/>
            <a:ext cx="5658485" cy="553180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pPr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pPr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54564" y="2246716"/>
            <a:ext cx="258623" cy="517065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54562" y="2112302"/>
            <a:ext cx="11492477" cy="387799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</a:rPr>
              <a:t>Test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4" y="382270"/>
            <a:ext cx="4211638" cy="162687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4"/>
            <a:ext cx="7156450" cy="8194358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4" y="2009144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pPr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1"/>
            <a:ext cx="7680960" cy="79343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pPr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88925"/>
            <a:ext cx="2880360" cy="61429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88925"/>
            <a:ext cx="8427720" cy="61429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2" r:id="rId10"/>
  </p:sldLayoutIdLst>
  <p:timing>
    <p:tnLst>
      <p:par>
        <p:cTn id="1" dur="indefinite" restart="never" nodeType="tmRoot"/>
      </p:par>
    </p:tnLst>
  </p:timing>
  <p:txStyles>
    <p:titleStyle>
      <a:lvl1pPr algn="l" defTabSz="1280160" rtl="0" eaLnBrk="1" latinLnBrk="0" hangingPunct="1">
        <a:spcBef>
          <a:spcPct val="0"/>
        </a:spcBef>
        <a:buNone/>
        <a:defRPr sz="45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kg/profil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56984" y="4584576"/>
            <a:ext cx="44644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5C5C5C"/>
                </a:solidFill>
              </a:rPr>
              <a:t> </a:t>
            </a:r>
            <a:r>
              <a:rPr kumimoji="1" lang="zh-CN" altLang="en-US" sz="2000" b="1" dirty="0" smtClean="0">
                <a:solidFill>
                  <a:prstClr val="white"/>
                </a:solidFill>
                <a:latin typeface="STHeiti Light" charset="-122"/>
                <a:ea typeface="STHeiti Light" charset="-122"/>
                <a:cs typeface="STHeiti Light" charset="-122"/>
              </a:rPr>
              <a:t>华玉磊</a:t>
            </a:r>
            <a:endParaRPr kumimoji="1" lang="en-US" altLang="zh-CN" sz="2000" b="1" dirty="0" smtClean="0">
              <a:solidFill>
                <a:prstClr val="white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r>
              <a:rPr kumimoji="1" lang="en-US" altLang="zh-CN" sz="2000" b="1" dirty="0" smtClean="0">
                <a:solidFill>
                  <a:prstClr val="white"/>
                </a:solidFill>
                <a:latin typeface="STHeiti Light" charset="-122"/>
                <a:ea typeface="STHeiti Light" charset="-122"/>
                <a:cs typeface="STHeiti Light" charset="-122"/>
              </a:rPr>
              <a:t>2017/12/25</a:t>
            </a:r>
            <a:endParaRPr kumimoji="1" lang="zh-CN" altLang="en-US" sz="2000" b="1" dirty="0">
              <a:solidFill>
                <a:prstClr val="white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01599" cy="960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56984" y="7122431"/>
            <a:ext cx="44907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F3F3F"/>
                </a:solidFill>
              </a:rPr>
              <a:t>Huayulei_2003@hotmail.com</a:t>
            </a:r>
          </a:p>
          <a:p>
            <a:r>
              <a:rPr lang="en-US" altLang="zh-CN" dirty="0" smtClean="0">
                <a:solidFill>
                  <a:srgbClr val="3F3F3F"/>
                </a:solidFill>
              </a:rPr>
              <a:t>2018/01/15</a:t>
            </a:r>
            <a:endParaRPr lang="en-US" altLang="zh-CN" dirty="0">
              <a:solidFill>
                <a:srgbClr val="3F3F3F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>
            <a:lvl1pPr algn="l" defTabSz="1280160" rtl="0" eaLnBrk="1" latinLnBrk="0" hangingPunct="1">
              <a:spcBef>
                <a:spcPct val="0"/>
              </a:spcBef>
              <a:buNone/>
              <a:defRPr sz="45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174742" indent="-107533" algn="ctr" defTabSz="322600">
              <a:defRPr/>
            </a:pPr>
            <a:r>
              <a:rPr lang="en-US" altLang="zh-CN" sz="6000" b="1" dirty="0" err="1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rPr>
              <a:t>Golang</a:t>
            </a:r>
            <a:r>
              <a:rPr lang="zh-CN" altLang="en-US" sz="60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  <a:sym typeface="Microsoft YaHei" charset="0"/>
              </a:rPr>
              <a:t>语言进阶</a:t>
            </a:r>
          </a:p>
        </p:txBody>
      </p:sp>
    </p:spTree>
    <p:extLst>
      <p:ext uri="{BB962C8B-B14F-4D97-AF65-F5344CB8AC3E}">
        <p14:creationId xmlns:p14="http://schemas.microsoft.com/office/powerpoint/2010/main" val="1408681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理解</a:t>
            </a:r>
            <a:r>
              <a:rPr lang="en-US" altLang="zh-CN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Channel: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写入满阻塞和恢复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5760720" cy="6664774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goroutine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被阻塞的具体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过程：</a:t>
            </a: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当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&lt;- task4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执行的时候，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channel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中已经满了，需要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pause G1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。这个时候，</a:t>
            </a: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：</a:t>
            </a:r>
            <a:endParaRPr kumimoji="1"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会调用运行时的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gopark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然后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的运行时调度器就会接管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将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的状态设置为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waiting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断开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和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之间的关系（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switch out)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，因此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脱离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，换句话说，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空闲了，可以安排别的任务了。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从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的运行队列中，取得一个可运行的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goroutine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G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建立新的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和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的关系（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Switch in)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，因此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就准备好运行了。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当调度器返回的时候，新的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就开始运行了，而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则不会运行，也就是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block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了。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对于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goroutine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来说，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被阻塞了，新的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开始运行了；而对于操作系统线程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来说，则根本没有被阻塞。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616904" y="2240282"/>
            <a:ext cx="5544616" cy="6664774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128016" tIns="64008" rIns="128016" bIns="64008" rtlCol="0">
            <a:normAutofit lnSpcReduction="10000"/>
          </a:bodyPr>
          <a:lstStyle>
            <a:lvl1pPr marL="480060" indent="-48006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40130" indent="-40005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当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调用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 := &lt;-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的时候，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channel 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的缓冲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是满的，而且还有一个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在等候发送队列里，然后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执行下面的操作：</a:t>
            </a:r>
          </a:p>
          <a:p>
            <a:pPr marL="0" indent="0">
              <a:buNone/>
            </a:pPr>
            <a:endParaRPr kumimoji="1" lang="zh-CN" altLang="en-US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先执行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dequeue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从缓冲队列中取得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task1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给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从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sendq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中弹出一个等候发送的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sudog</a:t>
            </a:r>
            <a:endParaRPr kumimoji="1" lang="en-US" altLang="zh-CN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将弹出的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sudog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中的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elem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的值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enqueue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到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buf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中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将弹出的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sudog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中的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goroutine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，也就是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，状态从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waiting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改为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runnable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然后，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需要通知调度器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已经可以进行调度了，因此调用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goready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(G1)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调度器将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的状态改为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runnable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调度器将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压入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的运行队列，因此在将来的某个时刻调度的时候，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就会开始恢复运行。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返回到 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</a:t>
            </a:r>
            <a:endParaRPr kumimoji="1" lang="en-US" altLang="zh-CN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457200" indent="-457200">
              <a:buFont typeface="+mj-ea"/>
              <a:buAutoNum type="circleNumDbPlain"/>
            </a:pPr>
            <a:endParaRPr kumimoji="1" lang="en-US" altLang="zh-CN" sz="18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457200" indent="-457200">
              <a:buFont typeface="+mj-ea"/>
              <a:buAutoNum type="circleNumDbPlain"/>
            </a:pPr>
            <a:endParaRPr kumimoji="1" lang="en-US" altLang="zh-CN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由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来负责将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elem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压入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buf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的，这是一个优化。这样将来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恢复运行后，就不必再次获取锁、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enqueue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、释放锁了。这样就避免了多次锁的开销</a:t>
            </a:r>
            <a:endParaRPr kumimoji="1" lang="en-US" altLang="zh-CN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3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理解</a:t>
            </a:r>
            <a:r>
              <a:rPr lang="en-US" altLang="zh-CN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Channel: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读取空阻塞和恢复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5760720" cy="6664774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接收方先阻塞的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流程：</a:t>
            </a: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如果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先执行了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 := &lt;-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，此时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buf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是空的，因此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会被阻塞，他的流程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是：</a:t>
            </a: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给自己创建一个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sudog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结构变量。其中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是自己，也就是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，而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则指向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将这个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sudog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变量压入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recvq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等候接收队列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需要告诉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goroutine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，自己需要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pause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了，于是调用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gopark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(G2)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和之前一样，调度器将其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的状态改为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waiting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断开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的关系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从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的运行队列中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取出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其他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goroutine</a:t>
            </a:r>
            <a:endParaRPr lang="en-US" altLang="zh-CN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建立新的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goroutine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的关系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返回，开始继续运行新的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goroutine</a:t>
            </a:r>
            <a:endParaRPr kumimoji="1"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616904" y="2240282"/>
            <a:ext cx="5544616" cy="6664774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128016" tIns="64008" rIns="128016" bIns="64008" rtlCol="0">
            <a:normAutofit/>
          </a:bodyPr>
          <a:lstStyle>
            <a:lvl1pPr marL="480060" indent="-48006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40130" indent="-40005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当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开始发送数据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的流程：</a:t>
            </a:r>
            <a:endParaRPr kumimoji="1" lang="zh-CN" altLang="en-US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buNone/>
            </a:pPr>
            <a:endParaRPr kumimoji="1" lang="zh-CN" altLang="en-US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可以将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enqueue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(task)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，然后调用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goready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(G2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</a:t>
            </a:r>
            <a:endParaRPr kumimoji="1" lang="zh-CN" altLang="en-US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buNone/>
            </a:pPr>
            <a:endParaRPr kumimoji="1" lang="zh-CN" altLang="en-US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buNone/>
            </a:pP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根据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hchan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结构的状态，已经知道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task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进入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buf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后，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恢复运行后，会读取其值，复制到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中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 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不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走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buf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 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直接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把数据给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</a:t>
            </a:r>
          </a:p>
          <a:p>
            <a:pPr marL="0" indent="0">
              <a:buNone/>
            </a:pPr>
            <a:endParaRPr kumimoji="1" lang="zh-CN" altLang="en-US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buNone/>
            </a:pP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Goroutine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通常都有自己的栈，互相之间不会访问对方的栈内数据，除了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channel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。由于已经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知道了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的地址（通过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elem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指针），而且由于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不在运行，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所以可以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很安全的直接赋值。当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恢复运行的时候，既不需要再次获取锁，也不需要对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buf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进行操作。从而节约了内存复制、以及锁操作的开销。</a:t>
            </a:r>
            <a:endParaRPr kumimoji="1" lang="en-US" altLang="zh-CN" sz="1700" dirty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19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理解</a:t>
            </a:r>
            <a:r>
              <a:rPr lang="en-US" altLang="zh-CN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Channel: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无缓冲和</a:t>
            </a:r>
            <a:r>
              <a:rPr lang="en-US" altLang="zh-CN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select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5760720" cy="6664774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无缓冲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channel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无缓冲的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channel 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行为与前面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说的直接发送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的一样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：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接收方阻塞 → 发送方直接写入接收方的栈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发送方阻塞 → 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接收方直接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从发送方的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sudog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中读取</a:t>
            </a:r>
            <a:endParaRPr kumimoji="1"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616904" y="2240282"/>
            <a:ext cx="5544616" cy="6664774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128016" tIns="64008" rIns="128016" bIns="64008" rtlCol="0">
            <a:normAutofit/>
          </a:bodyPr>
          <a:lstStyle>
            <a:lvl1pPr marL="480060" indent="-48006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40130" indent="-40005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select</a:t>
            </a:r>
          </a:p>
          <a:p>
            <a:pPr marL="0" indent="0">
              <a:buNone/>
            </a:pPr>
            <a:endParaRPr kumimoji="1" lang="en-US" altLang="zh-CN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先把所有需要操作的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channel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上锁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给自己创建一个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sudog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，然后添加到所有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channel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sendq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或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recvq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（取决于是发送还是接收）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把所有的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channel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解锁，然后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pause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当前调用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select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goroutine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（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gopark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）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然后当有任意一个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channel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可用时，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select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的这个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goroutine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就会被调度执行。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resuming mirrors the pause 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sequence</a:t>
            </a:r>
          </a:p>
          <a:p>
            <a:pPr marL="342900" indent="-342900">
              <a:buFont typeface="+mj-ea"/>
              <a:buAutoNum type="circleNumDbPlain"/>
            </a:pPr>
            <a:endParaRPr kumimoji="1" lang="en-US" altLang="zh-CN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zh-CN" sz="18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buNone/>
            </a:pPr>
            <a:r>
              <a:rPr kumimoji="1" lang="zh-CN" altLang="en-US" b="1" dirty="0" smtClean="0">
                <a:solidFill>
                  <a:schemeClr val="tx2"/>
                </a:solidFill>
                <a:latin typeface="STHeiti Light" charset="-122"/>
                <a:ea typeface="STHeiti Light" charset="-122"/>
                <a:cs typeface="STHeiti Light" charset="-122"/>
              </a:rPr>
              <a:t>设计上</a:t>
            </a:r>
            <a:r>
              <a:rPr kumimoji="1" lang="en-US" altLang="zh-CN" b="1" dirty="0" smtClean="0">
                <a:solidFill>
                  <a:schemeClr val="tx2"/>
                </a:solidFill>
                <a:latin typeface="STHeiti Light" charset="-122"/>
                <a:ea typeface="STHeiti Light" charset="-122"/>
                <a:cs typeface="STHeiti Light" charset="-122"/>
              </a:rPr>
              <a:t>:</a:t>
            </a:r>
            <a:r>
              <a:rPr kumimoji="1" lang="zh-CN" altLang="en-US" b="1" dirty="0" smtClean="0">
                <a:solidFill>
                  <a:schemeClr val="tx2"/>
                </a:solidFill>
                <a:latin typeface="STHeiti Light" charset="-122"/>
                <a:ea typeface="STHeiti Light" charset="-122"/>
                <a:cs typeface="STHeiti Light" charset="-122"/>
              </a:rPr>
              <a:t>更</a:t>
            </a:r>
            <a:r>
              <a:rPr kumimoji="1" lang="zh-CN" altLang="en-US" b="1" dirty="0">
                <a:solidFill>
                  <a:schemeClr val="tx2"/>
                </a:solidFill>
                <a:latin typeface="STHeiti Light" charset="-122"/>
                <a:ea typeface="STHeiti Light" charset="-122"/>
                <a:cs typeface="STHeiti Light" charset="-122"/>
              </a:rPr>
              <a:t>倾向于带锁的队列，而不是无锁的实现。</a:t>
            </a:r>
          </a:p>
          <a:p>
            <a:pPr marL="0" indent="0">
              <a:buNone/>
            </a:pPr>
            <a:endParaRPr kumimoji="1" lang="zh-CN" altLang="en-US" dirty="0">
              <a:solidFill>
                <a:schemeClr val="tx2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STHeiti Light" charset="-122"/>
                <a:ea typeface="STHeiti Light" charset="-122"/>
                <a:cs typeface="STHeiti Light" charset="-122"/>
              </a:rPr>
              <a:t>“性能提升不是凭空而来的，是随着复杂度增加而增加的。” </a:t>
            </a:r>
            <a:r>
              <a:rPr kumimoji="1" lang="en-US" altLang="zh-CN" dirty="0" smtClean="0">
                <a:solidFill>
                  <a:srgbClr val="FF0000"/>
                </a:solidFill>
                <a:latin typeface="STHeiti Light" charset="-122"/>
                <a:ea typeface="STHeiti Light" charset="-122"/>
                <a:cs typeface="STHeiti Light" charset="-122"/>
              </a:rPr>
              <a:t>– </a:t>
            </a:r>
            <a:r>
              <a:rPr kumimoji="1" lang="en-US" altLang="zh-CN" dirty="0" err="1" smtClean="0">
                <a:solidFill>
                  <a:srgbClr val="FF0000"/>
                </a:solidFill>
                <a:latin typeface="STHeiti Light" charset="-122"/>
                <a:ea typeface="STHeiti Light" charset="-122"/>
                <a:cs typeface="STHeiti Light" charset="-122"/>
              </a:rPr>
              <a:t>dvyokov</a:t>
            </a:r>
            <a:endParaRPr kumimoji="1" lang="en-US" altLang="zh-CN" dirty="0" smtClean="0">
              <a:solidFill>
                <a:srgbClr val="FF0000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2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simplicity vs performance </a:t>
            </a:r>
            <a:r>
              <a:rPr lang="zh-CN" altLang="en-US" b="1" dirty="0">
                <a:solidFill>
                  <a:schemeClr val="tx2"/>
                </a:solidFill>
              </a:rPr>
              <a:t>的权衡后的结果</a:t>
            </a:r>
            <a:endParaRPr kumimoji="1" lang="en-US" altLang="zh-CN" b="1" dirty="0">
              <a:solidFill>
                <a:schemeClr val="tx2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0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理解</a:t>
            </a:r>
            <a:r>
              <a:rPr lang="en-US" altLang="zh-CN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Context: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调用链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11737384" cy="4144494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func</a:t>
            </a:r>
            <a:r>
              <a:rPr kumimoji="1"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tree()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ctx1 :=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context.Background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ctx2, _ :=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context.WithCancel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(ctx1)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ctx3, _ :=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context.WithTimeout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(ctx2,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time.Second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* 5)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ctx4, _ :=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context.WithTimeout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(ctx3,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time.Second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* 3)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ctx5, _ :=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context.WithTimeout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(ctx3,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time.Second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* 6)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ctx6 :=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context.WithValue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(ctx5, "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userID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", 12)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}</a:t>
            </a:r>
            <a:endParaRPr kumimoji="1"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6384776"/>
            <a:ext cx="1152144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理解</a:t>
            </a:r>
            <a:r>
              <a:rPr lang="en-US" altLang="zh-CN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Context:</a:t>
            </a:r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概述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5760720" cy="6664774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context.Context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API 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：</a:t>
            </a: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type Context interface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</a:t>
            </a:r>
            <a:r>
              <a:rPr kumimoji="1"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Deadline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 (deadline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time.Time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ok bool)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Done() &lt;-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chan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struct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{}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Err()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Value(key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interface{}) interface{}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}</a:t>
            </a:r>
          </a:p>
          <a:p>
            <a:pPr marL="0" indent="0">
              <a:buNone/>
            </a:pPr>
            <a:endParaRPr kumimoji="1"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两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类操作</a:t>
            </a: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：</a:t>
            </a:r>
            <a:endParaRPr kumimoji="1"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3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个函数用于限定什么</a:t>
            </a: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时候子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节点退出；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个函数用于设置请求范畴的变量</a:t>
            </a:r>
            <a:endParaRPr kumimoji="1" lang="en-US" altLang="zh-CN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sz="24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616904" y="2240282"/>
            <a:ext cx="5544616" cy="6664774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128016" tIns="64008" rIns="128016" bIns="64008" rtlCol="0">
            <a:normAutofit/>
          </a:bodyPr>
          <a:lstStyle>
            <a:lvl1pPr marL="480060" indent="-48006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40130" indent="-40005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什么时候应该使用 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：</a:t>
            </a:r>
            <a:endParaRPr kumimoji="1" lang="en-US" altLang="zh-CN" sz="18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每一个 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调用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都应该有超时退出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的场景</a:t>
            </a:r>
            <a:endParaRPr kumimoji="1" lang="en-US" altLang="zh-CN" sz="18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不仅仅是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超时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，还需要去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结束那些不再需要操作的行为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任何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函数可能被阻塞，或者需要很长时间来完成的，都应该有个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context.Context</a:t>
            </a:r>
            <a:endParaRPr kumimoji="1" lang="en-US" altLang="zh-CN" sz="18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buNone/>
            </a:pPr>
            <a:endParaRPr kumimoji="1" lang="en-US" altLang="zh-CN" sz="1700" dirty="0" smtClean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 marL="0" indent="0">
              <a:buNone/>
            </a:pPr>
            <a:endParaRPr kumimoji="1" lang="en-US" altLang="zh-CN" sz="1700" dirty="0" smtClean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如何创建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Context: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在 调用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开始的时候，使用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context.Background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请求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来了后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从创建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context, 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每个请求都有自己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context.Background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 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</a:t>
            </a:r>
            <a:endParaRPr kumimoji="1" lang="zh-CN" altLang="en-US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如果你没有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，却需要调用一个 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的函数的话，用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context.TODO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如果某步操作需要自己的超时设置的话，给它一个独立的 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sub-context</a:t>
            </a:r>
            <a:endParaRPr kumimoji="1" lang="en-US" altLang="zh-CN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8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理解</a:t>
            </a:r>
            <a:r>
              <a:rPr lang="en-US" altLang="zh-CN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Context: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使用方</a:t>
            </a:r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法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11377344" cy="6880798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的使用：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如果有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，将其作为第一个变量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。如 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func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(d* Dialer) 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DialContext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ctx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context.Context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network, address string) (Conn, error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将其作为可选的方式，用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request 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结构体方式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。如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：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func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(r *Request) 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WithContext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ctx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context.Context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 *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Request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不要把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 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存储到一个 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struct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里，除非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你使用的是像 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http.Request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中的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request 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结构体的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方式，并且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request 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结构体应该以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Request 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结束为生命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终止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要养成关闭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 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习惯，特别是超时的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560070" lvl="1" indent="0">
              <a:buNone/>
            </a:pPr>
            <a:r>
              <a:rPr lang="en-US" altLang="zh-CN" sz="2400" i="1" dirty="0" err="1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ctx</a:t>
            </a:r>
            <a:r>
              <a:rPr lang="en-US" altLang="zh-CN" sz="2400" i="1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cancel := </a:t>
            </a:r>
            <a:r>
              <a:rPr lang="en-US" altLang="zh-CN" sz="2400" i="1" dirty="0" err="1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context.WithTimeout</a:t>
            </a:r>
            <a:r>
              <a:rPr lang="en-US" altLang="zh-CN" sz="2400" i="1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parentCtx</a:t>
            </a:r>
            <a:r>
              <a:rPr lang="en-US" altLang="zh-CN" sz="2400" i="1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</a:t>
            </a:r>
            <a:r>
              <a:rPr lang="en-US" altLang="zh-CN" sz="2400" i="1" dirty="0" err="1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time.Second</a:t>
            </a:r>
            <a:r>
              <a:rPr lang="en-US" altLang="zh-CN" sz="2400" i="1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* 2)</a:t>
            </a:r>
          </a:p>
          <a:p>
            <a:pPr marL="560070" lvl="1" indent="0">
              <a:buNone/>
            </a:pPr>
            <a:r>
              <a:rPr lang="en-US" altLang="zh-CN" sz="2400" i="1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defer cancel()</a:t>
            </a:r>
          </a:p>
          <a:p>
            <a:pPr marL="560070" lvl="1" indent="0">
              <a:buNone/>
            </a:pPr>
            <a:r>
              <a:rPr lang="zh-CN" altLang="en-US" sz="21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使用 </a:t>
            </a:r>
            <a:r>
              <a:rPr lang="en-US" altLang="zh-CN" sz="21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Timeout </a:t>
            </a:r>
            <a:r>
              <a:rPr lang="zh-CN" altLang="en-US" sz="21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会导致内部使用 </a:t>
            </a:r>
            <a:r>
              <a:rPr lang="en-US" altLang="zh-CN" sz="2100" dirty="0" err="1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time.AfterFunc</a:t>
            </a:r>
            <a:r>
              <a:rPr lang="zh-CN" altLang="en-US" sz="21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，从而会导致 </a:t>
            </a:r>
            <a:r>
              <a:rPr lang="en-US" altLang="zh-CN" sz="21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 </a:t>
            </a:r>
            <a:r>
              <a:rPr lang="zh-CN" altLang="en-US" sz="21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在计时器到时之前都不会被垃圾回收</a:t>
            </a:r>
            <a:r>
              <a:rPr lang="zh-CN" altLang="en-US" sz="21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。在</a:t>
            </a:r>
            <a:r>
              <a:rPr lang="zh-CN" altLang="en-US" sz="21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建立之后</a:t>
            </a:r>
            <a:r>
              <a:rPr lang="zh-CN" altLang="en-US" sz="21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，应立即 </a:t>
            </a:r>
            <a:r>
              <a:rPr lang="en-US" altLang="zh-CN" sz="21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defer cancel() </a:t>
            </a:r>
            <a:r>
              <a:rPr lang="zh-CN" altLang="en-US" sz="21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</a:t>
            </a:r>
            <a:endParaRPr lang="en-US" altLang="zh-CN" sz="21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可以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用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errgroup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类似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的实现，使用在以下场景：同时有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很多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并发请求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，并需要集中处理超时、出错终止其它并发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任务，如下面例子：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>
              <a:lnSpc>
                <a:spcPct val="150000"/>
              </a:lnSpc>
              <a:buFont typeface="Wingdings" charset="2"/>
              <a:buChar char="l"/>
            </a:pPr>
            <a:endParaRPr lang="en-US" altLang="zh-CN" dirty="0" smtClean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>
              <a:lnSpc>
                <a:spcPct val="150000"/>
              </a:lnSpc>
              <a:buFont typeface="Wingdings" charset="2"/>
              <a:buChar char="l"/>
            </a:pPr>
            <a:endParaRPr lang="zh-CN" altLang="en-US" dirty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理解</a:t>
            </a:r>
            <a:r>
              <a:rPr lang="en-US" altLang="zh-CN" sz="4800" b="1" dirty="0" err="1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Context:errgroup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例子</a:t>
            </a:r>
            <a:r>
              <a:rPr lang="en-US" altLang="zh-CN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5760720" cy="7168830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例子：</a:t>
            </a: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Import 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</a:t>
            </a:r>
            <a:r>
              <a:rPr kumimoji="1" lang="en-US" altLang="zh-CN" sz="16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eg“golang.org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/x/sync/</a:t>
            </a:r>
            <a:r>
              <a:rPr kumimoji="1" lang="en-US" altLang="zh-CN" sz="16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errgroup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”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func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DoTwoRequestsAtOnce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ctx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context.Context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 error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eg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egCtx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:=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errgroup.WithContext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ctx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var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resp1, resp2 *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http.Response</a:t>
            </a:r>
            <a:endParaRPr kumimoji="1" lang="en-US" altLang="zh-CN" sz="2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f :=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func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loc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string,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respIn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**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http.Response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func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 error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return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func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 error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 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reqCtx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cancel :=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context.WithTimeout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egCtx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time.Second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  defer cancel()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 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req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_ :=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http.NewRequest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("GET",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loc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nil)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 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var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err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  *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respIn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err =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http.DefaultClient.Do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req.WithContext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reqCtx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  if err == nil &amp;&amp; (*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respIn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).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StatusCode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&gt;= 500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    return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errors.New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("unexpected!")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  return err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eg.Go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(f("http://localhost:8080/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fast_request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", &amp;resp1))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eg.Go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(f("http://localhost:8080/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slow_request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", &amp;resp2))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return </a:t>
            </a:r>
            <a:r>
              <a:rPr kumimoji="1"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eg.Wait</a:t>
            </a: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}</a:t>
            </a:r>
            <a:endParaRPr kumimoji="1" lang="zh-CN" altLang="en-US" sz="2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616904" y="2240282"/>
            <a:ext cx="5544616" cy="716883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128016" tIns="64008" rIns="128016" bIns="64008" rtlCol="0">
            <a:normAutofit/>
          </a:bodyPr>
          <a:lstStyle>
            <a:lvl1pPr marL="480060" indent="-48006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40130" indent="-40005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在这个例子中，同时发起了两</a:t>
            </a: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个调用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，当任何一个调用超时或者出错后，会终止另一</a:t>
            </a: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个调用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。这里就是利用前面讲到的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errgroup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来实现的，应对有很多并非请求，并需要集中处理超时、出错终止其它并发任务的时候，这个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pattern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使用起来很方便。</a:t>
            </a:r>
            <a:endParaRPr kumimoji="1" lang="en-US" altLang="zh-CN" dirty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6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理解</a:t>
            </a:r>
            <a:r>
              <a:rPr lang="en-US" altLang="zh-CN" sz="4800" b="1" dirty="0" err="1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Context:Value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5760720" cy="7168830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例子：</a:t>
            </a: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package context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type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valueCtx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struct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Context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key,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val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interface{}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func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WithValue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(parent Context, key,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val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interface{}) Context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//  ...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return &amp;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valueCtx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{parent, key,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val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func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(c *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valueCtx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 Value(key interface{}) interface{}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if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c.key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== key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return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c.val</a:t>
            </a:r>
            <a:endParaRPr kumimoji="1" lang="en-US" altLang="zh-CN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return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c.Context.Value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(key)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}</a:t>
            </a:r>
            <a:endParaRPr kumimoji="1" lang="zh-CN" altLang="en-US" sz="2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616904" y="2240282"/>
            <a:ext cx="5544616" cy="716883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128016" tIns="64008" rIns="128016" bIns="64008" rtlCol="0">
            <a:normAutofit fontScale="92500" lnSpcReduction="20000"/>
          </a:bodyPr>
          <a:lstStyle>
            <a:lvl1pPr marL="480060" indent="-48006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40130" indent="-40005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1.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WithValue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实际上就是在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树形结构中，增加一个</a:t>
            </a: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节点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.</a:t>
            </a:r>
            <a:endParaRPr kumimoji="1"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2. Context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是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immutable </a:t>
            </a: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</a:t>
            </a:r>
            <a:r>
              <a:rPr kumimoji="1"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不要试图在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Context.Value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里存某个可变更的值，然后改变，期望别的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可以看到这个改变</a:t>
            </a:r>
            <a:endParaRPr kumimoji="1"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3.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为了防止树形结构中出现重复的键，建议约束键的空间。比如使用私有类型，然后用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GetXxx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和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WithXxxx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来操作私有实体</a:t>
            </a: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</a:t>
            </a:r>
            <a:endParaRPr kumimoji="1"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4.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应该保存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Request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范畴的</a:t>
            </a: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值</a:t>
            </a:r>
            <a:r>
              <a:rPr kumimoji="1"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:</a:t>
            </a:r>
            <a:endParaRPr kumimoji="1"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任何关于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自身的都是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Request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范畴</a:t>
            </a: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</a:t>
            </a:r>
            <a:endParaRPr kumimoji="1"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从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Request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数据衍生出来，并且随着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Request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的结束而</a:t>
            </a: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终结</a:t>
            </a:r>
            <a:endParaRPr kumimoji="1"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比如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:Request ID, Incoming Request </a:t>
            </a:r>
            <a:r>
              <a:rPr kumimoji="1"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5.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应该被用于告知性质的事物，而不是控制性质的</a:t>
            </a: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事物</a:t>
            </a:r>
            <a:endParaRPr kumimoji="1"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6.</a:t>
            </a: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尽量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不要用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Context.Value</a:t>
            </a:r>
            <a:endParaRPr kumimoji="1"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2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err="1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G</a:t>
            </a:r>
            <a:r>
              <a:rPr lang="en-US" altLang="zh-CN" sz="4800" b="1" dirty="0" err="1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olang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编译： 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11521440" cy="6880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zh-CN" altLang="en-US" sz="2400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常用的编译命令：</a:t>
            </a:r>
            <a:r>
              <a:rPr kumimoji="1" lang="en-US" altLang="zh-CN" sz="24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go build [-o output] [-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i</a:t>
            </a:r>
            <a:r>
              <a:rPr kumimoji="1" lang="en-US" altLang="zh-CN" sz="2400" i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] [build flags] [packages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]</a:t>
            </a:r>
          </a:p>
          <a:p>
            <a:pPr marL="0" indent="0">
              <a:buNone/>
            </a:pPr>
            <a:r>
              <a:rPr kumimoji="1" lang="zh-CN" altLang="en-US" sz="2400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重要的</a:t>
            </a:r>
            <a:r>
              <a:rPr kumimoji="1" lang="en-US" altLang="zh-CN" sz="2400" i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build flags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选项：</a:t>
            </a:r>
            <a:endParaRPr kumimoji="1" lang="en-US" altLang="zh-CN" sz="2400" dirty="0" smtClean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-p n 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:</a:t>
            </a:r>
            <a:r>
              <a:rPr kumimoji="1" lang="zh-CN" altLang="en-US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the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number of programs, such as build commands or test binaries, that can be run in parallel. The default is the number of CPUs available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en-US" altLang="zh-CN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buildmode</a:t>
            </a: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mode</a:t>
            </a:r>
            <a:r>
              <a:rPr kumimoji="1" lang="zh-CN" altLang="en-US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: build mode to use. (-</a:t>
            </a:r>
            <a:r>
              <a:rPr kumimoji="1" lang="en-US" altLang="zh-CN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buildmode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=archive</a:t>
            </a:r>
            <a:r>
              <a:rPr kumimoji="1" lang="zh-CN" altLang="en-US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;</a:t>
            </a:r>
            <a:r>
              <a:rPr kumimoji="1" lang="zh-CN" altLang="en-US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en-US" altLang="zh-CN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buildmode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=shared</a:t>
            </a:r>
            <a:r>
              <a:rPr kumimoji="1" lang="zh-CN" altLang="en-US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;</a:t>
            </a:r>
            <a:r>
              <a:rPr kumimoji="1" lang="zh-CN" altLang="en-US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en-US" altLang="zh-CN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buildmode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=exe</a:t>
            </a:r>
            <a:r>
              <a:rPr kumimoji="1" lang="zh-CN" altLang="en-US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;</a:t>
            </a:r>
            <a:r>
              <a:rPr kumimoji="1" lang="zh-CN" altLang="en-US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en-US" altLang="zh-CN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buildmode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=pie</a:t>
            </a:r>
            <a:r>
              <a:rPr kumimoji="1" lang="zh-CN" altLang="en-US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;</a:t>
            </a:r>
            <a:r>
              <a:rPr kumimoji="1" lang="zh-CN" altLang="en-US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en-US" altLang="zh-CN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buildmode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=default</a:t>
            </a:r>
            <a:r>
              <a:rPr kumimoji="1" lang="zh-CN" altLang="en-US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-compiler name 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:</a:t>
            </a:r>
            <a:r>
              <a:rPr kumimoji="1" lang="zh-CN" altLang="en-US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name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of compiler 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to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use, as in </a:t>
            </a:r>
            <a:r>
              <a:rPr kumimoji="1" lang="en-US" altLang="zh-CN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runtime.Compiler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(</a:t>
            </a:r>
            <a:r>
              <a:rPr kumimoji="1" lang="en-US" altLang="zh-CN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gccgo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or </a:t>
            </a:r>
            <a:r>
              <a:rPr kumimoji="1" lang="en-US" altLang="zh-CN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gc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en-US" altLang="zh-CN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gccgoflags</a:t>
            </a: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‘[pattern=]</a:t>
            </a:r>
            <a:r>
              <a:rPr kumimoji="1" lang="en-US" altLang="zh-CN" b="1" dirty="0" err="1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arg</a:t>
            </a:r>
            <a:r>
              <a:rPr kumimoji="1" lang="en-US" altLang="zh-CN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list’: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arguments to pass on each </a:t>
            </a:r>
            <a:r>
              <a:rPr kumimoji="1" lang="en-US" altLang="zh-CN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gccgo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compiler/linker invocation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en-US" altLang="zh-CN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ldflags</a:t>
            </a: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'[pattern=]</a:t>
            </a:r>
            <a:r>
              <a:rPr kumimoji="1" lang="en-US" altLang="zh-CN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arg</a:t>
            </a: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list' </a:t>
            </a:r>
            <a:r>
              <a:rPr kumimoji="1" lang="en-US" altLang="zh-CN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: arguments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to pass on each go tool link invocation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en-US" altLang="zh-CN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gcflags</a:t>
            </a: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‘[</a:t>
            </a: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pattern=]</a:t>
            </a:r>
            <a:r>
              <a:rPr kumimoji="1" lang="en-US" altLang="zh-CN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arg</a:t>
            </a: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list’:</a:t>
            </a:r>
            <a:r>
              <a:rPr kumimoji="1" lang="zh-CN" altLang="en-US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 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arguments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to pass on each go tool compile invocation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en-US" altLang="zh-CN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linkshared</a:t>
            </a: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:  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link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against shared libraries previously created with -</a:t>
            </a:r>
            <a:r>
              <a:rPr kumimoji="1" lang="en-US" altLang="zh-CN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buildmode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=shared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en-US" altLang="zh-CN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pkgdir</a:t>
            </a: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b="1" dirty="0" err="1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dir</a:t>
            </a:r>
            <a:r>
              <a:rPr kumimoji="1" lang="en-US" altLang="zh-CN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: 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install and load all packages from </a:t>
            </a:r>
            <a:r>
              <a:rPr kumimoji="1" lang="en-US" altLang="zh-CN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dir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instead of the usual locations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en-US" altLang="zh-CN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v</a:t>
            </a:r>
            <a:r>
              <a:rPr kumimoji="1" lang="zh-CN" altLang="en-US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：</a:t>
            </a:r>
            <a:r>
              <a:rPr kumimoji="1" lang="en-US" altLang="zh-CN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print the names of packages as they are compiled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en-US" altLang="zh-CN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x</a:t>
            </a:r>
            <a:r>
              <a:rPr kumimoji="1" lang="zh-CN" altLang="en-US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：</a:t>
            </a:r>
            <a:r>
              <a:rPr kumimoji="1" lang="en-US" altLang="zh-CN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print the commands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-a</a:t>
            </a:r>
            <a:r>
              <a:rPr kumimoji="1" lang="zh-CN" altLang="en-US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:</a:t>
            </a:r>
            <a:r>
              <a:rPr kumimoji="1" lang="zh-CN" altLang="en-US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  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force </a:t>
            </a:r>
            <a:r>
              <a:rPr kumimoji="1" lang="en-US" altLang="zh-CN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rebuilding of packages that are already up-to-date</a:t>
            </a:r>
            <a:r>
              <a:rPr kumimoji="1" lang="en-US" altLang="zh-CN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kumimoji="1" lang="zh-CN" altLang="en-US" dirty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0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err="1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G</a:t>
            </a:r>
            <a:r>
              <a:rPr lang="en-US" altLang="zh-CN" sz="4800" b="1" dirty="0" err="1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olang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编译： </a:t>
            </a:r>
            <a:r>
              <a:rPr lang="en-US" altLang="zh-CN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Build </a:t>
            </a:r>
            <a:r>
              <a:rPr lang="en-US" altLang="zh-CN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Mode(1/2)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352113"/>
              </p:ext>
            </p:extLst>
          </p:nvPr>
        </p:nvGraphicFramePr>
        <p:xfrm>
          <a:off x="639761" y="2239960"/>
          <a:ext cx="11521758" cy="6797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743"/>
                <a:gridCol w="2520280"/>
                <a:gridCol w="4032448"/>
                <a:gridCol w="1872287"/>
              </a:tblGrid>
              <a:tr h="579733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2"/>
                          </a:solidFill>
                        </a:rPr>
                        <a:t>模式</a:t>
                      </a:r>
                      <a:endParaRPr lang="zh-CN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BFE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2"/>
                          </a:solidFill>
                        </a:rPr>
                        <a:t>编译选项</a:t>
                      </a:r>
                      <a:endParaRPr lang="zh-CN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BFE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2"/>
                          </a:solidFill>
                        </a:rPr>
                        <a:t>编译示例</a:t>
                      </a:r>
                      <a:endParaRPr lang="zh-CN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BFE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2"/>
                          </a:solidFill>
                        </a:rPr>
                        <a:t>备注</a:t>
                      </a:r>
                      <a:endParaRPr lang="zh-CN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BFE2FF"/>
                    </a:solidFill>
                  </a:tcPr>
                </a:tc>
              </a:tr>
              <a:tr h="579733"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exe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-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buildmode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=exe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go build -a -x -v -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buildmode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=exe 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main.go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编译应用程序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9733"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pie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-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buildmode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=pie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go build -a -x -v -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buildmode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=pie 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main.go</a:t>
                      </a:r>
                      <a:endParaRPr lang="zh-CN" altLang="en-US" sz="1800" b="0" i="0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构建运行地址无关应用程序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9733"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default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-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buildmode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=default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go build -a -x -v -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buildmode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=default</a:t>
                      </a:r>
                      <a:r>
                        <a:rPr lang="zh-CN" altLang="en-US" sz="1800" b="0" i="0" baseline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main.go</a:t>
                      </a:r>
                      <a:endParaRPr lang="zh-CN" altLang="en-US" sz="1800" b="0" i="0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编译应用程序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9733"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archive(Go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的静态库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-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buildmode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=archive</a:t>
                      </a:r>
                      <a:endParaRPr lang="zh-CN" altLang="en-US" sz="1800" b="0" i="0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go build -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buildmode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=archive</a:t>
                      </a:r>
                      <a:endParaRPr lang="zh-CN" altLang="en-US" sz="1800" b="0" i="0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test.go</a:t>
                      </a:r>
                      <a:endParaRPr lang="en-US" altLang="zh-CN" sz="1800" b="0" i="0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编译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package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生成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.a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文件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9733"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shared (Go 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的动态链接库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)</a:t>
                      </a:r>
                      <a:endParaRPr lang="zh-CN" altLang="en-US" sz="1800" b="0" i="0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-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buildmode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=shared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 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Go 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语言实现动态链接库，供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go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程序用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9733">
                <a:tc>
                  <a:txBody>
                    <a:bodyPr/>
                    <a:lstStyle/>
                    <a:p>
                      <a:r>
                        <a:rPr lang="pl-PL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plugin</a:t>
                      </a:r>
                      <a:r>
                        <a:rPr lang="pl-PL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 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(</a:t>
                      </a:r>
                      <a:r>
                        <a:rPr lang="pl-PL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Go </a:t>
                      </a:r>
                      <a:r>
                        <a:rPr lang="zh-CN" altLang="pl-PL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的插件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)</a:t>
                      </a:r>
                      <a:endParaRPr lang="zh-CN" altLang="pl-PL" sz="1800" b="0" i="0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-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buildmode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=plugin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go build -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buildmode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=plugin 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plug.go</a:t>
                      </a:r>
                      <a:endParaRPr lang="en-US" altLang="zh-CN" sz="1800" b="0" i="0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  <a:p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go build 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main.go</a:t>
                      </a:r>
                      <a:endParaRPr lang="en-US" altLang="zh-CN" sz="1800" b="0" i="0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Go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语言实现动态库和动态调用实现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9733"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c-archive (C 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的静态链接库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)</a:t>
                      </a:r>
                      <a:endParaRPr lang="zh-CN" altLang="en-US" sz="1800" b="0" i="0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-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buildmode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=c-archive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go build -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buildmode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=c-archive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hello.go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构建 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C 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所支持的静态链接库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.a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文件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9733"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c-shared (C 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的动态链接库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)</a:t>
                      </a:r>
                      <a:endParaRPr lang="zh-CN" altLang="en-US" sz="1800" b="0" i="0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-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buildmode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=c-shared 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go build -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buildmode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=c-shared -o 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hello.so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</a:t>
                      </a:r>
                      <a:r>
                        <a:rPr lang="en-US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hello.go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构建 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C 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所支持的动态链接库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.so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文件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9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-2001" y="4000"/>
            <a:ext cx="12805601" cy="15081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dist="12700" dir="5400000" rotWithShape="0">
              <a:srgbClr val="D9D9D9"/>
            </a:outerShdw>
          </a:effectLst>
        </p:spPr>
        <p:txBody>
          <a:bodyPr lIns="42005" tIns="42005" rIns="42005" bIns="42005" anchor="ctr"/>
          <a:lstStyle/>
          <a:p>
            <a:pPr defTabSz="322600">
              <a:defRPr sz="2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33066" y="347014"/>
            <a:ext cx="9775915" cy="82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005" tIns="42005" rIns="42005" bIns="42005" anchor="ctr">
            <a:spAutoFit/>
          </a:bodyPr>
          <a:lstStyle>
            <a:lvl1pPr algn="l" defTabSz="457200">
              <a:defRPr sz="4800" b="1">
                <a:solidFill>
                  <a:srgbClr val="0285F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>
                <a:latin typeface="+mj-ea"/>
                <a:ea typeface="+mj-ea"/>
              </a:rPr>
              <a:t>目录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49" name="008.png" descr="008.png"/>
          <p:cNvPicPr>
            <a:picLocks noChangeAspect="1"/>
          </p:cNvPicPr>
          <p:nvPr/>
        </p:nvPicPr>
        <p:blipFill>
          <a:blip r:embed="rId3" cstate="print">
            <a:alphaModFix amt="59999"/>
            <a:extLst/>
          </a:blip>
          <a:srcRect t="32328" r="18447" b="51748"/>
          <a:stretch>
            <a:fillRect/>
          </a:stretch>
        </p:blipFill>
        <p:spPr>
          <a:xfrm>
            <a:off x="6862857" y="-1334"/>
            <a:ext cx="5938744" cy="152819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/>
          <p:cNvSpPr txBox="1"/>
          <p:nvPr/>
        </p:nvSpPr>
        <p:spPr>
          <a:xfrm>
            <a:off x="928192" y="2280320"/>
            <a:ext cx="979308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goroutine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channel</a:t>
            </a: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context</a:t>
            </a: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Golang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编译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Golang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Golang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性能调优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Q&amp;A</a:t>
            </a:r>
          </a:p>
          <a:p>
            <a:pPr>
              <a:buFont typeface="Wingdings" pitchFamily="2" charset="2"/>
              <a:buChar char="l"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914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err="1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G</a:t>
            </a:r>
            <a:r>
              <a:rPr lang="en-US" altLang="zh-CN" sz="4800" b="1" dirty="0" err="1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olang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编译： </a:t>
            </a:r>
            <a:r>
              <a:rPr lang="en-US" altLang="zh-CN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Build </a:t>
            </a:r>
            <a:r>
              <a:rPr lang="en-US" altLang="zh-CN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Mode(2/2)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549514"/>
              </p:ext>
            </p:extLst>
          </p:nvPr>
        </p:nvGraphicFramePr>
        <p:xfrm>
          <a:off x="639761" y="2239960"/>
          <a:ext cx="11521758" cy="703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743"/>
                <a:gridCol w="2520280"/>
                <a:gridCol w="4032448"/>
                <a:gridCol w="1872287"/>
              </a:tblGrid>
              <a:tr h="579733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2"/>
                          </a:solidFill>
                        </a:rPr>
                        <a:t>模式</a:t>
                      </a:r>
                      <a:endParaRPr lang="zh-CN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BFE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2"/>
                          </a:solidFill>
                        </a:rPr>
                        <a:t>优点</a:t>
                      </a:r>
                      <a:endParaRPr lang="zh-CN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BFE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2"/>
                          </a:solidFill>
                        </a:rPr>
                        <a:t>缺点</a:t>
                      </a:r>
                      <a:endParaRPr lang="zh-CN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BFE2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2"/>
                          </a:solidFill>
                        </a:rPr>
                        <a:t>备注</a:t>
                      </a:r>
                      <a:endParaRPr lang="zh-CN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BFE2FF"/>
                    </a:solidFill>
                  </a:tcPr>
                </a:tc>
              </a:tr>
              <a:tr h="579733"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exe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全部集成，不需要过多依赖；非常适合容器环境；适用不同 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Linux 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发行版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9733"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pie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安全性高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包会大一些，性能有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0%</a:t>
                      </a:r>
                      <a:r>
                        <a:rPr lang="mr-IN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~1%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损耗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9733"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default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全部集成，不需要过多依赖；非常适合容器环境；适用不同 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Linux 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发行版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1886"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archive(Go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的静态库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不需要过多依赖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文件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size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相对较大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9733"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shared (Go 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的动态链接库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)</a:t>
                      </a:r>
                      <a:endParaRPr lang="zh-CN" altLang="en-US" sz="1800" b="0" i="0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多个应用程序可以共享动态链接库，可以减少应用程序的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size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依赖管理、以及部署发布可能有问题的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一般不使用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9733">
                <a:tc>
                  <a:txBody>
                    <a:bodyPr/>
                    <a:lstStyle/>
                    <a:p>
                      <a:r>
                        <a:rPr lang="pl-PL" altLang="zh-CN" sz="1800" b="0" i="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plugin</a:t>
                      </a:r>
                      <a:r>
                        <a:rPr lang="pl-PL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 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(</a:t>
                      </a:r>
                      <a:r>
                        <a:rPr lang="pl-PL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Go </a:t>
                      </a:r>
                      <a:r>
                        <a:rPr lang="zh-CN" altLang="pl-PL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的插件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)</a:t>
                      </a:r>
                      <a:endParaRPr lang="zh-CN" altLang="pl-PL" sz="1800" b="0" i="0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方便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Go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运行时加载；方便热更新</a:t>
                      </a: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构建和部署相对复杂</a:t>
                      </a:r>
                      <a:endParaRPr lang="en-US" altLang="zh-CN" sz="1800" b="0" i="0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9733"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c-archive (C 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的静态链接库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)</a:t>
                      </a:r>
                      <a:endParaRPr lang="zh-CN" altLang="en-US" sz="1800" b="0" i="0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方便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Go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集成到现有的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C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程序中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跨语言调用可能会带来一些问题；性能会有损耗；调试和跟踪问题复杂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9733"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c-shared (C </a:t>
                      </a:r>
                      <a:r>
                        <a:rPr lang="zh-CN" altLang="en-US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的动态链接库</a:t>
                      </a:r>
                      <a:r>
                        <a:rPr lang="en-US" altLang="zh-CN" sz="1800" b="0" i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)</a:t>
                      </a:r>
                      <a:endParaRPr lang="zh-CN" altLang="en-US" sz="1800" b="0" i="0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方便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Go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集成到现有的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C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程序中；可以运行时动态加载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跨语言调用可能会带来一些问题；性能会有损耗；调试和跟踪问题复杂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err="1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G</a:t>
            </a:r>
            <a:r>
              <a:rPr lang="en-US" altLang="zh-CN" sz="4800" b="1" dirty="0" err="1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olang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测试：</a:t>
            </a:r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概述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11521440" cy="688079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1</a:t>
            </a:r>
            <a:r>
              <a:rPr lang="en-US" altLang="zh-CN" sz="22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.  </a:t>
            </a:r>
            <a:r>
              <a:rPr lang="zh-CN" altLang="en-US" sz="22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基础测试</a:t>
            </a:r>
            <a:r>
              <a:rPr lang="en-US" altLang="zh-CN" sz="22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-</a:t>
            </a:r>
            <a:r>
              <a:rPr lang="zh-CN" altLang="en-US" sz="22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自带使用</a:t>
            </a:r>
            <a:r>
              <a:rPr lang="en-US" altLang="zh-CN" sz="22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testing</a:t>
            </a:r>
            <a:r>
              <a:rPr lang="zh-CN" altLang="en-US" sz="22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包</a:t>
            </a:r>
            <a:r>
              <a:rPr lang="zh-CN" altLang="en-US" sz="22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：</a:t>
            </a:r>
            <a:endParaRPr lang="zh-CN" altLang="en-US" sz="2200" b="1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规则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1</a:t>
            </a:r>
            <a:r>
              <a:rPr lang="zh-CN" altLang="en-US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：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</a:t>
            </a:r>
            <a:r>
              <a:rPr lang="zh-CN" altLang="en-US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文件以</a:t>
            </a:r>
            <a:r>
              <a:rPr lang="en-US" altLang="zh-CN" sz="2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file_test.go</a:t>
            </a:r>
            <a:r>
              <a:rPr lang="zh-CN" altLang="en-US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命名</a:t>
            </a:r>
            <a:endParaRPr lang="zh-CN" altLang="en-US" sz="2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规则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：函数名以</a:t>
            </a:r>
            <a:r>
              <a:rPr lang="en-US" altLang="zh-CN" sz="2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TestXxx</a:t>
            </a:r>
            <a:r>
              <a:rPr lang="zh-CN" altLang="en-US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命名，</a:t>
            </a:r>
            <a:r>
              <a:rPr lang="zh-CN" altLang="en-US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使用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(t *</a:t>
            </a:r>
            <a:r>
              <a:rPr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testing.T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</a:t>
            </a:r>
            <a:r>
              <a:rPr lang="zh-CN" altLang="en-US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参数</a:t>
            </a:r>
            <a:r>
              <a:rPr lang="en-US" altLang="zh-CN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</a:t>
            </a:r>
            <a:r>
              <a:rPr lang="zh-CN" altLang="en-US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性能</a:t>
            </a:r>
            <a:r>
              <a:rPr lang="zh-CN" altLang="en-US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测试函数以</a:t>
            </a:r>
            <a:r>
              <a:rPr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BenchmarkXxx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(*</a:t>
            </a:r>
            <a:r>
              <a:rPr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testing.B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</a:t>
            </a:r>
            <a:r>
              <a:rPr lang="zh-CN" altLang="en-US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命名</a:t>
            </a:r>
            <a:r>
              <a:rPr lang="en-US" altLang="zh-CN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规则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3</a:t>
            </a:r>
            <a:r>
              <a:rPr lang="zh-CN" altLang="en-US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：测试框架执行测试函数时调用</a:t>
            </a:r>
            <a:r>
              <a:rPr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t.Error</a:t>
            </a:r>
            <a:r>
              <a:rPr lang="zh-CN" altLang="en-US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、</a:t>
            </a:r>
            <a:r>
              <a:rPr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t.Fail</a:t>
            </a:r>
            <a:r>
              <a:rPr lang="zh-CN" altLang="en-US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等函数认为测试失败</a:t>
            </a:r>
            <a:r>
              <a:rPr lang="zh-CN" altLang="en-US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</a:t>
            </a:r>
            <a:endParaRPr lang="en-US" altLang="zh-CN" sz="22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规则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4: The go tool will ignore a directory named "</a:t>
            </a:r>
            <a:r>
              <a:rPr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testdata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", making it available to hold ancillary data needed by the tests.</a:t>
            </a:r>
            <a:endParaRPr lang="en-US" altLang="zh-CN" sz="22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例子</a:t>
            </a:r>
            <a:r>
              <a:rPr lang="en-US" altLang="zh-CN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1: go</a:t>
            </a:r>
            <a:r>
              <a:rPr lang="zh-CN" altLang="en-US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语言常见测试写法</a:t>
            </a:r>
            <a:endParaRPr lang="en-US" altLang="zh-CN" sz="22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例子</a:t>
            </a:r>
            <a:r>
              <a:rPr lang="en-US" altLang="zh-CN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2: go</a:t>
            </a:r>
            <a:r>
              <a:rPr lang="zh-CN" altLang="en-US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使用</a:t>
            </a:r>
            <a:r>
              <a:rPr lang="en-US" altLang="zh-CN" sz="2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goroutine</a:t>
            </a:r>
            <a:r>
              <a:rPr lang="zh-CN" altLang="en-US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做复杂场景测试</a:t>
            </a:r>
            <a:endParaRPr lang="en-US" altLang="zh-CN" sz="22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例子</a:t>
            </a:r>
            <a:r>
              <a:rPr lang="en-US" altLang="zh-CN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3: </a:t>
            </a:r>
            <a:r>
              <a:rPr lang="zh-CN" altLang="pt-BR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使用</a:t>
            </a:r>
            <a:r>
              <a:rPr lang="pt-BR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 </a:t>
            </a:r>
            <a:r>
              <a:rPr lang="zh-CN" altLang="pt-BR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</a:t>
            </a:r>
            <a:r>
              <a:rPr lang="pt-BR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httptest</a:t>
            </a:r>
            <a:r>
              <a:rPr lang="zh-CN" altLang="pt-BR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包</a:t>
            </a:r>
            <a:r>
              <a:rPr lang="zh-CN" altLang="pt-BR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，简单创建</a:t>
            </a:r>
            <a:r>
              <a:rPr lang="zh-CN" altLang="pt-BR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一个测试的</a:t>
            </a:r>
            <a:r>
              <a:rPr lang="pt-BR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 </a:t>
            </a:r>
            <a:r>
              <a:rPr lang="pt-BR" altLang="zh-CN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server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进阶测试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: subtest </a:t>
            </a:r>
            <a:r>
              <a:rPr lang="en-US" altLang="zh-CN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sub-benchmarks ,</a:t>
            </a:r>
            <a:r>
              <a:rPr lang="zh-CN" altLang="en-US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参考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:net/http/</a:t>
            </a:r>
            <a:r>
              <a:rPr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httptest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/</a:t>
            </a:r>
            <a:r>
              <a:rPr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server_test.go</a:t>
            </a:r>
            <a:endParaRPr lang="en-US" altLang="zh-CN" sz="22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2. </a:t>
            </a:r>
            <a:r>
              <a:rPr lang="zh-CN" altLang="en-US" sz="22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使用</a:t>
            </a:r>
            <a:r>
              <a:rPr lang="en-US" altLang="zh-CN" sz="2200" b="1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gomock</a:t>
            </a:r>
            <a:r>
              <a:rPr lang="zh-CN" altLang="en-US" sz="22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测试</a:t>
            </a:r>
            <a:r>
              <a:rPr lang="en-US" altLang="zh-CN" sz="22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go-mock</a:t>
            </a:r>
            <a:r>
              <a:rPr lang="zh-CN" altLang="en-US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是专门为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</a:t>
            </a:r>
            <a:r>
              <a:rPr lang="zh-CN" altLang="en-US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语言开发的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mock</a:t>
            </a:r>
            <a:r>
              <a:rPr lang="zh-CN" altLang="en-US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库，该库使用方式简单，支持自动生成代码 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go-mock</a:t>
            </a:r>
            <a:r>
              <a:rPr lang="zh-CN" altLang="en-US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包地址：</a:t>
            </a:r>
            <a:r>
              <a:rPr lang="en-US" altLang="zh-CN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github.com/</a:t>
            </a:r>
            <a:r>
              <a:rPr lang="en-US" altLang="zh-CN" sz="2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golang</a:t>
            </a:r>
            <a:r>
              <a:rPr lang="en-US" altLang="zh-CN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/mock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使用方法参考</a:t>
            </a:r>
            <a:r>
              <a:rPr lang="zh-CN" altLang="en-US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：</a:t>
            </a:r>
            <a:r>
              <a:rPr lang="en-US" altLang="zh-CN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https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://github.com/golang/mock/tree/master/sample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endParaRPr kumimoji="1" lang="en-US" altLang="zh-CN" dirty="0" smtClean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endParaRPr kumimoji="1" lang="zh-CN" altLang="en-US" dirty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6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err="1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G</a:t>
            </a:r>
            <a:r>
              <a:rPr lang="en-US" altLang="zh-CN" sz="4800" b="1" dirty="0" err="1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olang</a:t>
            </a:r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测试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：例子</a:t>
            </a:r>
            <a:r>
              <a:rPr lang="en-US" altLang="zh-CN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1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11233328" cy="7168830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例子： </a:t>
            </a:r>
            <a:r>
              <a:rPr lang="en-US" altLang="zh-CN" sz="16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hex_test.go</a:t>
            </a:r>
            <a:endParaRPr kumimoji="1" lang="en-US" altLang="zh-CN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var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encDecTests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= []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encDecTest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{"", []byte{}},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{"0001020304050607", []byte{0, 1, 2, 3, 4, 5, 6, 7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}},… …</a:t>
            </a:r>
            <a:endParaRPr kumimoji="1" lang="en-US" altLang="zh-CN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}</a:t>
            </a:r>
            <a:endParaRPr kumimoji="1" lang="en-US" altLang="zh-CN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func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TestEncode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(t *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testing.T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for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test := range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encDecTests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	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dst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:= make([]byte,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EncodedLen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len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test.dec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)))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	n := Encode(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dst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test.dec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	if n !=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len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dst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		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t.Errorf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("#%d: bad return value: got: %d want: %d",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n,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len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dst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	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	if string(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dst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 !=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test.enc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		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t.Errorf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("#%d: got: %#v want: %#v",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dst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test.enc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	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6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err="1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G</a:t>
            </a:r>
            <a:r>
              <a:rPr lang="en-US" altLang="zh-CN" sz="4800" b="1" dirty="0" err="1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olang</a:t>
            </a:r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测试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：例子</a:t>
            </a:r>
            <a:r>
              <a:rPr lang="en-US" altLang="zh-CN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2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11233328" cy="7168830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例子： </a:t>
            </a:r>
            <a:r>
              <a:rPr lang="en-US" altLang="zh-CN" sz="16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sendfile_test.go</a:t>
            </a:r>
            <a:endParaRPr kumimoji="1" lang="en-US" altLang="zh-CN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func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TestSendfile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(t *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testing.T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ln, err :=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newLocalListener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("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tcp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") ……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</a:t>
            </a:r>
            <a:endParaRPr kumimoji="1" lang="en-US" altLang="zh-CN" sz="16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                    </a:t>
            </a:r>
            <a:r>
              <a:rPr kumimoji="1" lang="en-US" altLang="zh-CN" sz="16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errc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:= make(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chan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error, 1)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go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func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(ln Listener)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	// Wait for a connection.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	conn, err :=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ln.Accept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	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… …</a:t>
            </a:r>
            <a:endParaRPr kumimoji="1" lang="en-US" altLang="zh-CN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	}()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}(ln)……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c, err := Dial("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tcp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",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ln.Addr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().String())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	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rbytes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err :=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io.Copy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(h, c)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                     ……</a:t>
            </a:r>
            <a:endParaRPr kumimoji="1" lang="en-US" altLang="zh-CN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1.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使用</a:t>
            </a:r>
            <a:r>
              <a:rPr lang="en-US" altLang="zh-CN" sz="16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goroutine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来处理</a:t>
            </a: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server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端逻辑</a:t>
            </a:r>
            <a:endParaRPr lang="en-US" altLang="zh-CN" sz="16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2.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使用</a:t>
            </a:r>
            <a:r>
              <a:rPr kumimoji="1" lang="en-US" altLang="zh-CN" sz="16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errc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channel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来传递错误信息</a:t>
            </a:r>
            <a:endParaRPr kumimoji="1" lang="zh-CN" altLang="en-US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6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err="1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G</a:t>
            </a:r>
            <a:r>
              <a:rPr lang="en-US" altLang="zh-CN" sz="4800" b="1" dirty="0" err="1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olang</a:t>
            </a:r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测试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：例子</a:t>
            </a:r>
            <a:r>
              <a:rPr lang="en-US" altLang="zh-CN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3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11233328" cy="7168830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http.HandleFunc</a:t>
            </a: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("/ping", </a:t>
            </a:r>
            <a:r>
              <a:rPr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HealthCheckHandler</a:t>
            </a: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func</a:t>
            </a: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HealthCheckHandler</a:t>
            </a: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(w </a:t>
            </a:r>
            <a:r>
              <a:rPr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http.ResponseWriter</a:t>
            </a: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r *</a:t>
            </a:r>
            <a:r>
              <a:rPr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http.Request</a:t>
            </a: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w.WriteHeader</a:t>
            </a: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http.StatusOK</a:t>
            </a: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w.Header</a:t>
            </a: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().Set("Content-Type", "application/</a:t>
            </a:r>
            <a:r>
              <a:rPr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json</a:t>
            </a: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io.WriteString</a:t>
            </a: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(w</a:t>
            </a: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`{“ping": “pong”}`)</a:t>
            </a:r>
            <a:endParaRPr lang="en-US" altLang="zh-CN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使用</a:t>
            </a:r>
            <a:r>
              <a:rPr lang="en-US" altLang="zh-CN" sz="16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httptest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包创建测试的</a:t>
            </a: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web server, 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测试代码</a:t>
            </a: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req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err :=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http.NewRequest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("GET", "/ping", nil)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if err != nil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   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t.Fatal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(err)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res :=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httptest.NewRecorder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HealthCheckHandler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(res,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req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if status :=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res.Code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; status !=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http.StatusOK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   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t.Errorf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("error status code: res %v:%v",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        status,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http.StatusOK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}</a:t>
            </a:r>
            <a:endParaRPr kumimoji="1" lang="zh-CN" altLang="en-US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2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err="1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G</a:t>
            </a:r>
            <a:r>
              <a:rPr lang="en-US" altLang="zh-CN" sz="4800" b="1" dirty="0" err="1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olang</a:t>
            </a:r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测试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：辅助</a:t>
            </a:r>
            <a:r>
              <a:rPr lang="en-US" altLang="zh-CN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package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11233328" cy="7168830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使用外部包帮助快速写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文件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建议使用：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github.com/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stretchr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/testify/assert </a:t>
            </a:r>
            <a:r>
              <a:rPr kumimoji="1" lang="zh-CN" altLang="en-US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官方例子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：</a:t>
            </a:r>
            <a:endParaRPr kumimoji="1" lang="zh-CN" altLang="en-US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func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TestSomething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(t *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testing.T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 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{</a:t>
            </a:r>
            <a:endParaRPr kumimoji="1" lang="en-US" altLang="zh-CN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// assert equality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assert.Equal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(t, 123, 123, "they should be equal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")</a:t>
            </a:r>
            <a:endParaRPr kumimoji="1" lang="en-US" altLang="zh-CN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// assert 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inequality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assert.NotEqual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(t, 123, 456, "they should not be equal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")</a:t>
            </a:r>
            <a:endParaRPr kumimoji="1" lang="en-US" altLang="zh-CN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// assert for nil (good for errors)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assert.Nil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(t, object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</a:t>
            </a:r>
            <a:endParaRPr kumimoji="1" lang="en-US" altLang="zh-CN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// assert for not nil (good when you expect something)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if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assert.NotNil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(t, object) 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{</a:t>
            </a:r>
            <a:endParaRPr kumimoji="1" lang="en-US" altLang="zh-CN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// now we know that object isn't nil, we are safe to make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// further assertions without causing any errors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assert.Equal</a:t>
            </a: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(t, "Something", </a:t>
            </a:r>
            <a:r>
              <a:rPr kumimoji="1" lang="en-US" altLang="zh-CN" sz="18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object.Value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</a:t>
            </a:r>
            <a:endParaRPr kumimoji="1" lang="en-US" altLang="zh-CN" sz="18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}</a:t>
            </a:r>
            <a:endParaRPr kumimoji="1" lang="en-US" altLang="zh-CN" sz="18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err="1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G</a:t>
            </a:r>
            <a:r>
              <a:rPr lang="en-US" altLang="zh-CN" sz="4800" b="1" dirty="0" err="1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olang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测试：常用命令总结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11521440" cy="68807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zh-CN" altLang="en-US" sz="3200" dirty="0">
                <a:solidFill>
                  <a:schemeClr val="tx1"/>
                </a:solidFill>
                <a:latin typeface="STHeiti Light" charset="-122"/>
                <a:ea typeface="STHeiti Light" charset="-122"/>
                <a:cs typeface="STHeiti Light" charset="-122"/>
              </a:rPr>
              <a:t>常用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STHeiti Light" charset="-122"/>
                <a:ea typeface="STHeiti Light" charset="-122"/>
                <a:cs typeface="STHeiti Light" charset="-122"/>
              </a:rPr>
              <a:t>的命令</a:t>
            </a:r>
            <a:r>
              <a:rPr kumimoji="1" lang="zh-CN" altLang="en-US" sz="3200" dirty="0">
                <a:solidFill>
                  <a:schemeClr val="tx1"/>
                </a:solidFill>
                <a:latin typeface="STHeiti Light" charset="-122"/>
                <a:ea typeface="STHeiti Light" charset="-122"/>
                <a:cs typeface="STHeiti Light" charset="-122"/>
              </a:rPr>
              <a:t>参数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sz="3200" i="1" dirty="0">
                <a:solidFill>
                  <a:schemeClr val="tx1"/>
                </a:solidFill>
                <a:latin typeface="STHeiti Light" charset="-122"/>
                <a:ea typeface="STHeiti Light" charset="-122"/>
                <a:cs typeface="STHeiti Light" charset="-122"/>
              </a:rPr>
              <a:t>go </a:t>
            </a:r>
            <a:r>
              <a:rPr kumimoji="1" lang="en-US" altLang="zh-CN" sz="3200" i="1" dirty="0" smtClean="0">
                <a:solidFill>
                  <a:schemeClr val="tx1"/>
                </a:solidFill>
                <a:latin typeface="STHeiti Light" charset="-122"/>
                <a:ea typeface="STHeiti Light" charset="-122"/>
                <a:cs typeface="STHeiti Light" charset="-122"/>
              </a:rPr>
              <a:t>test ,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STHeiti Light" charset="-122"/>
                <a:ea typeface="STHeiti Light" charset="-122"/>
                <a:cs typeface="STHeiti Light" charset="-122"/>
              </a:rPr>
              <a:t>重要的</a:t>
            </a:r>
            <a:r>
              <a:rPr kumimoji="1" lang="en-US" altLang="zh-CN" sz="3200" i="1" dirty="0" smtClean="0">
                <a:solidFill>
                  <a:schemeClr val="tx1"/>
                </a:solidFill>
                <a:latin typeface="STHeiti Light" charset="-122"/>
                <a:ea typeface="STHeiti Light" charset="-122"/>
                <a:cs typeface="STHeiti Light" charset="-122"/>
              </a:rPr>
              <a:t>flags</a:t>
            </a:r>
            <a:r>
              <a:rPr kumimoji="1" lang="zh-CN" altLang="en-US" sz="3200" dirty="0">
                <a:solidFill>
                  <a:schemeClr val="tx1"/>
                </a:solidFill>
                <a:latin typeface="STHeiti Light" charset="-122"/>
                <a:ea typeface="STHeiti Light" charset="-122"/>
                <a:cs typeface="STHeiti Light" charset="-122"/>
              </a:rPr>
              <a:t>选项：</a:t>
            </a:r>
            <a:endParaRPr kumimoji="1" lang="en-US" altLang="zh-CN" sz="3200" dirty="0">
              <a:solidFill>
                <a:schemeClr val="tx1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v</a:t>
            </a:r>
            <a:r>
              <a:rPr kumimoji="1" lang="zh-CN" altLang="en-US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：</a:t>
            </a:r>
            <a:r>
              <a:rPr kumimoji="1"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Verbose output: log all tests as they are run. Also print all text from Log and </a:t>
            </a:r>
            <a:r>
              <a:rPr kumimoji="1" lang="en-US" altLang="zh-CN" sz="3200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Logf</a:t>
            </a:r>
            <a:r>
              <a:rPr kumimoji="1"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calls even if the test 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succeeds.</a:t>
            </a:r>
            <a:endParaRPr kumimoji="1" lang="en-US" altLang="zh-CN" sz="3200" dirty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-cover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zh-CN" altLang="en-US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kumimoji="1"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Enable coverage analysis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33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-run </a:t>
            </a:r>
            <a:r>
              <a:rPr kumimoji="1" lang="en-US" altLang="zh-CN" sz="3300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regexp</a:t>
            </a:r>
            <a:r>
              <a:rPr kumimoji="1" lang="en-US" altLang="zh-CN" sz="33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: Run only those tests and examples matching the regular expression.</a:t>
            </a:r>
            <a:endParaRPr kumimoji="1" lang="en-US" altLang="zh-CN" sz="3200" dirty="0" smtClean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-count n </a:t>
            </a:r>
            <a:r>
              <a:rPr kumimoji="1"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: Run each test and benchmark n times (default 1).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-parallel </a:t>
            </a:r>
            <a:r>
              <a:rPr kumimoji="1"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n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:</a:t>
            </a:r>
            <a:r>
              <a:rPr kumimoji="1" lang="zh-CN" altLang="en-US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  </a:t>
            </a:r>
            <a:r>
              <a:rPr kumimoji="1"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Allow parallel execution of test functions that call </a:t>
            </a:r>
            <a:r>
              <a:rPr kumimoji="1" lang="en-US" altLang="zh-CN" sz="3200" dirty="0" err="1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t.Parallel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. The </a:t>
            </a:r>
            <a:r>
              <a:rPr kumimoji="1"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value of this flag is the maximum number of tests to 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run simultaneously;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-bench 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regexp</a:t>
            </a:r>
            <a:r>
              <a:rPr lang="en-US" altLang="zh-CN" sz="3200" b="1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: Run only those benchmarks matching a regular expression. To run all benchmarks, use '-bench .' or '-bench</a:t>
            </a:r>
            <a:r>
              <a:rPr lang="en-US" altLang="zh-CN" sz="3200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=.'.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lang="en-US" altLang="zh-CN" sz="3200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coverprofile</a:t>
            </a:r>
            <a:r>
              <a:rPr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cover.out</a:t>
            </a:r>
            <a:r>
              <a:rPr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: Write </a:t>
            </a:r>
            <a:r>
              <a:rPr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a coverage profile to the file after all tests have passed</a:t>
            </a:r>
            <a:r>
              <a:rPr lang="en-US" altLang="zh-CN" sz="3200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lang="en-US" altLang="zh-CN" sz="3200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cpuprofile</a:t>
            </a:r>
            <a:r>
              <a:rPr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cpu.out</a:t>
            </a:r>
            <a:r>
              <a:rPr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: Write a CPU profile to the specified file before exiting.</a:t>
            </a:r>
            <a:endParaRPr lang="en-US" altLang="zh-CN" sz="3200" dirty="0" smtClean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lang="en-US" altLang="zh-CN" sz="3200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memprofile</a:t>
            </a:r>
            <a:r>
              <a:rPr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mem.out</a:t>
            </a:r>
            <a:r>
              <a:rPr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: Write a memory profile to the file after all tests have passed</a:t>
            </a:r>
            <a:r>
              <a:rPr lang="en-US" altLang="zh-CN" sz="3200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lang="en-US" altLang="zh-CN" sz="3200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mutexprofile</a:t>
            </a:r>
            <a:r>
              <a:rPr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mutex.out</a:t>
            </a:r>
            <a:r>
              <a:rPr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: Write a </a:t>
            </a:r>
            <a:r>
              <a:rPr lang="en-US" altLang="zh-CN" sz="3200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mutex</a:t>
            </a:r>
            <a:r>
              <a:rPr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contention profile to the specified </a:t>
            </a:r>
            <a:r>
              <a:rPr lang="en-US" altLang="zh-CN" sz="3200" dirty="0" smtClean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lang="en-US" altLang="zh-CN" sz="3200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blockprofile</a:t>
            </a:r>
            <a:r>
              <a:rPr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block.out</a:t>
            </a:r>
            <a:r>
              <a:rPr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: Write a </a:t>
            </a:r>
            <a:r>
              <a:rPr lang="en-US" altLang="zh-CN" sz="3200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goroutine</a:t>
            </a:r>
            <a:r>
              <a:rPr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blocking profile to the specified file</a:t>
            </a:r>
            <a:endParaRPr lang="en-US" altLang="zh-CN" sz="3200" dirty="0" smtClean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lang="en-US" altLang="zh-CN" sz="3200" b="1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memprofilerate</a:t>
            </a:r>
            <a:r>
              <a:rPr lang="en-US" altLang="zh-CN" sz="3200" b="1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 n </a:t>
            </a:r>
            <a:r>
              <a:rPr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: Enable more precise (and expensive) memory profiles by setting </a:t>
            </a:r>
            <a:r>
              <a:rPr lang="en-US" altLang="zh-CN" sz="3200" dirty="0" err="1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runtime.MemProfileRate</a:t>
            </a:r>
            <a:r>
              <a:rPr lang="en-US" altLang="zh-CN" sz="3200" dirty="0">
                <a:solidFill>
                  <a:srgbClr val="000000"/>
                </a:solidFill>
                <a:latin typeface="STHeiti Light" charset="-122"/>
                <a:ea typeface="STHeiti Light" charset="-122"/>
                <a:cs typeface="STHeiti Light" charset="-122"/>
              </a:rPr>
              <a:t>.</a:t>
            </a:r>
            <a:endParaRPr lang="en-US" altLang="zh-CN" sz="3200" dirty="0" smtClean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800" dirty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endParaRPr kumimoji="1" lang="en-US" altLang="zh-CN" dirty="0" smtClean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endParaRPr kumimoji="1" lang="zh-CN" altLang="en-US" dirty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err="1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G</a:t>
            </a:r>
            <a:r>
              <a:rPr lang="en-US" altLang="zh-CN" sz="4800" b="1" dirty="0" err="1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olang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性能调优：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11521440" cy="688079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2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GODEBUG</a:t>
            </a:r>
            <a:r>
              <a:rPr lang="zh-CN" altLang="en-US" sz="22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：</a:t>
            </a:r>
            <a:endParaRPr lang="en-US" altLang="zh-CN" sz="2200" b="1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runtime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可以收集程序运行周期内的很多数据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。默认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都是不启用的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但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可手动启用。</a:t>
            </a: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如果关心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垃圾收集，则可以启用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gctrace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=1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标志。如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：</a:t>
            </a:r>
            <a:r>
              <a:rPr lang="en-US" altLang="zh-CN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env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GODEBUG=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gctrace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=1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godoc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-http=: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8080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内存分配器跟踪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:GODEBUG=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allocfreetrace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=1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启用调度器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追踪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: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GODEBUG=</a:t>
            </a:r>
            <a:r>
              <a:rPr lang="en-US" altLang="zh-CN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schedtrace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=1000 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（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周期，单位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ms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，本次设置是每秒一次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可以随意组合追踪器，如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env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GODEBUG=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gctrace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=1,allocfreetrace=1,schedtrace=1000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godoc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-http=: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8080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详细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的调度器追踪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，可以这样：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GODEBUG =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schedtrace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= 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1000,scheddetail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= 1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。它将会输出每一个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goroutine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、工作线程和处理器的详细信息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。详细信息在</a:t>
            </a:r>
            <a:r>
              <a:rPr lang="en-US" altLang="zh-CN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src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/</a:t>
            </a:r>
            <a:r>
              <a:rPr lang="en-US" altLang="zh-CN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pkg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/runtime/</a:t>
            </a:r>
            <a:r>
              <a:rPr lang="en-US" altLang="zh-CN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proc.c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中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 </a:t>
            </a:r>
            <a:endParaRPr lang="en-US" altLang="zh-CN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endParaRPr kumimoji="1" lang="en-US" altLang="zh-CN" dirty="0" smtClean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endParaRPr kumimoji="1" lang="zh-CN" altLang="en-US" dirty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0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err="1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G</a:t>
            </a:r>
            <a:r>
              <a:rPr lang="en-US" altLang="zh-CN" sz="4800" b="1" dirty="0" err="1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olang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性能调优：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11521440" cy="68807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2200" b="1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pprof</a:t>
            </a:r>
            <a:r>
              <a:rPr lang="en-US" altLang="zh-CN" sz="22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sz="22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：</a:t>
            </a:r>
            <a:endParaRPr lang="en-US" altLang="zh-CN" sz="2200" b="1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 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runtime </a:t>
            </a:r>
            <a:r>
              <a:rPr lang="zh-CN" altLang="en-US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中内置了 </a:t>
            </a:r>
            <a:r>
              <a:rPr lang="en-US" altLang="zh-CN" sz="22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pprof</a:t>
            </a:r>
            <a:r>
              <a:rPr lang="en-US" altLang="zh-CN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的性能分析</a:t>
            </a:r>
            <a:r>
              <a:rPr lang="zh-CN" altLang="en-US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功能</a:t>
            </a:r>
            <a:r>
              <a:rPr lang="en-US" altLang="zh-CN" sz="2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CPU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性能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分析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当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CPU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性能分析启用后，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 runtime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会每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10ms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就暂停一下，记录当前运行的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 routine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的调用堆栈及相关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数据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内存性能分析则是在堆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(Heap)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分配的时候，记录一下调用堆栈。默认情况下，是每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1000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次分配，取样一次，这个数值可以改变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。栈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(Stack)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分配 由于会随时释放，因此不会被内存分析所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记录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阻塞性能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分析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它所记录的是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goroutine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等待资源所花的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时间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阻塞包括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：</a:t>
            </a: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发送、接受无缓冲的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channel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；</a:t>
            </a:r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发送给一个满缓冲的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channel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，或者从一个空缓冲的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channel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接收；</a:t>
            </a:r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试图获取已被另一个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 routine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锁定的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sync.Mutex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的锁；</a:t>
            </a: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性能分析不是没有开销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记住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一次只分析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一种</a:t>
            </a:r>
            <a:endParaRPr lang="en-US" altLang="zh-CN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对函数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分析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最简单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的办法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就是使用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testing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包。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testing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包内置支持生成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CPU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、内存、阻塞的性能分析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数据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分析整个应用，则可以使用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runtime/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pprof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包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也可以使用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: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  <a:hlinkClick r:id="rId3"/>
              </a:rPr>
              <a:t>https://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  <a:hlinkClick r:id="rId3"/>
              </a:rPr>
              <a:t>github.com/pkg/profile</a:t>
            </a: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http</a:t>
            </a: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</a:t>
            </a:r>
            <a:r>
              <a:rPr kumimoji="1"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web</a:t>
            </a: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服务可使用</a:t>
            </a:r>
            <a:r>
              <a:rPr kumimoji="1"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net/http/</a:t>
            </a:r>
            <a:r>
              <a:rPr kumimoji="1" lang="en-US" altLang="zh-CN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pprof</a:t>
            </a: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分析</a:t>
            </a:r>
            <a:endParaRPr kumimoji="1"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endParaRPr kumimoji="1" lang="zh-CN" altLang="en-US" dirty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2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err="1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G</a:t>
            </a:r>
            <a:r>
              <a:rPr lang="en-US" altLang="zh-CN" sz="4800" b="1" dirty="0" err="1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olang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性能调优：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11521440" cy="6880798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CN" sz="22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perf </a:t>
            </a:r>
            <a:r>
              <a:rPr lang="zh-CN" altLang="en-US" sz="22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：</a:t>
            </a:r>
            <a:endParaRPr lang="en-US" altLang="zh-CN" sz="2200" b="1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对于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Linux 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perf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是一个非常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好用的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工具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。由于现在 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Go1.7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后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已经支持了 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Frame Pointer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所以可以和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-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toolexec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=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配合来对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应用进行性能分析。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 build -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toolexec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="perf stat" 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cmd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/compile/internal/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gc</a:t>
            </a:r>
            <a:endParaRPr lang="en-US" altLang="zh-CN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用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perf record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来记录一段性能分析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数据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如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build -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toolexec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="perf record -g -o /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/p" </a:t>
            </a:r>
            <a:r>
              <a:rPr lang="en-US" altLang="zh-CN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cmd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/compile/internal/</a:t>
            </a:r>
            <a:r>
              <a:rPr lang="en-US" altLang="zh-CN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gc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;  perf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report -</a:t>
            </a:r>
            <a:r>
              <a:rPr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/</a:t>
            </a:r>
            <a:r>
              <a:rPr lang="en-US" altLang="zh-CN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tmp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/p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 startAt="4"/>
            </a:pPr>
            <a:r>
              <a:rPr lang="zh-CN" altLang="en-US" sz="22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火焰</a:t>
            </a:r>
            <a:r>
              <a:rPr lang="zh-CN" altLang="en-US" sz="22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图 </a:t>
            </a:r>
            <a:r>
              <a:rPr lang="en-US" altLang="zh-CN" sz="22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(Flame Graph) 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X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轴显示的是在该性能指标分析中所占用的资源量，也就是横向越宽，则意味着在该指标中占用的资源越多，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Y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轴则是调用栈的深度</a:t>
            </a: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</a:t>
            </a:r>
            <a:endParaRPr kumimoji="1"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注意：</a:t>
            </a:r>
            <a:endParaRPr kumimoji="1"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左右顺序不重要，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X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轴不是按时间顺序发生的，而是按字母顺序排序的</a:t>
            </a:r>
          </a:p>
          <a:p>
            <a:pPr lvl="1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虽然很好看，但是颜色深浅没关系，这是随机选取的。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火焰图可以来自于很多数据源，包括 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pprof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和 </a:t>
            </a:r>
            <a:r>
              <a:rPr kumimoji="1"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perf,</a:t>
            </a:r>
            <a:r>
              <a:rPr kumimoji="1"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在提供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了 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/debug/</a:t>
            </a:r>
            <a:r>
              <a:rPr kumimoji="1" lang="en-US" altLang="zh-CN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pprof</a:t>
            </a:r>
            <a:r>
              <a:rPr kumimoji="1"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的情况下，可以自动进行分析处理生成火焰图。</a:t>
            </a:r>
          </a:p>
        </p:txBody>
      </p:sp>
    </p:spTree>
    <p:extLst>
      <p:ext uri="{BB962C8B-B14F-4D97-AF65-F5344CB8AC3E}">
        <p14:creationId xmlns:p14="http://schemas.microsoft.com/office/powerpoint/2010/main" val="41923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理解</a:t>
            </a:r>
            <a:r>
              <a:rPr lang="en-US" altLang="zh-CN" sz="4800" b="1" dirty="0" err="1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goroutine</a:t>
            </a:r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高级协程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00" y="2213742"/>
            <a:ext cx="6336704" cy="6907338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336904" y="1984695"/>
            <a:ext cx="4824616" cy="71363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G: 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  <a:r>
              <a:rPr lang="en-US" altLang="zh-CN" sz="24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goroutine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，存储了</a:t>
            </a:r>
            <a:r>
              <a:rPr lang="en-US" altLang="zh-CN" sz="24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goroutine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的执行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stack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信息、</a:t>
            </a:r>
            <a:r>
              <a:rPr lang="en-US" altLang="zh-CN" sz="24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goroutine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状态以及</a:t>
            </a:r>
            <a:r>
              <a:rPr lang="en-US" altLang="zh-CN" sz="24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goroutine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的任务函数等；另外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对象是可以重用的。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P: 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表示逻辑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processor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的数量决定了系统内最大可并行的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的数量（前提：系统的物理</a:t>
            </a:r>
            <a:r>
              <a:rPr lang="en-US" altLang="zh-CN" sz="24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cpu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核数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&gt;=P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的数量）；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的最大作用还是其拥有的各种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对象队列、链表、一些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cache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和状态。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M: M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代表着真正的执行计算资源。在绑定有效的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后，进入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schedule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循环；而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schedule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循环的机制大致是从各种队列、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的本地队列中获取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，切换到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的执行栈上并执行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的函数，调用</a:t>
            </a:r>
            <a:r>
              <a:rPr lang="en-US" altLang="zh-CN" sz="24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goexit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做清理工作并回到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，如此反复。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并不保留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状态，这是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可以跨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调度的基础</a:t>
            </a:r>
            <a:r>
              <a:rPr lang="zh-CN" altLang="en-US" sz="24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kumimoji="1" lang="en-US" altLang="zh-CN" dirty="0" smtClean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endParaRPr kumimoji="1" lang="zh-CN" altLang="en-US" dirty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56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 descr="pasted-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01600" cy="9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74" name="Rectangle 2"/>
          <p:cNvSpPr>
            <a:spLocks/>
          </p:cNvSpPr>
          <p:nvPr/>
        </p:nvSpPr>
        <p:spPr bwMode="auto">
          <a:xfrm>
            <a:off x="1072208" y="3181168"/>
            <a:ext cx="10801200" cy="28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2005" tIns="42005" rIns="42005" bIns="42005" anchor="ctr">
            <a:spAutoFit/>
          </a:bodyPr>
          <a:lstStyle/>
          <a:p>
            <a:pPr marL="0" lvl="1" algn="ctr" defTabSz="469440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en-US" altLang="zh-CN" sz="6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Q&amp;A</a:t>
            </a:r>
          </a:p>
          <a:p>
            <a:pPr marL="0" lvl="1" algn="ctr" defTabSz="469440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en-US" altLang="zh-CN" sz="6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Thank</a:t>
            </a:r>
            <a:r>
              <a:rPr lang="zh-CN" altLang="en-US" sz="6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you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very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much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0983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理解</a:t>
            </a:r>
            <a:r>
              <a:rPr lang="en-US" altLang="zh-CN" sz="4800" b="1" dirty="0" err="1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goroutine</a:t>
            </a:r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：调度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器</a:t>
            </a:r>
            <a:r>
              <a:rPr lang="en-US" altLang="zh-CN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(1/2)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11521440" cy="688079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1.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抢占式调度的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原理是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在每个函数或方法的入口，加上一段额外的代码，让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runtime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有机会检查是否需要执行抢占调度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。实现：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如果一个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任务运行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10ms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</a:t>
            </a:r>
            <a:r>
              <a:rPr lang="en-US" altLang="zh-CN" sz="18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sysmon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就会认为其运行时间太久而发出抢占式调度的请求。一旦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的抢占标志位被设为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true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那么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当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这个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下一次调用函数或方法时，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runtime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便可以将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抢占，并移出运行状态，放入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local </a:t>
            </a:r>
            <a:r>
              <a:rPr lang="en-US" altLang="zh-CN" sz="18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runq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中，等待下一次被调度</a:t>
            </a:r>
            <a:endParaRPr lang="en-US" altLang="zh-CN" sz="18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2. Go </a:t>
            </a:r>
            <a:r>
              <a:rPr lang="en-US" altLang="zh-CN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runtime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实现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了</a:t>
            </a:r>
            <a:r>
              <a:rPr lang="en-US" altLang="zh-CN" sz="18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netpoller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，这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使得</a:t>
            </a:r>
            <a:r>
              <a:rPr lang="en-US" altLang="zh-CN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发起网络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I/O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操作也不会导致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被阻塞（仅阻塞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），从而不会导致大量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被创建出来。但是对于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regular file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I/O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操作一旦阻塞，那么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将进入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sleep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状态，等待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I/O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返回后被唤醒；这种情况下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将与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sleep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分离，再选择一个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idle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。如果此时没有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idle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，则会新创建一个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，这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就是大量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I/O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操作导致大量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Thread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被创建的原因。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3. channel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阻塞或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network I/O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情况下的调度：如果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被阻塞在某个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channel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操作或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network I/O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操作上时，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会被放置到某个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wait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队列中，而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会尝试运行下一个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runnable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；如果此时没有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runnable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供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运行，那么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将解绑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，并进入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sleep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状态。当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I/O available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或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channel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操作完成，在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wait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队列中的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会被唤醒，标记为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runnable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，放入到某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的队列中，绑定一个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继续执行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</a:t>
            </a:r>
            <a:endParaRPr lang="en-US" altLang="zh-CN" sz="1800" dirty="0" smtClean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4. system call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阻塞情况下的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调度</a:t>
            </a:r>
            <a:r>
              <a:rPr lang="en-US" altLang="zh-CN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: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如果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被阻塞在某个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system call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操作上，那么不光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会阻塞，执行该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也会解绑</a:t>
            </a:r>
            <a:r>
              <a:rPr lang="en-US" altLang="zh-CN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与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一起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进入阻塞状态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。如果此时有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idle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，则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与其绑定继续执行其他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；如果没有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idle M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，但仍然有其他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要去执行，那么就会创建一个新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。当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阻塞在</a:t>
            </a:r>
            <a:r>
              <a:rPr lang="en-US" altLang="zh-CN" sz="18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syscall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上的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完成</a:t>
            </a:r>
            <a:r>
              <a:rPr lang="en-US" altLang="zh-CN" sz="18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syscall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调用后，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会去尝试获取一个可用的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，如果没有可用的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P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，那么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会被标记为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runnable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，之前的那个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sleep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将再次进入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sleep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。</a:t>
            </a:r>
            <a:endParaRPr lang="zh-CN" altLang="en-US" sz="18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4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理解</a:t>
            </a:r>
            <a:r>
              <a:rPr lang="en-US" altLang="zh-CN" sz="4800" b="1" dirty="0" err="1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goroutine</a:t>
            </a:r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：调度器</a:t>
            </a:r>
            <a:r>
              <a:rPr lang="en-US" altLang="zh-CN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(2/2</a:t>
            </a:r>
            <a:r>
              <a:rPr lang="en-US" altLang="zh-CN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)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280320"/>
            <a:ext cx="8136984" cy="6624736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209112" y="1984695"/>
            <a:ext cx="2952408" cy="692036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当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一个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OS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线程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M0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陷入阻塞时，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转而在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OS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线程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M1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上运行。调度器保证有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足够的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线程来运行所有的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context P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。图中的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M1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可能是被创建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也可能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从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线程缓存中取出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1800" dirty="0" smtClean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2.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当</a:t>
            </a:r>
            <a:r>
              <a:rPr lang="en-US" altLang="zh-CN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M0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返回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时，它必须尝试取得一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</a:t>
            </a:r>
            <a:r>
              <a:rPr lang="en-US" altLang="zh-CN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context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 P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来运行</a:t>
            </a:r>
            <a:r>
              <a:rPr lang="en-US" altLang="zh-CN" sz="18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goroutine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，一般情况下，它会从其他的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OS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线程那里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steal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偷一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个过来，如果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没有偷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到，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它就把</a:t>
            </a:r>
            <a:r>
              <a:rPr lang="en-US" altLang="zh-CN" sz="18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goroutine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放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</a:t>
            </a:r>
            <a:r>
              <a:rPr lang="en-US" altLang="zh-CN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global</a:t>
            </a:r>
            <a:r>
              <a:rPr lang="en-US" altLang="zh-CN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 </a:t>
            </a:r>
            <a:r>
              <a:rPr lang="en-US" altLang="zh-CN" sz="18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runqueue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里。然后把自己放到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线程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缓存</a:t>
            </a:r>
            <a:r>
              <a:rPr lang="zh-CN" altLang="en-US" sz="18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</a:t>
            </a:r>
            <a:r>
              <a:rPr lang="zh-CN" altLang="en-US" sz="18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或者转入睡眠状态。</a:t>
            </a:r>
            <a:endParaRPr kumimoji="1" lang="zh-CN" altLang="en-US" sz="1800" dirty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3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理解</a:t>
            </a:r>
            <a:r>
              <a:rPr lang="en-US" altLang="zh-CN" sz="4800" b="1" dirty="0" err="1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goroutine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en-US" altLang="zh-CN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G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的偷取</a:t>
            </a:r>
            <a:endParaRPr lang="zh-CN" altLang="en-US" sz="4800" b="1" dirty="0">
              <a:solidFill>
                <a:srgbClr val="439E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336904" y="5120677"/>
            <a:ext cx="4824616" cy="40004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</a:t>
            </a:r>
            <a:r>
              <a:rPr lang="zh-CN" altLang="en-US" sz="24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上图中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P2 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这个处理器无法找到任何可执行的 </a:t>
            </a:r>
            <a:r>
              <a:rPr lang="en-US" altLang="zh-CN" sz="24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goroutines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。因此，它随机选择另一个处理器 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P1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，并将 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 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 </a:t>
            </a:r>
            <a:r>
              <a:rPr lang="en-US" altLang="zh-CN" sz="24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goroutines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偷到自己的局部队列中。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P2 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将执行这些 </a:t>
            </a:r>
            <a:r>
              <a:rPr lang="en-US" altLang="zh-CN" sz="24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goroutines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，而调度器也将在多个处理器之间更均衡的调度。</a:t>
            </a:r>
            <a:endParaRPr kumimoji="1" lang="en-US" altLang="zh-CN" dirty="0" smtClean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endParaRPr kumimoji="1" lang="zh-CN" altLang="en-US" dirty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92188" y="5120677"/>
            <a:ext cx="5904656" cy="4000403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>
            <a:lvl1pPr marL="480060" indent="-48006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40130" indent="-40005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>
                <a:solidFill>
                  <a:srgbClr val="002060"/>
                </a:solidFill>
              </a:rPr>
              <a:t>runtime.schedule</a:t>
            </a:r>
            <a:r>
              <a:rPr lang="en-US" altLang="zh-CN" sz="2400" dirty="0">
                <a:solidFill>
                  <a:srgbClr val="002060"/>
                </a:solidFill>
              </a:rPr>
              <a:t>() { 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// </a:t>
            </a:r>
            <a:r>
              <a:rPr lang="en-US" altLang="zh-CN" sz="2400" dirty="0">
                <a:solidFill>
                  <a:srgbClr val="002060"/>
                </a:solidFill>
              </a:rPr>
              <a:t>only 1/61 of the time, check the global runnable queue for a G</a:t>
            </a:r>
            <a:r>
              <a:rPr lang="en-US" altLang="zh-CN" sz="24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</a:rPr>
              <a:t>// if not found, check the local queue. // if not found, 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// </a:t>
            </a:r>
            <a:r>
              <a:rPr lang="en-US" altLang="zh-CN" sz="2400" dirty="0">
                <a:solidFill>
                  <a:srgbClr val="002060"/>
                </a:solidFill>
              </a:rPr>
              <a:t>try to steal from other Ps. 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// </a:t>
            </a:r>
            <a:r>
              <a:rPr lang="en-US" altLang="zh-CN" sz="2400" dirty="0">
                <a:solidFill>
                  <a:srgbClr val="002060"/>
                </a:solidFill>
              </a:rPr>
              <a:t>if not, check the global runnable queue. 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// </a:t>
            </a:r>
            <a:r>
              <a:rPr lang="en-US" altLang="zh-CN" sz="2400" dirty="0">
                <a:solidFill>
                  <a:srgbClr val="002060"/>
                </a:solidFill>
              </a:rPr>
              <a:t>if not found, poll network. 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}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endParaRPr kumimoji="1" lang="en-US" altLang="zh-CN" dirty="0" smtClean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endParaRPr kumimoji="1" lang="zh-CN" altLang="en-US" dirty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8" y="1704256"/>
            <a:ext cx="1126933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理解</a:t>
            </a:r>
            <a:r>
              <a:rPr lang="en-US" altLang="zh-CN" sz="4800" b="1" dirty="0" err="1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goroutine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：状态迁移</a:t>
            </a:r>
            <a:endParaRPr lang="zh-CN" altLang="en-US" sz="4800" b="1" dirty="0">
              <a:solidFill>
                <a:srgbClr val="439EFF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12" y="2208312"/>
            <a:ext cx="10585176" cy="65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理解</a:t>
            </a:r>
            <a:r>
              <a:rPr lang="en-US" altLang="zh-CN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Channel: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概述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11521440" cy="688079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Channel</a:t>
            </a:r>
            <a:r>
              <a:rPr lang="zh-CN" altLang="en-US" sz="24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是</a:t>
            </a:r>
            <a:r>
              <a:rPr lang="en-US" altLang="zh-CN" sz="2400" dirty="0" err="1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goroutine</a:t>
            </a:r>
            <a:r>
              <a:rPr lang="en-US" altLang="zh-CN" sz="24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-safe</a:t>
            </a:r>
            <a:r>
              <a:rPr lang="zh-CN" altLang="en-US" sz="24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</a:t>
            </a:r>
            <a:endParaRPr lang="en-US" altLang="zh-CN" sz="24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err="1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hchan</a:t>
            </a:r>
            <a:r>
              <a:rPr lang="en-US" altLang="zh-CN" sz="24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中的 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lock </a:t>
            </a:r>
            <a:r>
              <a:rPr lang="en-US" altLang="zh-CN" sz="24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mutex</a:t>
            </a:r>
            <a:endParaRPr lang="en-US" altLang="zh-CN" sz="24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可存储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、传递值，</a:t>
            </a:r>
            <a:r>
              <a:rPr lang="en-US" altLang="zh-CN" sz="24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FIFO(</a:t>
            </a:r>
            <a:r>
              <a:rPr lang="zh-CN" altLang="en-US" sz="24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先入先出</a:t>
            </a:r>
            <a:r>
              <a:rPr lang="en-US" altLang="zh-CN" sz="24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</a:t>
            </a:r>
            <a:endParaRPr lang="en-US" altLang="zh-CN" sz="24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通过 </a:t>
            </a:r>
            <a:r>
              <a:rPr lang="en-US" altLang="zh-CN" sz="24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hchan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中的环形缓冲区来实现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导致 </a:t>
            </a:r>
            <a:r>
              <a:rPr lang="en-US" altLang="zh-CN" sz="24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goroutine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的阻塞和</a:t>
            </a:r>
            <a:r>
              <a:rPr lang="zh-CN" altLang="en-US" sz="24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恢复</a:t>
            </a:r>
            <a:endParaRPr lang="zh-CN" altLang="en-US" sz="24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hchan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中的 </a:t>
            </a:r>
            <a:r>
              <a:rPr lang="en-US" altLang="zh-CN" sz="24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sendq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和</a:t>
            </a:r>
            <a:r>
              <a:rPr lang="en-US" altLang="zh-CN" sz="24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recvq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，也就是 </a:t>
            </a:r>
            <a:r>
              <a:rPr lang="en-US" altLang="zh-CN" sz="24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sudog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结构的链表队列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调用运行时调度器 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gopark</a:t>
            </a:r>
            <a:r>
              <a:rPr lang="en-US" altLang="zh-CN"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(), </a:t>
            </a:r>
            <a:r>
              <a:rPr lang="en-US" altLang="zh-CN" sz="240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goready</a:t>
            </a:r>
            <a:r>
              <a:rPr lang="en-US" altLang="zh-CN" sz="2400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本质是指向</a:t>
            </a:r>
            <a:r>
              <a:rPr lang="en-US" altLang="zh-CN" sz="2400" b="1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hchan</a:t>
            </a:r>
            <a:r>
              <a:rPr lang="en-US" altLang="zh-CN" sz="2400" b="1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结构</a:t>
            </a:r>
            <a:r>
              <a:rPr lang="zh-CN" altLang="en-US" sz="2400" b="1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的堆内存</a:t>
            </a:r>
            <a:r>
              <a:rPr lang="zh-CN" altLang="en-US" sz="2400" b="1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空间的指针</a:t>
            </a:r>
            <a:endParaRPr lang="en-US" altLang="zh-CN" sz="2400" b="1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endParaRPr kumimoji="1" lang="en-US" altLang="zh-CN" dirty="0" smtClean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endParaRPr kumimoji="1" lang="zh-CN" altLang="en-US" dirty="0">
              <a:solidFill>
                <a:srgbClr val="000000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5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理解</a:t>
            </a:r>
            <a:r>
              <a:rPr lang="en-US" altLang="zh-CN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Channel:</a:t>
            </a:r>
            <a:r>
              <a:rPr lang="zh-CN" altLang="en-US" sz="4800" b="1" dirty="0" smtClean="0">
                <a:solidFill>
                  <a:srgbClr val="439EFF"/>
                </a:solidFill>
                <a:latin typeface="幼圆" pitchFamily="49" charset="-122"/>
                <a:ea typeface="幼圆" pitchFamily="49" charset="-122"/>
              </a:rPr>
              <a:t>基础回顾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40080" y="2240282"/>
            <a:ext cx="5760720" cy="6664774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// G1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func</a:t>
            </a: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main()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for _, task := range tasks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</a:t>
            </a: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&lt;- task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}</a:t>
            </a:r>
            <a:endParaRPr kumimoji="1" lang="en-US" altLang="zh-CN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// G2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func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worker(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chan</a:t>
            </a: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Task)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for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task :=&lt;-</a:t>
            </a:r>
            <a:r>
              <a:rPr kumimoji="1" lang="en-US" altLang="zh-CN" sz="16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</a:t>
            </a:r>
            <a:endParaRPr kumimoji="1" lang="en-US" altLang="zh-CN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  process(task)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 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616904" y="2240282"/>
            <a:ext cx="5544616" cy="6664774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128016" tIns="64008" rIns="128016" bIns="64008" rtlCol="0">
            <a:normAutofit lnSpcReduction="10000"/>
          </a:bodyPr>
          <a:lstStyle>
            <a:lvl1pPr marL="480060" indent="-48006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40130" indent="-40005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G1 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中的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</a:t>
            </a:r>
            <a:r>
              <a:rPr kumimoji="1" lang="en-US" altLang="zh-CN" sz="24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&lt;-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taskN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具体流程：</a:t>
            </a:r>
            <a:endParaRPr kumimoji="1" lang="zh-CN" altLang="en-US" sz="2400" b="1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24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获取锁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zh-CN" sz="24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enqueue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taskN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（这里是内存复制 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taskN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）</a:t>
            </a:r>
            <a:endParaRPr kumimoji="1" lang="zh-CN" altLang="en-US" sz="24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24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释放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锁</a:t>
            </a:r>
            <a:endParaRPr kumimoji="1" lang="en-US" altLang="zh-CN" sz="24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457200" indent="-457200">
              <a:buFont typeface="+mj-ea"/>
              <a:buAutoNum type="circleNumDbPlain"/>
            </a:pPr>
            <a:endParaRPr kumimoji="1" lang="en-US" altLang="zh-CN" sz="24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G2 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的 </a:t>
            </a:r>
            <a:r>
              <a:rPr kumimoji="1" lang="en-US" altLang="zh-CN" sz="24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t:= &lt;-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ch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读取数据流程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:</a:t>
            </a:r>
            <a:endParaRPr kumimoji="1" lang="en-US" altLang="zh-CN" sz="24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24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获取锁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zh-CN" sz="24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t = </a:t>
            </a:r>
            <a:r>
              <a:rPr kumimoji="1" lang="en-US" altLang="zh-CN" sz="2400" dirty="0" err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dequeue</a:t>
            </a:r>
            <a:r>
              <a:rPr kumimoji="1" lang="en-US" altLang="zh-CN" sz="24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()</a:t>
            </a:r>
            <a:r>
              <a:rPr kumimoji="1" lang="zh-CN" altLang="en-US" sz="24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（同样，这里也是内存复制）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zh-CN" altLang="en-US" sz="24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释放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锁</a:t>
            </a:r>
            <a:endParaRPr kumimoji="1" lang="en-US" altLang="zh-CN" sz="24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buNone/>
            </a:pPr>
            <a:endParaRPr kumimoji="1" lang="en-US" altLang="zh-CN" sz="24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所有</a:t>
            </a:r>
            <a:r>
              <a:rPr kumimoji="1" lang="zh-CN" altLang="en-US" sz="24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通讯的数据都是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内存拷贝，核心思想：</a:t>
            </a:r>
            <a:endParaRPr kumimoji="1" lang="en-US" altLang="zh-CN" sz="24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marL="0" indent="0"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Do not communicate by sharing </a:t>
            </a:r>
            <a:r>
              <a:rPr kumimoji="1" lang="en-US" altLang="zh-CN" sz="2400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memory;instead</a:t>
            </a:r>
            <a:r>
              <a:rPr kumimoji="1"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, share memory by communicating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.</a:t>
            </a:r>
            <a:endParaRPr kumimoji="1" lang="en-US" altLang="zh-CN" sz="24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37281</TotalTime>
  <Words>4634</Words>
  <Application>Microsoft Office PowerPoint</Application>
  <PresentationFormat>A3 纸张(297x420 毫米)</PresentationFormat>
  <Paragraphs>507</Paragraphs>
  <Slides>30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Heiti SC Light</vt:lpstr>
      <vt:lpstr>Source Sans Pro Light</vt:lpstr>
      <vt:lpstr>STHeiti Light</vt:lpstr>
      <vt:lpstr>华文细黑</vt:lpstr>
      <vt:lpstr>宋体</vt:lpstr>
      <vt:lpstr>微软雅黑</vt:lpstr>
      <vt:lpstr>微软雅黑</vt:lpstr>
      <vt:lpstr>幼圆</vt:lpstr>
      <vt:lpstr>Arial</vt:lpstr>
      <vt:lpstr>Calibri</vt:lpstr>
      <vt:lpstr>Wingdings</vt:lpstr>
      <vt:lpstr>Office Theme</vt:lpstr>
      <vt:lpstr>PowerPoint 演示文稿</vt:lpstr>
      <vt:lpstr>PowerPoint 演示文稿</vt:lpstr>
      <vt:lpstr>理解goroutine：高级协程 </vt:lpstr>
      <vt:lpstr>理解goroutine：调度器(1/2) </vt:lpstr>
      <vt:lpstr>理解goroutine：调度器(2/2) </vt:lpstr>
      <vt:lpstr>理解goroutine：G的偷取</vt:lpstr>
      <vt:lpstr>理解goroutine：状态迁移</vt:lpstr>
      <vt:lpstr>理解Channel:概述 </vt:lpstr>
      <vt:lpstr>理解Channel:基础回顾</vt:lpstr>
      <vt:lpstr>理解Channel:写入满阻塞和恢复</vt:lpstr>
      <vt:lpstr>理解Channel:读取空阻塞和恢复</vt:lpstr>
      <vt:lpstr>理解Channel:无缓冲和select</vt:lpstr>
      <vt:lpstr>理解Context:调用链</vt:lpstr>
      <vt:lpstr>理解Context:概述</vt:lpstr>
      <vt:lpstr>理解Context:使用方法</vt:lpstr>
      <vt:lpstr>理解Context:errgroup例子 </vt:lpstr>
      <vt:lpstr>理解Context:Value</vt:lpstr>
      <vt:lpstr>Golang编译： 概述</vt:lpstr>
      <vt:lpstr>Golang编译： Build Mode(1/2)</vt:lpstr>
      <vt:lpstr>Golang编译： Build Mode(2/2)</vt:lpstr>
      <vt:lpstr>Golang测试：概述 </vt:lpstr>
      <vt:lpstr>Golang测试：例子1</vt:lpstr>
      <vt:lpstr>Golang测试：例子2</vt:lpstr>
      <vt:lpstr>Golang测试：例子3</vt:lpstr>
      <vt:lpstr>Golang测试：辅助package</vt:lpstr>
      <vt:lpstr>Golang测试：常用命令总结 </vt:lpstr>
      <vt:lpstr>Golang性能调优：</vt:lpstr>
      <vt:lpstr>Golang性能调优：</vt:lpstr>
      <vt:lpstr>Golang性能调优：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Windows 用户</cp:lastModifiedBy>
  <cp:revision>2116</cp:revision>
  <dcterms:created xsi:type="dcterms:W3CDTF">2014-02-03T20:55:49Z</dcterms:created>
  <dcterms:modified xsi:type="dcterms:W3CDTF">2018-06-21T04:43:07Z</dcterms:modified>
</cp:coreProperties>
</file>