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87" r:id="rId2"/>
    <p:sldId id="269" r:id="rId3"/>
    <p:sldId id="271" r:id="rId4"/>
    <p:sldId id="289" r:id="rId5"/>
    <p:sldId id="272" r:id="rId6"/>
    <p:sldId id="283" r:id="rId7"/>
    <p:sldId id="282" r:id="rId8"/>
    <p:sldId id="284" r:id="rId9"/>
    <p:sldId id="285" r:id="rId10"/>
    <p:sldId id="290" r:id="rId11"/>
    <p:sldId id="291" r:id="rId12"/>
    <p:sldId id="270" r:id="rId13"/>
    <p:sldId id="276" r:id="rId14"/>
    <p:sldId id="273" r:id="rId15"/>
    <p:sldId id="277" r:id="rId16"/>
    <p:sldId id="274" r:id="rId17"/>
    <p:sldId id="278" r:id="rId18"/>
    <p:sldId id="275" r:id="rId19"/>
    <p:sldId id="288" r:id="rId20"/>
    <p:sldId id="280" r:id="rId21"/>
    <p:sldId id="281" r:id="rId22"/>
    <p:sldId id="28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F6FF"/>
    <a:srgbClr val="CCECFF"/>
    <a:srgbClr val="008000"/>
    <a:srgbClr val="009900"/>
    <a:srgbClr val="00CC00"/>
    <a:srgbClr val="F3F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8" autoAdjust="0"/>
    <p:restoredTop sz="83837" autoAdjust="0"/>
  </p:normalViewPr>
  <p:slideViewPr>
    <p:cSldViewPr>
      <p:cViewPr varScale="1">
        <p:scale>
          <a:sx n="63" d="100"/>
          <a:sy n="63" d="100"/>
        </p:scale>
        <p:origin x="28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316FC-31FC-46AF-AB13-42FC28045CAB}" type="datetimeFigureOut">
              <a:rPr lang="en-PH" smtClean="0"/>
              <a:t>4/3/2015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9CD88-FA2C-4C64-BB10-E50BF448EB0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89492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LOGIN page.</a:t>
            </a:r>
            <a:r>
              <a:rPr lang="en-PH" baseline="0" dirty="0" smtClean="0"/>
              <a:t> As admin, you will be able to give them their username and passwords.</a:t>
            </a:r>
          </a:p>
          <a:p>
            <a:r>
              <a:rPr lang="en-PH" baseline="0" dirty="0" smtClean="0"/>
              <a:t>You also have access to changing their passwords incase they forget it.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9CD88-FA2C-4C64-BB10-E50BF448EB01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48091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There is another way to</a:t>
            </a:r>
            <a:r>
              <a:rPr lang="en-PH" baseline="0" dirty="0" smtClean="0"/>
              <a:t> search for an existing account, </a:t>
            </a:r>
          </a:p>
          <a:p>
            <a:r>
              <a:rPr lang="en-PH" baseline="0" dirty="0" smtClean="0"/>
              <a:t>you just need to click the 4</a:t>
            </a:r>
            <a:r>
              <a:rPr lang="en-PH" baseline="30000" dirty="0" smtClean="0"/>
              <a:t>th</a:t>
            </a:r>
            <a:r>
              <a:rPr lang="en-PH" baseline="0" dirty="0" smtClean="0"/>
              <a:t> icon and this box will pop up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9CD88-FA2C-4C64-BB10-E50BF448EB01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31586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Name/s will show up, you just need to</a:t>
            </a:r>
            <a:r>
              <a:rPr lang="en-PH" baseline="0" dirty="0" smtClean="0"/>
              <a:t> double click it to view the account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9CD88-FA2C-4C64-BB10-E50BF448EB01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3158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CUSTOMER tab.</a:t>
            </a:r>
          </a:p>
          <a:p>
            <a:r>
              <a:rPr lang="en-PH" dirty="0" smtClean="0"/>
              <a:t>You can Search, Add, Edit and Blacklist a customer on</a:t>
            </a:r>
            <a:r>
              <a:rPr lang="en-PH" baseline="0" dirty="0" smtClean="0"/>
              <a:t> this page.</a:t>
            </a:r>
          </a:p>
          <a:p>
            <a:r>
              <a:rPr lang="en-PH" dirty="0" smtClean="0"/>
              <a:t>You may also print the full customers list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9CD88-FA2C-4C64-BB10-E50BF448EB01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51653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You have an option to filter your searches</a:t>
            </a:r>
          </a:p>
          <a:p>
            <a:r>
              <a:rPr lang="en-PH" dirty="0" smtClean="0"/>
              <a:t>Active will show customers with existing loan</a:t>
            </a:r>
          </a:p>
          <a:p>
            <a:r>
              <a:rPr lang="en-PH" dirty="0" smtClean="0"/>
              <a:t>Black</a:t>
            </a:r>
            <a:r>
              <a:rPr lang="en-PH" baseline="0" dirty="0" smtClean="0"/>
              <a:t>listed customers are those who never paid back</a:t>
            </a:r>
          </a:p>
          <a:p>
            <a:r>
              <a:rPr lang="en-PH" baseline="0" dirty="0" smtClean="0"/>
              <a:t>Cleared customers are those who are done with their loan.</a:t>
            </a:r>
          </a:p>
          <a:p>
            <a:r>
              <a:rPr lang="en-PH" baseline="0" dirty="0" smtClean="0"/>
              <a:t>You may search using the customer’s name or mobile number (or any customer information that you have – Age, email, address)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9CD88-FA2C-4C64-BB10-E50BF448EB01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11293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This box will allow you to add a new customer.</a:t>
            </a:r>
          </a:p>
          <a:p>
            <a:r>
              <a:rPr lang="en-PH" dirty="0" smtClean="0"/>
              <a:t>Just fill in the information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9CD88-FA2C-4C64-BB10-E50BF448EB01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928292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This box will ask you to verify</a:t>
            </a:r>
            <a:r>
              <a:rPr lang="en-PH" baseline="0" dirty="0" smtClean="0"/>
              <a:t> all info to make sure all entries are correct.</a:t>
            </a:r>
          </a:p>
          <a:p>
            <a:r>
              <a:rPr lang="en-PH" baseline="0" dirty="0" smtClean="0"/>
              <a:t>Click Ok and the customer information will now be added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9CD88-FA2C-4C64-BB10-E50BF448EB01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334878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Incase</a:t>
            </a:r>
            <a:r>
              <a:rPr lang="en-PH" baseline="0" dirty="0" smtClean="0"/>
              <a:t> there will be changes on your customers personal info.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9CD88-FA2C-4C64-BB10-E50BF448EB01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925830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Verify the changes made. Then click ok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9CD88-FA2C-4C64-BB10-E50BF448EB01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98201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The icon</a:t>
            </a:r>
            <a:r>
              <a:rPr lang="en-PH" baseline="0" dirty="0" smtClean="0"/>
              <a:t> with X will allow you to put a customer on your blacklist.</a:t>
            </a:r>
          </a:p>
          <a:p>
            <a:r>
              <a:rPr lang="en-PH" dirty="0" smtClean="0"/>
              <a:t>This will help you</a:t>
            </a:r>
            <a:r>
              <a:rPr lang="en-PH" baseline="0" dirty="0" smtClean="0"/>
              <a:t> know those customer who cannot be trusted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9CD88-FA2C-4C64-BB10-E50BF448EB01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73026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The icon</a:t>
            </a:r>
            <a:r>
              <a:rPr lang="en-PH" baseline="0" dirty="0" smtClean="0"/>
              <a:t> with X will allow you to put a customer on your blacklist.</a:t>
            </a:r>
          </a:p>
          <a:p>
            <a:r>
              <a:rPr lang="en-PH" dirty="0" smtClean="0"/>
              <a:t>This will help you</a:t>
            </a:r>
            <a:r>
              <a:rPr lang="en-PH" baseline="0" dirty="0" smtClean="0"/>
              <a:t> know those customer who cannot be trusted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9CD88-FA2C-4C64-BB10-E50BF448EB01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73026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This</a:t>
            </a:r>
            <a:r>
              <a:rPr lang="en-PH" baseline="0" dirty="0" smtClean="0"/>
              <a:t> will be your HOME page</a:t>
            </a:r>
          </a:p>
          <a:p>
            <a:r>
              <a:rPr lang="en-PH" baseline="0" dirty="0" smtClean="0"/>
              <a:t>Transactions for customers with/without existing account can be made here</a:t>
            </a:r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9CD88-FA2C-4C64-BB10-E50BF448EB01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866536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QUOTE tab or Loan calculator</a:t>
            </a:r>
          </a:p>
          <a:p>
            <a:r>
              <a:rPr lang="en-PH" dirty="0" smtClean="0"/>
              <a:t>Payment</a:t>
            </a:r>
            <a:r>
              <a:rPr lang="en-PH" baseline="0" dirty="0" smtClean="0"/>
              <a:t> Period has a dropdown menu that shows choices of </a:t>
            </a:r>
            <a:r>
              <a:rPr lang="en-PH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paying monthly, quarterly or semi-annually</a:t>
            </a:r>
          </a:p>
          <a:p>
            <a:r>
              <a:rPr lang="en-PH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Loan start date will always be todays</a:t>
            </a:r>
            <a:r>
              <a:rPr lang="en-PH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date.</a:t>
            </a:r>
          </a:p>
          <a:p>
            <a:r>
              <a:rPr lang="en-PH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Monthly due date will also show due dates for those paying quarterly and semi annually.</a:t>
            </a:r>
            <a:endParaRPr lang="en-PH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9CD88-FA2C-4C64-BB10-E50BF448EB01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041769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REPORTS tab</a:t>
            </a:r>
          </a:p>
          <a:p>
            <a:r>
              <a:rPr lang="en-PH" dirty="0" smtClean="0"/>
              <a:t>This page will allow you</a:t>
            </a:r>
            <a:r>
              <a:rPr lang="en-PH" baseline="0" dirty="0" smtClean="0"/>
              <a:t> to check all of your transactions</a:t>
            </a:r>
          </a:p>
          <a:p>
            <a:r>
              <a:rPr lang="en-PH" baseline="0" dirty="0" smtClean="0"/>
              <a:t>Drop down Filter includes, Today, this week, this month </a:t>
            </a:r>
          </a:p>
          <a:p>
            <a:r>
              <a:rPr lang="en-PH" baseline="0" dirty="0" smtClean="0"/>
              <a:t>You can filter the dates from when to when transactions you wish to view.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9CD88-FA2C-4C64-BB10-E50BF448EB01}" type="slidenum">
              <a:rPr lang="en-PH" smtClean="0"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07053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REMINDERS tab</a:t>
            </a:r>
          </a:p>
          <a:p>
            <a:r>
              <a:rPr lang="en-PH" dirty="0" smtClean="0"/>
              <a:t>This page will allow you</a:t>
            </a:r>
            <a:r>
              <a:rPr lang="en-PH" baseline="0" dirty="0" smtClean="0"/>
              <a:t> to check all past dues, customers that you need to remind of their bills (7days prior to their due date)</a:t>
            </a:r>
          </a:p>
          <a:p>
            <a:r>
              <a:rPr lang="en-PH" baseline="0" dirty="0" smtClean="0"/>
              <a:t>You can filter the dates from when to when transactions you wish to view.</a:t>
            </a:r>
            <a:endParaRPr lang="en-PH" dirty="0" smtClean="0"/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9CD88-FA2C-4C64-BB10-E50BF448EB01}" type="slidenum">
              <a:rPr lang="en-PH" smtClean="0"/>
              <a:t>22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85645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All</a:t>
            </a:r>
            <a:r>
              <a:rPr lang="en-PH" baseline="0" dirty="0" smtClean="0"/>
              <a:t> fields from the Personal Info form, works as a search bar. Just click next to find the Existing account</a:t>
            </a:r>
          </a:p>
          <a:p>
            <a:r>
              <a:rPr lang="en-PH" baseline="0" dirty="0" smtClean="0"/>
              <a:t>If there is no account found, just fill out the form and click next</a:t>
            </a:r>
            <a:endParaRPr lang="en-PH" dirty="0" smtClean="0"/>
          </a:p>
          <a:p>
            <a:r>
              <a:rPr lang="en-PH" dirty="0" smtClean="0"/>
              <a:t>Loan form</a:t>
            </a:r>
            <a:r>
              <a:rPr lang="en-PH" baseline="0" dirty="0" smtClean="0"/>
              <a:t> cannot be utilized if there are missing information</a:t>
            </a:r>
          </a:p>
          <a:p>
            <a:r>
              <a:rPr lang="en-PH" baseline="0" dirty="0" smtClean="0"/>
              <a:t>The Prepared by area will be auto populated, depending on who is currently logged in, same goes to the transaction ID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9CD88-FA2C-4C64-BB10-E50BF448EB01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3202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In case</a:t>
            </a:r>
            <a:r>
              <a:rPr lang="en-PH" baseline="0" dirty="0" smtClean="0"/>
              <a:t> there are customers with the same name, this box will appear to let you choose the right customer.</a:t>
            </a:r>
          </a:p>
          <a:p>
            <a:r>
              <a:rPr lang="en-PH" baseline="0" dirty="0" smtClean="0"/>
              <a:t>Double click the name and the info will populate the Personal Information form.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9CD88-FA2C-4C64-BB10-E50BF448EB01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86653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Collateral description can only be added if the box is checked.</a:t>
            </a:r>
          </a:p>
          <a:p>
            <a:r>
              <a:rPr lang="en-PH" dirty="0" smtClean="0"/>
              <a:t>The transaction will not push through if there are missing</a:t>
            </a:r>
            <a:r>
              <a:rPr lang="en-PH" baseline="0" dirty="0" smtClean="0"/>
              <a:t> information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9CD88-FA2C-4C64-BB10-E50BF448EB01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51108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After a transaction has been made, you will be redirected to the CUSTOMER</a:t>
            </a:r>
            <a:r>
              <a:rPr lang="en-PH" baseline="0" dirty="0" smtClean="0"/>
              <a:t> Tab.</a:t>
            </a:r>
          </a:p>
          <a:p>
            <a:r>
              <a:rPr lang="en-PH" baseline="0" dirty="0" smtClean="0"/>
              <a:t>This page shows the detailed customer information (Personal and loan info)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9CD88-FA2C-4C64-BB10-E50BF448EB01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3158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This is the same page. When</a:t>
            </a:r>
            <a:r>
              <a:rPr lang="en-PH" baseline="0" dirty="0" smtClean="0"/>
              <a:t> you scroll down, you will see the Customers Activity log</a:t>
            </a:r>
          </a:p>
          <a:p>
            <a:r>
              <a:rPr lang="en-PH" baseline="0" dirty="0" smtClean="0"/>
              <a:t>This shows the date and the amount they have paid.</a:t>
            </a:r>
          </a:p>
          <a:p>
            <a:r>
              <a:rPr lang="en-PH" baseline="0" dirty="0" smtClean="0"/>
              <a:t>( Format copied from the picture you have sent </a:t>
            </a:r>
            <a:r>
              <a:rPr lang="en-PH" baseline="0" dirty="0" smtClean="0">
                <a:sym typeface="Wingdings" panose="05000000000000000000" pitchFamily="2" charset="2"/>
              </a:rPr>
              <a:t> )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9CD88-FA2C-4C64-BB10-E50BF448EB01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30935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This will be the prompt that will show up if</a:t>
            </a:r>
            <a:r>
              <a:rPr lang="en-PH" baseline="0" dirty="0" smtClean="0"/>
              <a:t> a customer will make a payment.</a:t>
            </a:r>
          </a:p>
          <a:p>
            <a:r>
              <a:rPr lang="en-PH" baseline="0" dirty="0" smtClean="0"/>
              <a:t>Past due penalty will be automatically added. If there’s none, 0 will appear on that field.</a:t>
            </a:r>
          </a:p>
          <a:p>
            <a:r>
              <a:rPr lang="en-PH" baseline="0" dirty="0" smtClean="0"/>
              <a:t>Other amounts will auto populate except for the amount given and the change.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9CD88-FA2C-4C64-BB10-E50BF448EB01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29203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After</a:t>
            </a:r>
            <a:r>
              <a:rPr lang="en-PH" baseline="0" dirty="0" smtClean="0"/>
              <a:t> closing this window, the transaction will now show up on the customers account.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9CD88-FA2C-4C64-BB10-E50BF448EB01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17708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1F6E2-7041-4CFB-AD79-B15C92043AD6}" type="datetimeFigureOut">
              <a:rPr lang="en-PH" smtClean="0"/>
              <a:t>4/3/2015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C7D7-E39E-4F1C-9909-76143F12DE6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54011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1F6E2-7041-4CFB-AD79-B15C92043AD6}" type="datetimeFigureOut">
              <a:rPr lang="en-PH" smtClean="0"/>
              <a:t>4/3/2015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C7D7-E39E-4F1C-9909-76143F12DE6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60255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1F6E2-7041-4CFB-AD79-B15C92043AD6}" type="datetimeFigureOut">
              <a:rPr lang="en-PH" smtClean="0"/>
              <a:t>4/3/2015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C7D7-E39E-4F1C-9909-76143F12DE6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9085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1F6E2-7041-4CFB-AD79-B15C92043AD6}" type="datetimeFigureOut">
              <a:rPr lang="en-PH" smtClean="0"/>
              <a:t>4/3/2015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C7D7-E39E-4F1C-9909-76143F12DE6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12234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1F6E2-7041-4CFB-AD79-B15C92043AD6}" type="datetimeFigureOut">
              <a:rPr lang="en-PH" smtClean="0"/>
              <a:t>4/3/2015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C7D7-E39E-4F1C-9909-76143F12DE6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9620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1F6E2-7041-4CFB-AD79-B15C92043AD6}" type="datetimeFigureOut">
              <a:rPr lang="en-PH" smtClean="0"/>
              <a:t>4/3/2015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C7D7-E39E-4F1C-9909-76143F12DE6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26931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1F6E2-7041-4CFB-AD79-B15C92043AD6}" type="datetimeFigureOut">
              <a:rPr lang="en-PH" smtClean="0"/>
              <a:t>4/3/2015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C7D7-E39E-4F1C-9909-76143F12DE6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37143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1F6E2-7041-4CFB-AD79-B15C92043AD6}" type="datetimeFigureOut">
              <a:rPr lang="en-PH" smtClean="0"/>
              <a:t>4/3/2015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C7D7-E39E-4F1C-9909-76143F12DE6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26108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1F6E2-7041-4CFB-AD79-B15C92043AD6}" type="datetimeFigureOut">
              <a:rPr lang="en-PH" smtClean="0"/>
              <a:t>4/3/2015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C7D7-E39E-4F1C-9909-76143F12DE6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2062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1F6E2-7041-4CFB-AD79-B15C92043AD6}" type="datetimeFigureOut">
              <a:rPr lang="en-PH" smtClean="0"/>
              <a:t>4/3/2015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C7D7-E39E-4F1C-9909-76143F12DE6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84535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1F6E2-7041-4CFB-AD79-B15C92043AD6}" type="datetimeFigureOut">
              <a:rPr lang="en-PH" smtClean="0"/>
              <a:t>4/3/2015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C7D7-E39E-4F1C-9909-76143F12DE6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4549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1F6E2-7041-4CFB-AD79-B15C92043AD6}" type="datetimeFigureOut">
              <a:rPr lang="en-PH" smtClean="0"/>
              <a:t>4/3/2015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AC7D7-E39E-4F1C-9909-76143F12DE6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653969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5800"/>
            <a:ext cx="9144000" cy="5410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6" name="Oval 5"/>
          <p:cNvSpPr/>
          <p:nvPr/>
        </p:nvSpPr>
        <p:spPr>
          <a:xfrm>
            <a:off x="8771516" y="791135"/>
            <a:ext cx="228600" cy="228600"/>
          </a:xfrm>
          <a:prstGeom prst="ellipse">
            <a:avLst/>
          </a:prstGeom>
          <a:solidFill>
            <a:srgbClr val="C0000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7" name="Oval 6"/>
          <p:cNvSpPr/>
          <p:nvPr/>
        </p:nvSpPr>
        <p:spPr>
          <a:xfrm>
            <a:off x="8458200" y="791135"/>
            <a:ext cx="228600" cy="228600"/>
          </a:xfrm>
          <a:prstGeom prst="ellipse">
            <a:avLst/>
          </a:prstGeom>
          <a:solidFill>
            <a:srgbClr val="FFC00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8" name="Oval 7"/>
          <p:cNvSpPr/>
          <p:nvPr/>
        </p:nvSpPr>
        <p:spPr>
          <a:xfrm>
            <a:off x="8153400" y="791135"/>
            <a:ext cx="228600" cy="228600"/>
          </a:xfrm>
          <a:prstGeom prst="ellipse">
            <a:avLst/>
          </a:prstGeom>
          <a:solidFill>
            <a:srgbClr val="00B05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1" name="TextBox 20"/>
          <p:cNvSpPr txBox="1"/>
          <p:nvPr/>
        </p:nvSpPr>
        <p:spPr>
          <a:xfrm>
            <a:off x="76200" y="728990"/>
            <a:ext cx="16962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>
                <a:solidFill>
                  <a:schemeClr val="bg1"/>
                </a:solidFill>
              </a:rPr>
              <a:t>Lending Management Software</a:t>
            </a:r>
            <a:endParaRPr lang="en-PH" sz="900" b="1" dirty="0">
              <a:solidFill>
                <a:schemeClr val="bg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14300" y="1298516"/>
            <a:ext cx="8915400" cy="464508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75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76" name="Rectangle 275"/>
          <p:cNvSpPr/>
          <p:nvPr/>
        </p:nvSpPr>
        <p:spPr>
          <a:xfrm>
            <a:off x="2362200" y="2289069"/>
            <a:ext cx="4762500" cy="2621623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Rectangle 68"/>
          <p:cNvSpPr/>
          <p:nvPr/>
        </p:nvSpPr>
        <p:spPr>
          <a:xfrm>
            <a:off x="3810000" y="2909047"/>
            <a:ext cx="2895600" cy="32945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75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70" name="Rectangle 69"/>
          <p:cNvSpPr/>
          <p:nvPr/>
        </p:nvSpPr>
        <p:spPr>
          <a:xfrm>
            <a:off x="3810000" y="3390900"/>
            <a:ext cx="2895600" cy="32945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75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71" name="Rounded Rectangle 70"/>
          <p:cNvSpPr/>
          <p:nvPr/>
        </p:nvSpPr>
        <p:spPr>
          <a:xfrm>
            <a:off x="3731747" y="4114800"/>
            <a:ext cx="861218" cy="304800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bg1"/>
                </a:solidFill>
              </a:rPr>
              <a:t>Login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4847047" y="4114800"/>
            <a:ext cx="867953" cy="304800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bg1"/>
                </a:solidFill>
              </a:rPr>
              <a:t>Cancel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90800" y="2958357"/>
            <a:ext cx="1042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600" dirty="0" smtClean="0"/>
              <a:t>Username</a:t>
            </a:r>
            <a:endParaRPr lang="en-PH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2607031" y="3390900"/>
            <a:ext cx="974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600" dirty="0" smtClean="0"/>
              <a:t>Password</a:t>
            </a:r>
            <a:endParaRPr lang="en-PH" sz="1600" dirty="0"/>
          </a:p>
        </p:txBody>
      </p:sp>
    </p:spTree>
    <p:extLst>
      <p:ext uri="{BB962C8B-B14F-4D97-AF65-F5344CB8AC3E}">
        <p14:creationId xmlns:p14="http://schemas.microsoft.com/office/powerpoint/2010/main" val="3358628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685800"/>
            <a:ext cx="9144000" cy="5410200"/>
            <a:chOff x="0" y="685800"/>
            <a:chExt cx="9144000" cy="5410200"/>
          </a:xfrm>
        </p:grpSpPr>
        <p:sp>
          <p:nvSpPr>
            <p:cNvPr id="4" name="Rectangle 3"/>
            <p:cNvSpPr/>
            <p:nvPr/>
          </p:nvSpPr>
          <p:spPr>
            <a:xfrm>
              <a:off x="0" y="685800"/>
              <a:ext cx="9144000" cy="54102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6" name="Oval 5"/>
            <p:cNvSpPr/>
            <p:nvPr/>
          </p:nvSpPr>
          <p:spPr>
            <a:xfrm>
              <a:off x="8771516" y="791135"/>
              <a:ext cx="228600" cy="228600"/>
            </a:xfrm>
            <a:prstGeom prst="ellipse">
              <a:avLst/>
            </a:prstGeom>
            <a:solidFill>
              <a:srgbClr val="C0000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7" name="Oval 6"/>
            <p:cNvSpPr/>
            <p:nvPr/>
          </p:nvSpPr>
          <p:spPr>
            <a:xfrm>
              <a:off x="8458200" y="791135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8" name="Oval 7"/>
            <p:cNvSpPr/>
            <p:nvPr/>
          </p:nvSpPr>
          <p:spPr>
            <a:xfrm>
              <a:off x="8153400" y="791135"/>
              <a:ext cx="228600" cy="228600"/>
            </a:xfrm>
            <a:prstGeom prst="ellipse">
              <a:avLst/>
            </a:prstGeom>
            <a:solidFill>
              <a:srgbClr val="00B05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200" y="728990"/>
              <a:ext cx="16962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 smtClean="0">
                  <a:solidFill>
                    <a:schemeClr val="bg1"/>
                  </a:solidFill>
                </a:rPr>
                <a:t>Lending Management Software</a:t>
              </a:r>
              <a:endParaRPr lang="en-PH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14300" y="1298516"/>
              <a:ext cx="8915400" cy="464508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105200" y="1292151"/>
              <a:ext cx="1474804" cy="4624001"/>
            </a:xfrm>
            <a:prstGeom prst="rect">
              <a:avLst/>
            </a:prstGeom>
            <a:solidFill>
              <a:srgbClr val="00206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7" name="Isosceles Triangle 276"/>
            <p:cNvSpPr/>
            <p:nvPr/>
          </p:nvSpPr>
          <p:spPr>
            <a:xfrm rot="5400000">
              <a:off x="1443437" y="2059394"/>
              <a:ext cx="592358" cy="318053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97342" y="1402082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Home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203699" y="2017182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Customer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197342" y="2655564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Quote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203699" y="3295341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Reports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197342" y="3904941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Reminders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203699" y="5388725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Logout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76200" y="987623"/>
              <a:ext cx="48013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Welcome! Anna Patricia M. </a:t>
              </a:r>
              <a:r>
                <a:rPr lang="en-PH" sz="1400" dirty="0" err="1" smtClean="0">
                  <a:solidFill>
                    <a:schemeClr val="bg1"/>
                  </a:solidFill>
                </a:rPr>
                <a:t>Lazares</a:t>
              </a:r>
              <a:r>
                <a:rPr lang="en-PH" sz="1400" dirty="0" smtClean="0">
                  <a:solidFill>
                    <a:schemeClr val="bg1"/>
                  </a:solidFill>
                </a:rPr>
                <a:t>	April, 2, 2015 2:32:27	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905000" y="1345867"/>
              <a:ext cx="6800631" cy="45702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007056" y="1422068"/>
              <a:ext cx="6603544" cy="604766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2116754" y="1512381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7044" y="1567848"/>
              <a:ext cx="339104" cy="339104"/>
            </a:xfrm>
            <a:prstGeom prst="rect">
              <a:avLst/>
            </a:prstGeom>
          </p:spPr>
        </p:pic>
        <p:sp>
          <p:nvSpPr>
            <p:cNvPr id="74" name="Rounded Rectangle 73"/>
            <p:cNvSpPr/>
            <p:nvPr/>
          </p:nvSpPr>
          <p:spPr>
            <a:xfrm>
              <a:off x="2667000" y="1512380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3200400" y="1512381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8018516" y="1512380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884" y="1567848"/>
              <a:ext cx="330440" cy="330440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2372" y="1567848"/>
              <a:ext cx="339104" cy="339104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0690" y="1554899"/>
              <a:ext cx="339104" cy="339104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2026762" y="2050769"/>
              <a:ext cx="6976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 smtClean="0"/>
                <a:t>Customers</a:t>
              </a:r>
              <a:endParaRPr lang="en-PH" sz="900" b="1" dirty="0"/>
            </a:p>
          </p:txBody>
        </p:sp>
      </p:grpSp>
      <p:sp>
        <p:nvSpPr>
          <p:cNvPr id="144" name="Rounded Rectangle 143"/>
          <p:cNvSpPr/>
          <p:nvPr/>
        </p:nvSpPr>
        <p:spPr>
          <a:xfrm>
            <a:off x="3738884" y="1515846"/>
            <a:ext cx="439684" cy="450039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620" y="1544799"/>
            <a:ext cx="358212" cy="358212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5122858" y="2316992"/>
            <a:ext cx="10374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Monthly Due date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592430" y="2361569"/>
            <a:ext cx="1455245" cy="18625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86" name="TextBox 85"/>
          <p:cNvSpPr txBox="1"/>
          <p:nvPr/>
        </p:nvSpPr>
        <p:spPr>
          <a:xfrm>
            <a:off x="3456326" y="2504758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Collateral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156222" y="2530647"/>
            <a:ext cx="151459" cy="18625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88" name="TextBox 87"/>
          <p:cNvSpPr txBox="1"/>
          <p:nvPr/>
        </p:nvSpPr>
        <p:spPr>
          <a:xfrm>
            <a:off x="3455926" y="2759247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Collateral</a:t>
            </a:r>
          </a:p>
          <a:p>
            <a:r>
              <a:rPr lang="en-PH" sz="900" dirty="0" smtClean="0">
                <a:solidFill>
                  <a:schemeClr val="bg1"/>
                </a:solidFill>
              </a:rPr>
              <a:t>Description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155822" y="2785136"/>
            <a:ext cx="1745190" cy="630131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91" name="TextBox 90"/>
          <p:cNvSpPr txBox="1"/>
          <p:nvPr/>
        </p:nvSpPr>
        <p:spPr>
          <a:xfrm>
            <a:off x="5532897" y="2781351"/>
            <a:ext cx="4603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Notes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416127" y="3513090"/>
            <a:ext cx="7553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Prepared by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384163" y="3832084"/>
            <a:ext cx="7409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/>
              <a:t>Activity Log</a:t>
            </a:r>
            <a:endParaRPr lang="en-PH" sz="900" b="1" dirty="0"/>
          </a:p>
        </p:txBody>
      </p:sp>
      <p:sp>
        <p:nvSpPr>
          <p:cNvPr id="145" name="Rectangle 144"/>
          <p:cNvSpPr/>
          <p:nvPr/>
        </p:nvSpPr>
        <p:spPr>
          <a:xfrm>
            <a:off x="3459431" y="2316991"/>
            <a:ext cx="3598916" cy="22920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6" name="Rectangle 145"/>
          <p:cNvSpPr/>
          <p:nvPr/>
        </p:nvSpPr>
        <p:spPr>
          <a:xfrm>
            <a:off x="3545627" y="2816001"/>
            <a:ext cx="3397332" cy="16798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47" name="Rectangle 146"/>
          <p:cNvSpPr/>
          <p:nvPr/>
        </p:nvSpPr>
        <p:spPr>
          <a:xfrm>
            <a:off x="3539539" y="2722929"/>
            <a:ext cx="3403419" cy="220984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900" b="1"/>
          </a:p>
        </p:txBody>
      </p:sp>
      <p:sp>
        <p:nvSpPr>
          <p:cNvPr id="148" name="Rectangle 147"/>
          <p:cNvSpPr/>
          <p:nvPr/>
        </p:nvSpPr>
        <p:spPr>
          <a:xfrm>
            <a:off x="3816762" y="3549668"/>
            <a:ext cx="2897596" cy="35420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49" name="TextBox 148"/>
          <p:cNvSpPr txBox="1"/>
          <p:nvPr/>
        </p:nvSpPr>
        <p:spPr>
          <a:xfrm>
            <a:off x="4444662" y="3184435"/>
            <a:ext cx="16417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100" dirty="0" smtClean="0">
                <a:solidFill>
                  <a:schemeClr val="bg1"/>
                </a:solidFill>
              </a:rPr>
              <a:t>Name or Contact number</a:t>
            </a:r>
            <a:endParaRPr lang="en-PH" sz="1100" dirty="0">
              <a:solidFill>
                <a:schemeClr val="bg1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3545626" y="2711057"/>
            <a:ext cx="9989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/>
              <a:t>Search Customer</a:t>
            </a:r>
            <a:endParaRPr lang="en-PH" sz="900" b="1" dirty="0"/>
          </a:p>
        </p:txBody>
      </p:sp>
      <p:sp>
        <p:nvSpPr>
          <p:cNvPr id="157" name="Oval 156"/>
          <p:cNvSpPr/>
          <p:nvPr/>
        </p:nvSpPr>
        <p:spPr>
          <a:xfrm>
            <a:off x="6714358" y="2395022"/>
            <a:ext cx="228600" cy="228600"/>
          </a:xfrm>
          <a:prstGeom prst="ellipse">
            <a:avLst/>
          </a:prstGeom>
          <a:solidFill>
            <a:srgbClr val="C0000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60" name="Rounded Rectangle 159"/>
          <p:cNvSpPr/>
          <p:nvPr/>
        </p:nvSpPr>
        <p:spPr>
          <a:xfrm>
            <a:off x="4646429" y="4062916"/>
            <a:ext cx="49617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Ok</a:t>
            </a:r>
            <a:endParaRPr lang="en-PH" sz="800" dirty="0"/>
          </a:p>
        </p:txBody>
      </p:sp>
      <p:sp>
        <p:nvSpPr>
          <p:cNvPr id="161" name="Rounded Rectangle 160"/>
          <p:cNvSpPr/>
          <p:nvPr/>
        </p:nvSpPr>
        <p:spPr>
          <a:xfrm>
            <a:off x="5265251" y="4062916"/>
            <a:ext cx="50005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Cancel</a:t>
            </a:r>
            <a:endParaRPr lang="en-PH" sz="800" dirty="0"/>
          </a:p>
        </p:txBody>
      </p:sp>
      <p:sp>
        <p:nvSpPr>
          <p:cNvPr id="162" name="Rectangle 161"/>
          <p:cNvSpPr/>
          <p:nvPr/>
        </p:nvSpPr>
        <p:spPr>
          <a:xfrm>
            <a:off x="5798941" y="1708987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pic>
        <p:nvPicPr>
          <p:cNvPr id="163" name="Picture 16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023" y="1699009"/>
            <a:ext cx="236994" cy="236994"/>
          </a:xfrm>
          <a:prstGeom prst="rect">
            <a:avLst/>
          </a:prstGeom>
        </p:spPr>
      </p:pic>
      <p:sp>
        <p:nvSpPr>
          <p:cNvPr id="164" name="Rectangle 163"/>
          <p:cNvSpPr/>
          <p:nvPr/>
        </p:nvSpPr>
        <p:spPr>
          <a:xfrm>
            <a:off x="4754141" y="1715342"/>
            <a:ext cx="749853" cy="20689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65" name="Isosceles Triangle 164"/>
          <p:cNvSpPr/>
          <p:nvPr/>
        </p:nvSpPr>
        <p:spPr>
          <a:xfrm rot="10800000">
            <a:off x="5333600" y="1779263"/>
            <a:ext cx="114300" cy="76486"/>
          </a:xfrm>
          <a:prstGeom prst="triangl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35353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685800"/>
            <a:ext cx="9144000" cy="5410200"/>
            <a:chOff x="0" y="685800"/>
            <a:chExt cx="9144000" cy="5410200"/>
          </a:xfrm>
        </p:grpSpPr>
        <p:sp>
          <p:nvSpPr>
            <p:cNvPr id="4" name="Rectangle 3"/>
            <p:cNvSpPr/>
            <p:nvPr/>
          </p:nvSpPr>
          <p:spPr>
            <a:xfrm>
              <a:off x="0" y="685800"/>
              <a:ext cx="9144000" cy="54102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6" name="Oval 5"/>
            <p:cNvSpPr/>
            <p:nvPr/>
          </p:nvSpPr>
          <p:spPr>
            <a:xfrm>
              <a:off x="8771516" y="791135"/>
              <a:ext cx="228600" cy="228600"/>
            </a:xfrm>
            <a:prstGeom prst="ellipse">
              <a:avLst/>
            </a:prstGeom>
            <a:solidFill>
              <a:srgbClr val="C0000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7" name="Oval 6"/>
            <p:cNvSpPr/>
            <p:nvPr/>
          </p:nvSpPr>
          <p:spPr>
            <a:xfrm>
              <a:off x="8458200" y="791135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8" name="Oval 7"/>
            <p:cNvSpPr/>
            <p:nvPr/>
          </p:nvSpPr>
          <p:spPr>
            <a:xfrm>
              <a:off x="8153400" y="791135"/>
              <a:ext cx="228600" cy="228600"/>
            </a:xfrm>
            <a:prstGeom prst="ellipse">
              <a:avLst/>
            </a:prstGeom>
            <a:solidFill>
              <a:srgbClr val="00B05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200" y="728990"/>
              <a:ext cx="16962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 smtClean="0">
                  <a:solidFill>
                    <a:schemeClr val="bg1"/>
                  </a:solidFill>
                </a:rPr>
                <a:t>Lending Management Software</a:t>
              </a:r>
              <a:endParaRPr lang="en-PH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14300" y="1298516"/>
              <a:ext cx="8915400" cy="464508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105200" y="1292151"/>
              <a:ext cx="1474804" cy="4624001"/>
            </a:xfrm>
            <a:prstGeom prst="rect">
              <a:avLst/>
            </a:prstGeom>
            <a:solidFill>
              <a:srgbClr val="00206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7" name="Isosceles Triangle 276"/>
            <p:cNvSpPr/>
            <p:nvPr/>
          </p:nvSpPr>
          <p:spPr>
            <a:xfrm rot="5400000">
              <a:off x="1443437" y="2059394"/>
              <a:ext cx="592358" cy="318053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97342" y="1402082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Home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203699" y="2017182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Customer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197342" y="2655564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Quote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203699" y="3295341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Reports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197342" y="3904941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Reminders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203699" y="5388725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Logout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76200" y="987623"/>
              <a:ext cx="48013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Welcome! Anna Patricia M. </a:t>
              </a:r>
              <a:r>
                <a:rPr lang="en-PH" sz="1400" dirty="0" err="1" smtClean="0">
                  <a:solidFill>
                    <a:schemeClr val="bg1"/>
                  </a:solidFill>
                </a:rPr>
                <a:t>Lazares</a:t>
              </a:r>
              <a:r>
                <a:rPr lang="en-PH" sz="1400" dirty="0" smtClean="0">
                  <a:solidFill>
                    <a:schemeClr val="bg1"/>
                  </a:solidFill>
                </a:rPr>
                <a:t>	April, 2, 2015 2:32:27	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905000" y="1345867"/>
              <a:ext cx="6800631" cy="45702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007056" y="1422068"/>
              <a:ext cx="6603544" cy="604766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2116754" y="1512381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7044" y="1567848"/>
              <a:ext cx="339104" cy="339104"/>
            </a:xfrm>
            <a:prstGeom prst="rect">
              <a:avLst/>
            </a:prstGeom>
          </p:spPr>
        </p:pic>
        <p:sp>
          <p:nvSpPr>
            <p:cNvPr id="74" name="Rounded Rectangle 73"/>
            <p:cNvSpPr/>
            <p:nvPr/>
          </p:nvSpPr>
          <p:spPr>
            <a:xfrm>
              <a:off x="2667000" y="1512380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3200400" y="1512381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8018516" y="1512380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884" y="1567848"/>
              <a:ext cx="330440" cy="330440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2372" y="1567848"/>
              <a:ext cx="339104" cy="339104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0690" y="1554899"/>
              <a:ext cx="339104" cy="339104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2026762" y="2050769"/>
              <a:ext cx="6976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 smtClean="0"/>
                <a:t>Customers</a:t>
              </a:r>
              <a:endParaRPr lang="en-PH" sz="900" b="1" dirty="0"/>
            </a:p>
          </p:txBody>
        </p:sp>
      </p:grpSp>
      <p:sp>
        <p:nvSpPr>
          <p:cNvPr id="144" name="Rounded Rectangle 143"/>
          <p:cNvSpPr/>
          <p:nvPr/>
        </p:nvSpPr>
        <p:spPr>
          <a:xfrm>
            <a:off x="3738884" y="1515846"/>
            <a:ext cx="439684" cy="450039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620" y="1544799"/>
            <a:ext cx="358212" cy="358212"/>
          </a:xfrm>
          <a:prstGeom prst="rect">
            <a:avLst/>
          </a:prstGeom>
        </p:spPr>
      </p:pic>
      <p:sp>
        <p:nvSpPr>
          <p:cNvPr id="162" name="Rectangle 161"/>
          <p:cNvSpPr/>
          <p:nvPr/>
        </p:nvSpPr>
        <p:spPr>
          <a:xfrm>
            <a:off x="5798941" y="1708987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pic>
        <p:nvPicPr>
          <p:cNvPr id="163" name="Picture 16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023" y="1699009"/>
            <a:ext cx="236994" cy="236994"/>
          </a:xfrm>
          <a:prstGeom prst="rect">
            <a:avLst/>
          </a:prstGeom>
        </p:spPr>
      </p:pic>
      <p:sp>
        <p:nvSpPr>
          <p:cNvPr id="164" name="Rectangle 163"/>
          <p:cNvSpPr/>
          <p:nvPr/>
        </p:nvSpPr>
        <p:spPr>
          <a:xfrm>
            <a:off x="4754141" y="1715342"/>
            <a:ext cx="749853" cy="20689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65" name="Isosceles Triangle 164"/>
          <p:cNvSpPr/>
          <p:nvPr/>
        </p:nvSpPr>
        <p:spPr>
          <a:xfrm rot="10800000">
            <a:off x="5333600" y="1779263"/>
            <a:ext cx="114300" cy="76486"/>
          </a:xfrm>
          <a:prstGeom prst="triangl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112" name="Table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049998"/>
              </p:ext>
            </p:extLst>
          </p:nvPr>
        </p:nvGraphicFramePr>
        <p:xfrm>
          <a:off x="2007055" y="2209800"/>
          <a:ext cx="6598883" cy="357988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22999"/>
                <a:gridCol w="969379"/>
                <a:gridCol w="711706"/>
                <a:gridCol w="883192"/>
                <a:gridCol w="1043772"/>
                <a:gridCol w="963482"/>
                <a:gridCol w="1204353"/>
              </a:tblGrid>
              <a:tr h="223419"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First Name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Middle Name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Last</a:t>
                      </a:r>
                      <a:r>
                        <a:rPr lang="en-PH" sz="900" baseline="0" dirty="0" smtClean="0"/>
                        <a:t> name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Mobile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Email Address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Address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Transaction Log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2706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5800"/>
            <a:ext cx="9144000" cy="5410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6" name="Oval 5"/>
          <p:cNvSpPr/>
          <p:nvPr/>
        </p:nvSpPr>
        <p:spPr>
          <a:xfrm>
            <a:off x="8771516" y="791135"/>
            <a:ext cx="228600" cy="228600"/>
          </a:xfrm>
          <a:prstGeom prst="ellipse">
            <a:avLst/>
          </a:prstGeom>
          <a:solidFill>
            <a:srgbClr val="C0000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7" name="Oval 6"/>
          <p:cNvSpPr/>
          <p:nvPr/>
        </p:nvSpPr>
        <p:spPr>
          <a:xfrm>
            <a:off x="8458200" y="791135"/>
            <a:ext cx="228600" cy="228600"/>
          </a:xfrm>
          <a:prstGeom prst="ellipse">
            <a:avLst/>
          </a:prstGeom>
          <a:solidFill>
            <a:srgbClr val="FFC00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8" name="Oval 7"/>
          <p:cNvSpPr/>
          <p:nvPr/>
        </p:nvSpPr>
        <p:spPr>
          <a:xfrm>
            <a:off x="8153400" y="791135"/>
            <a:ext cx="228600" cy="228600"/>
          </a:xfrm>
          <a:prstGeom prst="ellipse">
            <a:avLst/>
          </a:prstGeom>
          <a:solidFill>
            <a:srgbClr val="00B05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1" name="TextBox 20"/>
          <p:cNvSpPr txBox="1"/>
          <p:nvPr/>
        </p:nvSpPr>
        <p:spPr>
          <a:xfrm>
            <a:off x="76200" y="728990"/>
            <a:ext cx="16962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>
                <a:solidFill>
                  <a:schemeClr val="bg1"/>
                </a:solidFill>
              </a:rPr>
              <a:t>Lending Management Software</a:t>
            </a:r>
            <a:endParaRPr lang="en-PH" sz="900" b="1" dirty="0">
              <a:solidFill>
                <a:schemeClr val="bg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14300" y="1298516"/>
            <a:ext cx="8915400" cy="464508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75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76" name="Rectangle 275"/>
          <p:cNvSpPr/>
          <p:nvPr/>
        </p:nvSpPr>
        <p:spPr>
          <a:xfrm>
            <a:off x="105200" y="1292151"/>
            <a:ext cx="1474804" cy="462400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7" name="Isosceles Triangle 276"/>
          <p:cNvSpPr/>
          <p:nvPr/>
        </p:nvSpPr>
        <p:spPr>
          <a:xfrm rot="5400000">
            <a:off x="1443437" y="2059394"/>
            <a:ext cx="592358" cy="318053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8" name="Rectangle 277"/>
          <p:cNvSpPr/>
          <p:nvPr/>
        </p:nvSpPr>
        <p:spPr>
          <a:xfrm>
            <a:off x="197342" y="1402082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Home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0" name="Rectangle 279"/>
          <p:cNvSpPr/>
          <p:nvPr/>
        </p:nvSpPr>
        <p:spPr>
          <a:xfrm>
            <a:off x="203699" y="2017182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Customer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2" name="Rectangle 281"/>
          <p:cNvSpPr/>
          <p:nvPr/>
        </p:nvSpPr>
        <p:spPr>
          <a:xfrm>
            <a:off x="197342" y="2655564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Quote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4" name="Rectangle 283"/>
          <p:cNvSpPr/>
          <p:nvPr/>
        </p:nvSpPr>
        <p:spPr>
          <a:xfrm>
            <a:off x="203699" y="3295341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Reports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6" name="Rectangle 285"/>
          <p:cNvSpPr/>
          <p:nvPr/>
        </p:nvSpPr>
        <p:spPr>
          <a:xfrm>
            <a:off x="197342" y="3904941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Reminders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8" name="Rectangle 287"/>
          <p:cNvSpPr/>
          <p:nvPr/>
        </p:nvSpPr>
        <p:spPr>
          <a:xfrm>
            <a:off x="203699" y="5388725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Logout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9" name="Rectangle 288"/>
          <p:cNvSpPr/>
          <p:nvPr/>
        </p:nvSpPr>
        <p:spPr>
          <a:xfrm>
            <a:off x="76200" y="987623"/>
            <a:ext cx="48013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Welcome! Anna Patricia M. </a:t>
            </a:r>
            <a:r>
              <a:rPr lang="en-PH" sz="1400" dirty="0" err="1" smtClean="0">
                <a:solidFill>
                  <a:schemeClr val="bg1"/>
                </a:solidFill>
              </a:rPr>
              <a:t>Lazares</a:t>
            </a:r>
            <a:r>
              <a:rPr lang="en-PH" sz="1400" dirty="0" smtClean="0">
                <a:solidFill>
                  <a:schemeClr val="bg1"/>
                </a:solidFill>
              </a:rPr>
              <a:t>	April, 2, 2015 2:32:27	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905000" y="1345867"/>
            <a:ext cx="6800631" cy="4570285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Rectangle 70"/>
          <p:cNvSpPr/>
          <p:nvPr/>
        </p:nvSpPr>
        <p:spPr>
          <a:xfrm>
            <a:off x="2007056" y="1422068"/>
            <a:ext cx="6603544" cy="60476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2" name="Rounded Rectangle 71"/>
          <p:cNvSpPr/>
          <p:nvPr/>
        </p:nvSpPr>
        <p:spPr>
          <a:xfrm>
            <a:off x="2116754" y="1512381"/>
            <a:ext cx="439684" cy="450039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044" y="1567848"/>
            <a:ext cx="339104" cy="339104"/>
          </a:xfrm>
          <a:prstGeom prst="rect">
            <a:avLst/>
          </a:prstGeom>
        </p:spPr>
      </p:pic>
      <p:sp>
        <p:nvSpPr>
          <p:cNvPr id="74" name="Rounded Rectangle 73"/>
          <p:cNvSpPr/>
          <p:nvPr/>
        </p:nvSpPr>
        <p:spPr>
          <a:xfrm>
            <a:off x="2667000" y="1512380"/>
            <a:ext cx="439684" cy="450039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5" name="Rounded Rectangle 74"/>
          <p:cNvSpPr/>
          <p:nvPr/>
        </p:nvSpPr>
        <p:spPr>
          <a:xfrm>
            <a:off x="3200400" y="1512381"/>
            <a:ext cx="439684" cy="450039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Rounded Rectangle 77"/>
          <p:cNvSpPr/>
          <p:nvPr/>
        </p:nvSpPr>
        <p:spPr>
          <a:xfrm>
            <a:off x="8018516" y="1512380"/>
            <a:ext cx="439684" cy="450039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884" y="1567848"/>
            <a:ext cx="330440" cy="330440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372" y="1567848"/>
            <a:ext cx="339104" cy="339104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690" y="1554899"/>
            <a:ext cx="339104" cy="339104"/>
          </a:xfrm>
          <a:prstGeom prst="rect">
            <a:avLst/>
          </a:prstGeom>
        </p:spPr>
      </p:pic>
      <p:sp>
        <p:nvSpPr>
          <p:cNvPr id="83" name="Rectangle 82"/>
          <p:cNvSpPr/>
          <p:nvPr/>
        </p:nvSpPr>
        <p:spPr>
          <a:xfrm>
            <a:off x="1981200" y="2050765"/>
            <a:ext cx="6629400" cy="26161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12700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100" b="1"/>
          </a:p>
        </p:txBody>
      </p:sp>
      <p:sp>
        <p:nvSpPr>
          <p:cNvPr id="84" name="TextBox 83"/>
          <p:cNvSpPr txBox="1"/>
          <p:nvPr/>
        </p:nvSpPr>
        <p:spPr>
          <a:xfrm>
            <a:off x="2026762" y="2050769"/>
            <a:ext cx="6976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/>
              <a:t>Customers</a:t>
            </a:r>
            <a:endParaRPr lang="en-PH" sz="900" b="1" dirty="0"/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752111"/>
              </p:ext>
            </p:extLst>
          </p:nvPr>
        </p:nvGraphicFramePr>
        <p:xfrm>
          <a:off x="2007055" y="2312379"/>
          <a:ext cx="6598883" cy="357988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22999"/>
                <a:gridCol w="969379"/>
                <a:gridCol w="711706"/>
                <a:gridCol w="883192"/>
                <a:gridCol w="1043772"/>
                <a:gridCol w="963482"/>
                <a:gridCol w="1204353"/>
              </a:tblGrid>
              <a:tr h="223419"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First Name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Middle Name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Last</a:t>
                      </a:r>
                      <a:r>
                        <a:rPr lang="en-PH" sz="900" baseline="0" dirty="0" smtClean="0"/>
                        <a:t> name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Mobile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Email Address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Address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Transaction Log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7" name="Rectangle 96"/>
          <p:cNvSpPr/>
          <p:nvPr/>
        </p:nvSpPr>
        <p:spPr>
          <a:xfrm>
            <a:off x="5875141" y="1708987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223" y="1699009"/>
            <a:ext cx="236994" cy="236994"/>
          </a:xfrm>
          <a:prstGeom prst="rect">
            <a:avLst/>
          </a:prstGeom>
        </p:spPr>
      </p:pic>
      <p:sp>
        <p:nvSpPr>
          <p:cNvPr id="101" name="Rectangle 100"/>
          <p:cNvSpPr/>
          <p:nvPr/>
        </p:nvSpPr>
        <p:spPr>
          <a:xfrm>
            <a:off x="4830341" y="1715342"/>
            <a:ext cx="749853" cy="20689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02" name="Isosceles Triangle 101"/>
          <p:cNvSpPr/>
          <p:nvPr/>
        </p:nvSpPr>
        <p:spPr>
          <a:xfrm rot="10800000">
            <a:off x="5409800" y="1779263"/>
            <a:ext cx="114300" cy="76486"/>
          </a:xfrm>
          <a:prstGeom prst="triangl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Rounded Rectangle 33"/>
          <p:cNvSpPr/>
          <p:nvPr/>
        </p:nvSpPr>
        <p:spPr>
          <a:xfrm>
            <a:off x="3738884" y="1515846"/>
            <a:ext cx="439684" cy="450039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620" y="1544799"/>
            <a:ext cx="358212" cy="35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743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/>
          <p:cNvSpPr/>
          <p:nvPr/>
        </p:nvSpPr>
        <p:spPr>
          <a:xfrm>
            <a:off x="1981200" y="2050765"/>
            <a:ext cx="6629400" cy="26161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12700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100" b="1"/>
          </a:p>
        </p:txBody>
      </p:sp>
      <p:grpSp>
        <p:nvGrpSpPr>
          <p:cNvPr id="2" name="Group 1"/>
          <p:cNvGrpSpPr/>
          <p:nvPr/>
        </p:nvGrpSpPr>
        <p:grpSpPr>
          <a:xfrm>
            <a:off x="0" y="685800"/>
            <a:ext cx="9144000" cy="5410200"/>
            <a:chOff x="0" y="685800"/>
            <a:chExt cx="9144000" cy="5410200"/>
          </a:xfrm>
        </p:grpSpPr>
        <p:sp>
          <p:nvSpPr>
            <p:cNvPr id="4" name="Rectangle 3"/>
            <p:cNvSpPr/>
            <p:nvPr/>
          </p:nvSpPr>
          <p:spPr>
            <a:xfrm>
              <a:off x="0" y="685800"/>
              <a:ext cx="9144000" cy="54102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6" name="Oval 5"/>
            <p:cNvSpPr/>
            <p:nvPr/>
          </p:nvSpPr>
          <p:spPr>
            <a:xfrm>
              <a:off x="8771516" y="791135"/>
              <a:ext cx="228600" cy="228600"/>
            </a:xfrm>
            <a:prstGeom prst="ellipse">
              <a:avLst/>
            </a:prstGeom>
            <a:solidFill>
              <a:srgbClr val="C0000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7" name="Oval 6"/>
            <p:cNvSpPr/>
            <p:nvPr/>
          </p:nvSpPr>
          <p:spPr>
            <a:xfrm>
              <a:off x="8458200" y="791135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8" name="Oval 7"/>
            <p:cNvSpPr/>
            <p:nvPr/>
          </p:nvSpPr>
          <p:spPr>
            <a:xfrm>
              <a:off x="8153400" y="791135"/>
              <a:ext cx="228600" cy="228600"/>
            </a:xfrm>
            <a:prstGeom prst="ellipse">
              <a:avLst/>
            </a:prstGeom>
            <a:solidFill>
              <a:srgbClr val="00B05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200" y="728990"/>
              <a:ext cx="16962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 smtClean="0">
                  <a:solidFill>
                    <a:schemeClr val="bg1"/>
                  </a:solidFill>
                </a:rPr>
                <a:t>Lending Management Software</a:t>
              </a:r>
              <a:endParaRPr lang="en-PH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14300" y="1298516"/>
              <a:ext cx="8915400" cy="464508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105200" y="1292151"/>
              <a:ext cx="1474804" cy="4624001"/>
            </a:xfrm>
            <a:prstGeom prst="rect">
              <a:avLst/>
            </a:prstGeom>
            <a:solidFill>
              <a:srgbClr val="00206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7" name="Isosceles Triangle 276"/>
            <p:cNvSpPr/>
            <p:nvPr/>
          </p:nvSpPr>
          <p:spPr>
            <a:xfrm rot="5400000">
              <a:off x="1443437" y="2059394"/>
              <a:ext cx="592358" cy="318053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97342" y="1402082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Home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203699" y="2017182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Customer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197342" y="2655564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Quote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203699" y="3295341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Reports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197342" y="3904941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Reminders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203699" y="5388725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Logout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76200" y="987623"/>
              <a:ext cx="48013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Welcome! Anna Patricia M. </a:t>
              </a:r>
              <a:r>
                <a:rPr lang="en-PH" sz="1400" dirty="0" err="1" smtClean="0">
                  <a:solidFill>
                    <a:schemeClr val="bg1"/>
                  </a:solidFill>
                </a:rPr>
                <a:t>Lazares</a:t>
              </a:r>
              <a:r>
                <a:rPr lang="en-PH" sz="1400" dirty="0" smtClean="0">
                  <a:solidFill>
                    <a:schemeClr val="bg1"/>
                  </a:solidFill>
                </a:rPr>
                <a:t>	April, 2, 2015 2:32:27	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905000" y="1345867"/>
              <a:ext cx="6800631" cy="45702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007056" y="1422068"/>
              <a:ext cx="6603544" cy="604766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2116754" y="1512381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7044" y="1567848"/>
              <a:ext cx="339104" cy="339104"/>
            </a:xfrm>
            <a:prstGeom prst="rect">
              <a:avLst/>
            </a:prstGeom>
          </p:spPr>
        </p:pic>
        <p:sp>
          <p:nvSpPr>
            <p:cNvPr id="74" name="Rounded Rectangle 73"/>
            <p:cNvSpPr/>
            <p:nvPr/>
          </p:nvSpPr>
          <p:spPr>
            <a:xfrm>
              <a:off x="2667000" y="1512380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3200400" y="1512381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8018516" y="1512380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884" y="1567848"/>
              <a:ext cx="330440" cy="330440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2372" y="1567848"/>
              <a:ext cx="339104" cy="339104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0690" y="1554899"/>
              <a:ext cx="339104" cy="339104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2026762" y="2050769"/>
              <a:ext cx="6976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 smtClean="0"/>
                <a:t>Customers</a:t>
              </a:r>
              <a:endParaRPr lang="en-PH" sz="900" b="1" dirty="0"/>
            </a:p>
          </p:txBody>
        </p:sp>
      </p:grp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845948"/>
              </p:ext>
            </p:extLst>
          </p:nvPr>
        </p:nvGraphicFramePr>
        <p:xfrm>
          <a:off x="2007055" y="2312379"/>
          <a:ext cx="6598883" cy="357988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22999"/>
                <a:gridCol w="969379"/>
                <a:gridCol w="711706"/>
                <a:gridCol w="883192"/>
                <a:gridCol w="1043772"/>
                <a:gridCol w="963482"/>
                <a:gridCol w="1204353"/>
              </a:tblGrid>
              <a:tr h="223419"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First Name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Middle Name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Last</a:t>
                      </a:r>
                      <a:r>
                        <a:rPr lang="en-PH" sz="900" baseline="0" dirty="0" smtClean="0"/>
                        <a:t> name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Mobile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Email Address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Address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Transaction Log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7" name="Rectangle 56"/>
          <p:cNvSpPr/>
          <p:nvPr/>
        </p:nvSpPr>
        <p:spPr>
          <a:xfrm>
            <a:off x="5798941" y="1708987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023" y="1699009"/>
            <a:ext cx="236994" cy="236994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4754141" y="1715342"/>
            <a:ext cx="749853" cy="79925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0" name="Isosceles Triangle 9"/>
          <p:cNvSpPr/>
          <p:nvPr/>
        </p:nvSpPr>
        <p:spPr>
          <a:xfrm rot="10800000">
            <a:off x="5333600" y="1779263"/>
            <a:ext cx="114300" cy="76486"/>
          </a:xfrm>
          <a:prstGeom prst="triangl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Rectangle 62"/>
          <p:cNvSpPr/>
          <p:nvPr/>
        </p:nvSpPr>
        <p:spPr>
          <a:xfrm>
            <a:off x="4754141" y="1949104"/>
            <a:ext cx="749853" cy="55218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1" name="TextBox 10"/>
          <p:cNvSpPr txBox="1"/>
          <p:nvPr/>
        </p:nvSpPr>
        <p:spPr>
          <a:xfrm>
            <a:off x="4785864" y="2006769"/>
            <a:ext cx="68640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Active</a:t>
            </a:r>
          </a:p>
          <a:p>
            <a:r>
              <a:rPr lang="en-PH" sz="900" dirty="0" smtClean="0">
                <a:solidFill>
                  <a:schemeClr val="bg1"/>
                </a:solidFill>
              </a:rPr>
              <a:t>Blacklisted</a:t>
            </a:r>
          </a:p>
          <a:p>
            <a:r>
              <a:rPr lang="en-PH" sz="900" dirty="0" smtClean="0">
                <a:solidFill>
                  <a:schemeClr val="bg1"/>
                </a:solidFill>
              </a:rPr>
              <a:t>Cleared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3738884" y="1515846"/>
            <a:ext cx="439684" cy="450039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620" y="1544799"/>
            <a:ext cx="358212" cy="35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748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/>
          <p:cNvSpPr/>
          <p:nvPr/>
        </p:nvSpPr>
        <p:spPr>
          <a:xfrm>
            <a:off x="1981200" y="2050765"/>
            <a:ext cx="6629400" cy="26161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12700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100" b="1"/>
          </a:p>
        </p:txBody>
      </p:sp>
      <p:grpSp>
        <p:nvGrpSpPr>
          <p:cNvPr id="2" name="Group 1"/>
          <p:cNvGrpSpPr/>
          <p:nvPr/>
        </p:nvGrpSpPr>
        <p:grpSpPr>
          <a:xfrm>
            <a:off x="0" y="685800"/>
            <a:ext cx="9144000" cy="5410200"/>
            <a:chOff x="0" y="685800"/>
            <a:chExt cx="9144000" cy="5410200"/>
          </a:xfrm>
        </p:grpSpPr>
        <p:sp>
          <p:nvSpPr>
            <p:cNvPr id="4" name="Rectangle 3"/>
            <p:cNvSpPr/>
            <p:nvPr/>
          </p:nvSpPr>
          <p:spPr>
            <a:xfrm>
              <a:off x="0" y="685800"/>
              <a:ext cx="9144000" cy="54102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6" name="Oval 5"/>
            <p:cNvSpPr/>
            <p:nvPr/>
          </p:nvSpPr>
          <p:spPr>
            <a:xfrm>
              <a:off x="8771516" y="791135"/>
              <a:ext cx="228600" cy="228600"/>
            </a:xfrm>
            <a:prstGeom prst="ellipse">
              <a:avLst/>
            </a:prstGeom>
            <a:solidFill>
              <a:srgbClr val="C0000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7" name="Oval 6"/>
            <p:cNvSpPr/>
            <p:nvPr/>
          </p:nvSpPr>
          <p:spPr>
            <a:xfrm>
              <a:off x="8458200" y="791135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8" name="Oval 7"/>
            <p:cNvSpPr/>
            <p:nvPr/>
          </p:nvSpPr>
          <p:spPr>
            <a:xfrm>
              <a:off x="8153400" y="791135"/>
              <a:ext cx="228600" cy="228600"/>
            </a:xfrm>
            <a:prstGeom prst="ellipse">
              <a:avLst/>
            </a:prstGeom>
            <a:solidFill>
              <a:srgbClr val="00B05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200" y="728990"/>
              <a:ext cx="16962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 smtClean="0">
                  <a:solidFill>
                    <a:schemeClr val="bg1"/>
                  </a:solidFill>
                </a:rPr>
                <a:t>Lending Management Software</a:t>
              </a:r>
              <a:endParaRPr lang="en-PH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14300" y="1298516"/>
              <a:ext cx="8915400" cy="464508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105200" y="1292151"/>
              <a:ext cx="1474804" cy="4624001"/>
            </a:xfrm>
            <a:prstGeom prst="rect">
              <a:avLst/>
            </a:prstGeom>
            <a:solidFill>
              <a:srgbClr val="00206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7" name="Isosceles Triangle 276"/>
            <p:cNvSpPr/>
            <p:nvPr/>
          </p:nvSpPr>
          <p:spPr>
            <a:xfrm rot="5400000">
              <a:off x="1443437" y="2059394"/>
              <a:ext cx="592358" cy="318053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97342" y="1402082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Home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203699" y="2017182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Customer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197342" y="2655564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Quote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203699" y="3295341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Reports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197342" y="3904941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Reminders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203699" y="5388725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Logout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76200" y="987623"/>
              <a:ext cx="48013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Welcome! Anna Patricia M. </a:t>
              </a:r>
              <a:r>
                <a:rPr lang="en-PH" sz="1400" dirty="0" err="1" smtClean="0">
                  <a:solidFill>
                    <a:schemeClr val="bg1"/>
                  </a:solidFill>
                </a:rPr>
                <a:t>Lazares</a:t>
              </a:r>
              <a:r>
                <a:rPr lang="en-PH" sz="1400" dirty="0" smtClean="0">
                  <a:solidFill>
                    <a:schemeClr val="bg1"/>
                  </a:solidFill>
                </a:rPr>
                <a:t>	April, 2, 2015 2:32:27	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905000" y="1345867"/>
              <a:ext cx="6800631" cy="45702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007056" y="1422068"/>
              <a:ext cx="6603544" cy="604766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2116754" y="1512381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7044" y="1567848"/>
              <a:ext cx="339104" cy="339104"/>
            </a:xfrm>
            <a:prstGeom prst="rect">
              <a:avLst/>
            </a:prstGeom>
          </p:spPr>
        </p:pic>
        <p:sp>
          <p:nvSpPr>
            <p:cNvPr id="74" name="Rounded Rectangle 73"/>
            <p:cNvSpPr/>
            <p:nvPr/>
          </p:nvSpPr>
          <p:spPr>
            <a:xfrm>
              <a:off x="2667000" y="1512380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3200400" y="1512381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3733800" y="1512379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8018516" y="1512380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884" y="1567848"/>
              <a:ext cx="330440" cy="330440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2372" y="1567848"/>
              <a:ext cx="339104" cy="339104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0690" y="1554899"/>
              <a:ext cx="339104" cy="339104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4090" y="1554407"/>
              <a:ext cx="339104" cy="339104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2026762" y="2050769"/>
              <a:ext cx="6976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 smtClean="0"/>
                <a:t>Customers</a:t>
              </a:r>
              <a:endParaRPr lang="en-PH" sz="900" b="1" dirty="0"/>
            </a:p>
          </p:txBody>
        </p:sp>
      </p:grp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788443"/>
              </p:ext>
            </p:extLst>
          </p:nvPr>
        </p:nvGraphicFramePr>
        <p:xfrm>
          <a:off x="2007055" y="2312379"/>
          <a:ext cx="6598883" cy="357988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22999"/>
                <a:gridCol w="969379"/>
                <a:gridCol w="711706"/>
                <a:gridCol w="883192"/>
                <a:gridCol w="1043772"/>
                <a:gridCol w="963482"/>
                <a:gridCol w="1204353"/>
              </a:tblGrid>
              <a:tr h="223419"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First Name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Middle Name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Last</a:t>
                      </a:r>
                      <a:r>
                        <a:rPr lang="en-PH" sz="900" baseline="0" dirty="0" smtClean="0"/>
                        <a:t> name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Mobile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Email Address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Address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Transaction Log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704991" y="2856801"/>
            <a:ext cx="5351516" cy="21814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33" name="Group 32"/>
          <p:cNvGrpSpPr/>
          <p:nvPr/>
        </p:nvGrpSpPr>
        <p:grpSpPr>
          <a:xfrm>
            <a:off x="2824288" y="3259774"/>
            <a:ext cx="5143391" cy="1676400"/>
            <a:chOff x="2699182" y="1371600"/>
            <a:chExt cx="5143391" cy="1676400"/>
          </a:xfrm>
        </p:grpSpPr>
        <p:sp>
          <p:nvSpPr>
            <p:cNvPr id="34" name="Rectangle 33"/>
            <p:cNvSpPr/>
            <p:nvPr/>
          </p:nvSpPr>
          <p:spPr>
            <a:xfrm>
              <a:off x="2705209" y="1476543"/>
              <a:ext cx="5137364" cy="157145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699182" y="1383472"/>
              <a:ext cx="5143391" cy="218960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900" b="1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559834" y="1668665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47717" y="1668665"/>
              <a:ext cx="6928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First Name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937573" y="1652707"/>
              <a:ext cx="5180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Mobile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175573" y="1646274"/>
              <a:ext cx="36420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Age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37173" y="1962154"/>
              <a:ext cx="82266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Middle Name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747717" y="2255565"/>
              <a:ext cx="67518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Last Name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175573" y="1953306"/>
              <a:ext cx="44275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Email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175573" y="2255874"/>
              <a:ext cx="87075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Home Address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05209" y="1371600"/>
              <a:ext cx="87235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 smtClean="0"/>
                <a:t>Add Customer</a:t>
              </a:r>
              <a:endParaRPr lang="en-PH" sz="900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59833" y="1978587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559834" y="2272307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700166" y="1969739"/>
              <a:ext cx="1990007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455664" y="1685099"/>
              <a:ext cx="1234509" cy="18153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556573" y="1687742"/>
              <a:ext cx="305793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094767" y="2272307"/>
              <a:ext cx="1595406" cy="47481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747717" y="2532415"/>
              <a:ext cx="176202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Source of funds (Bank Account # )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497514" y="2549157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6584398" y="2836271"/>
              <a:ext cx="496175" cy="118657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800" dirty="0" smtClean="0"/>
                <a:t>Ok</a:t>
              </a:r>
              <a:endParaRPr lang="en-PH" sz="800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7203220" y="2836271"/>
              <a:ext cx="500055" cy="118657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800" dirty="0" smtClean="0"/>
                <a:t>Cancel</a:t>
              </a:r>
              <a:endParaRPr lang="en-PH" sz="800" dirty="0"/>
            </a:p>
          </p:txBody>
        </p:sp>
      </p:grpSp>
      <p:sp>
        <p:nvSpPr>
          <p:cNvPr id="100" name="Oval 99"/>
          <p:cNvSpPr/>
          <p:nvPr/>
        </p:nvSpPr>
        <p:spPr>
          <a:xfrm>
            <a:off x="7700979" y="2943739"/>
            <a:ext cx="228600" cy="228600"/>
          </a:xfrm>
          <a:prstGeom prst="ellipse">
            <a:avLst/>
          </a:prstGeom>
          <a:solidFill>
            <a:srgbClr val="C0000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98" name="Rectangle 97"/>
          <p:cNvSpPr/>
          <p:nvPr/>
        </p:nvSpPr>
        <p:spPr>
          <a:xfrm>
            <a:off x="2825427" y="3381543"/>
            <a:ext cx="5137364" cy="157145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99" name="Rectangle 98"/>
          <p:cNvSpPr/>
          <p:nvPr/>
        </p:nvSpPr>
        <p:spPr>
          <a:xfrm>
            <a:off x="2819400" y="3288472"/>
            <a:ext cx="5143391" cy="218960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900" b="1"/>
          </a:p>
        </p:txBody>
      </p:sp>
      <p:sp>
        <p:nvSpPr>
          <p:cNvPr id="101" name="Rectangle 100"/>
          <p:cNvSpPr/>
          <p:nvPr/>
        </p:nvSpPr>
        <p:spPr>
          <a:xfrm>
            <a:off x="3680052" y="3573665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02" name="TextBox 101"/>
          <p:cNvSpPr txBox="1"/>
          <p:nvPr/>
        </p:nvSpPr>
        <p:spPr>
          <a:xfrm>
            <a:off x="2867935" y="3573665"/>
            <a:ext cx="6928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First Name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795694" y="4411402"/>
            <a:ext cx="5180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Mobile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033694" y="4404969"/>
            <a:ext cx="3642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Age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857391" y="3867154"/>
            <a:ext cx="8226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Middle Name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867935" y="4160565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Last Name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295791" y="3858306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Email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295791" y="4160874"/>
            <a:ext cx="870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Home Address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825427" y="3276600"/>
            <a:ext cx="8723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/>
              <a:t>Add Customer</a:t>
            </a:r>
            <a:endParaRPr lang="en-PH" sz="900" b="1" dirty="0"/>
          </a:p>
        </p:txBody>
      </p:sp>
      <p:sp>
        <p:nvSpPr>
          <p:cNvPr id="110" name="Rectangle 109"/>
          <p:cNvSpPr/>
          <p:nvPr/>
        </p:nvSpPr>
        <p:spPr>
          <a:xfrm>
            <a:off x="3680051" y="3883587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11" name="Rectangle 110"/>
          <p:cNvSpPr/>
          <p:nvPr/>
        </p:nvSpPr>
        <p:spPr>
          <a:xfrm>
            <a:off x="3680052" y="4177307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12" name="Rectangle 111"/>
          <p:cNvSpPr/>
          <p:nvPr/>
        </p:nvSpPr>
        <p:spPr>
          <a:xfrm>
            <a:off x="5820384" y="3874739"/>
            <a:ext cx="1990007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13" name="Rectangle 112"/>
          <p:cNvSpPr/>
          <p:nvPr/>
        </p:nvSpPr>
        <p:spPr>
          <a:xfrm>
            <a:off x="4313785" y="4443794"/>
            <a:ext cx="1234509" cy="18153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14" name="Rectangle 113"/>
          <p:cNvSpPr/>
          <p:nvPr/>
        </p:nvSpPr>
        <p:spPr>
          <a:xfrm>
            <a:off x="3414694" y="4446437"/>
            <a:ext cx="305793" cy="17888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15" name="Rectangle 114"/>
          <p:cNvSpPr/>
          <p:nvPr/>
        </p:nvSpPr>
        <p:spPr>
          <a:xfrm>
            <a:off x="6214985" y="4177307"/>
            <a:ext cx="1595406" cy="47481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16" name="TextBox 115"/>
          <p:cNvSpPr txBox="1"/>
          <p:nvPr/>
        </p:nvSpPr>
        <p:spPr>
          <a:xfrm>
            <a:off x="2867935" y="4648200"/>
            <a:ext cx="1762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Source of funds (Bank Account # )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4617732" y="4664942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18" name="Rounded Rectangle 117"/>
          <p:cNvSpPr/>
          <p:nvPr/>
        </p:nvSpPr>
        <p:spPr>
          <a:xfrm>
            <a:off x="6704616" y="4741271"/>
            <a:ext cx="49617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Ok</a:t>
            </a:r>
            <a:endParaRPr lang="en-PH" sz="800" dirty="0"/>
          </a:p>
        </p:txBody>
      </p:sp>
      <p:sp>
        <p:nvSpPr>
          <p:cNvPr id="119" name="Rounded Rectangle 118"/>
          <p:cNvSpPr/>
          <p:nvPr/>
        </p:nvSpPr>
        <p:spPr>
          <a:xfrm>
            <a:off x="7323438" y="4741271"/>
            <a:ext cx="50005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Cancel</a:t>
            </a:r>
            <a:endParaRPr lang="en-PH" sz="800" dirty="0"/>
          </a:p>
        </p:txBody>
      </p:sp>
      <p:sp>
        <p:nvSpPr>
          <p:cNvPr id="120" name="TextBox 119"/>
          <p:cNvSpPr txBox="1"/>
          <p:nvPr/>
        </p:nvSpPr>
        <p:spPr>
          <a:xfrm>
            <a:off x="5301818" y="3579168"/>
            <a:ext cx="5822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Birthday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5982840" y="3605005"/>
            <a:ext cx="605304" cy="16662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22" name="Rectangle 121"/>
          <p:cNvSpPr/>
          <p:nvPr/>
        </p:nvSpPr>
        <p:spPr>
          <a:xfrm>
            <a:off x="6729808" y="3592741"/>
            <a:ext cx="305793" cy="17888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23" name="Rectangle 122"/>
          <p:cNvSpPr/>
          <p:nvPr/>
        </p:nvSpPr>
        <p:spPr>
          <a:xfrm>
            <a:off x="7214397" y="3583202"/>
            <a:ext cx="449621" cy="17888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24" name="Rectangle 123"/>
          <p:cNvSpPr/>
          <p:nvPr/>
        </p:nvSpPr>
        <p:spPr>
          <a:xfrm>
            <a:off x="5798941" y="1708987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pic>
        <p:nvPicPr>
          <p:cNvPr id="125" name="Picture 1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023" y="1699009"/>
            <a:ext cx="236994" cy="236994"/>
          </a:xfrm>
          <a:prstGeom prst="rect">
            <a:avLst/>
          </a:prstGeom>
        </p:spPr>
      </p:pic>
      <p:sp>
        <p:nvSpPr>
          <p:cNvPr id="126" name="Rectangle 125"/>
          <p:cNvSpPr/>
          <p:nvPr/>
        </p:nvSpPr>
        <p:spPr>
          <a:xfrm>
            <a:off x="4754141" y="1715342"/>
            <a:ext cx="749853" cy="20689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27" name="Isosceles Triangle 126"/>
          <p:cNvSpPr/>
          <p:nvPr/>
        </p:nvSpPr>
        <p:spPr>
          <a:xfrm rot="10800000">
            <a:off x="5333600" y="1779263"/>
            <a:ext cx="114300" cy="76486"/>
          </a:xfrm>
          <a:prstGeom prst="triangl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30993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/>
          <p:cNvSpPr/>
          <p:nvPr/>
        </p:nvSpPr>
        <p:spPr>
          <a:xfrm>
            <a:off x="1981200" y="2050765"/>
            <a:ext cx="6629400" cy="26161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12700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100" b="1"/>
          </a:p>
        </p:txBody>
      </p:sp>
      <p:grpSp>
        <p:nvGrpSpPr>
          <p:cNvPr id="2" name="Group 1"/>
          <p:cNvGrpSpPr/>
          <p:nvPr/>
        </p:nvGrpSpPr>
        <p:grpSpPr>
          <a:xfrm>
            <a:off x="0" y="685800"/>
            <a:ext cx="9144000" cy="5410200"/>
            <a:chOff x="0" y="685800"/>
            <a:chExt cx="9144000" cy="5410200"/>
          </a:xfrm>
        </p:grpSpPr>
        <p:sp>
          <p:nvSpPr>
            <p:cNvPr id="4" name="Rectangle 3"/>
            <p:cNvSpPr/>
            <p:nvPr/>
          </p:nvSpPr>
          <p:spPr>
            <a:xfrm>
              <a:off x="0" y="685800"/>
              <a:ext cx="9144000" cy="54102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6" name="Oval 5"/>
            <p:cNvSpPr/>
            <p:nvPr/>
          </p:nvSpPr>
          <p:spPr>
            <a:xfrm>
              <a:off x="8771516" y="791135"/>
              <a:ext cx="228600" cy="228600"/>
            </a:xfrm>
            <a:prstGeom prst="ellipse">
              <a:avLst/>
            </a:prstGeom>
            <a:solidFill>
              <a:srgbClr val="C0000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7" name="Oval 6"/>
            <p:cNvSpPr/>
            <p:nvPr/>
          </p:nvSpPr>
          <p:spPr>
            <a:xfrm>
              <a:off x="8458200" y="791135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8" name="Oval 7"/>
            <p:cNvSpPr/>
            <p:nvPr/>
          </p:nvSpPr>
          <p:spPr>
            <a:xfrm>
              <a:off x="8153400" y="791135"/>
              <a:ext cx="228600" cy="228600"/>
            </a:xfrm>
            <a:prstGeom prst="ellipse">
              <a:avLst/>
            </a:prstGeom>
            <a:solidFill>
              <a:srgbClr val="00B05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200" y="728990"/>
              <a:ext cx="16962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 smtClean="0">
                  <a:solidFill>
                    <a:schemeClr val="bg1"/>
                  </a:solidFill>
                </a:rPr>
                <a:t>Lending Management Software</a:t>
              </a:r>
              <a:endParaRPr lang="en-PH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14300" y="1298516"/>
              <a:ext cx="8915400" cy="464508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105200" y="1292151"/>
              <a:ext cx="1474804" cy="4624001"/>
            </a:xfrm>
            <a:prstGeom prst="rect">
              <a:avLst/>
            </a:prstGeom>
            <a:solidFill>
              <a:srgbClr val="00206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7" name="Isosceles Triangle 276"/>
            <p:cNvSpPr/>
            <p:nvPr/>
          </p:nvSpPr>
          <p:spPr>
            <a:xfrm rot="5400000">
              <a:off x="1443437" y="2059394"/>
              <a:ext cx="592358" cy="318053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97342" y="1402082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Home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203699" y="2017182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Customer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197342" y="2655564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Quote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203699" y="3295341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Reports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197342" y="3904941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Reminders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203699" y="5388725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Logout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76200" y="987623"/>
              <a:ext cx="48013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Welcome! Anna Patricia M. </a:t>
              </a:r>
              <a:r>
                <a:rPr lang="en-PH" sz="1400" dirty="0" err="1" smtClean="0">
                  <a:solidFill>
                    <a:schemeClr val="bg1"/>
                  </a:solidFill>
                </a:rPr>
                <a:t>Lazares</a:t>
              </a:r>
              <a:r>
                <a:rPr lang="en-PH" sz="1400" dirty="0" smtClean="0">
                  <a:solidFill>
                    <a:schemeClr val="bg1"/>
                  </a:solidFill>
                </a:rPr>
                <a:t>	April, 2, 2015 2:32:27	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905000" y="1345867"/>
              <a:ext cx="6800631" cy="45702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007056" y="1422068"/>
              <a:ext cx="6603544" cy="604766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2116754" y="1512381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7044" y="1567848"/>
              <a:ext cx="339104" cy="339104"/>
            </a:xfrm>
            <a:prstGeom prst="rect">
              <a:avLst/>
            </a:prstGeom>
          </p:spPr>
        </p:pic>
        <p:sp>
          <p:nvSpPr>
            <p:cNvPr id="74" name="Rounded Rectangle 73"/>
            <p:cNvSpPr/>
            <p:nvPr/>
          </p:nvSpPr>
          <p:spPr>
            <a:xfrm>
              <a:off x="2667000" y="1512380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3200400" y="1512381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3733800" y="1512379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8018516" y="1512380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884" y="1567848"/>
              <a:ext cx="330440" cy="330440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2372" y="1567848"/>
              <a:ext cx="339104" cy="339104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0690" y="1554899"/>
              <a:ext cx="339104" cy="339104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4090" y="1554407"/>
              <a:ext cx="339104" cy="339104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2026762" y="2050769"/>
              <a:ext cx="6976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 smtClean="0"/>
                <a:t>Customers</a:t>
              </a:r>
              <a:endParaRPr lang="en-PH" sz="900" b="1" dirty="0"/>
            </a:p>
          </p:txBody>
        </p:sp>
      </p:grp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27660"/>
              </p:ext>
            </p:extLst>
          </p:nvPr>
        </p:nvGraphicFramePr>
        <p:xfrm>
          <a:off x="2007055" y="2312379"/>
          <a:ext cx="6598883" cy="357988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22999"/>
                <a:gridCol w="969379"/>
                <a:gridCol w="711706"/>
                <a:gridCol w="883192"/>
                <a:gridCol w="1043772"/>
                <a:gridCol w="963482"/>
                <a:gridCol w="1204353"/>
              </a:tblGrid>
              <a:tr h="223419"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First Name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Middle Name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Last</a:t>
                      </a:r>
                      <a:r>
                        <a:rPr lang="en-PH" sz="900" baseline="0" dirty="0" smtClean="0"/>
                        <a:t> name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Mobile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Email Address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Address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Transaction Log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704991" y="2856801"/>
            <a:ext cx="5351516" cy="2181489"/>
            <a:chOff x="2704991" y="2856801"/>
            <a:chExt cx="5351516" cy="2181489"/>
          </a:xfrm>
        </p:grpSpPr>
        <p:sp>
          <p:nvSpPr>
            <p:cNvPr id="3" name="Rectangle 2"/>
            <p:cNvSpPr/>
            <p:nvPr/>
          </p:nvSpPr>
          <p:spPr>
            <a:xfrm>
              <a:off x="2704991" y="2856801"/>
              <a:ext cx="5351516" cy="218148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2824288" y="3259774"/>
              <a:ext cx="5143391" cy="1676400"/>
              <a:chOff x="2699182" y="1371600"/>
              <a:chExt cx="5143391" cy="1676400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2705209" y="1476543"/>
                <a:ext cx="5137364" cy="1571457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sz="120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699182" y="1383472"/>
                <a:ext cx="5143391" cy="218960"/>
              </a:xfrm>
              <a:prstGeom prst="rect">
                <a:avLst/>
              </a:prstGeom>
              <a:solidFill>
                <a:schemeClr val="tx1">
                  <a:lumMod val="50000"/>
                </a:schemeClr>
              </a:solidFill>
              <a:ln w="12700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sz="900" b="1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559834" y="1668665"/>
                <a:ext cx="1516259" cy="197965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sz="120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747717" y="1668665"/>
                <a:ext cx="69281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900" dirty="0" smtClean="0">
                    <a:solidFill>
                      <a:schemeClr val="bg1"/>
                    </a:solidFill>
                  </a:rPr>
                  <a:t>First Name</a:t>
                </a:r>
                <a:endParaRPr lang="en-PH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937573" y="1652707"/>
                <a:ext cx="51809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900" dirty="0" smtClean="0">
                    <a:solidFill>
                      <a:schemeClr val="bg1"/>
                    </a:solidFill>
                  </a:rPr>
                  <a:t>Mobile</a:t>
                </a:r>
                <a:endParaRPr lang="en-PH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175573" y="1646274"/>
                <a:ext cx="36420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900" dirty="0" smtClean="0">
                    <a:solidFill>
                      <a:schemeClr val="bg1"/>
                    </a:solidFill>
                  </a:rPr>
                  <a:t>Age</a:t>
                </a:r>
                <a:endParaRPr lang="en-PH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737173" y="1962154"/>
                <a:ext cx="82266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900" dirty="0" smtClean="0">
                    <a:solidFill>
                      <a:schemeClr val="bg1"/>
                    </a:solidFill>
                  </a:rPr>
                  <a:t>Middle Name</a:t>
                </a:r>
                <a:endParaRPr lang="en-PH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747717" y="2255565"/>
                <a:ext cx="67518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900" dirty="0" smtClean="0">
                    <a:solidFill>
                      <a:schemeClr val="bg1"/>
                    </a:solidFill>
                  </a:rPr>
                  <a:t>Last Name</a:t>
                </a:r>
                <a:endParaRPr lang="en-PH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5175573" y="1953306"/>
                <a:ext cx="44275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900" dirty="0" smtClean="0">
                    <a:solidFill>
                      <a:schemeClr val="bg1"/>
                    </a:solidFill>
                  </a:rPr>
                  <a:t>Email</a:t>
                </a:r>
                <a:endParaRPr lang="en-PH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175573" y="2255874"/>
                <a:ext cx="87075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900" dirty="0" smtClean="0">
                    <a:solidFill>
                      <a:schemeClr val="bg1"/>
                    </a:solidFill>
                  </a:rPr>
                  <a:t>Home Address</a:t>
                </a:r>
                <a:endParaRPr lang="en-PH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705209" y="1371600"/>
                <a:ext cx="8723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900" b="1" dirty="0" smtClean="0"/>
                  <a:t>Add Customer</a:t>
                </a:r>
                <a:endParaRPr lang="en-PH" sz="900" b="1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559833" y="1978587"/>
                <a:ext cx="1516259" cy="197965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sz="120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559834" y="2272307"/>
                <a:ext cx="1516259" cy="197965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sz="120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5700166" y="1969739"/>
                <a:ext cx="1990007" cy="197965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sz="120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455664" y="1685099"/>
                <a:ext cx="1234509" cy="181532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sz="120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5556573" y="1687742"/>
                <a:ext cx="305793" cy="197965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sz="120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6094767" y="2272307"/>
                <a:ext cx="1595406" cy="474815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sz="120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747717" y="2532415"/>
                <a:ext cx="176202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900" dirty="0" smtClean="0">
                    <a:solidFill>
                      <a:schemeClr val="bg1"/>
                    </a:solidFill>
                  </a:rPr>
                  <a:t>Source of funds (Bank Account # )</a:t>
                </a:r>
                <a:endParaRPr lang="en-PH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4497514" y="2549157"/>
                <a:ext cx="1516259" cy="197965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sz="1200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6584398" y="2836271"/>
                <a:ext cx="496175" cy="118657"/>
              </a:xfrm>
              <a:prstGeom prst="roundRect">
                <a:avLst/>
              </a:prstGeom>
              <a:solidFill>
                <a:schemeClr val="tx1">
                  <a:lumMod val="75000"/>
                </a:schemeClr>
              </a:solidFill>
              <a:ln w="127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sz="800" dirty="0" smtClean="0"/>
                  <a:t>Ok</a:t>
                </a:r>
                <a:endParaRPr lang="en-PH" sz="800" dirty="0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7203220" y="2836271"/>
                <a:ext cx="500055" cy="118657"/>
              </a:xfrm>
              <a:prstGeom prst="roundRect">
                <a:avLst/>
              </a:prstGeom>
              <a:solidFill>
                <a:schemeClr val="tx1">
                  <a:lumMod val="75000"/>
                </a:schemeClr>
              </a:solidFill>
              <a:ln w="127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sz="800" dirty="0" smtClean="0"/>
                  <a:t>Cancel</a:t>
                </a:r>
                <a:endParaRPr lang="en-PH" sz="800" dirty="0"/>
              </a:p>
            </p:txBody>
          </p:sp>
        </p:grpSp>
        <p:sp>
          <p:nvSpPr>
            <p:cNvPr id="100" name="Oval 99"/>
            <p:cNvSpPr/>
            <p:nvPr/>
          </p:nvSpPr>
          <p:spPr>
            <a:xfrm>
              <a:off x="7700979" y="2943739"/>
              <a:ext cx="228600" cy="228600"/>
            </a:xfrm>
            <a:prstGeom prst="ellipse">
              <a:avLst/>
            </a:prstGeom>
            <a:solidFill>
              <a:srgbClr val="C0000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</p:grpSp>
      <p:sp>
        <p:nvSpPr>
          <p:cNvPr id="107" name="Rectangle 106"/>
          <p:cNvSpPr/>
          <p:nvPr/>
        </p:nvSpPr>
        <p:spPr>
          <a:xfrm>
            <a:off x="3516611" y="1502090"/>
            <a:ext cx="3161496" cy="407758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59" name="Rectangle 58"/>
          <p:cNvSpPr/>
          <p:nvPr/>
        </p:nvSpPr>
        <p:spPr>
          <a:xfrm>
            <a:off x="3593060" y="1922241"/>
            <a:ext cx="3024058" cy="358923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60" name="Rectangle 59"/>
          <p:cNvSpPr/>
          <p:nvPr/>
        </p:nvSpPr>
        <p:spPr>
          <a:xfrm>
            <a:off x="3587034" y="1829169"/>
            <a:ext cx="3027606" cy="221600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900" b="1"/>
          </a:p>
        </p:txBody>
      </p:sp>
      <p:sp>
        <p:nvSpPr>
          <p:cNvPr id="10" name="Rectangle 9"/>
          <p:cNvSpPr/>
          <p:nvPr/>
        </p:nvSpPr>
        <p:spPr>
          <a:xfrm>
            <a:off x="3581400" y="1832516"/>
            <a:ext cx="12570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900" b="1" dirty="0" smtClean="0"/>
              <a:t>Customer Information</a:t>
            </a:r>
            <a:endParaRPr lang="en-PH" sz="900" b="1" dirty="0"/>
          </a:p>
        </p:txBody>
      </p:sp>
      <p:sp>
        <p:nvSpPr>
          <p:cNvPr id="108" name="Oval 107"/>
          <p:cNvSpPr/>
          <p:nvPr/>
        </p:nvSpPr>
        <p:spPr>
          <a:xfrm>
            <a:off x="6352170" y="1554899"/>
            <a:ext cx="228600" cy="228600"/>
          </a:xfrm>
          <a:prstGeom prst="ellipse">
            <a:avLst/>
          </a:prstGeom>
          <a:solidFill>
            <a:srgbClr val="C0000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10" name="Rectangle 109"/>
          <p:cNvSpPr/>
          <p:nvPr/>
        </p:nvSpPr>
        <p:spPr>
          <a:xfrm>
            <a:off x="4572000" y="2452463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11" name="TextBox 110"/>
          <p:cNvSpPr txBox="1"/>
          <p:nvPr/>
        </p:nvSpPr>
        <p:spPr>
          <a:xfrm>
            <a:off x="3759883" y="2452463"/>
            <a:ext cx="6928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First Name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749109" y="3580975"/>
            <a:ext cx="5180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Mobile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750598" y="3298270"/>
            <a:ext cx="3642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Age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749339" y="2745952"/>
            <a:ext cx="8226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Middle Name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759883" y="3039363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Last Name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810000" y="3900430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Email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705273" y="4190575"/>
            <a:ext cx="870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Home Address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4571999" y="2762385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19" name="Rectangle 118"/>
          <p:cNvSpPr/>
          <p:nvPr/>
        </p:nvSpPr>
        <p:spPr>
          <a:xfrm>
            <a:off x="4572000" y="3056105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20" name="Rectangle 119"/>
          <p:cNvSpPr/>
          <p:nvPr/>
        </p:nvSpPr>
        <p:spPr>
          <a:xfrm>
            <a:off x="4551520" y="3900905"/>
            <a:ext cx="1511160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21" name="Rectangle 120"/>
          <p:cNvSpPr/>
          <p:nvPr/>
        </p:nvSpPr>
        <p:spPr>
          <a:xfrm>
            <a:off x="4569266" y="3613367"/>
            <a:ext cx="1234509" cy="18153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22" name="Rectangle 121"/>
          <p:cNvSpPr/>
          <p:nvPr/>
        </p:nvSpPr>
        <p:spPr>
          <a:xfrm>
            <a:off x="4569266" y="3331137"/>
            <a:ext cx="305793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23" name="Rectangle 122"/>
          <p:cNvSpPr/>
          <p:nvPr/>
        </p:nvSpPr>
        <p:spPr>
          <a:xfrm>
            <a:off x="4572000" y="4207008"/>
            <a:ext cx="1595406" cy="47481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24" name="TextBox 123"/>
          <p:cNvSpPr txBox="1"/>
          <p:nvPr/>
        </p:nvSpPr>
        <p:spPr>
          <a:xfrm>
            <a:off x="3760033" y="4748055"/>
            <a:ext cx="1762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Source of funds (Bank Account # )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4546420" y="4983635"/>
            <a:ext cx="1620986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26" name="Rounded Rectangle 125"/>
          <p:cNvSpPr/>
          <p:nvPr/>
        </p:nvSpPr>
        <p:spPr>
          <a:xfrm>
            <a:off x="4474074" y="5291543"/>
            <a:ext cx="49617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Ok</a:t>
            </a:r>
            <a:endParaRPr lang="en-PH" sz="800" dirty="0"/>
          </a:p>
        </p:txBody>
      </p:sp>
      <p:sp>
        <p:nvSpPr>
          <p:cNvPr id="127" name="Rounded Rectangle 126"/>
          <p:cNvSpPr/>
          <p:nvPr/>
        </p:nvSpPr>
        <p:spPr>
          <a:xfrm>
            <a:off x="5092896" y="5291543"/>
            <a:ext cx="50005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Cancel</a:t>
            </a:r>
            <a:endParaRPr lang="en-PH" sz="800" dirty="0"/>
          </a:p>
        </p:txBody>
      </p:sp>
      <p:sp>
        <p:nvSpPr>
          <p:cNvPr id="128" name="TextBox 127"/>
          <p:cNvSpPr txBox="1"/>
          <p:nvPr/>
        </p:nvSpPr>
        <p:spPr>
          <a:xfrm>
            <a:off x="4038600" y="2133600"/>
            <a:ext cx="21788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050" dirty="0" smtClean="0">
                <a:solidFill>
                  <a:schemeClr val="bg1"/>
                </a:solidFill>
              </a:rPr>
              <a:t>Please check if all entries are correct</a:t>
            </a:r>
            <a:endParaRPr lang="en-PH" sz="1050" dirty="0">
              <a:solidFill>
                <a:schemeClr val="bg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516611" y="1502090"/>
            <a:ext cx="3161496" cy="407758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86" name="Rectangle 85"/>
          <p:cNvSpPr/>
          <p:nvPr/>
        </p:nvSpPr>
        <p:spPr>
          <a:xfrm>
            <a:off x="3593060" y="1922241"/>
            <a:ext cx="3024058" cy="358923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87" name="Rectangle 86"/>
          <p:cNvSpPr/>
          <p:nvPr/>
        </p:nvSpPr>
        <p:spPr>
          <a:xfrm>
            <a:off x="3587034" y="1829169"/>
            <a:ext cx="3027606" cy="221600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900" b="1"/>
          </a:p>
        </p:txBody>
      </p:sp>
      <p:sp>
        <p:nvSpPr>
          <p:cNvPr id="88" name="Rectangle 87"/>
          <p:cNvSpPr/>
          <p:nvPr/>
        </p:nvSpPr>
        <p:spPr>
          <a:xfrm>
            <a:off x="3581400" y="1832516"/>
            <a:ext cx="12570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900" b="1" dirty="0" smtClean="0"/>
              <a:t>Customer Information</a:t>
            </a:r>
            <a:endParaRPr lang="en-PH" sz="900" b="1" dirty="0"/>
          </a:p>
        </p:txBody>
      </p:sp>
      <p:sp>
        <p:nvSpPr>
          <p:cNvPr id="90" name="Oval 89"/>
          <p:cNvSpPr/>
          <p:nvPr/>
        </p:nvSpPr>
        <p:spPr>
          <a:xfrm>
            <a:off x="6352170" y="1554899"/>
            <a:ext cx="228600" cy="228600"/>
          </a:xfrm>
          <a:prstGeom prst="ellipse">
            <a:avLst/>
          </a:prstGeom>
          <a:solidFill>
            <a:srgbClr val="C0000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91" name="Rectangle 90"/>
          <p:cNvSpPr/>
          <p:nvPr/>
        </p:nvSpPr>
        <p:spPr>
          <a:xfrm>
            <a:off x="4572000" y="2452463"/>
            <a:ext cx="1647874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92" name="TextBox 91"/>
          <p:cNvSpPr txBox="1"/>
          <p:nvPr/>
        </p:nvSpPr>
        <p:spPr>
          <a:xfrm>
            <a:off x="3759883" y="2452463"/>
            <a:ext cx="6928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First Name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749109" y="3580975"/>
            <a:ext cx="5180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Mobile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750598" y="3298270"/>
            <a:ext cx="3642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Age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749339" y="2745952"/>
            <a:ext cx="8226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Middle Name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759883" y="3039363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Last Name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810000" y="3900430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Email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705273" y="4190575"/>
            <a:ext cx="870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Home Address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4571999" y="2762385"/>
            <a:ext cx="1647874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01" name="Rectangle 100"/>
          <p:cNvSpPr/>
          <p:nvPr/>
        </p:nvSpPr>
        <p:spPr>
          <a:xfrm>
            <a:off x="4572000" y="3056105"/>
            <a:ext cx="1647874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02" name="Rectangle 101"/>
          <p:cNvSpPr/>
          <p:nvPr/>
        </p:nvSpPr>
        <p:spPr>
          <a:xfrm>
            <a:off x="4551520" y="3900905"/>
            <a:ext cx="1642332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03" name="Rectangle 102"/>
          <p:cNvSpPr/>
          <p:nvPr/>
        </p:nvSpPr>
        <p:spPr>
          <a:xfrm>
            <a:off x="4569266" y="3613367"/>
            <a:ext cx="1341667" cy="18153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04" name="Rectangle 103"/>
          <p:cNvSpPr/>
          <p:nvPr/>
        </p:nvSpPr>
        <p:spPr>
          <a:xfrm>
            <a:off x="4569266" y="3331137"/>
            <a:ext cx="305793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05" name="Rectangle 104"/>
          <p:cNvSpPr/>
          <p:nvPr/>
        </p:nvSpPr>
        <p:spPr>
          <a:xfrm>
            <a:off x="4571999" y="4207008"/>
            <a:ext cx="1733891" cy="47481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06" name="TextBox 105"/>
          <p:cNvSpPr txBox="1"/>
          <p:nvPr/>
        </p:nvSpPr>
        <p:spPr>
          <a:xfrm>
            <a:off x="3760033" y="4748055"/>
            <a:ext cx="1762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Source of funds (Bank Account # )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4546420" y="4983635"/>
            <a:ext cx="1761692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29" name="Rounded Rectangle 128"/>
          <p:cNvSpPr/>
          <p:nvPr/>
        </p:nvSpPr>
        <p:spPr>
          <a:xfrm>
            <a:off x="4474074" y="5291543"/>
            <a:ext cx="49617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Ok</a:t>
            </a:r>
            <a:endParaRPr lang="en-PH" sz="800" dirty="0"/>
          </a:p>
        </p:txBody>
      </p:sp>
      <p:sp>
        <p:nvSpPr>
          <p:cNvPr id="130" name="Rounded Rectangle 129"/>
          <p:cNvSpPr/>
          <p:nvPr/>
        </p:nvSpPr>
        <p:spPr>
          <a:xfrm>
            <a:off x="5092896" y="5291543"/>
            <a:ext cx="50005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Cancel</a:t>
            </a:r>
            <a:endParaRPr lang="en-PH" sz="800" dirty="0"/>
          </a:p>
        </p:txBody>
      </p:sp>
      <p:sp>
        <p:nvSpPr>
          <p:cNvPr id="131" name="TextBox 130"/>
          <p:cNvSpPr txBox="1"/>
          <p:nvPr/>
        </p:nvSpPr>
        <p:spPr>
          <a:xfrm>
            <a:off x="4192056" y="2133600"/>
            <a:ext cx="18277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050" dirty="0" smtClean="0">
                <a:solidFill>
                  <a:schemeClr val="bg1"/>
                </a:solidFill>
              </a:rPr>
              <a:t>Please check all edited entries</a:t>
            </a:r>
            <a:endParaRPr lang="en-PH" sz="1050" dirty="0">
              <a:solidFill>
                <a:schemeClr val="bg1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992711" y="3314703"/>
            <a:ext cx="5822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Birthday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5571154" y="3318502"/>
            <a:ext cx="648719" cy="210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</p:spTree>
    <p:extLst>
      <p:ext uri="{BB962C8B-B14F-4D97-AF65-F5344CB8AC3E}">
        <p14:creationId xmlns:p14="http://schemas.microsoft.com/office/powerpoint/2010/main" val="2979291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/>
          <p:cNvSpPr/>
          <p:nvPr/>
        </p:nvSpPr>
        <p:spPr>
          <a:xfrm>
            <a:off x="1981200" y="2050765"/>
            <a:ext cx="6629400" cy="26161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12700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100" b="1"/>
          </a:p>
        </p:txBody>
      </p:sp>
      <p:grpSp>
        <p:nvGrpSpPr>
          <p:cNvPr id="2" name="Group 1"/>
          <p:cNvGrpSpPr/>
          <p:nvPr/>
        </p:nvGrpSpPr>
        <p:grpSpPr>
          <a:xfrm>
            <a:off x="0" y="685800"/>
            <a:ext cx="9144000" cy="5410200"/>
            <a:chOff x="0" y="685800"/>
            <a:chExt cx="9144000" cy="5410200"/>
          </a:xfrm>
        </p:grpSpPr>
        <p:sp>
          <p:nvSpPr>
            <p:cNvPr id="4" name="Rectangle 3"/>
            <p:cNvSpPr/>
            <p:nvPr/>
          </p:nvSpPr>
          <p:spPr>
            <a:xfrm>
              <a:off x="0" y="685800"/>
              <a:ext cx="9144000" cy="54102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6" name="Oval 5"/>
            <p:cNvSpPr/>
            <p:nvPr/>
          </p:nvSpPr>
          <p:spPr>
            <a:xfrm>
              <a:off x="8771516" y="791135"/>
              <a:ext cx="228600" cy="228600"/>
            </a:xfrm>
            <a:prstGeom prst="ellipse">
              <a:avLst/>
            </a:prstGeom>
            <a:solidFill>
              <a:srgbClr val="C0000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7" name="Oval 6"/>
            <p:cNvSpPr/>
            <p:nvPr/>
          </p:nvSpPr>
          <p:spPr>
            <a:xfrm>
              <a:off x="8458200" y="791135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8" name="Oval 7"/>
            <p:cNvSpPr/>
            <p:nvPr/>
          </p:nvSpPr>
          <p:spPr>
            <a:xfrm>
              <a:off x="8153400" y="791135"/>
              <a:ext cx="228600" cy="228600"/>
            </a:xfrm>
            <a:prstGeom prst="ellipse">
              <a:avLst/>
            </a:prstGeom>
            <a:solidFill>
              <a:srgbClr val="00B05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200" y="728990"/>
              <a:ext cx="16962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 smtClean="0">
                  <a:solidFill>
                    <a:schemeClr val="bg1"/>
                  </a:solidFill>
                </a:rPr>
                <a:t>Lending Management Software</a:t>
              </a:r>
              <a:endParaRPr lang="en-PH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14300" y="1298516"/>
              <a:ext cx="8915400" cy="464508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105200" y="1292151"/>
              <a:ext cx="1474804" cy="4624001"/>
            </a:xfrm>
            <a:prstGeom prst="rect">
              <a:avLst/>
            </a:prstGeom>
            <a:solidFill>
              <a:srgbClr val="00206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7" name="Isosceles Triangle 276"/>
            <p:cNvSpPr/>
            <p:nvPr/>
          </p:nvSpPr>
          <p:spPr>
            <a:xfrm rot="5400000">
              <a:off x="1443437" y="2059394"/>
              <a:ext cx="592358" cy="318053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97342" y="1402082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Home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203699" y="2017182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Customer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197342" y="2655564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Quote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203699" y="3295341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Reports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197342" y="3904941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Reminders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203699" y="5388725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Logout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76200" y="987623"/>
              <a:ext cx="48013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Welcome! Anna Patricia M. </a:t>
              </a:r>
              <a:r>
                <a:rPr lang="en-PH" sz="1400" dirty="0" err="1" smtClean="0">
                  <a:solidFill>
                    <a:schemeClr val="bg1"/>
                  </a:solidFill>
                </a:rPr>
                <a:t>Lazares</a:t>
              </a:r>
              <a:r>
                <a:rPr lang="en-PH" sz="1400" dirty="0" smtClean="0">
                  <a:solidFill>
                    <a:schemeClr val="bg1"/>
                  </a:solidFill>
                </a:rPr>
                <a:t>	April, 2, 2015 2:32:27	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905000" y="1345867"/>
              <a:ext cx="6800631" cy="45702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007056" y="1422068"/>
              <a:ext cx="6603544" cy="604766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2116754" y="1512381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7044" y="1567848"/>
              <a:ext cx="339104" cy="339104"/>
            </a:xfrm>
            <a:prstGeom prst="rect">
              <a:avLst/>
            </a:prstGeom>
          </p:spPr>
        </p:pic>
        <p:sp>
          <p:nvSpPr>
            <p:cNvPr id="74" name="Rounded Rectangle 73"/>
            <p:cNvSpPr/>
            <p:nvPr/>
          </p:nvSpPr>
          <p:spPr>
            <a:xfrm>
              <a:off x="2667000" y="1512380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3200400" y="1512381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8018516" y="1512380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884" y="1567848"/>
              <a:ext cx="330440" cy="330440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2372" y="1567848"/>
              <a:ext cx="339104" cy="339104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0690" y="1554899"/>
              <a:ext cx="339104" cy="339104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2026762" y="2050769"/>
              <a:ext cx="6976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 smtClean="0"/>
                <a:t>Customers</a:t>
              </a:r>
              <a:endParaRPr lang="en-PH" sz="900" b="1" dirty="0"/>
            </a:p>
          </p:txBody>
        </p:sp>
      </p:grp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774600"/>
              </p:ext>
            </p:extLst>
          </p:nvPr>
        </p:nvGraphicFramePr>
        <p:xfrm>
          <a:off x="2007055" y="2312379"/>
          <a:ext cx="6598883" cy="357988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22999"/>
                <a:gridCol w="969379"/>
                <a:gridCol w="711706"/>
                <a:gridCol w="883192"/>
                <a:gridCol w="1043772"/>
                <a:gridCol w="963482"/>
                <a:gridCol w="1204353"/>
              </a:tblGrid>
              <a:tr h="223419"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First Name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Middle Name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Last</a:t>
                      </a:r>
                      <a:r>
                        <a:rPr lang="en-PH" sz="900" baseline="0" dirty="0" smtClean="0"/>
                        <a:t> name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Mobile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Email Address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Address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Transaction Log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704991" y="2856801"/>
            <a:ext cx="5351516" cy="21814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33" name="Group 32"/>
          <p:cNvGrpSpPr/>
          <p:nvPr/>
        </p:nvGrpSpPr>
        <p:grpSpPr>
          <a:xfrm>
            <a:off x="2824288" y="3259774"/>
            <a:ext cx="5143391" cy="1676400"/>
            <a:chOff x="2699182" y="1371600"/>
            <a:chExt cx="5143391" cy="1676400"/>
          </a:xfrm>
        </p:grpSpPr>
        <p:sp>
          <p:nvSpPr>
            <p:cNvPr id="34" name="Rectangle 33"/>
            <p:cNvSpPr/>
            <p:nvPr/>
          </p:nvSpPr>
          <p:spPr>
            <a:xfrm>
              <a:off x="2705209" y="1476543"/>
              <a:ext cx="5137364" cy="157145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699182" y="1383472"/>
              <a:ext cx="5143391" cy="218960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900" b="1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559834" y="1668665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47717" y="1668665"/>
              <a:ext cx="6928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First Name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937573" y="1652707"/>
              <a:ext cx="5180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Mobile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175573" y="1646274"/>
              <a:ext cx="36420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Age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37173" y="1962154"/>
              <a:ext cx="82266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Middle Name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747717" y="2255565"/>
              <a:ext cx="67518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Last Name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175573" y="1953306"/>
              <a:ext cx="44275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Email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175573" y="2255874"/>
              <a:ext cx="87075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Home Address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05209" y="1371600"/>
              <a:ext cx="86433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 smtClean="0"/>
                <a:t>Edit Customer</a:t>
              </a:r>
              <a:endParaRPr lang="en-PH" sz="900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59833" y="1978587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559834" y="2272307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700166" y="1969739"/>
              <a:ext cx="1990007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455664" y="1685099"/>
              <a:ext cx="1234509" cy="18153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556573" y="1687742"/>
              <a:ext cx="305793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094767" y="2272307"/>
              <a:ext cx="1595406" cy="47481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747717" y="2532415"/>
              <a:ext cx="176202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Source of funds (Bank Account # )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497514" y="2549157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6584398" y="2836271"/>
              <a:ext cx="496175" cy="118657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800" dirty="0" smtClean="0"/>
                <a:t>Ok</a:t>
              </a:r>
              <a:endParaRPr lang="en-PH" sz="800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7203220" y="2836271"/>
              <a:ext cx="500055" cy="118657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800" dirty="0" smtClean="0"/>
                <a:t>Cancel</a:t>
              </a:r>
              <a:endParaRPr lang="en-PH" sz="800" dirty="0"/>
            </a:p>
          </p:txBody>
        </p:sp>
      </p:grpSp>
      <p:sp>
        <p:nvSpPr>
          <p:cNvPr id="100" name="Oval 99"/>
          <p:cNvSpPr/>
          <p:nvPr/>
        </p:nvSpPr>
        <p:spPr>
          <a:xfrm>
            <a:off x="7700979" y="2943739"/>
            <a:ext cx="228600" cy="228600"/>
          </a:xfrm>
          <a:prstGeom prst="ellipse">
            <a:avLst/>
          </a:prstGeom>
          <a:solidFill>
            <a:srgbClr val="C0000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55" name="Rectangle 54"/>
          <p:cNvSpPr/>
          <p:nvPr/>
        </p:nvSpPr>
        <p:spPr>
          <a:xfrm>
            <a:off x="2704991" y="2856801"/>
            <a:ext cx="5351516" cy="21814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56" name="Group 55"/>
          <p:cNvGrpSpPr/>
          <p:nvPr/>
        </p:nvGrpSpPr>
        <p:grpSpPr>
          <a:xfrm>
            <a:off x="2824288" y="3259774"/>
            <a:ext cx="5143391" cy="1676400"/>
            <a:chOff x="2699182" y="1371600"/>
            <a:chExt cx="5143391" cy="1676400"/>
          </a:xfrm>
        </p:grpSpPr>
        <p:sp>
          <p:nvSpPr>
            <p:cNvPr id="57" name="Rectangle 56"/>
            <p:cNvSpPr/>
            <p:nvPr/>
          </p:nvSpPr>
          <p:spPr>
            <a:xfrm>
              <a:off x="2705209" y="1476543"/>
              <a:ext cx="5137364" cy="157145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699182" y="1383472"/>
              <a:ext cx="5143391" cy="218960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900" b="1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559834" y="1668665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747717" y="1668665"/>
              <a:ext cx="6928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First Name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937573" y="1652707"/>
              <a:ext cx="5180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Mobile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175573" y="1646274"/>
              <a:ext cx="36420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Age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737173" y="1962154"/>
              <a:ext cx="82266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Middle Name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747717" y="2255565"/>
              <a:ext cx="67518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Last Name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175573" y="1953306"/>
              <a:ext cx="44275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Email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175573" y="2255874"/>
              <a:ext cx="87075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Home Address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705209" y="1371600"/>
              <a:ext cx="87235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 smtClean="0"/>
                <a:t>Add Customer</a:t>
              </a:r>
              <a:endParaRPr lang="en-PH" sz="900" b="1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559833" y="1978587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559834" y="2272307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700166" y="1969739"/>
              <a:ext cx="1990007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455664" y="1685099"/>
              <a:ext cx="1234509" cy="18153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556573" y="1687742"/>
              <a:ext cx="305793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094767" y="2272307"/>
              <a:ext cx="1595406" cy="47481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747717" y="2532415"/>
              <a:ext cx="176202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Source of funds (Bank Account # )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497514" y="2549157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6584398" y="2836271"/>
              <a:ext cx="496175" cy="118657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800" dirty="0" smtClean="0"/>
                <a:t>Ok</a:t>
              </a:r>
              <a:endParaRPr lang="en-PH" sz="800" dirty="0"/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7203220" y="2836271"/>
              <a:ext cx="500055" cy="118657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800" dirty="0" smtClean="0"/>
                <a:t>Cancel</a:t>
              </a:r>
              <a:endParaRPr lang="en-PH" sz="800" dirty="0"/>
            </a:p>
          </p:txBody>
        </p:sp>
      </p:grpSp>
      <p:sp>
        <p:nvSpPr>
          <p:cNvPr id="92" name="Oval 91"/>
          <p:cNvSpPr/>
          <p:nvPr/>
        </p:nvSpPr>
        <p:spPr>
          <a:xfrm>
            <a:off x="7700979" y="2943739"/>
            <a:ext cx="228600" cy="228600"/>
          </a:xfrm>
          <a:prstGeom prst="ellipse">
            <a:avLst/>
          </a:prstGeom>
          <a:solidFill>
            <a:srgbClr val="C0000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93" name="Rectangle 92"/>
          <p:cNvSpPr/>
          <p:nvPr/>
        </p:nvSpPr>
        <p:spPr>
          <a:xfrm>
            <a:off x="2825427" y="3381543"/>
            <a:ext cx="5137364" cy="157145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94" name="Rectangle 93"/>
          <p:cNvSpPr/>
          <p:nvPr/>
        </p:nvSpPr>
        <p:spPr>
          <a:xfrm>
            <a:off x="2819400" y="3288472"/>
            <a:ext cx="5143391" cy="218960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900" b="1"/>
          </a:p>
        </p:txBody>
      </p:sp>
      <p:sp>
        <p:nvSpPr>
          <p:cNvPr id="95" name="Rectangle 94"/>
          <p:cNvSpPr/>
          <p:nvPr/>
        </p:nvSpPr>
        <p:spPr>
          <a:xfrm>
            <a:off x="3680052" y="3573665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96" name="TextBox 95"/>
          <p:cNvSpPr txBox="1"/>
          <p:nvPr/>
        </p:nvSpPr>
        <p:spPr>
          <a:xfrm>
            <a:off x="2867935" y="3573665"/>
            <a:ext cx="6928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First Name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795694" y="4411402"/>
            <a:ext cx="5180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Mobile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033694" y="4404969"/>
            <a:ext cx="3642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Age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857391" y="3867154"/>
            <a:ext cx="8226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Middle Name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867935" y="4160565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Last Name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295791" y="3858306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Email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295791" y="4160874"/>
            <a:ext cx="870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Home Address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825427" y="3276600"/>
            <a:ext cx="8643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/>
              <a:t>Edit Customer</a:t>
            </a:r>
            <a:endParaRPr lang="en-PH" sz="900" b="1" dirty="0"/>
          </a:p>
        </p:txBody>
      </p:sp>
      <p:sp>
        <p:nvSpPr>
          <p:cNvPr id="105" name="Rectangle 104"/>
          <p:cNvSpPr/>
          <p:nvPr/>
        </p:nvSpPr>
        <p:spPr>
          <a:xfrm>
            <a:off x="3680051" y="3883587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06" name="Rectangle 105"/>
          <p:cNvSpPr/>
          <p:nvPr/>
        </p:nvSpPr>
        <p:spPr>
          <a:xfrm>
            <a:off x="3680052" y="4177307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07" name="Rectangle 106"/>
          <p:cNvSpPr/>
          <p:nvPr/>
        </p:nvSpPr>
        <p:spPr>
          <a:xfrm>
            <a:off x="5820384" y="3874739"/>
            <a:ext cx="1990007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08" name="Rectangle 107"/>
          <p:cNvSpPr/>
          <p:nvPr/>
        </p:nvSpPr>
        <p:spPr>
          <a:xfrm>
            <a:off x="4313785" y="4443794"/>
            <a:ext cx="1234509" cy="18153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09" name="Rectangle 108"/>
          <p:cNvSpPr/>
          <p:nvPr/>
        </p:nvSpPr>
        <p:spPr>
          <a:xfrm>
            <a:off x="3414694" y="4446437"/>
            <a:ext cx="305793" cy="17888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10" name="Rectangle 109"/>
          <p:cNvSpPr/>
          <p:nvPr/>
        </p:nvSpPr>
        <p:spPr>
          <a:xfrm>
            <a:off x="6214985" y="4177307"/>
            <a:ext cx="1595406" cy="47481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11" name="TextBox 110"/>
          <p:cNvSpPr txBox="1"/>
          <p:nvPr/>
        </p:nvSpPr>
        <p:spPr>
          <a:xfrm>
            <a:off x="2867935" y="4648200"/>
            <a:ext cx="1762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Source of funds (Bank Account # )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4617732" y="4664942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13" name="Rounded Rectangle 112"/>
          <p:cNvSpPr/>
          <p:nvPr/>
        </p:nvSpPr>
        <p:spPr>
          <a:xfrm>
            <a:off x="6704616" y="4741271"/>
            <a:ext cx="49617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Ok</a:t>
            </a:r>
            <a:endParaRPr lang="en-PH" sz="800" dirty="0"/>
          </a:p>
        </p:txBody>
      </p:sp>
      <p:sp>
        <p:nvSpPr>
          <p:cNvPr id="114" name="Rounded Rectangle 113"/>
          <p:cNvSpPr/>
          <p:nvPr/>
        </p:nvSpPr>
        <p:spPr>
          <a:xfrm>
            <a:off x="7323438" y="4741271"/>
            <a:ext cx="50005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Cancel</a:t>
            </a:r>
            <a:endParaRPr lang="en-PH" sz="800" dirty="0"/>
          </a:p>
        </p:txBody>
      </p:sp>
      <p:sp>
        <p:nvSpPr>
          <p:cNvPr id="115" name="TextBox 114"/>
          <p:cNvSpPr txBox="1"/>
          <p:nvPr/>
        </p:nvSpPr>
        <p:spPr>
          <a:xfrm>
            <a:off x="5301818" y="3579168"/>
            <a:ext cx="5822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Birthday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982840" y="3605005"/>
            <a:ext cx="605304" cy="16662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17" name="Rectangle 116"/>
          <p:cNvSpPr/>
          <p:nvPr/>
        </p:nvSpPr>
        <p:spPr>
          <a:xfrm>
            <a:off x="6729808" y="3592741"/>
            <a:ext cx="305793" cy="17888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18" name="Rectangle 117"/>
          <p:cNvSpPr/>
          <p:nvPr/>
        </p:nvSpPr>
        <p:spPr>
          <a:xfrm>
            <a:off x="7214397" y="3583202"/>
            <a:ext cx="449621" cy="17888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19" name="Rectangle 118"/>
          <p:cNvSpPr/>
          <p:nvPr/>
        </p:nvSpPr>
        <p:spPr>
          <a:xfrm>
            <a:off x="5798941" y="1708987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023" y="1699009"/>
            <a:ext cx="236994" cy="236994"/>
          </a:xfrm>
          <a:prstGeom prst="rect">
            <a:avLst/>
          </a:prstGeom>
        </p:spPr>
      </p:pic>
      <p:sp>
        <p:nvSpPr>
          <p:cNvPr id="121" name="Rectangle 120"/>
          <p:cNvSpPr/>
          <p:nvPr/>
        </p:nvSpPr>
        <p:spPr>
          <a:xfrm>
            <a:off x="4754141" y="1715342"/>
            <a:ext cx="749853" cy="20689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22" name="Isosceles Triangle 121"/>
          <p:cNvSpPr/>
          <p:nvPr/>
        </p:nvSpPr>
        <p:spPr>
          <a:xfrm rot="10800000">
            <a:off x="5333600" y="1779263"/>
            <a:ext cx="114300" cy="76486"/>
          </a:xfrm>
          <a:prstGeom prst="triangl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3" name="Rounded Rectangle 122"/>
          <p:cNvSpPr/>
          <p:nvPr/>
        </p:nvSpPr>
        <p:spPr>
          <a:xfrm>
            <a:off x="3733800" y="1512379"/>
            <a:ext cx="439684" cy="450039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24" name="Picture 1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090" y="1554407"/>
            <a:ext cx="339104" cy="33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908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/>
          <p:cNvSpPr/>
          <p:nvPr/>
        </p:nvSpPr>
        <p:spPr>
          <a:xfrm>
            <a:off x="1981200" y="2050765"/>
            <a:ext cx="6629400" cy="26161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12700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100" b="1"/>
          </a:p>
        </p:txBody>
      </p:sp>
      <p:grpSp>
        <p:nvGrpSpPr>
          <p:cNvPr id="2" name="Group 1"/>
          <p:cNvGrpSpPr/>
          <p:nvPr/>
        </p:nvGrpSpPr>
        <p:grpSpPr>
          <a:xfrm>
            <a:off x="0" y="685800"/>
            <a:ext cx="9144000" cy="5410200"/>
            <a:chOff x="0" y="685800"/>
            <a:chExt cx="9144000" cy="5410200"/>
          </a:xfrm>
        </p:grpSpPr>
        <p:sp>
          <p:nvSpPr>
            <p:cNvPr id="4" name="Rectangle 3"/>
            <p:cNvSpPr/>
            <p:nvPr/>
          </p:nvSpPr>
          <p:spPr>
            <a:xfrm>
              <a:off x="0" y="685800"/>
              <a:ext cx="9144000" cy="54102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6" name="Oval 5"/>
            <p:cNvSpPr/>
            <p:nvPr/>
          </p:nvSpPr>
          <p:spPr>
            <a:xfrm>
              <a:off x="8771516" y="791135"/>
              <a:ext cx="228600" cy="228600"/>
            </a:xfrm>
            <a:prstGeom prst="ellipse">
              <a:avLst/>
            </a:prstGeom>
            <a:solidFill>
              <a:srgbClr val="C0000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7" name="Oval 6"/>
            <p:cNvSpPr/>
            <p:nvPr/>
          </p:nvSpPr>
          <p:spPr>
            <a:xfrm>
              <a:off x="8458200" y="791135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8" name="Oval 7"/>
            <p:cNvSpPr/>
            <p:nvPr/>
          </p:nvSpPr>
          <p:spPr>
            <a:xfrm>
              <a:off x="8153400" y="791135"/>
              <a:ext cx="228600" cy="228600"/>
            </a:xfrm>
            <a:prstGeom prst="ellipse">
              <a:avLst/>
            </a:prstGeom>
            <a:solidFill>
              <a:srgbClr val="00B05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200" y="728990"/>
              <a:ext cx="16962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 smtClean="0">
                  <a:solidFill>
                    <a:schemeClr val="bg1"/>
                  </a:solidFill>
                </a:rPr>
                <a:t>Lending Management Software</a:t>
              </a:r>
              <a:endParaRPr lang="en-PH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14300" y="1298516"/>
              <a:ext cx="8915400" cy="464508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105200" y="1292151"/>
              <a:ext cx="1474804" cy="4624001"/>
            </a:xfrm>
            <a:prstGeom prst="rect">
              <a:avLst/>
            </a:prstGeom>
            <a:solidFill>
              <a:srgbClr val="00206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7" name="Isosceles Triangle 276"/>
            <p:cNvSpPr/>
            <p:nvPr/>
          </p:nvSpPr>
          <p:spPr>
            <a:xfrm rot="5400000">
              <a:off x="1443437" y="2059394"/>
              <a:ext cx="592358" cy="318053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97342" y="1402082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Home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203699" y="2017182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Customer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197342" y="2655564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Quote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203699" y="3295341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Reports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197342" y="3904941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Reminders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203699" y="5388725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Logout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76200" y="987623"/>
              <a:ext cx="48013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Welcome! Anna Patricia M. </a:t>
              </a:r>
              <a:r>
                <a:rPr lang="en-PH" sz="1400" dirty="0" err="1" smtClean="0">
                  <a:solidFill>
                    <a:schemeClr val="bg1"/>
                  </a:solidFill>
                </a:rPr>
                <a:t>Lazares</a:t>
              </a:r>
              <a:r>
                <a:rPr lang="en-PH" sz="1400" dirty="0" smtClean="0">
                  <a:solidFill>
                    <a:schemeClr val="bg1"/>
                  </a:solidFill>
                </a:rPr>
                <a:t>	April, 2, 2015 2:32:27	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905000" y="1345867"/>
              <a:ext cx="6800631" cy="45702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007056" y="1422068"/>
              <a:ext cx="6603544" cy="604766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2116754" y="1512381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7044" y="1567848"/>
              <a:ext cx="339104" cy="339104"/>
            </a:xfrm>
            <a:prstGeom prst="rect">
              <a:avLst/>
            </a:prstGeom>
          </p:spPr>
        </p:pic>
        <p:sp>
          <p:nvSpPr>
            <p:cNvPr id="74" name="Rounded Rectangle 73"/>
            <p:cNvSpPr/>
            <p:nvPr/>
          </p:nvSpPr>
          <p:spPr>
            <a:xfrm>
              <a:off x="2667000" y="1512380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3200400" y="1512381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8018516" y="1512380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884" y="1567848"/>
              <a:ext cx="330440" cy="330440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2372" y="1567848"/>
              <a:ext cx="339104" cy="339104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0690" y="1554899"/>
              <a:ext cx="339104" cy="339104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2026762" y="2050769"/>
              <a:ext cx="6976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 smtClean="0"/>
                <a:t>Customers</a:t>
              </a:r>
              <a:endParaRPr lang="en-PH" sz="900" b="1" dirty="0"/>
            </a:p>
          </p:txBody>
        </p:sp>
      </p:grp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403827"/>
              </p:ext>
            </p:extLst>
          </p:nvPr>
        </p:nvGraphicFramePr>
        <p:xfrm>
          <a:off x="2007055" y="2312379"/>
          <a:ext cx="6598883" cy="357988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22999"/>
                <a:gridCol w="969379"/>
                <a:gridCol w="711706"/>
                <a:gridCol w="883192"/>
                <a:gridCol w="1043772"/>
                <a:gridCol w="963482"/>
                <a:gridCol w="1204353"/>
              </a:tblGrid>
              <a:tr h="223419"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First Name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Middle Name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Last</a:t>
                      </a:r>
                      <a:r>
                        <a:rPr lang="en-PH" sz="900" baseline="0" dirty="0" smtClean="0"/>
                        <a:t> name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Mobile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Email Address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Address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Transaction Log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704991" y="2856801"/>
            <a:ext cx="5351516" cy="21814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33" name="Group 32"/>
          <p:cNvGrpSpPr/>
          <p:nvPr/>
        </p:nvGrpSpPr>
        <p:grpSpPr>
          <a:xfrm>
            <a:off x="2824288" y="3259774"/>
            <a:ext cx="5143391" cy="1676400"/>
            <a:chOff x="2699182" y="1371600"/>
            <a:chExt cx="5143391" cy="1676400"/>
          </a:xfrm>
        </p:grpSpPr>
        <p:sp>
          <p:nvSpPr>
            <p:cNvPr id="34" name="Rectangle 33"/>
            <p:cNvSpPr/>
            <p:nvPr/>
          </p:nvSpPr>
          <p:spPr>
            <a:xfrm>
              <a:off x="2705209" y="1476543"/>
              <a:ext cx="5137364" cy="157145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699182" y="1383472"/>
              <a:ext cx="5143391" cy="218960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900" b="1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559834" y="1668665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47717" y="1668665"/>
              <a:ext cx="6928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First Name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937573" y="1652707"/>
              <a:ext cx="5180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Mobile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175573" y="1646274"/>
              <a:ext cx="36420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Age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37173" y="1962154"/>
              <a:ext cx="82266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Middle Name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747717" y="2255565"/>
              <a:ext cx="67518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Last Name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175573" y="1953306"/>
              <a:ext cx="44275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Email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175573" y="2255874"/>
              <a:ext cx="87075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Home Address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05209" y="1371600"/>
              <a:ext cx="86433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 smtClean="0"/>
                <a:t>Edit Customer</a:t>
              </a:r>
              <a:endParaRPr lang="en-PH" sz="900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59833" y="1978587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559834" y="2272307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700166" y="1969739"/>
              <a:ext cx="1990007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455664" y="1685099"/>
              <a:ext cx="1234509" cy="18153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556573" y="1687742"/>
              <a:ext cx="305793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094767" y="2272307"/>
              <a:ext cx="1595406" cy="47481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747717" y="2532415"/>
              <a:ext cx="176202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Source of funds (Bank Account # )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497514" y="2549157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6584398" y="2836271"/>
              <a:ext cx="496175" cy="118657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800" dirty="0" smtClean="0"/>
                <a:t>Ok</a:t>
              </a:r>
              <a:endParaRPr lang="en-PH" sz="800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7203220" y="2836271"/>
              <a:ext cx="500055" cy="118657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800" dirty="0" smtClean="0"/>
                <a:t>Cancel</a:t>
              </a:r>
              <a:endParaRPr lang="en-PH" sz="800" dirty="0"/>
            </a:p>
          </p:txBody>
        </p:sp>
      </p:grpSp>
      <p:sp>
        <p:nvSpPr>
          <p:cNvPr id="100" name="Oval 99"/>
          <p:cNvSpPr/>
          <p:nvPr/>
        </p:nvSpPr>
        <p:spPr>
          <a:xfrm>
            <a:off x="7700979" y="2943739"/>
            <a:ext cx="228600" cy="228600"/>
          </a:xfrm>
          <a:prstGeom prst="ellipse">
            <a:avLst/>
          </a:prstGeom>
          <a:solidFill>
            <a:srgbClr val="C0000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55" name="Rectangle 54"/>
          <p:cNvSpPr/>
          <p:nvPr/>
        </p:nvSpPr>
        <p:spPr>
          <a:xfrm>
            <a:off x="3516611" y="1502090"/>
            <a:ext cx="3161496" cy="407758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56" name="Rectangle 55"/>
          <p:cNvSpPr/>
          <p:nvPr/>
        </p:nvSpPr>
        <p:spPr>
          <a:xfrm>
            <a:off x="3593060" y="1922241"/>
            <a:ext cx="3024058" cy="358923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57" name="Rectangle 56"/>
          <p:cNvSpPr/>
          <p:nvPr/>
        </p:nvSpPr>
        <p:spPr>
          <a:xfrm>
            <a:off x="3587034" y="1829169"/>
            <a:ext cx="3027606" cy="221600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900" b="1"/>
          </a:p>
        </p:txBody>
      </p:sp>
      <p:sp>
        <p:nvSpPr>
          <p:cNvPr id="58" name="Rectangle 57"/>
          <p:cNvSpPr/>
          <p:nvPr/>
        </p:nvSpPr>
        <p:spPr>
          <a:xfrm>
            <a:off x="3581400" y="1832516"/>
            <a:ext cx="14702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900" b="1" dirty="0" smtClean="0"/>
              <a:t>Edit Customer Information</a:t>
            </a:r>
            <a:endParaRPr lang="en-PH" sz="900" b="1" dirty="0"/>
          </a:p>
        </p:txBody>
      </p:sp>
      <p:sp>
        <p:nvSpPr>
          <p:cNvPr id="59" name="Oval 58"/>
          <p:cNvSpPr/>
          <p:nvPr/>
        </p:nvSpPr>
        <p:spPr>
          <a:xfrm>
            <a:off x="6352170" y="1554899"/>
            <a:ext cx="228600" cy="228600"/>
          </a:xfrm>
          <a:prstGeom prst="ellipse">
            <a:avLst/>
          </a:prstGeom>
          <a:solidFill>
            <a:srgbClr val="C0000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60" name="Rectangle 59"/>
          <p:cNvSpPr/>
          <p:nvPr/>
        </p:nvSpPr>
        <p:spPr>
          <a:xfrm>
            <a:off x="4572000" y="2452463"/>
            <a:ext cx="1647874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61" name="TextBox 60"/>
          <p:cNvSpPr txBox="1"/>
          <p:nvPr/>
        </p:nvSpPr>
        <p:spPr>
          <a:xfrm>
            <a:off x="3759883" y="2452463"/>
            <a:ext cx="6928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First Name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749109" y="3580975"/>
            <a:ext cx="5180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Mobile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50598" y="3298270"/>
            <a:ext cx="3642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Age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49339" y="2745952"/>
            <a:ext cx="8226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Middle Name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759883" y="3039363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Last Name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810000" y="3900430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Email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705273" y="4190575"/>
            <a:ext cx="870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Home Address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571999" y="2762385"/>
            <a:ext cx="1647874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70" name="Rectangle 69"/>
          <p:cNvSpPr/>
          <p:nvPr/>
        </p:nvSpPr>
        <p:spPr>
          <a:xfrm>
            <a:off x="4572000" y="3056105"/>
            <a:ext cx="1647874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76" name="Rectangle 75"/>
          <p:cNvSpPr/>
          <p:nvPr/>
        </p:nvSpPr>
        <p:spPr>
          <a:xfrm>
            <a:off x="4551520" y="3900905"/>
            <a:ext cx="1642332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82" name="Rectangle 81"/>
          <p:cNvSpPr/>
          <p:nvPr/>
        </p:nvSpPr>
        <p:spPr>
          <a:xfrm>
            <a:off x="4569266" y="3613367"/>
            <a:ext cx="1341667" cy="18153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85" name="Rectangle 84"/>
          <p:cNvSpPr/>
          <p:nvPr/>
        </p:nvSpPr>
        <p:spPr>
          <a:xfrm>
            <a:off x="4569266" y="3331137"/>
            <a:ext cx="305793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86" name="Rectangle 85"/>
          <p:cNvSpPr/>
          <p:nvPr/>
        </p:nvSpPr>
        <p:spPr>
          <a:xfrm>
            <a:off x="4571999" y="4207008"/>
            <a:ext cx="1733891" cy="47481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87" name="TextBox 86"/>
          <p:cNvSpPr txBox="1"/>
          <p:nvPr/>
        </p:nvSpPr>
        <p:spPr>
          <a:xfrm>
            <a:off x="3760033" y="4748055"/>
            <a:ext cx="1762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Source of funds (Bank Account # )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546420" y="4983635"/>
            <a:ext cx="1761692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90" name="Rounded Rectangle 89"/>
          <p:cNvSpPr/>
          <p:nvPr/>
        </p:nvSpPr>
        <p:spPr>
          <a:xfrm>
            <a:off x="4474074" y="5291543"/>
            <a:ext cx="49617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Ok</a:t>
            </a:r>
            <a:endParaRPr lang="en-PH" sz="800" dirty="0"/>
          </a:p>
        </p:txBody>
      </p:sp>
      <p:sp>
        <p:nvSpPr>
          <p:cNvPr id="91" name="Rounded Rectangle 90"/>
          <p:cNvSpPr/>
          <p:nvPr/>
        </p:nvSpPr>
        <p:spPr>
          <a:xfrm>
            <a:off x="5092896" y="5291543"/>
            <a:ext cx="50005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Cancel</a:t>
            </a:r>
            <a:endParaRPr lang="en-PH" sz="800" dirty="0"/>
          </a:p>
        </p:txBody>
      </p:sp>
      <p:sp>
        <p:nvSpPr>
          <p:cNvPr id="92" name="TextBox 91"/>
          <p:cNvSpPr txBox="1"/>
          <p:nvPr/>
        </p:nvSpPr>
        <p:spPr>
          <a:xfrm>
            <a:off x="4192056" y="2133600"/>
            <a:ext cx="18277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050" dirty="0" smtClean="0">
                <a:solidFill>
                  <a:schemeClr val="bg1"/>
                </a:solidFill>
              </a:rPr>
              <a:t>Please check all edited entries</a:t>
            </a:r>
            <a:endParaRPr lang="en-PH" sz="1050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992711" y="3314703"/>
            <a:ext cx="5822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Birthday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5571154" y="3318502"/>
            <a:ext cx="648719" cy="210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</p:spTree>
    <p:extLst>
      <p:ext uri="{BB962C8B-B14F-4D97-AF65-F5344CB8AC3E}">
        <p14:creationId xmlns:p14="http://schemas.microsoft.com/office/powerpoint/2010/main" val="3868283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/>
          <p:cNvSpPr/>
          <p:nvPr/>
        </p:nvSpPr>
        <p:spPr>
          <a:xfrm>
            <a:off x="1981200" y="2050765"/>
            <a:ext cx="6629400" cy="26161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12700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100" b="1"/>
          </a:p>
        </p:txBody>
      </p:sp>
      <p:grpSp>
        <p:nvGrpSpPr>
          <p:cNvPr id="2" name="Group 1"/>
          <p:cNvGrpSpPr/>
          <p:nvPr/>
        </p:nvGrpSpPr>
        <p:grpSpPr>
          <a:xfrm>
            <a:off x="0" y="685800"/>
            <a:ext cx="9144000" cy="5410200"/>
            <a:chOff x="0" y="685800"/>
            <a:chExt cx="9144000" cy="5410200"/>
          </a:xfrm>
        </p:grpSpPr>
        <p:sp>
          <p:nvSpPr>
            <p:cNvPr id="4" name="Rectangle 3"/>
            <p:cNvSpPr/>
            <p:nvPr/>
          </p:nvSpPr>
          <p:spPr>
            <a:xfrm>
              <a:off x="0" y="685800"/>
              <a:ext cx="9144000" cy="54102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6" name="Oval 5"/>
            <p:cNvSpPr/>
            <p:nvPr/>
          </p:nvSpPr>
          <p:spPr>
            <a:xfrm>
              <a:off x="8771516" y="791135"/>
              <a:ext cx="228600" cy="228600"/>
            </a:xfrm>
            <a:prstGeom prst="ellipse">
              <a:avLst/>
            </a:prstGeom>
            <a:solidFill>
              <a:srgbClr val="C0000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7" name="Oval 6"/>
            <p:cNvSpPr/>
            <p:nvPr/>
          </p:nvSpPr>
          <p:spPr>
            <a:xfrm>
              <a:off x="8458200" y="791135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8" name="Oval 7"/>
            <p:cNvSpPr/>
            <p:nvPr/>
          </p:nvSpPr>
          <p:spPr>
            <a:xfrm>
              <a:off x="8153400" y="791135"/>
              <a:ext cx="228600" cy="228600"/>
            </a:xfrm>
            <a:prstGeom prst="ellipse">
              <a:avLst/>
            </a:prstGeom>
            <a:solidFill>
              <a:srgbClr val="00B05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200" y="728990"/>
              <a:ext cx="16962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 smtClean="0">
                  <a:solidFill>
                    <a:schemeClr val="bg1"/>
                  </a:solidFill>
                </a:rPr>
                <a:t>Lending Management Software</a:t>
              </a:r>
              <a:endParaRPr lang="en-PH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14300" y="1298516"/>
              <a:ext cx="8915400" cy="464508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105200" y="1292151"/>
              <a:ext cx="1474804" cy="4624001"/>
            </a:xfrm>
            <a:prstGeom prst="rect">
              <a:avLst/>
            </a:prstGeom>
            <a:solidFill>
              <a:srgbClr val="00206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7" name="Isosceles Triangle 276"/>
            <p:cNvSpPr/>
            <p:nvPr/>
          </p:nvSpPr>
          <p:spPr>
            <a:xfrm rot="5400000">
              <a:off x="1443437" y="2059394"/>
              <a:ext cx="592358" cy="318053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97342" y="1402082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Home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203699" y="2017182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Customer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197342" y="2655564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Quote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203699" y="3295341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Reports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197342" y="3904941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Reminders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203699" y="5388725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Logout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76200" y="987623"/>
              <a:ext cx="48013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Welcome! Anna Patricia M. </a:t>
              </a:r>
              <a:r>
                <a:rPr lang="en-PH" sz="1400" dirty="0" err="1" smtClean="0">
                  <a:solidFill>
                    <a:schemeClr val="bg1"/>
                  </a:solidFill>
                </a:rPr>
                <a:t>Lazares</a:t>
              </a:r>
              <a:r>
                <a:rPr lang="en-PH" sz="1400" dirty="0" smtClean="0">
                  <a:solidFill>
                    <a:schemeClr val="bg1"/>
                  </a:solidFill>
                </a:rPr>
                <a:t>	April, 2, 2015 2:32:27	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905000" y="1345867"/>
              <a:ext cx="6800631" cy="45702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007056" y="1422068"/>
              <a:ext cx="6603544" cy="604766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2116754" y="1512381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7044" y="1567848"/>
              <a:ext cx="339104" cy="339104"/>
            </a:xfrm>
            <a:prstGeom prst="rect">
              <a:avLst/>
            </a:prstGeom>
          </p:spPr>
        </p:pic>
        <p:sp>
          <p:nvSpPr>
            <p:cNvPr id="74" name="Rounded Rectangle 73"/>
            <p:cNvSpPr/>
            <p:nvPr/>
          </p:nvSpPr>
          <p:spPr>
            <a:xfrm>
              <a:off x="2667000" y="1512380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3200400" y="1512381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8018516" y="1512380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884" y="1567848"/>
              <a:ext cx="330440" cy="330440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2372" y="1567848"/>
              <a:ext cx="339104" cy="339104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0690" y="1554899"/>
              <a:ext cx="339104" cy="339104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2026762" y="2050769"/>
              <a:ext cx="6976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 smtClean="0"/>
                <a:t>Customers</a:t>
              </a:r>
              <a:endParaRPr lang="en-PH" sz="900" b="1" dirty="0"/>
            </a:p>
          </p:txBody>
        </p:sp>
      </p:grp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376691"/>
              </p:ext>
            </p:extLst>
          </p:nvPr>
        </p:nvGraphicFramePr>
        <p:xfrm>
          <a:off x="2007055" y="2312379"/>
          <a:ext cx="6598883" cy="357988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22999"/>
                <a:gridCol w="969379"/>
                <a:gridCol w="711706"/>
                <a:gridCol w="883192"/>
                <a:gridCol w="1043772"/>
                <a:gridCol w="963482"/>
                <a:gridCol w="1204353"/>
              </a:tblGrid>
              <a:tr h="223419"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First Name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Middle Name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Last</a:t>
                      </a:r>
                      <a:r>
                        <a:rPr lang="en-PH" sz="900" baseline="0" dirty="0" smtClean="0"/>
                        <a:t> name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Mobile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Email Address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Address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Transaction Log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704991" y="2856801"/>
            <a:ext cx="5351516" cy="21814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33" name="Group 32"/>
          <p:cNvGrpSpPr/>
          <p:nvPr/>
        </p:nvGrpSpPr>
        <p:grpSpPr>
          <a:xfrm>
            <a:off x="2824288" y="3259774"/>
            <a:ext cx="5143391" cy="1676400"/>
            <a:chOff x="2699182" y="1371600"/>
            <a:chExt cx="5143391" cy="1676400"/>
          </a:xfrm>
        </p:grpSpPr>
        <p:sp>
          <p:nvSpPr>
            <p:cNvPr id="34" name="Rectangle 33"/>
            <p:cNvSpPr/>
            <p:nvPr/>
          </p:nvSpPr>
          <p:spPr>
            <a:xfrm>
              <a:off x="2705209" y="1476543"/>
              <a:ext cx="5137364" cy="157145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699182" y="1383472"/>
              <a:ext cx="5143391" cy="218960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900" b="1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559834" y="1668665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47717" y="1668665"/>
              <a:ext cx="6928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First Name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937573" y="1652707"/>
              <a:ext cx="5180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Mobile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175573" y="1646274"/>
              <a:ext cx="36420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Age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37173" y="1962154"/>
              <a:ext cx="82266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Middle Name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747717" y="2255565"/>
              <a:ext cx="67518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Last Name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175573" y="1953306"/>
              <a:ext cx="44275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Email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175573" y="2255874"/>
              <a:ext cx="87075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Home Address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05209" y="1371600"/>
              <a:ext cx="110158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/>
                <a:t>Blacklist </a:t>
              </a:r>
              <a:r>
                <a:rPr lang="en-PH" sz="900" b="1" dirty="0" smtClean="0"/>
                <a:t>Customer</a:t>
              </a:r>
              <a:endParaRPr lang="en-PH" sz="900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59833" y="1978587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559834" y="2272307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700166" y="1969739"/>
              <a:ext cx="1990007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455664" y="1685099"/>
              <a:ext cx="1234509" cy="18153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556573" y="1687742"/>
              <a:ext cx="305793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094767" y="2272307"/>
              <a:ext cx="1595406" cy="47481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747717" y="2532415"/>
              <a:ext cx="176202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Source of funds (Bank Account # )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497514" y="2549157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6584398" y="2836271"/>
              <a:ext cx="496175" cy="118657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800" dirty="0" smtClean="0"/>
                <a:t>Ok</a:t>
              </a:r>
              <a:endParaRPr lang="en-PH" sz="800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7203220" y="2836271"/>
              <a:ext cx="500055" cy="118657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800" dirty="0" smtClean="0"/>
                <a:t>Cancel</a:t>
              </a:r>
              <a:endParaRPr lang="en-PH" sz="800" dirty="0"/>
            </a:p>
          </p:txBody>
        </p:sp>
      </p:grpSp>
      <p:sp>
        <p:nvSpPr>
          <p:cNvPr id="100" name="Oval 99"/>
          <p:cNvSpPr/>
          <p:nvPr/>
        </p:nvSpPr>
        <p:spPr>
          <a:xfrm>
            <a:off x="7700979" y="2943739"/>
            <a:ext cx="228600" cy="228600"/>
          </a:xfrm>
          <a:prstGeom prst="ellipse">
            <a:avLst/>
          </a:prstGeom>
          <a:solidFill>
            <a:srgbClr val="C0000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5" name="Rectangle 4"/>
          <p:cNvSpPr/>
          <p:nvPr/>
        </p:nvSpPr>
        <p:spPr>
          <a:xfrm>
            <a:off x="3906499" y="4694839"/>
            <a:ext cx="152400" cy="17786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 8"/>
          <p:cNvSpPr/>
          <p:nvPr/>
        </p:nvSpPr>
        <p:spPr>
          <a:xfrm>
            <a:off x="4058899" y="4694839"/>
            <a:ext cx="9589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900" b="1" dirty="0" smtClean="0">
                <a:solidFill>
                  <a:schemeClr val="bg1"/>
                </a:solidFill>
              </a:rPr>
              <a:t>Add to Blacklist 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704991" y="2856801"/>
            <a:ext cx="5351516" cy="21814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58" name="Group 57"/>
          <p:cNvGrpSpPr/>
          <p:nvPr/>
        </p:nvGrpSpPr>
        <p:grpSpPr>
          <a:xfrm>
            <a:off x="2824288" y="3259774"/>
            <a:ext cx="5143391" cy="1676400"/>
            <a:chOff x="2699182" y="1371600"/>
            <a:chExt cx="5143391" cy="1676400"/>
          </a:xfrm>
        </p:grpSpPr>
        <p:sp>
          <p:nvSpPr>
            <p:cNvPr id="59" name="Rectangle 58"/>
            <p:cNvSpPr/>
            <p:nvPr/>
          </p:nvSpPr>
          <p:spPr>
            <a:xfrm>
              <a:off x="2705209" y="1476543"/>
              <a:ext cx="5137364" cy="157145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99182" y="1383472"/>
              <a:ext cx="5143391" cy="218960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900" b="1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559834" y="1668665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747717" y="1668665"/>
              <a:ext cx="6928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First Name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937573" y="1652707"/>
              <a:ext cx="5180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Mobile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175573" y="1646274"/>
              <a:ext cx="36420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Age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737173" y="1962154"/>
              <a:ext cx="82266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Middle Name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747717" y="2255565"/>
              <a:ext cx="67518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Last Name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175573" y="1953306"/>
              <a:ext cx="44275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Email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175573" y="2255874"/>
              <a:ext cx="87075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Home Address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705209" y="1371600"/>
              <a:ext cx="86433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 smtClean="0"/>
                <a:t>Edit Customer</a:t>
              </a:r>
              <a:endParaRPr lang="en-PH" sz="900" b="1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559833" y="1978587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559834" y="2272307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700166" y="1969739"/>
              <a:ext cx="1990007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455664" y="1685099"/>
              <a:ext cx="1234509" cy="18153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556573" y="1687742"/>
              <a:ext cx="305793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094767" y="2272307"/>
              <a:ext cx="1595406" cy="47481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747717" y="2532415"/>
              <a:ext cx="176202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Source of funds (Bank Account # )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497514" y="2549157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6584398" y="2836271"/>
              <a:ext cx="496175" cy="118657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800" dirty="0" smtClean="0"/>
                <a:t>Ok</a:t>
              </a:r>
              <a:endParaRPr lang="en-PH" sz="800" dirty="0"/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7203220" y="2836271"/>
              <a:ext cx="500055" cy="118657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800" dirty="0" smtClean="0"/>
                <a:t>Cancel</a:t>
              </a:r>
              <a:endParaRPr lang="en-PH" sz="800" dirty="0"/>
            </a:p>
          </p:txBody>
        </p:sp>
      </p:grpSp>
      <p:sp>
        <p:nvSpPr>
          <p:cNvPr id="94" name="Oval 93"/>
          <p:cNvSpPr/>
          <p:nvPr/>
        </p:nvSpPr>
        <p:spPr>
          <a:xfrm>
            <a:off x="7700979" y="2943739"/>
            <a:ext cx="228600" cy="228600"/>
          </a:xfrm>
          <a:prstGeom prst="ellipse">
            <a:avLst/>
          </a:prstGeom>
          <a:solidFill>
            <a:srgbClr val="C0000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95" name="Rectangle 94"/>
          <p:cNvSpPr/>
          <p:nvPr/>
        </p:nvSpPr>
        <p:spPr>
          <a:xfrm>
            <a:off x="2704991" y="2856801"/>
            <a:ext cx="5351516" cy="21814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96" name="Group 95"/>
          <p:cNvGrpSpPr/>
          <p:nvPr/>
        </p:nvGrpSpPr>
        <p:grpSpPr>
          <a:xfrm>
            <a:off x="2824288" y="3259774"/>
            <a:ext cx="5143391" cy="1676400"/>
            <a:chOff x="2699182" y="1371600"/>
            <a:chExt cx="5143391" cy="1676400"/>
          </a:xfrm>
        </p:grpSpPr>
        <p:sp>
          <p:nvSpPr>
            <p:cNvPr id="97" name="Rectangle 96"/>
            <p:cNvSpPr/>
            <p:nvPr/>
          </p:nvSpPr>
          <p:spPr>
            <a:xfrm>
              <a:off x="2705209" y="1476543"/>
              <a:ext cx="5137364" cy="157145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699182" y="1383472"/>
              <a:ext cx="5143391" cy="218960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900" b="1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559834" y="1668665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747717" y="1668665"/>
              <a:ext cx="6928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First Name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937573" y="1652707"/>
              <a:ext cx="5180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Mobile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175573" y="1646274"/>
              <a:ext cx="36420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Age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737173" y="1962154"/>
              <a:ext cx="82266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Middle Name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47717" y="2255565"/>
              <a:ext cx="67518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Last Name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175573" y="1953306"/>
              <a:ext cx="44275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Email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175573" y="2255874"/>
              <a:ext cx="87075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Home Address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05209" y="1371600"/>
              <a:ext cx="87235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 smtClean="0"/>
                <a:t>Add Customer</a:t>
              </a:r>
              <a:endParaRPr lang="en-PH" sz="900" b="1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559833" y="1978587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559834" y="2272307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700166" y="1969739"/>
              <a:ext cx="1990007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6455664" y="1685099"/>
              <a:ext cx="1234509" cy="18153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556573" y="1687742"/>
              <a:ext cx="305793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6094767" y="2272307"/>
              <a:ext cx="1595406" cy="47481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747717" y="2532415"/>
              <a:ext cx="176202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Source of funds (Bank Account # )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497514" y="2549157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6584398" y="2836271"/>
              <a:ext cx="496175" cy="118657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800" dirty="0" smtClean="0"/>
                <a:t>Ok</a:t>
              </a:r>
              <a:endParaRPr lang="en-PH" sz="800" dirty="0"/>
            </a:p>
          </p:txBody>
        </p:sp>
        <p:sp>
          <p:nvSpPr>
            <p:cNvPr id="118" name="Rounded Rectangle 117"/>
            <p:cNvSpPr/>
            <p:nvPr/>
          </p:nvSpPr>
          <p:spPr>
            <a:xfrm>
              <a:off x="7203220" y="2836271"/>
              <a:ext cx="500055" cy="118657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800" dirty="0" smtClean="0"/>
                <a:t>Cancel</a:t>
              </a:r>
              <a:endParaRPr lang="en-PH" sz="800" dirty="0"/>
            </a:p>
          </p:txBody>
        </p:sp>
      </p:grpSp>
      <p:sp>
        <p:nvSpPr>
          <p:cNvPr id="119" name="Oval 118"/>
          <p:cNvSpPr/>
          <p:nvPr/>
        </p:nvSpPr>
        <p:spPr>
          <a:xfrm>
            <a:off x="7700979" y="2943739"/>
            <a:ext cx="228600" cy="228600"/>
          </a:xfrm>
          <a:prstGeom prst="ellipse">
            <a:avLst/>
          </a:prstGeom>
          <a:solidFill>
            <a:srgbClr val="C0000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20" name="Rectangle 119"/>
          <p:cNvSpPr/>
          <p:nvPr/>
        </p:nvSpPr>
        <p:spPr>
          <a:xfrm>
            <a:off x="2825427" y="3381543"/>
            <a:ext cx="5137364" cy="157145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21" name="Rectangle 120"/>
          <p:cNvSpPr/>
          <p:nvPr/>
        </p:nvSpPr>
        <p:spPr>
          <a:xfrm>
            <a:off x="2819400" y="3288472"/>
            <a:ext cx="5143391" cy="218960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900" b="1"/>
          </a:p>
        </p:txBody>
      </p:sp>
      <p:sp>
        <p:nvSpPr>
          <p:cNvPr id="122" name="Rectangle 121"/>
          <p:cNvSpPr/>
          <p:nvPr/>
        </p:nvSpPr>
        <p:spPr>
          <a:xfrm>
            <a:off x="3680052" y="3573665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23" name="TextBox 122"/>
          <p:cNvSpPr txBox="1"/>
          <p:nvPr/>
        </p:nvSpPr>
        <p:spPr>
          <a:xfrm>
            <a:off x="2867935" y="3573665"/>
            <a:ext cx="6928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First Name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795694" y="4411402"/>
            <a:ext cx="5180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Mobile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033694" y="4404969"/>
            <a:ext cx="3642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Age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857391" y="3867154"/>
            <a:ext cx="8226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Middle Name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2867935" y="4160565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Last Name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295791" y="3858306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Email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295791" y="4160874"/>
            <a:ext cx="870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Home Address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2825427" y="3276600"/>
            <a:ext cx="1075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/>
              <a:t>Blacklist Customer</a:t>
            </a:r>
            <a:endParaRPr lang="en-PH" sz="900" b="1" dirty="0"/>
          </a:p>
        </p:txBody>
      </p:sp>
      <p:sp>
        <p:nvSpPr>
          <p:cNvPr id="131" name="Rectangle 130"/>
          <p:cNvSpPr/>
          <p:nvPr/>
        </p:nvSpPr>
        <p:spPr>
          <a:xfrm>
            <a:off x="3680051" y="3883587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32" name="Rectangle 131"/>
          <p:cNvSpPr/>
          <p:nvPr/>
        </p:nvSpPr>
        <p:spPr>
          <a:xfrm>
            <a:off x="3680052" y="4177307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33" name="Rectangle 132"/>
          <p:cNvSpPr/>
          <p:nvPr/>
        </p:nvSpPr>
        <p:spPr>
          <a:xfrm>
            <a:off x="5820384" y="3874739"/>
            <a:ext cx="1990007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34" name="Rectangle 133"/>
          <p:cNvSpPr/>
          <p:nvPr/>
        </p:nvSpPr>
        <p:spPr>
          <a:xfrm>
            <a:off x="4313785" y="4443794"/>
            <a:ext cx="1234509" cy="18153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35" name="Rectangle 134"/>
          <p:cNvSpPr/>
          <p:nvPr/>
        </p:nvSpPr>
        <p:spPr>
          <a:xfrm>
            <a:off x="3414694" y="4446437"/>
            <a:ext cx="305793" cy="17888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36" name="Rectangle 135"/>
          <p:cNvSpPr/>
          <p:nvPr/>
        </p:nvSpPr>
        <p:spPr>
          <a:xfrm>
            <a:off x="6214985" y="4177307"/>
            <a:ext cx="1595406" cy="47481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37" name="TextBox 136"/>
          <p:cNvSpPr txBox="1"/>
          <p:nvPr/>
        </p:nvSpPr>
        <p:spPr>
          <a:xfrm>
            <a:off x="2867935" y="4648200"/>
            <a:ext cx="1762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Source of funds (Bank Account # )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4617732" y="4664942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39" name="Rounded Rectangle 138"/>
          <p:cNvSpPr/>
          <p:nvPr/>
        </p:nvSpPr>
        <p:spPr>
          <a:xfrm>
            <a:off x="6704616" y="4741271"/>
            <a:ext cx="49617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Ok</a:t>
            </a:r>
            <a:endParaRPr lang="en-PH" sz="800" dirty="0"/>
          </a:p>
        </p:txBody>
      </p:sp>
      <p:sp>
        <p:nvSpPr>
          <p:cNvPr id="140" name="Rounded Rectangle 139"/>
          <p:cNvSpPr/>
          <p:nvPr/>
        </p:nvSpPr>
        <p:spPr>
          <a:xfrm>
            <a:off x="7323438" y="4741271"/>
            <a:ext cx="50005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Cancel</a:t>
            </a:r>
            <a:endParaRPr lang="en-PH" sz="800" dirty="0"/>
          </a:p>
        </p:txBody>
      </p:sp>
      <p:sp>
        <p:nvSpPr>
          <p:cNvPr id="141" name="TextBox 140"/>
          <p:cNvSpPr txBox="1"/>
          <p:nvPr/>
        </p:nvSpPr>
        <p:spPr>
          <a:xfrm>
            <a:off x="5301818" y="3579168"/>
            <a:ext cx="5822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Birthday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5982840" y="3605005"/>
            <a:ext cx="605304" cy="16662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43" name="Rectangle 142"/>
          <p:cNvSpPr/>
          <p:nvPr/>
        </p:nvSpPr>
        <p:spPr>
          <a:xfrm>
            <a:off x="6729808" y="3592741"/>
            <a:ext cx="305793" cy="17888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44" name="Rectangle 143"/>
          <p:cNvSpPr/>
          <p:nvPr/>
        </p:nvSpPr>
        <p:spPr>
          <a:xfrm>
            <a:off x="7214397" y="3583202"/>
            <a:ext cx="449621" cy="17888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45" name="Rounded Rectangle 144"/>
          <p:cNvSpPr/>
          <p:nvPr/>
        </p:nvSpPr>
        <p:spPr>
          <a:xfrm>
            <a:off x="3738884" y="1515846"/>
            <a:ext cx="439684" cy="450039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46" name="Picture 14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620" y="1544799"/>
            <a:ext cx="358212" cy="358212"/>
          </a:xfrm>
          <a:prstGeom prst="rect">
            <a:avLst/>
          </a:prstGeom>
        </p:spPr>
      </p:pic>
      <p:sp>
        <p:nvSpPr>
          <p:cNvPr id="147" name="Rectangle 146"/>
          <p:cNvSpPr/>
          <p:nvPr/>
        </p:nvSpPr>
        <p:spPr>
          <a:xfrm>
            <a:off x="5798941" y="1708987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pic>
        <p:nvPicPr>
          <p:cNvPr id="148" name="Picture 14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023" y="1699009"/>
            <a:ext cx="236994" cy="236994"/>
          </a:xfrm>
          <a:prstGeom prst="rect">
            <a:avLst/>
          </a:prstGeom>
        </p:spPr>
      </p:pic>
      <p:sp>
        <p:nvSpPr>
          <p:cNvPr id="149" name="Rectangle 148"/>
          <p:cNvSpPr/>
          <p:nvPr/>
        </p:nvSpPr>
        <p:spPr>
          <a:xfrm>
            <a:off x="4754141" y="1715342"/>
            <a:ext cx="749853" cy="20689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50" name="Isosceles Triangle 149"/>
          <p:cNvSpPr/>
          <p:nvPr/>
        </p:nvSpPr>
        <p:spPr>
          <a:xfrm rot="10800000">
            <a:off x="5333600" y="1779263"/>
            <a:ext cx="114300" cy="76486"/>
          </a:xfrm>
          <a:prstGeom prst="triangl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08657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/>
          <p:cNvSpPr/>
          <p:nvPr/>
        </p:nvSpPr>
        <p:spPr>
          <a:xfrm>
            <a:off x="1981200" y="2050765"/>
            <a:ext cx="6629400" cy="26161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12700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100" b="1"/>
          </a:p>
        </p:txBody>
      </p:sp>
      <p:grpSp>
        <p:nvGrpSpPr>
          <p:cNvPr id="2" name="Group 1"/>
          <p:cNvGrpSpPr/>
          <p:nvPr/>
        </p:nvGrpSpPr>
        <p:grpSpPr>
          <a:xfrm>
            <a:off x="0" y="685800"/>
            <a:ext cx="9144000" cy="5410200"/>
            <a:chOff x="0" y="685800"/>
            <a:chExt cx="9144000" cy="5410200"/>
          </a:xfrm>
        </p:grpSpPr>
        <p:sp>
          <p:nvSpPr>
            <p:cNvPr id="4" name="Rectangle 3"/>
            <p:cNvSpPr/>
            <p:nvPr/>
          </p:nvSpPr>
          <p:spPr>
            <a:xfrm>
              <a:off x="0" y="685800"/>
              <a:ext cx="9144000" cy="54102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6" name="Oval 5"/>
            <p:cNvSpPr/>
            <p:nvPr/>
          </p:nvSpPr>
          <p:spPr>
            <a:xfrm>
              <a:off x="8771516" y="791135"/>
              <a:ext cx="228600" cy="228600"/>
            </a:xfrm>
            <a:prstGeom prst="ellipse">
              <a:avLst/>
            </a:prstGeom>
            <a:solidFill>
              <a:srgbClr val="C0000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7" name="Oval 6"/>
            <p:cNvSpPr/>
            <p:nvPr/>
          </p:nvSpPr>
          <p:spPr>
            <a:xfrm>
              <a:off x="8458200" y="791135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8" name="Oval 7"/>
            <p:cNvSpPr/>
            <p:nvPr/>
          </p:nvSpPr>
          <p:spPr>
            <a:xfrm>
              <a:off x="8153400" y="791135"/>
              <a:ext cx="228600" cy="228600"/>
            </a:xfrm>
            <a:prstGeom prst="ellipse">
              <a:avLst/>
            </a:prstGeom>
            <a:solidFill>
              <a:srgbClr val="00B05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200" y="728990"/>
              <a:ext cx="16962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 smtClean="0">
                  <a:solidFill>
                    <a:schemeClr val="bg1"/>
                  </a:solidFill>
                </a:rPr>
                <a:t>Lending Management Software</a:t>
              </a:r>
              <a:endParaRPr lang="en-PH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14300" y="1298516"/>
              <a:ext cx="8915400" cy="464508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105200" y="1292151"/>
              <a:ext cx="1474804" cy="4624001"/>
            </a:xfrm>
            <a:prstGeom prst="rect">
              <a:avLst/>
            </a:prstGeom>
            <a:solidFill>
              <a:srgbClr val="00206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7" name="Isosceles Triangle 276"/>
            <p:cNvSpPr/>
            <p:nvPr/>
          </p:nvSpPr>
          <p:spPr>
            <a:xfrm rot="5400000">
              <a:off x="1443437" y="2059394"/>
              <a:ext cx="592358" cy="318053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97342" y="1402082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Home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203699" y="2017182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Customer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197342" y="2655564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Quote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203699" y="3295341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Reports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197342" y="3904941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Reminders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203699" y="5388725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Logout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76200" y="987623"/>
              <a:ext cx="48013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Welcome! Anna Patricia M. </a:t>
              </a:r>
              <a:r>
                <a:rPr lang="en-PH" sz="1400" dirty="0" err="1" smtClean="0">
                  <a:solidFill>
                    <a:schemeClr val="bg1"/>
                  </a:solidFill>
                </a:rPr>
                <a:t>Lazares</a:t>
              </a:r>
              <a:r>
                <a:rPr lang="en-PH" sz="1400" dirty="0" smtClean="0">
                  <a:solidFill>
                    <a:schemeClr val="bg1"/>
                  </a:solidFill>
                </a:rPr>
                <a:t>	April, 2, 2015 2:32:27	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905000" y="1345867"/>
              <a:ext cx="6800631" cy="45702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007056" y="1422068"/>
              <a:ext cx="6603544" cy="604766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2116754" y="1512381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7044" y="1567848"/>
              <a:ext cx="339104" cy="339104"/>
            </a:xfrm>
            <a:prstGeom prst="rect">
              <a:avLst/>
            </a:prstGeom>
          </p:spPr>
        </p:pic>
        <p:sp>
          <p:nvSpPr>
            <p:cNvPr id="74" name="Rounded Rectangle 73"/>
            <p:cNvSpPr/>
            <p:nvPr/>
          </p:nvSpPr>
          <p:spPr>
            <a:xfrm>
              <a:off x="2667000" y="1512380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3200400" y="1512381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8018516" y="1512380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884" y="1567848"/>
              <a:ext cx="330440" cy="330440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2372" y="1567848"/>
              <a:ext cx="339104" cy="339104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0690" y="1554899"/>
              <a:ext cx="339104" cy="339104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2026762" y="2050769"/>
              <a:ext cx="6976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 smtClean="0"/>
                <a:t>Customers</a:t>
              </a:r>
              <a:endParaRPr lang="en-PH" sz="900" b="1" dirty="0"/>
            </a:p>
          </p:txBody>
        </p:sp>
      </p:grp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110485"/>
              </p:ext>
            </p:extLst>
          </p:nvPr>
        </p:nvGraphicFramePr>
        <p:xfrm>
          <a:off x="2007055" y="2312379"/>
          <a:ext cx="6598883" cy="357988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22999"/>
                <a:gridCol w="969379"/>
                <a:gridCol w="711706"/>
                <a:gridCol w="883192"/>
                <a:gridCol w="1043772"/>
                <a:gridCol w="963482"/>
                <a:gridCol w="1204353"/>
              </a:tblGrid>
              <a:tr h="223419"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First Name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Middle Name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Last</a:t>
                      </a:r>
                      <a:r>
                        <a:rPr lang="en-PH" sz="900" baseline="0" dirty="0" smtClean="0"/>
                        <a:t> name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Mobile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Email Address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Address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Transaction Log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704991" y="2856801"/>
            <a:ext cx="5351516" cy="21814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33" name="Group 32"/>
          <p:cNvGrpSpPr/>
          <p:nvPr/>
        </p:nvGrpSpPr>
        <p:grpSpPr>
          <a:xfrm>
            <a:off x="2824288" y="3259774"/>
            <a:ext cx="5143391" cy="1676400"/>
            <a:chOff x="2699182" y="1371600"/>
            <a:chExt cx="5143391" cy="1676400"/>
          </a:xfrm>
        </p:grpSpPr>
        <p:sp>
          <p:nvSpPr>
            <p:cNvPr id="34" name="Rectangle 33"/>
            <p:cNvSpPr/>
            <p:nvPr/>
          </p:nvSpPr>
          <p:spPr>
            <a:xfrm>
              <a:off x="2705209" y="1476543"/>
              <a:ext cx="5137364" cy="157145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699182" y="1383472"/>
              <a:ext cx="5143391" cy="218960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900" b="1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559834" y="1668665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47717" y="1668665"/>
              <a:ext cx="6928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First Name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937573" y="1652707"/>
              <a:ext cx="5180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Mobile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175573" y="1646274"/>
              <a:ext cx="36420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Age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37173" y="1962154"/>
              <a:ext cx="82266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Middle Name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747717" y="2255565"/>
              <a:ext cx="67518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Last Name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175573" y="1953306"/>
              <a:ext cx="44275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Email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175573" y="2255874"/>
              <a:ext cx="87075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Home Address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05209" y="1371600"/>
              <a:ext cx="110158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/>
                <a:t>Blacklist </a:t>
              </a:r>
              <a:r>
                <a:rPr lang="en-PH" sz="900" b="1" dirty="0" smtClean="0"/>
                <a:t>Customer</a:t>
              </a:r>
              <a:endParaRPr lang="en-PH" sz="900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59833" y="1978587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559834" y="2272307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700166" y="1969739"/>
              <a:ext cx="1990007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455664" y="1685099"/>
              <a:ext cx="1234509" cy="18153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556573" y="1687742"/>
              <a:ext cx="305793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094767" y="2272307"/>
              <a:ext cx="1595406" cy="47481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747717" y="2532415"/>
              <a:ext cx="176202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Source of funds (Bank Account # )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497514" y="2549157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6584398" y="2836271"/>
              <a:ext cx="496175" cy="118657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800" dirty="0" smtClean="0"/>
                <a:t>Ok</a:t>
              </a:r>
              <a:endParaRPr lang="en-PH" sz="800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7203220" y="2836271"/>
              <a:ext cx="500055" cy="118657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800" dirty="0" smtClean="0"/>
                <a:t>Cancel</a:t>
              </a:r>
              <a:endParaRPr lang="en-PH" sz="800" dirty="0"/>
            </a:p>
          </p:txBody>
        </p:sp>
      </p:grpSp>
      <p:sp>
        <p:nvSpPr>
          <p:cNvPr id="100" name="Oval 99"/>
          <p:cNvSpPr/>
          <p:nvPr/>
        </p:nvSpPr>
        <p:spPr>
          <a:xfrm>
            <a:off x="7700979" y="2943739"/>
            <a:ext cx="228600" cy="228600"/>
          </a:xfrm>
          <a:prstGeom prst="ellipse">
            <a:avLst/>
          </a:prstGeom>
          <a:solidFill>
            <a:srgbClr val="C0000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5" name="Rectangle 4"/>
          <p:cNvSpPr/>
          <p:nvPr/>
        </p:nvSpPr>
        <p:spPr>
          <a:xfrm>
            <a:off x="3906499" y="4694839"/>
            <a:ext cx="152400" cy="17786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 8"/>
          <p:cNvSpPr/>
          <p:nvPr/>
        </p:nvSpPr>
        <p:spPr>
          <a:xfrm>
            <a:off x="4058899" y="4694839"/>
            <a:ext cx="9589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900" b="1" dirty="0" smtClean="0">
                <a:solidFill>
                  <a:schemeClr val="bg1"/>
                </a:solidFill>
              </a:rPr>
              <a:t>Add to Blacklist 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704991" y="2856801"/>
            <a:ext cx="5351516" cy="21814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58" name="Group 57"/>
          <p:cNvGrpSpPr/>
          <p:nvPr/>
        </p:nvGrpSpPr>
        <p:grpSpPr>
          <a:xfrm>
            <a:off x="2824288" y="3259774"/>
            <a:ext cx="5143391" cy="1676400"/>
            <a:chOff x="2699182" y="1371600"/>
            <a:chExt cx="5143391" cy="1676400"/>
          </a:xfrm>
        </p:grpSpPr>
        <p:sp>
          <p:nvSpPr>
            <p:cNvPr id="59" name="Rectangle 58"/>
            <p:cNvSpPr/>
            <p:nvPr/>
          </p:nvSpPr>
          <p:spPr>
            <a:xfrm>
              <a:off x="2705209" y="1476543"/>
              <a:ext cx="5137364" cy="157145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99182" y="1383472"/>
              <a:ext cx="5143391" cy="218960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900" b="1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559834" y="1668665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747717" y="1668665"/>
              <a:ext cx="6928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First Name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937573" y="1652707"/>
              <a:ext cx="5180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Mobile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175573" y="1646274"/>
              <a:ext cx="36420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Age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737173" y="1962154"/>
              <a:ext cx="82266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Middle Name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747717" y="2255565"/>
              <a:ext cx="67518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Last Name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175573" y="1953306"/>
              <a:ext cx="44275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Email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175573" y="2255874"/>
              <a:ext cx="87075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Home Address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705209" y="1371600"/>
              <a:ext cx="86433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 smtClean="0"/>
                <a:t>Edit Customer</a:t>
              </a:r>
              <a:endParaRPr lang="en-PH" sz="900" b="1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559833" y="1978587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559834" y="2272307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700166" y="1969739"/>
              <a:ext cx="1990007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455664" y="1685099"/>
              <a:ext cx="1234509" cy="18153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556573" y="1687742"/>
              <a:ext cx="305793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094767" y="2272307"/>
              <a:ext cx="1595406" cy="47481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747717" y="2532415"/>
              <a:ext cx="176202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Source of funds (Bank Account # )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497514" y="2549157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6584398" y="2836271"/>
              <a:ext cx="496175" cy="118657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800" dirty="0" smtClean="0"/>
                <a:t>Ok</a:t>
              </a:r>
              <a:endParaRPr lang="en-PH" sz="800" dirty="0"/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7203220" y="2836271"/>
              <a:ext cx="500055" cy="118657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800" dirty="0" smtClean="0"/>
                <a:t>Cancel</a:t>
              </a:r>
              <a:endParaRPr lang="en-PH" sz="800" dirty="0"/>
            </a:p>
          </p:txBody>
        </p:sp>
      </p:grpSp>
      <p:sp>
        <p:nvSpPr>
          <p:cNvPr id="94" name="Oval 93"/>
          <p:cNvSpPr/>
          <p:nvPr/>
        </p:nvSpPr>
        <p:spPr>
          <a:xfrm>
            <a:off x="7700979" y="2943739"/>
            <a:ext cx="228600" cy="228600"/>
          </a:xfrm>
          <a:prstGeom prst="ellipse">
            <a:avLst/>
          </a:prstGeom>
          <a:solidFill>
            <a:srgbClr val="C0000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95" name="Rectangle 94"/>
          <p:cNvSpPr/>
          <p:nvPr/>
        </p:nvSpPr>
        <p:spPr>
          <a:xfrm>
            <a:off x="2704991" y="2856801"/>
            <a:ext cx="5351516" cy="21814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96" name="Group 95"/>
          <p:cNvGrpSpPr/>
          <p:nvPr/>
        </p:nvGrpSpPr>
        <p:grpSpPr>
          <a:xfrm>
            <a:off x="2824288" y="3259774"/>
            <a:ext cx="5143391" cy="1676400"/>
            <a:chOff x="2699182" y="1371600"/>
            <a:chExt cx="5143391" cy="1676400"/>
          </a:xfrm>
        </p:grpSpPr>
        <p:sp>
          <p:nvSpPr>
            <p:cNvPr id="97" name="Rectangle 96"/>
            <p:cNvSpPr/>
            <p:nvPr/>
          </p:nvSpPr>
          <p:spPr>
            <a:xfrm>
              <a:off x="2705209" y="1476543"/>
              <a:ext cx="5137364" cy="157145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699182" y="1383472"/>
              <a:ext cx="5143391" cy="218960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900" b="1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559834" y="1668665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747717" y="1668665"/>
              <a:ext cx="6928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First Name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937573" y="1652707"/>
              <a:ext cx="5180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Mobile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175573" y="1646274"/>
              <a:ext cx="36420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Age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737173" y="1962154"/>
              <a:ext cx="82266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Middle Name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47717" y="2255565"/>
              <a:ext cx="67518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Last Name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175573" y="1953306"/>
              <a:ext cx="44275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Email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175573" y="2255874"/>
              <a:ext cx="87075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Home Address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05209" y="1371600"/>
              <a:ext cx="87235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 smtClean="0"/>
                <a:t>Add Customer</a:t>
              </a:r>
              <a:endParaRPr lang="en-PH" sz="900" b="1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559833" y="1978587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559834" y="2272307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700166" y="1969739"/>
              <a:ext cx="1990007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6455664" y="1685099"/>
              <a:ext cx="1234509" cy="18153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556573" y="1687742"/>
              <a:ext cx="305793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6094767" y="2272307"/>
              <a:ext cx="1595406" cy="47481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747717" y="2532415"/>
              <a:ext cx="176202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Source of funds (Bank Account # )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497514" y="2549157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6584398" y="2836271"/>
              <a:ext cx="496175" cy="118657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800" dirty="0" smtClean="0"/>
                <a:t>Ok</a:t>
              </a:r>
              <a:endParaRPr lang="en-PH" sz="800" dirty="0"/>
            </a:p>
          </p:txBody>
        </p:sp>
        <p:sp>
          <p:nvSpPr>
            <p:cNvPr id="118" name="Rounded Rectangle 117"/>
            <p:cNvSpPr/>
            <p:nvPr/>
          </p:nvSpPr>
          <p:spPr>
            <a:xfrm>
              <a:off x="7203220" y="2836271"/>
              <a:ext cx="500055" cy="118657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800" dirty="0" smtClean="0"/>
                <a:t>Cancel</a:t>
              </a:r>
              <a:endParaRPr lang="en-PH" sz="800" dirty="0"/>
            </a:p>
          </p:txBody>
        </p:sp>
      </p:grpSp>
      <p:sp>
        <p:nvSpPr>
          <p:cNvPr id="119" name="Oval 118"/>
          <p:cNvSpPr/>
          <p:nvPr/>
        </p:nvSpPr>
        <p:spPr>
          <a:xfrm>
            <a:off x="7700979" y="2943739"/>
            <a:ext cx="228600" cy="228600"/>
          </a:xfrm>
          <a:prstGeom prst="ellipse">
            <a:avLst/>
          </a:prstGeom>
          <a:solidFill>
            <a:srgbClr val="C0000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20" name="Rectangle 119"/>
          <p:cNvSpPr/>
          <p:nvPr/>
        </p:nvSpPr>
        <p:spPr>
          <a:xfrm>
            <a:off x="2825427" y="3381543"/>
            <a:ext cx="5137364" cy="157145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21" name="Rectangle 120"/>
          <p:cNvSpPr/>
          <p:nvPr/>
        </p:nvSpPr>
        <p:spPr>
          <a:xfrm>
            <a:off x="2819400" y="3288472"/>
            <a:ext cx="5143391" cy="218960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900" b="1"/>
          </a:p>
        </p:txBody>
      </p:sp>
      <p:sp>
        <p:nvSpPr>
          <p:cNvPr id="122" name="Rectangle 121"/>
          <p:cNvSpPr/>
          <p:nvPr/>
        </p:nvSpPr>
        <p:spPr>
          <a:xfrm>
            <a:off x="3680052" y="3573665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23" name="TextBox 122"/>
          <p:cNvSpPr txBox="1"/>
          <p:nvPr/>
        </p:nvSpPr>
        <p:spPr>
          <a:xfrm>
            <a:off x="2867935" y="3573665"/>
            <a:ext cx="6928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First Name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795694" y="4411402"/>
            <a:ext cx="5180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Mobile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033694" y="4404969"/>
            <a:ext cx="3642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Age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857391" y="3867154"/>
            <a:ext cx="8226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Middle Name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2867935" y="4160565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Last Name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295791" y="3858306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Email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295791" y="4160874"/>
            <a:ext cx="870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Home Address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2825427" y="3276600"/>
            <a:ext cx="1075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/>
              <a:t>Blacklist Customer</a:t>
            </a:r>
            <a:endParaRPr lang="en-PH" sz="900" b="1" dirty="0"/>
          </a:p>
        </p:txBody>
      </p:sp>
      <p:sp>
        <p:nvSpPr>
          <p:cNvPr id="131" name="Rectangle 130"/>
          <p:cNvSpPr/>
          <p:nvPr/>
        </p:nvSpPr>
        <p:spPr>
          <a:xfrm>
            <a:off x="3680051" y="3883587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32" name="Rectangle 131"/>
          <p:cNvSpPr/>
          <p:nvPr/>
        </p:nvSpPr>
        <p:spPr>
          <a:xfrm>
            <a:off x="3680052" y="4177307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33" name="Rectangle 132"/>
          <p:cNvSpPr/>
          <p:nvPr/>
        </p:nvSpPr>
        <p:spPr>
          <a:xfrm>
            <a:off x="5820384" y="3874739"/>
            <a:ext cx="1990007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34" name="Rectangle 133"/>
          <p:cNvSpPr/>
          <p:nvPr/>
        </p:nvSpPr>
        <p:spPr>
          <a:xfrm>
            <a:off x="4313785" y="4443794"/>
            <a:ext cx="1234509" cy="18153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35" name="Rectangle 134"/>
          <p:cNvSpPr/>
          <p:nvPr/>
        </p:nvSpPr>
        <p:spPr>
          <a:xfrm>
            <a:off x="3414694" y="4446437"/>
            <a:ext cx="305793" cy="17888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36" name="Rectangle 135"/>
          <p:cNvSpPr/>
          <p:nvPr/>
        </p:nvSpPr>
        <p:spPr>
          <a:xfrm>
            <a:off x="6214985" y="4177307"/>
            <a:ext cx="1595406" cy="47481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37" name="TextBox 136"/>
          <p:cNvSpPr txBox="1"/>
          <p:nvPr/>
        </p:nvSpPr>
        <p:spPr>
          <a:xfrm>
            <a:off x="2867935" y="4648200"/>
            <a:ext cx="1762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Source of funds (Bank Account # )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4617732" y="4664942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39" name="Rounded Rectangle 138"/>
          <p:cNvSpPr/>
          <p:nvPr/>
        </p:nvSpPr>
        <p:spPr>
          <a:xfrm>
            <a:off x="6704616" y="4741271"/>
            <a:ext cx="49617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Ok</a:t>
            </a:r>
            <a:endParaRPr lang="en-PH" sz="800" dirty="0"/>
          </a:p>
        </p:txBody>
      </p:sp>
      <p:sp>
        <p:nvSpPr>
          <p:cNvPr id="140" name="Rounded Rectangle 139"/>
          <p:cNvSpPr/>
          <p:nvPr/>
        </p:nvSpPr>
        <p:spPr>
          <a:xfrm>
            <a:off x="7323438" y="4741271"/>
            <a:ext cx="50005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Cancel</a:t>
            </a:r>
            <a:endParaRPr lang="en-PH" sz="800" dirty="0"/>
          </a:p>
        </p:txBody>
      </p:sp>
      <p:sp>
        <p:nvSpPr>
          <p:cNvPr id="141" name="TextBox 140"/>
          <p:cNvSpPr txBox="1"/>
          <p:nvPr/>
        </p:nvSpPr>
        <p:spPr>
          <a:xfrm>
            <a:off x="5301818" y="3579168"/>
            <a:ext cx="5822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Birthday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5982840" y="3605005"/>
            <a:ext cx="605304" cy="16662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43" name="Rectangle 142"/>
          <p:cNvSpPr/>
          <p:nvPr/>
        </p:nvSpPr>
        <p:spPr>
          <a:xfrm>
            <a:off x="6729808" y="3592741"/>
            <a:ext cx="305793" cy="17888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44" name="Rectangle 143"/>
          <p:cNvSpPr/>
          <p:nvPr/>
        </p:nvSpPr>
        <p:spPr>
          <a:xfrm>
            <a:off x="7214397" y="3583202"/>
            <a:ext cx="449621" cy="17888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45" name="Rectangle 144"/>
          <p:cNvSpPr/>
          <p:nvPr/>
        </p:nvSpPr>
        <p:spPr>
          <a:xfrm>
            <a:off x="3558037" y="2564532"/>
            <a:ext cx="3161496" cy="167024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46" name="Rectangle 145"/>
          <p:cNvSpPr/>
          <p:nvPr/>
        </p:nvSpPr>
        <p:spPr>
          <a:xfrm>
            <a:off x="3634486" y="2984683"/>
            <a:ext cx="3024058" cy="113579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47" name="Rectangle 146"/>
          <p:cNvSpPr/>
          <p:nvPr/>
        </p:nvSpPr>
        <p:spPr>
          <a:xfrm>
            <a:off x="3628460" y="2891611"/>
            <a:ext cx="3027606" cy="221600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900" b="1"/>
          </a:p>
        </p:txBody>
      </p:sp>
      <p:sp>
        <p:nvSpPr>
          <p:cNvPr id="148" name="Rectangle 147"/>
          <p:cNvSpPr/>
          <p:nvPr/>
        </p:nvSpPr>
        <p:spPr>
          <a:xfrm>
            <a:off x="3622826" y="2894958"/>
            <a:ext cx="14510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900" b="1" dirty="0" smtClean="0"/>
              <a:t>Add to Customer Blacklist </a:t>
            </a:r>
            <a:endParaRPr lang="en-PH" sz="900" b="1" dirty="0"/>
          </a:p>
        </p:txBody>
      </p:sp>
      <p:sp>
        <p:nvSpPr>
          <p:cNvPr id="149" name="Oval 148"/>
          <p:cNvSpPr/>
          <p:nvPr/>
        </p:nvSpPr>
        <p:spPr>
          <a:xfrm>
            <a:off x="6393596" y="2617341"/>
            <a:ext cx="228600" cy="228600"/>
          </a:xfrm>
          <a:prstGeom prst="ellipse">
            <a:avLst/>
          </a:prstGeom>
          <a:solidFill>
            <a:srgbClr val="C0000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50" name="TextBox 149"/>
          <p:cNvSpPr txBox="1"/>
          <p:nvPr/>
        </p:nvSpPr>
        <p:spPr>
          <a:xfrm>
            <a:off x="4233482" y="3196042"/>
            <a:ext cx="19753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50" dirty="0" smtClean="0">
                <a:solidFill>
                  <a:schemeClr val="bg1"/>
                </a:solidFill>
              </a:rPr>
              <a:t>Are you sure you want to add “______” to your Blacklist?</a:t>
            </a:r>
            <a:endParaRPr lang="en-PH" sz="1050" dirty="0">
              <a:solidFill>
                <a:schemeClr val="bg1"/>
              </a:solidFill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4616317" y="3738096"/>
            <a:ext cx="49617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Yes</a:t>
            </a:r>
            <a:endParaRPr lang="en-PH" sz="800" dirty="0"/>
          </a:p>
        </p:txBody>
      </p:sp>
      <p:sp>
        <p:nvSpPr>
          <p:cNvPr id="152" name="Rounded Rectangle 151"/>
          <p:cNvSpPr/>
          <p:nvPr/>
        </p:nvSpPr>
        <p:spPr>
          <a:xfrm>
            <a:off x="5235139" y="3738096"/>
            <a:ext cx="50005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Cancel</a:t>
            </a:r>
            <a:endParaRPr lang="en-PH" sz="800" dirty="0"/>
          </a:p>
        </p:txBody>
      </p:sp>
      <p:sp>
        <p:nvSpPr>
          <p:cNvPr id="153" name="Rounded Rectangle 152"/>
          <p:cNvSpPr/>
          <p:nvPr/>
        </p:nvSpPr>
        <p:spPr>
          <a:xfrm>
            <a:off x="3738884" y="1515846"/>
            <a:ext cx="439684" cy="450039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54" name="Picture 15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620" y="1544799"/>
            <a:ext cx="358212" cy="358212"/>
          </a:xfrm>
          <a:prstGeom prst="rect">
            <a:avLst/>
          </a:prstGeom>
        </p:spPr>
      </p:pic>
      <p:sp>
        <p:nvSpPr>
          <p:cNvPr id="155" name="Rectangle 154"/>
          <p:cNvSpPr/>
          <p:nvPr/>
        </p:nvSpPr>
        <p:spPr>
          <a:xfrm>
            <a:off x="5798941" y="1708987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pic>
        <p:nvPicPr>
          <p:cNvPr id="156" name="Picture 15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023" y="1699009"/>
            <a:ext cx="236994" cy="236994"/>
          </a:xfrm>
          <a:prstGeom prst="rect">
            <a:avLst/>
          </a:prstGeom>
        </p:spPr>
      </p:pic>
      <p:sp>
        <p:nvSpPr>
          <p:cNvPr id="157" name="Rectangle 156"/>
          <p:cNvSpPr/>
          <p:nvPr/>
        </p:nvSpPr>
        <p:spPr>
          <a:xfrm>
            <a:off x="4754141" y="1715342"/>
            <a:ext cx="749853" cy="20689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58" name="Isosceles Triangle 157"/>
          <p:cNvSpPr/>
          <p:nvPr/>
        </p:nvSpPr>
        <p:spPr>
          <a:xfrm rot="10800000">
            <a:off x="5333600" y="1779263"/>
            <a:ext cx="114300" cy="76486"/>
          </a:xfrm>
          <a:prstGeom prst="triangl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40061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5800"/>
            <a:ext cx="9144000" cy="5410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6" name="Oval 5"/>
          <p:cNvSpPr/>
          <p:nvPr/>
        </p:nvSpPr>
        <p:spPr>
          <a:xfrm>
            <a:off x="8771516" y="791135"/>
            <a:ext cx="228600" cy="228600"/>
          </a:xfrm>
          <a:prstGeom prst="ellipse">
            <a:avLst/>
          </a:prstGeom>
          <a:solidFill>
            <a:srgbClr val="C0000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7" name="Oval 6"/>
          <p:cNvSpPr/>
          <p:nvPr/>
        </p:nvSpPr>
        <p:spPr>
          <a:xfrm>
            <a:off x="8458200" y="791135"/>
            <a:ext cx="228600" cy="228600"/>
          </a:xfrm>
          <a:prstGeom prst="ellipse">
            <a:avLst/>
          </a:prstGeom>
          <a:solidFill>
            <a:srgbClr val="FFC00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8" name="Oval 7"/>
          <p:cNvSpPr/>
          <p:nvPr/>
        </p:nvSpPr>
        <p:spPr>
          <a:xfrm>
            <a:off x="8153400" y="791135"/>
            <a:ext cx="228600" cy="228600"/>
          </a:xfrm>
          <a:prstGeom prst="ellipse">
            <a:avLst/>
          </a:prstGeom>
          <a:solidFill>
            <a:srgbClr val="00B05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1" name="TextBox 20"/>
          <p:cNvSpPr txBox="1"/>
          <p:nvPr/>
        </p:nvSpPr>
        <p:spPr>
          <a:xfrm>
            <a:off x="76200" y="728990"/>
            <a:ext cx="16962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>
                <a:solidFill>
                  <a:schemeClr val="bg1"/>
                </a:solidFill>
              </a:rPr>
              <a:t>Lending Management Software</a:t>
            </a:r>
            <a:endParaRPr lang="en-PH" sz="900" b="1" dirty="0">
              <a:solidFill>
                <a:schemeClr val="bg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7822" y="1281609"/>
            <a:ext cx="8915400" cy="464508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75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85" name="Rectangle 84"/>
          <p:cNvSpPr/>
          <p:nvPr/>
        </p:nvSpPr>
        <p:spPr>
          <a:xfrm>
            <a:off x="2705209" y="1476543"/>
            <a:ext cx="5137364" cy="157145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86" name="Rectangle 85"/>
          <p:cNvSpPr/>
          <p:nvPr/>
        </p:nvSpPr>
        <p:spPr>
          <a:xfrm>
            <a:off x="2699182" y="1383472"/>
            <a:ext cx="5143391" cy="218960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900" b="1"/>
          </a:p>
        </p:txBody>
      </p:sp>
      <p:sp>
        <p:nvSpPr>
          <p:cNvPr id="87" name="Rectangle 86"/>
          <p:cNvSpPr/>
          <p:nvPr/>
        </p:nvSpPr>
        <p:spPr>
          <a:xfrm>
            <a:off x="3559834" y="1668665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88" name="TextBox 87"/>
          <p:cNvSpPr txBox="1"/>
          <p:nvPr/>
        </p:nvSpPr>
        <p:spPr>
          <a:xfrm>
            <a:off x="2747717" y="1668665"/>
            <a:ext cx="6928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First Name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675476" y="2506402"/>
            <a:ext cx="5180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Mobile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913476" y="2499969"/>
            <a:ext cx="3642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Age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737173" y="1962154"/>
            <a:ext cx="8226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Middle Name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747717" y="2255565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Last Name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175573" y="1953306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Email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175573" y="2255874"/>
            <a:ext cx="870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Home Address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705209" y="1371600"/>
            <a:ext cx="12089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/>
              <a:t>Personal Information</a:t>
            </a:r>
            <a:endParaRPr lang="en-PH" sz="900" b="1" dirty="0"/>
          </a:p>
        </p:txBody>
      </p:sp>
      <p:sp>
        <p:nvSpPr>
          <p:cNvPr id="195" name="Rectangle 194"/>
          <p:cNvSpPr/>
          <p:nvPr/>
        </p:nvSpPr>
        <p:spPr>
          <a:xfrm>
            <a:off x="3559833" y="1978587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96" name="Rectangle 195"/>
          <p:cNvSpPr/>
          <p:nvPr/>
        </p:nvSpPr>
        <p:spPr>
          <a:xfrm>
            <a:off x="3559834" y="2272307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97" name="Rectangle 196"/>
          <p:cNvSpPr/>
          <p:nvPr/>
        </p:nvSpPr>
        <p:spPr>
          <a:xfrm>
            <a:off x="5700166" y="1969739"/>
            <a:ext cx="1990007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98" name="Rectangle 197"/>
          <p:cNvSpPr/>
          <p:nvPr/>
        </p:nvSpPr>
        <p:spPr>
          <a:xfrm>
            <a:off x="4193567" y="2538794"/>
            <a:ext cx="1234509" cy="18153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99" name="Rectangle 198"/>
          <p:cNvSpPr/>
          <p:nvPr/>
        </p:nvSpPr>
        <p:spPr>
          <a:xfrm>
            <a:off x="3294476" y="2541437"/>
            <a:ext cx="305793" cy="17888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00" name="Rectangle 199"/>
          <p:cNvSpPr/>
          <p:nvPr/>
        </p:nvSpPr>
        <p:spPr>
          <a:xfrm>
            <a:off x="6094767" y="2272307"/>
            <a:ext cx="1595406" cy="47481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02" name="Rectangle 201"/>
          <p:cNvSpPr/>
          <p:nvPr/>
        </p:nvSpPr>
        <p:spPr>
          <a:xfrm>
            <a:off x="2711236" y="3101563"/>
            <a:ext cx="5137364" cy="276583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03" name="Rectangle 202"/>
          <p:cNvSpPr/>
          <p:nvPr/>
        </p:nvSpPr>
        <p:spPr>
          <a:xfrm>
            <a:off x="2705209" y="3101564"/>
            <a:ext cx="5143391" cy="218960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900" b="1"/>
          </a:p>
        </p:txBody>
      </p:sp>
      <p:sp>
        <p:nvSpPr>
          <p:cNvPr id="219" name="TextBox 218"/>
          <p:cNvSpPr txBox="1"/>
          <p:nvPr/>
        </p:nvSpPr>
        <p:spPr>
          <a:xfrm>
            <a:off x="2737173" y="3089692"/>
            <a:ext cx="7729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/>
              <a:t>Loan Details</a:t>
            </a:r>
            <a:endParaRPr lang="en-PH" sz="900" b="1" dirty="0"/>
          </a:p>
        </p:txBody>
      </p:sp>
      <p:sp>
        <p:nvSpPr>
          <p:cNvPr id="220" name="TextBox 219"/>
          <p:cNvSpPr txBox="1"/>
          <p:nvPr/>
        </p:nvSpPr>
        <p:spPr>
          <a:xfrm>
            <a:off x="2747717" y="2743200"/>
            <a:ext cx="1762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Source of funds (Bank Account # )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4497514" y="2759942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22" name="Rectangle 221"/>
          <p:cNvSpPr/>
          <p:nvPr/>
        </p:nvSpPr>
        <p:spPr>
          <a:xfrm>
            <a:off x="3560827" y="3449468"/>
            <a:ext cx="1516259" cy="19796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23" name="TextBox 222"/>
          <p:cNvSpPr txBox="1"/>
          <p:nvPr/>
        </p:nvSpPr>
        <p:spPr>
          <a:xfrm>
            <a:off x="2748710" y="3449468"/>
            <a:ext cx="8162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Loan Amount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2738166" y="3742957"/>
            <a:ext cx="7681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Interest rate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2748710" y="4036368"/>
            <a:ext cx="8499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Terms in Mos.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3560826" y="3759390"/>
            <a:ext cx="1516259" cy="19796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31" name="Rectangle 230"/>
          <p:cNvSpPr/>
          <p:nvPr/>
        </p:nvSpPr>
        <p:spPr>
          <a:xfrm>
            <a:off x="3621841" y="4053110"/>
            <a:ext cx="1455245" cy="18625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36" name="TextBox 235"/>
          <p:cNvSpPr txBox="1"/>
          <p:nvPr/>
        </p:nvSpPr>
        <p:spPr>
          <a:xfrm>
            <a:off x="5159155" y="335280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Monthly Interest </a:t>
            </a:r>
          </a:p>
          <a:p>
            <a:r>
              <a:rPr lang="en-PH" sz="900" dirty="0" smtClean="0">
                <a:solidFill>
                  <a:schemeClr val="bg1"/>
                </a:solidFill>
              </a:rPr>
              <a:t>Payment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6202065" y="3428643"/>
            <a:ext cx="1493555" cy="206453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47" name="TextBox 246"/>
          <p:cNvSpPr txBox="1"/>
          <p:nvPr/>
        </p:nvSpPr>
        <p:spPr>
          <a:xfrm>
            <a:off x="5170123" y="3998217"/>
            <a:ext cx="8963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Loan Start date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5159155" y="4257809"/>
            <a:ext cx="10374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Monthly Due date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5170123" y="3738565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Total interest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6196618" y="4274242"/>
            <a:ext cx="1493092" cy="19796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57" name="Rectangle 256"/>
          <p:cNvSpPr/>
          <p:nvPr/>
        </p:nvSpPr>
        <p:spPr>
          <a:xfrm>
            <a:off x="6202066" y="3738565"/>
            <a:ext cx="1493554" cy="19796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58" name="Rectangle 257"/>
          <p:cNvSpPr/>
          <p:nvPr/>
        </p:nvSpPr>
        <p:spPr>
          <a:xfrm>
            <a:off x="6196618" y="4010407"/>
            <a:ext cx="1493555" cy="206453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59" name="TextBox 258"/>
          <p:cNvSpPr txBox="1"/>
          <p:nvPr/>
        </p:nvSpPr>
        <p:spPr>
          <a:xfrm>
            <a:off x="2667000" y="4302386"/>
            <a:ext cx="9332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Payment Period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60" name="Rectangle 259"/>
          <p:cNvSpPr/>
          <p:nvPr/>
        </p:nvSpPr>
        <p:spPr>
          <a:xfrm>
            <a:off x="3628727" y="4302386"/>
            <a:ext cx="1455245" cy="18625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61" name="TextBox 260"/>
          <p:cNvSpPr txBox="1"/>
          <p:nvPr/>
        </p:nvSpPr>
        <p:spPr>
          <a:xfrm>
            <a:off x="2777372" y="4575891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Collateral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62" name="Rectangle 261"/>
          <p:cNvSpPr/>
          <p:nvPr/>
        </p:nvSpPr>
        <p:spPr>
          <a:xfrm>
            <a:off x="3477268" y="4601780"/>
            <a:ext cx="151459" cy="18625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63" name="TextBox 262"/>
          <p:cNvSpPr txBox="1"/>
          <p:nvPr/>
        </p:nvSpPr>
        <p:spPr>
          <a:xfrm>
            <a:off x="2776972" y="483038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Collateral</a:t>
            </a:r>
          </a:p>
          <a:p>
            <a:r>
              <a:rPr lang="en-PH" sz="900" dirty="0" smtClean="0">
                <a:solidFill>
                  <a:schemeClr val="bg1"/>
                </a:solidFill>
              </a:rPr>
              <a:t>Description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3476868" y="4856269"/>
            <a:ext cx="1745190" cy="630131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66" name="TextBox 265"/>
          <p:cNvSpPr txBox="1"/>
          <p:nvPr/>
        </p:nvSpPr>
        <p:spPr>
          <a:xfrm>
            <a:off x="5167501" y="4569768"/>
            <a:ext cx="4603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Notes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5666917" y="4551469"/>
            <a:ext cx="2028703" cy="630131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68" name="TextBox 267"/>
          <p:cNvSpPr txBox="1"/>
          <p:nvPr/>
        </p:nvSpPr>
        <p:spPr>
          <a:xfrm>
            <a:off x="5290643" y="5255568"/>
            <a:ext cx="8146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Transaction #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69" name="Rectangle 268"/>
          <p:cNvSpPr/>
          <p:nvPr/>
        </p:nvSpPr>
        <p:spPr>
          <a:xfrm>
            <a:off x="6097383" y="5255569"/>
            <a:ext cx="1592790" cy="230832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70" name="Rounded Rectangle 269"/>
          <p:cNvSpPr/>
          <p:nvPr/>
        </p:nvSpPr>
        <p:spPr>
          <a:xfrm>
            <a:off x="6584398" y="2836271"/>
            <a:ext cx="49617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Next</a:t>
            </a:r>
            <a:endParaRPr lang="en-PH" sz="800" dirty="0"/>
          </a:p>
        </p:txBody>
      </p:sp>
      <p:sp>
        <p:nvSpPr>
          <p:cNvPr id="271" name="Rounded Rectangle 270"/>
          <p:cNvSpPr/>
          <p:nvPr/>
        </p:nvSpPr>
        <p:spPr>
          <a:xfrm>
            <a:off x="7203220" y="2836271"/>
            <a:ext cx="50005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Cancel</a:t>
            </a:r>
            <a:endParaRPr lang="en-PH" sz="800" dirty="0"/>
          </a:p>
        </p:txBody>
      </p:sp>
      <p:sp>
        <p:nvSpPr>
          <p:cNvPr id="272" name="Rounded Rectangle 271"/>
          <p:cNvSpPr/>
          <p:nvPr/>
        </p:nvSpPr>
        <p:spPr>
          <a:xfrm>
            <a:off x="6576743" y="5596343"/>
            <a:ext cx="49617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Next</a:t>
            </a:r>
            <a:endParaRPr lang="en-PH" sz="800" dirty="0"/>
          </a:p>
        </p:txBody>
      </p:sp>
      <p:sp>
        <p:nvSpPr>
          <p:cNvPr id="273" name="Rounded Rectangle 272"/>
          <p:cNvSpPr/>
          <p:nvPr/>
        </p:nvSpPr>
        <p:spPr>
          <a:xfrm>
            <a:off x="7195565" y="5596343"/>
            <a:ext cx="50005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Cancel</a:t>
            </a:r>
            <a:endParaRPr lang="en-PH" sz="800" dirty="0"/>
          </a:p>
        </p:txBody>
      </p:sp>
      <p:sp>
        <p:nvSpPr>
          <p:cNvPr id="274" name="Rectangle 273"/>
          <p:cNvSpPr/>
          <p:nvPr/>
        </p:nvSpPr>
        <p:spPr>
          <a:xfrm>
            <a:off x="3492508" y="5584223"/>
            <a:ext cx="1754473" cy="201902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9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Anna Patricia M. </a:t>
            </a:r>
            <a:r>
              <a:rPr lang="en-PH" sz="900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Lazares</a:t>
            </a:r>
            <a:endParaRPr lang="en-PH" sz="9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2737173" y="5584223"/>
            <a:ext cx="7553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Prepared by</a:t>
            </a:r>
            <a:endParaRPr lang="en-PH" sz="900" dirty="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5200" y="1292151"/>
            <a:ext cx="1793442" cy="4624001"/>
            <a:chOff x="105200" y="1292151"/>
            <a:chExt cx="1793442" cy="4624001"/>
          </a:xfrm>
        </p:grpSpPr>
        <p:sp>
          <p:nvSpPr>
            <p:cNvPr id="276" name="Rectangle 275"/>
            <p:cNvSpPr/>
            <p:nvPr/>
          </p:nvSpPr>
          <p:spPr>
            <a:xfrm>
              <a:off x="105200" y="1292151"/>
              <a:ext cx="1474804" cy="4624001"/>
            </a:xfrm>
            <a:prstGeom prst="rect">
              <a:avLst/>
            </a:prstGeom>
            <a:solidFill>
              <a:srgbClr val="00206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7" name="Isosceles Triangle 276"/>
            <p:cNvSpPr/>
            <p:nvPr/>
          </p:nvSpPr>
          <p:spPr>
            <a:xfrm rot="5400000">
              <a:off x="1443437" y="1444294"/>
              <a:ext cx="592358" cy="318053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278" name="Rectangle 277"/>
          <p:cNvSpPr/>
          <p:nvPr/>
        </p:nvSpPr>
        <p:spPr>
          <a:xfrm>
            <a:off x="197342" y="1402082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Home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0" name="Rectangle 279"/>
          <p:cNvSpPr/>
          <p:nvPr/>
        </p:nvSpPr>
        <p:spPr>
          <a:xfrm>
            <a:off x="203699" y="2017182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Customer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2" name="Rectangle 281"/>
          <p:cNvSpPr/>
          <p:nvPr/>
        </p:nvSpPr>
        <p:spPr>
          <a:xfrm>
            <a:off x="197342" y="2655564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Quote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4" name="Rectangle 283"/>
          <p:cNvSpPr/>
          <p:nvPr/>
        </p:nvSpPr>
        <p:spPr>
          <a:xfrm>
            <a:off x="203699" y="3295341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Reports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6" name="Rectangle 285"/>
          <p:cNvSpPr/>
          <p:nvPr/>
        </p:nvSpPr>
        <p:spPr>
          <a:xfrm>
            <a:off x="197342" y="3904941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Reminders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8" name="Rectangle 287"/>
          <p:cNvSpPr/>
          <p:nvPr/>
        </p:nvSpPr>
        <p:spPr>
          <a:xfrm>
            <a:off x="203699" y="5388725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Logout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9" name="Rectangle 288"/>
          <p:cNvSpPr/>
          <p:nvPr/>
        </p:nvSpPr>
        <p:spPr>
          <a:xfrm>
            <a:off x="76200" y="987623"/>
            <a:ext cx="48013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Welcome! Anna Patricia M. </a:t>
            </a:r>
            <a:r>
              <a:rPr lang="en-PH" sz="1400" dirty="0" err="1" smtClean="0">
                <a:solidFill>
                  <a:schemeClr val="bg1"/>
                </a:solidFill>
              </a:rPr>
              <a:t>Lazares</a:t>
            </a:r>
            <a:r>
              <a:rPr lang="en-PH" sz="1400" dirty="0" smtClean="0">
                <a:solidFill>
                  <a:schemeClr val="bg1"/>
                </a:solidFill>
              </a:rPr>
              <a:t>	April, 2, 2015 2:32:27	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181600" y="1674168"/>
            <a:ext cx="5822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Birthday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862622" y="1700005"/>
            <a:ext cx="605304" cy="16662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71" name="Rectangle 70"/>
          <p:cNvSpPr/>
          <p:nvPr/>
        </p:nvSpPr>
        <p:spPr>
          <a:xfrm>
            <a:off x="6609590" y="1687741"/>
            <a:ext cx="305793" cy="17888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72" name="Rectangle 71"/>
          <p:cNvSpPr/>
          <p:nvPr/>
        </p:nvSpPr>
        <p:spPr>
          <a:xfrm>
            <a:off x="7094179" y="1678202"/>
            <a:ext cx="449621" cy="17888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</p:spTree>
    <p:extLst>
      <p:ext uri="{BB962C8B-B14F-4D97-AF65-F5344CB8AC3E}">
        <p14:creationId xmlns:p14="http://schemas.microsoft.com/office/powerpoint/2010/main" val="4062054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5800"/>
            <a:ext cx="9144000" cy="5410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6" name="Oval 5"/>
          <p:cNvSpPr/>
          <p:nvPr/>
        </p:nvSpPr>
        <p:spPr>
          <a:xfrm>
            <a:off x="8771516" y="791135"/>
            <a:ext cx="228600" cy="228600"/>
          </a:xfrm>
          <a:prstGeom prst="ellipse">
            <a:avLst/>
          </a:prstGeom>
          <a:solidFill>
            <a:srgbClr val="C0000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7" name="Oval 6"/>
          <p:cNvSpPr/>
          <p:nvPr/>
        </p:nvSpPr>
        <p:spPr>
          <a:xfrm>
            <a:off x="8458200" y="791135"/>
            <a:ext cx="228600" cy="228600"/>
          </a:xfrm>
          <a:prstGeom prst="ellipse">
            <a:avLst/>
          </a:prstGeom>
          <a:solidFill>
            <a:srgbClr val="FFC00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8" name="Oval 7"/>
          <p:cNvSpPr/>
          <p:nvPr/>
        </p:nvSpPr>
        <p:spPr>
          <a:xfrm>
            <a:off x="8153400" y="791135"/>
            <a:ext cx="228600" cy="228600"/>
          </a:xfrm>
          <a:prstGeom prst="ellipse">
            <a:avLst/>
          </a:prstGeom>
          <a:solidFill>
            <a:srgbClr val="00B05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1" name="TextBox 20"/>
          <p:cNvSpPr txBox="1"/>
          <p:nvPr/>
        </p:nvSpPr>
        <p:spPr>
          <a:xfrm>
            <a:off x="76200" y="728990"/>
            <a:ext cx="16962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>
                <a:solidFill>
                  <a:schemeClr val="bg1"/>
                </a:solidFill>
              </a:rPr>
              <a:t>Lending Management Software</a:t>
            </a:r>
            <a:endParaRPr lang="en-PH" sz="900" b="1" dirty="0">
              <a:solidFill>
                <a:schemeClr val="bg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14300" y="1298516"/>
            <a:ext cx="8915400" cy="464508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75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02" name="Rectangle 201"/>
          <p:cNvSpPr/>
          <p:nvPr/>
        </p:nvSpPr>
        <p:spPr>
          <a:xfrm>
            <a:off x="2702859" y="1524338"/>
            <a:ext cx="5137364" cy="217347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03" name="Rectangle 202"/>
          <p:cNvSpPr/>
          <p:nvPr/>
        </p:nvSpPr>
        <p:spPr>
          <a:xfrm>
            <a:off x="2696832" y="1448139"/>
            <a:ext cx="5143391" cy="218960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900" b="1"/>
          </a:p>
        </p:txBody>
      </p:sp>
      <p:sp>
        <p:nvSpPr>
          <p:cNvPr id="219" name="TextBox 218"/>
          <p:cNvSpPr txBox="1"/>
          <p:nvPr/>
        </p:nvSpPr>
        <p:spPr>
          <a:xfrm>
            <a:off x="2728796" y="1436267"/>
            <a:ext cx="9300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/>
              <a:t>Loan Calculator</a:t>
            </a:r>
            <a:endParaRPr lang="en-PH" sz="900" b="1" dirty="0"/>
          </a:p>
        </p:txBody>
      </p:sp>
      <p:sp>
        <p:nvSpPr>
          <p:cNvPr id="222" name="Rectangle 221"/>
          <p:cNvSpPr/>
          <p:nvPr/>
        </p:nvSpPr>
        <p:spPr>
          <a:xfrm>
            <a:off x="3552450" y="1964250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23" name="TextBox 222"/>
          <p:cNvSpPr txBox="1"/>
          <p:nvPr/>
        </p:nvSpPr>
        <p:spPr>
          <a:xfrm>
            <a:off x="2740333" y="1964250"/>
            <a:ext cx="8162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Loan Amount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2729789" y="2257739"/>
            <a:ext cx="7681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Interest rate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2740333" y="2551150"/>
            <a:ext cx="8499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Terms in Mos.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3552449" y="2274172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31" name="Rectangle 230"/>
          <p:cNvSpPr/>
          <p:nvPr/>
        </p:nvSpPr>
        <p:spPr>
          <a:xfrm>
            <a:off x="3613464" y="2567892"/>
            <a:ext cx="1455245" cy="18625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36" name="TextBox 235"/>
          <p:cNvSpPr txBox="1"/>
          <p:nvPr/>
        </p:nvSpPr>
        <p:spPr>
          <a:xfrm>
            <a:off x="5150778" y="1867582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Monthly Interest </a:t>
            </a:r>
          </a:p>
          <a:p>
            <a:r>
              <a:rPr lang="en-PH" sz="900" dirty="0" smtClean="0">
                <a:solidFill>
                  <a:schemeClr val="bg1"/>
                </a:solidFill>
              </a:rPr>
              <a:t>Payment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6193688" y="1943425"/>
            <a:ext cx="1493555" cy="206453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47" name="TextBox 246"/>
          <p:cNvSpPr txBox="1"/>
          <p:nvPr/>
        </p:nvSpPr>
        <p:spPr>
          <a:xfrm>
            <a:off x="5161746" y="2512999"/>
            <a:ext cx="8963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Loan Start date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5150778" y="2772591"/>
            <a:ext cx="10374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Monthly Due date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5161746" y="2253347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Total interest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6188241" y="2789024"/>
            <a:ext cx="1493092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57" name="Rectangle 256"/>
          <p:cNvSpPr/>
          <p:nvPr/>
        </p:nvSpPr>
        <p:spPr>
          <a:xfrm>
            <a:off x="6193689" y="2253347"/>
            <a:ext cx="1493554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58" name="Rectangle 257"/>
          <p:cNvSpPr/>
          <p:nvPr/>
        </p:nvSpPr>
        <p:spPr>
          <a:xfrm>
            <a:off x="6188241" y="2525189"/>
            <a:ext cx="1493555" cy="206453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59" name="TextBox 258"/>
          <p:cNvSpPr txBox="1"/>
          <p:nvPr/>
        </p:nvSpPr>
        <p:spPr>
          <a:xfrm>
            <a:off x="2667000" y="2817168"/>
            <a:ext cx="9332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Payment Period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60" name="Rectangle 259"/>
          <p:cNvSpPr/>
          <p:nvPr/>
        </p:nvSpPr>
        <p:spPr>
          <a:xfrm>
            <a:off x="3620350" y="2817168"/>
            <a:ext cx="1455245" cy="18625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76" name="Rectangle 275"/>
          <p:cNvSpPr/>
          <p:nvPr/>
        </p:nvSpPr>
        <p:spPr>
          <a:xfrm>
            <a:off x="105200" y="1292151"/>
            <a:ext cx="1474804" cy="462400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7" name="Isosceles Triangle 276"/>
          <p:cNvSpPr/>
          <p:nvPr/>
        </p:nvSpPr>
        <p:spPr>
          <a:xfrm rot="5400000">
            <a:off x="1386848" y="2727953"/>
            <a:ext cx="592358" cy="318053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8" name="Rectangle 277"/>
          <p:cNvSpPr/>
          <p:nvPr/>
        </p:nvSpPr>
        <p:spPr>
          <a:xfrm>
            <a:off x="197342" y="1402082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Home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0" name="Rectangle 279"/>
          <p:cNvSpPr/>
          <p:nvPr/>
        </p:nvSpPr>
        <p:spPr>
          <a:xfrm>
            <a:off x="203699" y="2017182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Customer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2" name="Rectangle 281"/>
          <p:cNvSpPr/>
          <p:nvPr/>
        </p:nvSpPr>
        <p:spPr>
          <a:xfrm>
            <a:off x="197342" y="2655564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Quote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4" name="Rectangle 283"/>
          <p:cNvSpPr/>
          <p:nvPr/>
        </p:nvSpPr>
        <p:spPr>
          <a:xfrm>
            <a:off x="203699" y="3295341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Reports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6" name="Rectangle 285"/>
          <p:cNvSpPr/>
          <p:nvPr/>
        </p:nvSpPr>
        <p:spPr>
          <a:xfrm>
            <a:off x="197342" y="3904941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Reminders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8" name="Rectangle 287"/>
          <p:cNvSpPr/>
          <p:nvPr/>
        </p:nvSpPr>
        <p:spPr>
          <a:xfrm>
            <a:off x="203699" y="5388725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Logout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9" name="Rectangle 288"/>
          <p:cNvSpPr/>
          <p:nvPr/>
        </p:nvSpPr>
        <p:spPr>
          <a:xfrm>
            <a:off x="76200" y="987623"/>
            <a:ext cx="48013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Welcome! Anna Patricia M. </a:t>
            </a:r>
            <a:r>
              <a:rPr lang="en-PH" sz="1400" dirty="0" err="1" smtClean="0">
                <a:solidFill>
                  <a:schemeClr val="bg1"/>
                </a:solidFill>
              </a:rPr>
              <a:t>Lazares</a:t>
            </a:r>
            <a:r>
              <a:rPr lang="en-PH" sz="1400" dirty="0" smtClean="0">
                <a:solidFill>
                  <a:schemeClr val="bg1"/>
                </a:solidFill>
              </a:rPr>
              <a:t>	April, 2, 2015 2:32:27	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4820620" y="3236012"/>
            <a:ext cx="49617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Check</a:t>
            </a:r>
            <a:endParaRPr lang="en-PH" sz="800" dirty="0"/>
          </a:p>
        </p:txBody>
      </p:sp>
      <p:sp>
        <p:nvSpPr>
          <p:cNvPr id="70" name="Rounded Rectangle 69"/>
          <p:cNvSpPr/>
          <p:nvPr/>
        </p:nvSpPr>
        <p:spPr>
          <a:xfrm>
            <a:off x="5439442" y="3236012"/>
            <a:ext cx="50005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Clear</a:t>
            </a:r>
            <a:endParaRPr lang="en-PH" sz="800" dirty="0"/>
          </a:p>
        </p:txBody>
      </p:sp>
      <p:sp>
        <p:nvSpPr>
          <p:cNvPr id="73" name="Isosceles Triangle 72"/>
          <p:cNvSpPr/>
          <p:nvPr/>
        </p:nvSpPr>
        <p:spPr>
          <a:xfrm rot="10800000">
            <a:off x="4914900" y="2895313"/>
            <a:ext cx="114300" cy="76486"/>
          </a:xfrm>
          <a:prstGeom prst="triangl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40315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5800"/>
            <a:ext cx="9144000" cy="5410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6" name="Oval 5"/>
          <p:cNvSpPr/>
          <p:nvPr/>
        </p:nvSpPr>
        <p:spPr>
          <a:xfrm>
            <a:off x="8771516" y="791135"/>
            <a:ext cx="228600" cy="228600"/>
          </a:xfrm>
          <a:prstGeom prst="ellipse">
            <a:avLst/>
          </a:prstGeom>
          <a:solidFill>
            <a:srgbClr val="C0000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7" name="Oval 6"/>
          <p:cNvSpPr/>
          <p:nvPr/>
        </p:nvSpPr>
        <p:spPr>
          <a:xfrm>
            <a:off x="8458200" y="791135"/>
            <a:ext cx="228600" cy="228600"/>
          </a:xfrm>
          <a:prstGeom prst="ellipse">
            <a:avLst/>
          </a:prstGeom>
          <a:solidFill>
            <a:srgbClr val="FFC00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8" name="Oval 7"/>
          <p:cNvSpPr/>
          <p:nvPr/>
        </p:nvSpPr>
        <p:spPr>
          <a:xfrm>
            <a:off x="8153400" y="791135"/>
            <a:ext cx="228600" cy="228600"/>
          </a:xfrm>
          <a:prstGeom prst="ellipse">
            <a:avLst/>
          </a:prstGeom>
          <a:solidFill>
            <a:srgbClr val="00B05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1" name="TextBox 20"/>
          <p:cNvSpPr txBox="1"/>
          <p:nvPr/>
        </p:nvSpPr>
        <p:spPr>
          <a:xfrm>
            <a:off x="76200" y="728990"/>
            <a:ext cx="16962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>
                <a:solidFill>
                  <a:schemeClr val="bg1"/>
                </a:solidFill>
              </a:rPr>
              <a:t>Lending Management Software</a:t>
            </a:r>
            <a:endParaRPr lang="en-PH" sz="900" b="1" dirty="0">
              <a:solidFill>
                <a:schemeClr val="bg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14300" y="1298516"/>
            <a:ext cx="8915400" cy="464508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75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76" name="Rectangle 275"/>
          <p:cNvSpPr/>
          <p:nvPr/>
        </p:nvSpPr>
        <p:spPr>
          <a:xfrm>
            <a:off x="105200" y="1292151"/>
            <a:ext cx="1474804" cy="462400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7" name="Isosceles Triangle 276"/>
          <p:cNvSpPr/>
          <p:nvPr/>
        </p:nvSpPr>
        <p:spPr>
          <a:xfrm rot="5400000">
            <a:off x="1386848" y="3337553"/>
            <a:ext cx="592358" cy="318053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8" name="Rectangle 277"/>
          <p:cNvSpPr/>
          <p:nvPr/>
        </p:nvSpPr>
        <p:spPr>
          <a:xfrm>
            <a:off x="197342" y="1402082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Home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0" name="Rectangle 279"/>
          <p:cNvSpPr/>
          <p:nvPr/>
        </p:nvSpPr>
        <p:spPr>
          <a:xfrm>
            <a:off x="203699" y="2017182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Customer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2" name="Rectangle 281"/>
          <p:cNvSpPr/>
          <p:nvPr/>
        </p:nvSpPr>
        <p:spPr>
          <a:xfrm>
            <a:off x="197342" y="2655564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Quote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4" name="Rectangle 283"/>
          <p:cNvSpPr/>
          <p:nvPr/>
        </p:nvSpPr>
        <p:spPr>
          <a:xfrm>
            <a:off x="203699" y="3295341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Reports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6" name="Rectangle 285"/>
          <p:cNvSpPr/>
          <p:nvPr/>
        </p:nvSpPr>
        <p:spPr>
          <a:xfrm>
            <a:off x="197342" y="3904941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Reminders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8" name="Rectangle 287"/>
          <p:cNvSpPr/>
          <p:nvPr/>
        </p:nvSpPr>
        <p:spPr>
          <a:xfrm>
            <a:off x="203699" y="5388725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Logout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9" name="Rectangle 288"/>
          <p:cNvSpPr/>
          <p:nvPr/>
        </p:nvSpPr>
        <p:spPr>
          <a:xfrm>
            <a:off x="76200" y="987623"/>
            <a:ext cx="48013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Welcome! Anna Patricia M. </a:t>
            </a:r>
            <a:r>
              <a:rPr lang="en-PH" sz="1400" dirty="0" err="1" smtClean="0">
                <a:solidFill>
                  <a:schemeClr val="bg1"/>
                </a:solidFill>
              </a:rPr>
              <a:t>Lazares</a:t>
            </a:r>
            <a:r>
              <a:rPr lang="en-PH" sz="1400" dirty="0" smtClean="0">
                <a:solidFill>
                  <a:schemeClr val="bg1"/>
                </a:solidFill>
              </a:rPr>
              <a:t>	April, 2, 2015 2:32:27	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905000" y="1345867"/>
            <a:ext cx="6800631" cy="4570285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3" name="Rectangle 42"/>
          <p:cNvSpPr/>
          <p:nvPr/>
        </p:nvSpPr>
        <p:spPr>
          <a:xfrm>
            <a:off x="2007056" y="1422068"/>
            <a:ext cx="6603544" cy="60476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8" name="Rounded Rectangle 47"/>
          <p:cNvSpPr/>
          <p:nvPr/>
        </p:nvSpPr>
        <p:spPr>
          <a:xfrm>
            <a:off x="8018516" y="1512380"/>
            <a:ext cx="439684" cy="450039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884" y="1567848"/>
            <a:ext cx="330440" cy="330440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1981200" y="2050765"/>
            <a:ext cx="6629400" cy="26161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12700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100" b="1"/>
          </a:p>
        </p:txBody>
      </p:sp>
      <p:sp>
        <p:nvSpPr>
          <p:cNvPr id="53" name="TextBox 52"/>
          <p:cNvSpPr txBox="1"/>
          <p:nvPr/>
        </p:nvSpPr>
        <p:spPr>
          <a:xfrm>
            <a:off x="2026762" y="2050769"/>
            <a:ext cx="10935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/>
              <a:t>Payments received</a:t>
            </a:r>
            <a:endParaRPr lang="en-PH" sz="900" b="1" dirty="0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514990"/>
              </p:ext>
            </p:extLst>
          </p:nvPr>
        </p:nvGraphicFramePr>
        <p:xfrm>
          <a:off x="2007055" y="2312379"/>
          <a:ext cx="6598883" cy="357988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22999"/>
                <a:gridCol w="969379"/>
                <a:gridCol w="711706"/>
                <a:gridCol w="883192"/>
                <a:gridCol w="1043772"/>
                <a:gridCol w="963482"/>
                <a:gridCol w="1204353"/>
              </a:tblGrid>
              <a:tr h="223419"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First Name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Middle Name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Last</a:t>
                      </a:r>
                      <a:r>
                        <a:rPr lang="en-PH" sz="900" baseline="0" dirty="0" smtClean="0"/>
                        <a:t> name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Mobile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Email Address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Address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Transaction Log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" name="Rectangle 54"/>
          <p:cNvSpPr/>
          <p:nvPr/>
        </p:nvSpPr>
        <p:spPr>
          <a:xfrm>
            <a:off x="4761718" y="1677984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668006"/>
            <a:ext cx="236994" cy="236994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3606729" y="1648850"/>
            <a:ext cx="749853" cy="20689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58" name="Isosceles Triangle 57"/>
          <p:cNvSpPr/>
          <p:nvPr/>
        </p:nvSpPr>
        <p:spPr>
          <a:xfrm rot="10800000">
            <a:off x="4191000" y="1752314"/>
            <a:ext cx="114300" cy="76486"/>
          </a:xfrm>
          <a:prstGeom prst="triangl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277" y="1596492"/>
            <a:ext cx="328481" cy="301796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2026762" y="1611321"/>
            <a:ext cx="4363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/>
              <a:t>From</a:t>
            </a:r>
            <a:endParaRPr lang="en-PH" sz="9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2819400" y="1617652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/>
              <a:t>To</a:t>
            </a:r>
            <a:endParaRPr lang="en-PH" sz="900" b="1" dirty="0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724" y="1589029"/>
            <a:ext cx="328481" cy="30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44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5800"/>
            <a:ext cx="9144000" cy="5410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6" name="Oval 5"/>
          <p:cNvSpPr/>
          <p:nvPr/>
        </p:nvSpPr>
        <p:spPr>
          <a:xfrm>
            <a:off x="8771516" y="791135"/>
            <a:ext cx="228600" cy="228600"/>
          </a:xfrm>
          <a:prstGeom prst="ellipse">
            <a:avLst/>
          </a:prstGeom>
          <a:solidFill>
            <a:srgbClr val="C0000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7" name="Oval 6"/>
          <p:cNvSpPr/>
          <p:nvPr/>
        </p:nvSpPr>
        <p:spPr>
          <a:xfrm>
            <a:off x="8458200" y="791135"/>
            <a:ext cx="228600" cy="228600"/>
          </a:xfrm>
          <a:prstGeom prst="ellipse">
            <a:avLst/>
          </a:prstGeom>
          <a:solidFill>
            <a:srgbClr val="FFC00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8" name="Oval 7"/>
          <p:cNvSpPr/>
          <p:nvPr/>
        </p:nvSpPr>
        <p:spPr>
          <a:xfrm>
            <a:off x="8153400" y="791135"/>
            <a:ext cx="228600" cy="228600"/>
          </a:xfrm>
          <a:prstGeom prst="ellipse">
            <a:avLst/>
          </a:prstGeom>
          <a:solidFill>
            <a:srgbClr val="00B05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1" name="TextBox 20"/>
          <p:cNvSpPr txBox="1"/>
          <p:nvPr/>
        </p:nvSpPr>
        <p:spPr>
          <a:xfrm>
            <a:off x="76200" y="728990"/>
            <a:ext cx="16962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>
                <a:solidFill>
                  <a:schemeClr val="bg1"/>
                </a:solidFill>
              </a:rPr>
              <a:t>Lending Management Software</a:t>
            </a:r>
            <a:endParaRPr lang="en-PH" sz="900" b="1" dirty="0">
              <a:solidFill>
                <a:schemeClr val="bg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14300" y="1298516"/>
            <a:ext cx="8915400" cy="464508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75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76" name="Rectangle 275"/>
          <p:cNvSpPr/>
          <p:nvPr/>
        </p:nvSpPr>
        <p:spPr>
          <a:xfrm>
            <a:off x="105200" y="1292151"/>
            <a:ext cx="1474804" cy="462400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7" name="Isosceles Triangle 276"/>
          <p:cNvSpPr/>
          <p:nvPr/>
        </p:nvSpPr>
        <p:spPr>
          <a:xfrm rot="5400000">
            <a:off x="1386848" y="3964394"/>
            <a:ext cx="592358" cy="318053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8" name="Rectangle 277"/>
          <p:cNvSpPr/>
          <p:nvPr/>
        </p:nvSpPr>
        <p:spPr>
          <a:xfrm>
            <a:off x="197342" y="1402082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Home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0" name="Rectangle 279"/>
          <p:cNvSpPr/>
          <p:nvPr/>
        </p:nvSpPr>
        <p:spPr>
          <a:xfrm>
            <a:off x="203699" y="2017182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Customer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2" name="Rectangle 281"/>
          <p:cNvSpPr/>
          <p:nvPr/>
        </p:nvSpPr>
        <p:spPr>
          <a:xfrm>
            <a:off x="197342" y="2655564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Quote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4" name="Rectangle 283"/>
          <p:cNvSpPr/>
          <p:nvPr/>
        </p:nvSpPr>
        <p:spPr>
          <a:xfrm>
            <a:off x="203699" y="3295341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Reports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6" name="Rectangle 285"/>
          <p:cNvSpPr/>
          <p:nvPr/>
        </p:nvSpPr>
        <p:spPr>
          <a:xfrm>
            <a:off x="197342" y="3904941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Reminders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8" name="Rectangle 287"/>
          <p:cNvSpPr/>
          <p:nvPr/>
        </p:nvSpPr>
        <p:spPr>
          <a:xfrm>
            <a:off x="203699" y="5388725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Logout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9" name="Rectangle 288"/>
          <p:cNvSpPr/>
          <p:nvPr/>
        </p:nvSpPr>
        <p:spPr>
          <a:xfrm>
            <a:off x="76200" y="987623"/>
            <a:ext cx="48013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Welcome! Anna Patricia M. </a:t>
            </a:r>
            <a:r>
              <a:rPr lang="en-PH" sz="1400" dirty="0" err="1" smtClean="0">
                <a:solidFill>
                  <a:schemeClr val="bg1"/>
                </a:solidFill>
              </a:rPr>
              <a:t>Lazares</a:t>
            </a:r>
            <a:r>
              <a:rPr lang="en-PH" sz="1400" dirty="0" smtClean="0">
                <a:solidFill>
                  <a:schemeClr val="bg1"/>
                </a:solidFill>
              </a:rPr>
              <a:t>	April, 2, 2015 2:32:27	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905000" y="1345867"/>
            <a:ext cx="6800631" cy="4570285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3" name="Rectangle 42"/>
          <p:cNvSpPr/>
          <p:nvPr/>
        </p:nvSpPr>
        <p:spPr>
          <a:xfrm>
            <a:off x="2007056" y="1422068"/>
            <a:ext cx="6603544" cy="60476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8" name="Rounded Rectangle 47"/>
          <p:cNvSpPr/>
          <p:nvPr/>
        </p:nvSpPr>
        <p:spPr>
          <a:xfrm>
            <a:off x="8018516" y="1512380"/>
            <a:ext cx="439684" cy="450039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884" y="1567848"/>
            <a:ext cx="330440" cy="330440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1981200" y="2050765"/>
            <a:ext cx="6629400" cy="26161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12700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100" b="1"/>
          </a:p>
        </p:txBody>
      </p:sp>
      <p:sp>
        <p:nvSpPr>
          <p:cNvPr id="53" name="TextBox 52"/>
          <p:cNvSpPr txBox="1"/>
          <p:nvPr/>
        </p:nvSpPr>
        <p:spPr>
          <a:xfrm>
            <a:off x="2026762" y="2050769"/>
            <a:ext cx="878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/>
              <a:t>Bill Reminders</a:t>
            </a:r>
            <a:endParaRPr lang="en-PH" sz="900" b="1" dirty="0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079994"/>
              </p:ext>
            </p:extLst>
          </p:nvPr>
        </p:nvGraphicFramePr>
        <p:xfrm>
          <a:off x="2007055" y="2312379"/>
          <a:ext cx="6598883" cy="357988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22999"/>
                <a:gridCol w="969379"/>
                <a:gridCol w="711706"/>
                <a:gridCol w="883192"/>
                <a:gridCol w="1043772"/>
                <a:gridCol w="963482"/>
                <a:gridCol w="1204353"/>
              </a:tblGrid>
              <a:tr h="223419"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First Name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Middle Name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Last</a:t>
                      </a:r>
                      <a:r>
                        <a:rPr lang="en-PH" sz="900" baseline="0" dirty="0" smtClean="0"/>
                        <a:t> name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Mobile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Email Address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Address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Transaction Log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" name="Rectangle 54"/>
          <p:cNvSpPr/>
          <p:nvPr/>
        </p:nvSpPr>
        <p:spPr>
          <a:xfrm>
            <a:off x="4761718" y="1677984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668006"/>
            <a:ext cx="236994" cy="236994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3606729" y="1648850"/>
            <a:ext cx="749853" cy="66352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58" name="Isosceles Triangle 57"/>
          <p:cNvSpPr/>
          <p:nvPr/>
        </p:nvSpPr>
        <p:spPr>
          <a:xfrm rot="10800000">
            <a:off x="4191000" y="1752314"/>
            <a:ext cx="114300" cy="76486"/>
          </a:xfrm>
          <a:prstGeom prst="triangl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277" y="1596492"/>
            <a:ext cx="328481" cy="301796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2026762" y="1611321"/>
            <a:ext cx="4363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/>
              <a:t>From</a:t>
            </a:r>
            <a:endParaRPr lang="en-PH" sz="9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2819400" y="1617652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/>
              <a:t>To</a:t>
            </a:r>
            <a:endParaRPr lang="en-PH" sz="900" b="1" dirty="0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724" y="1589029"/>
            <a:ext cx="328481" cy="3017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03980" y="1911261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Past due</a:t>
            </a:r>
          </a:p>
          <a:p>
            <a:r>
              <a:rPr lang="en-PH" sz="900" dirty="0" smtClean="0">
                <a:solidFill>
                  <a:schemeClr val="bg1"/>
                </a:solidFill>
              </a:rPr>
              <a:t>7 Days</a:t>
            </a:r>
            <a:endParaRPr lang="en-PH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757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5800"/>
            <a:ext cx="9144000" cy="5410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6" name="Oval 5"/>
          <p:cNvSpPr/>
          <p:nvPr/>
        </p:nvSpPr>
        <p:spPr>
          <a:xfrm>
            <a:off x="8771516" y="791135"/>
            <a:ext cx="228600" cy="228600"/>
          </a:xfrm>
          <a:prstGeom prst="ellipse">
            <a:avLst/>
          </a:prstGeom>
          <a:solidFill>
            <a:srgbClr val="C0000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7" name="Oval 6"/>
          <p:cNvSpPr/>
          <p:nvPr/>
        </p:nvSpPr>
        <p:spPr>
          <a:xfrm>
            <a:off x="8458200" y="791135"/>
            <a:ext cx="228600" cy="228600"/>
          </a:xfrm>
          <a:prstGeom prst="ellipse">
            <a:avLst/>
          </a:prstGeom>
          <a:solidFill>
            <a:srgbClr val="FFC00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8" name="Oval 7"/>
          <p:cNvSpPr/>
          <p:nvPr/>
        </p:nvSpPr>
        <p:spPr>
          <a:xfrm>
            <a:off x="8153400" y="791135"/>
            <a:ext cx="228600" cy="228600"/>
          </a:xfrm>
          <a:prstGeom prst="ellipse">
            <a:avLst/>
          </a:prstGeom>
          <a:solidFill>
            <a:srgbClr val="00B05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1" name="TextBox 20"/>
          <p:cNvSpPr txBox="1"/>
          <p:nvPr/>
        </p:nvSpPr>
        <p:spPr>
          <a:xfrm>
            <a:off x="76200" y="728990"/>
            <a:ext cx="16962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>
                <a:solidFill>
                  <a:schemeClr val="bg1"/>
                </a:solidFill>
              </a:rPr>
              <a:t>Lending Management Software</a:t>
            </a:r>
            <a:endParaRPr lang="en-PH" sz="900" b="1" dirty="0">
              <a:solidFill>
                <a:schemeClr val="bg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14300" y="1298516"/>
            <a:ext cx="8915400" cy="464508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75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02" name="Rectangle 201"/>
          <p:cNvSpPr/>
          <p:nvPr/>
        </p:nvSpPr>
        <p:spPr>
          <a:xfrm>
            <a:off x="2711236" y="3101563"/>
            <a:ext cx="5137364" cy="276583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03" name="Rectangle 202"/>
          <p:cNvSpPr/>
          <p:nvPr/>
        </p:nvSpPr>
        <p:spPr>
          <a:xfrm>
            <a:off x="2705209" y="3101564"/>
            <a:ext cx="5143391" cy="218960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900" b="1"/>
          </a:p>
        </p:txBody>
      </p:sp>
      <p:sp>
        <p:nvSpPr>
          <p:cNvPr id="219" name="TextBox 218"/>
          <p:cNvSpPr txBox="1"/>
          <p:nvPr/>
        </p:nvSpPr>
        <p:spPr>
          <a:xfrm>
            <a:off x="2737173" y="3089692"/>
            <a:ext cx="7729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/>
              <a:t>Loan Details</a:t>
            </a:r>
            <a:endParaRPr lang="en-PH" sz="900" b="1" dirty="0"/>
          </a:p>
        </p:txBody>
      </p:sp>
      <p:sp>
        <p:nvSpPr>
          <p:cNvPr id="222" name="Rectangle 221"/>
          <p:cNvSpPr/>
          <p:nvPr/>
        </p:nvSpPr>
        <p:spPr>
          <a:xfrm>
            <a:off x="3560827" y="3449468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23" name="TextBox 222"/>
          <p:cNvSpPr txBox="1"/>
          <p:nvPr/>
        </p:nvSpPr>
        <p:spPr>
          <a:xfrm>
            <a:off x="2748710" y="3449468"/>
            <a:ext cx="8162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Loan Amount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2738166" y="3742957"/>
            <a:ext cx="7681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Interest rate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2748710" y="4036368"/>
            <a:ext cx="8499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Terms in Mos.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3560826" y="3759390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31" name="Rectangle 230"/>
          <p:cNvSpPr/>
          <p:nvPr/>
        </p:nvSpPr>
        <p:spPr>
          <a:xfrm>
            <a:off x="3621841" y="4053110"/>
            <a:ext cx="1455245" cy="18625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36" name="TextBox 235"/>
          <p:cNvSpPr txBox="1"/>
          <p:nvPr/>
        </p:nvSpPr>
        <p:spPr>
          <a:xfrm>
            <a:off x="5159155" y="335280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Monthly Interest </a:t>
            </a:r>
          </a:p>
          <a:p>
            <a:r>
              <a:rPr lang="en-PH" sz="900" dirty="0" smtClean="0">
                <a:solidFill>
                  <a:schemeClr val="bg1"/>
                </a:solidFill>
              </a:rPr>
              <a:t>Payment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6202065" y="3428643"/>
            <a:ext cx="1493555" cy="206453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47" name="TextBox 246"/>
          <p:cNvSpPr txBox="1"/>
          <p:nvPr/>
        </p:nvSpPr>
        <p:spPr>
          <a:xfrm>
            <a:off x="5170123" y="3998217"/>
            <a:ext cx="8963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Loan Start date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5159155" y="4257809"/>
            <a:ext cx="10374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Monthly Due date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5170123" y="3738565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Total interest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6196618" y="4274242"/>
            <a:ext cx="1493092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57" name="Rectangle 256"/>
          <p:cNvSpPr/>
          <p:nvPr/>
        </p:nvSpPr>
        <p:spPr>
          <a:xfrm>
            <a:off x="6202066" y="3738565"/>
            <a:ext cx="1493554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58" name="Rectangle 257"/>
          <p:cNvSpPr/>
          <p:nvPr/>
        </p:nvSpPr>
        <p:spPr>
          <a:xfrm>
            <a:off x="6196618" y="4010407"/>
            <a:ext cx="1493555" cy="206453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59" name="TextBox 258"/>
          <p:cNvSpPr txBox="1"/>
          <p:nvPr/>
        </p:nvSpPr>
        <p:spPr>
          <a:xfrm>
            <a:off x="2667000" y="4302386"/>
            <a:ext cx="9332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>
                <a:solidFill>
                  <a:schemeClr val="bg1"/>
                </a:solidFill>
              </a:rPr>
              <a:t>Payment Period</a:t>
            </a:r>
          </a:p>
        </p:txBody>
      </p:sp>
      <p:sp>
        <p:nvSpPr>
          <p:cNvPr id="260" name="Rectangle 259"/>
          <p:cNvSpPr/>
          <p:nvPr/>
        </p:nvSpPr>
        <p:spPr>
          <a:xfrm>
            <a:off x="3628727" y="4302386"/>
            <a:ext cx="1455245" cy="18625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61" name="TextBox 260"/>
          <p:cNvSpPr txBox="1"/>
          <p:nvPr/>
        </p:nvSpPr>
        <p:spPr>
          <a:xfrm>
            <a:off x="2777372" y="4575891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Collateral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62" name="Rectangle 261"/>
          <p:cNvSpPr/>
          <p:nvPr/>
        </p:nvSpPr>
        <p:spPr>
          <a:xfrm>
            <a:off x="3477268" y="4601780"/>
            <a:ext cx="151459" cy="18625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63" name="TextBox 262"/>
          <p:cNvSpPr txBox="1"/>
          <p:nvPr/>
        </p:nvSpPr>
        <p:spPr>
          <a:xfrm>
            <a:off x="2776972" y="483038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Collateral</a:t>
            </a:r>
          </a:p>
          <a:p>
            <a:r>
              <a:rPr lang="en-PH" sz="900" dirty="0" smtClean="0">
                <a:solidFill>
                  <a:schemeClr val="bg1"/>
                </a:solidFill>
              </a:rPr>
              <a:t>Description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3476868" y="4856269"/>
            <a:ext cx="1745190" cy="630131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66" name="TextBox 265"/>
          <p:cNvSpPr txBox="1"/>
          <p:nvPr/>
        </p:nvSpPr>
        <p:spPr>
          <a:xfrm>
            <a:off x="5167501" y="4569768"/>
            <a:ext cx="4603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Notes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5666917" y="4551469"/>
            <a:ext cx="2028703" cy="630131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68" name="TextBox 267"/>
          <p:cNvSpPr txBox="1"/>
          <p:nvPr/>
        </p:nvSpPr>
        <p:spPr>
          <a:xfrm>
            <a:off x="5290643" y="5255568"/>
            <a:ext cx="8146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Transaction #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69" name="Rectangle 268"/>
          <p:cNvSpPr/>
          <p:nvPr/>
        </p:nvSpPr>
        <p:spPr>
          <a:xfrm>
            <a:off x="6097383" y="5255569"/>
            <a:ext cx="1592790" cy="230832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72" name="Rounded Rectangle 271"/>
          <p:cNvSpPr/>
          <p:nvPr/>
        </p:nvSpPr>
        <p:spPr>
          <a:xfrm>
            <a:off x="6576743" y="5596343"/>
            <a:ext cx="49617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Next</a:t>
            </a:r>
            <a:endParaRPr lang="en-PH" sz="800" dirty="0"/>
          </a:p>
        </p:txBody>
      </p:sp>
      <p:sp>
        <p:nvSpPr>
          <p:cNvPr id="273" name="Rounded Rectangle 272"/>
          <p:cNvSpPr/>
          <p:nvPr/>
        </p:nvSpPr>
        <p:spPr>
          <a:xfrm>
            <a:off x="7195565" y="5596343"/>
            <a:ext cx="50005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Cancel</a:t>
            </a:r>
            <a:endParaRPr lang="en-PH" sz="800" dirty="0"/>
          </a:p>
        </p:txBody>
      </p:sp>
      <p:sp>
        <p:nvSpPr>
          <p:cNvPr id="274" name="Rectangle 273"/>
          <p:cNvSpPr/>
          <p:nvPr/>
        </p:nvSpPr>
        <p:spPr>
          <a:xfrm>
            <a:off x="3492508" y="5584223"/>
            <a:ext cx="1754473" cy="201902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9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Anna Patricia M. </a:t>
            </a:r>
            <a:r>
              <a:rPr lang="en-PH" sz="900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Lazares</a:t>
            </a:r>
            <a:endParaRPr lang="en-PH" sz="9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2737173" y="5584223"/>
            <a:ext cx="7553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Prepared by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76" name="Rectangle 275"/>
          <p:cNvSpPr/>
          <p:nvPr/>
        </p:nvSpPr>
        <p:spPr>
          <a:xfrm>
            <a:off x="105200" y="1292151"/>
            <a:ext cx="1474804" cy="462400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7" name="Isosceles Triangle 276"/>
          <p:cNvSpPr/>
          <p:nvPr/>
        </p:nvSpPr>
        <p:spPr>
          <a:xfrm rot="5400000">
            <a:off x="1443437" y="1444294"/>
            <a:ext cx="592358" cy="318053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8" name="Rectangle 277"/>
          <p:cNvSpPr/>
          <p:nvPr/>
        </p:nvSpPr>
        <p:spPr>
          <a:xfrm>
            <a:off x="197342" y="1402082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Home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0" name="Rectangle 279"/>
          <p:cNvSpPr/>
          <p:nvPr/>
        </p:nvSpPr>
        <p:spPr>
          <a:xfrm>
            <a:off x="203699" y="2017182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Customer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2" name="Rectangle 281"/>
          <p:cNvSpPr/>
          <p:nvPr/>
        </p:nvSpPr>
        <p:spPr>
          <a:xfrm>
            <a:off x="197342" y="2655564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Quote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4" name="Rectangle 283"/>
          <p:cNvSpPr/>
          <p:nvPr/>
        </p:nvSpPr>
        <p:spPr>
          <a:xfrm>
            <a:off x="203699" y="3295341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Reports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6" name="Rectangle 285"/>
          <p:cNvSpPr/>
          <p:nvPr/>
        </p:nvSpPr>
        <p:spPr>
          <a:xfrm>
            <a:off x="197342" y="3904941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Reminders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8" name="Rectangle 287"/>
          <p:cNvSpPr/>
          <p:nvPr/>
        </p:nvSpPr>
        <p:spPr>
          <a:xfrm>
            <a:off x="203699" y="5388725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Logout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9" name="Rectangle 288"/>
          <p:cNvSpPr/>
          <p:nvPr/>
        </p:nvSpPr>
        <p:spPr>
          <a:xfrm>
            <a:off x="76200" y="987623"/>
            <a:ext cx="48013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Welcome! Anna Patricia M. </a:t>
            </a:r>
            <a:r>
              <a:rPr lang="en-PH" sz="1400" dirty="0" err="1" smtClean="0">
                <a:solidFill>
                  <a:schemeClr val="bg1"/>
                </a:solidFill>
              </a:rPr>
              <a:t>Lazares</a:t>
            </a:r>
            <a:r>
              <a:rPr lang="en-PH" sz="1400" dirty="0" smtClean="0">
                <a:solidFill>
                  <a:schemeClr val="bg1"/>
                </a:solidFill>
              </a:rPr>
              <a:t>	April, 2, 2015 2:32:27	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857117" y="1541015"/>
            <a:ext cx="12868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solidFill>
                  <a:srgbClr val="C00000"/>
                </a:solidFill>
              </a:rPr>
              <a:t>Click Next, either </a:t>
            </a:r>
            <a:r>
              <a:rPr lang="en-PH" dirty="0" err="1" smtClean="0">
                <a:solidFill>
                  <a:srgbClr val="C00000"/>
                </a:solidFill>
              </a:rPr>
              <a:t>lalabas</a:t>
            </a:r>
            <a:r>
              <a:rPr lang="en-PH" dirty="0" smtClean="0">
                <a:solidFill>
                  <a:srgbClr val="C00000"/>
                </a:solidFill>
              </a:rPr>
              <a:t> </a:t>
            </a:r>
            <a:r>
              <a:rPr lang="en-PH" dirty="0" err="1" smtClean="0">
                <a:solidFill>
                  <a:srgbClr val="C00000"/>
                </a:solidFill>
              </a:rPr>
              <a:t>ung</a:t>
            </a:r>
            <a:r>
              <a:rPr lang="en-PH" dirty="0" smtClean="0">
                <a:solidFill>
                  <a:srgbClr val="C00000"/>
                </a:solidFill>
              </a:rPr>
              <a:t> existing account or </a:t>
            </a:r>
            <a:r>
              <a:rPr lang="en-PH" dirty="0" err="1" smtClean="0">
                <a:solidFill>
                  <a:srgbClr val="C00000"/>
                </a:solidFill>
              </a:rPr>
              <a:t>pag</a:t>
            </a:r>
            <a:r>
              <a:rPr lang="en-PH" dirty="0" smtClean="0">
                <a:solidFill>
                  <a:srgbClr val="C00000"/>
                </a:solidFill>
              </a:rPr>
              <a:t> </a:t>
            </a:r>
            <a:r>
              <a:rPr lang="en-PH" dirty="0" err="1" smtClean="0">
                <a:solidFill>
                  <a:srgbClr val="C00000"/>
                </a:solidFill>
              </a:rPr>
              <a:t>wala</a:t>
            </a:r>
            <a:r>
              <a:rPr lang="en-PH" dirty="0" smtClean="0">
                <a:solidFill>
                  <a:srgbClr val="C00000"/>
                </a:solidFill>
              </a:rPr>
              <a:t>, </a:t>
            </a:r>
            <a:r>
              <a:rPr lang="en-PH" dirty="0" err="1" smtClean="0">
                <a:solidFill>
                  <a:srgbClr val="C00000"/>
                </a:solidFill>
              </a:rPr>
              <a:t>punoin</a:t>
            </a:r>
            <a:r>
              <a:rPr lang="en-PH" dirty="0" smtClean="0">
                <a:solidFill>
                  <a:srgbClr val="C00000"/>
                </a:solidFill>
              </a:rPr>
              <a:t> </a:t>
            </a:r>
            <a:r>
              <a:rPr lang="en-PH" dirty="0" err="1" smtClean="0">
                <a:solidFill>
                  <a:srgbClr val="C00000"/>
                </a:solidFill>
              </a:rPr>
              <a:t>nya</a:t>
            </a:r>
            <a:r>
              <a:rPr lang="en-PH" dirty="0" smtClean="0">
                <a:solidFill>
                  <a:srgbClr val="C00000"/>
                </a:solidFill>
              </a:rPr>
              <a:t> </a:t>
            </a:r>
            <a:r>
              <a:rPr lang="en-PH" dirty="0" err="1" smtClean="0">
                <a:solidFill>
                  <a:srgbClr val="C00000"/>
                </a:solidFill>
              </a:rPr>
              <a:t>ung</a:t>
            </a:r>
            <a:r>
              <a:rPr lang="en-PH" dirty="0" smtClean="0">
                <a:solidFill>
                  <a:srgbClr val="C00000"/>
                </a:solidFill>
              </a:rPr>
              <a:t> details </a:t>
            </a:r>
            <a:r>
              <a:rPr lang="en-PH" dirty="0" err="1" smtClean="0">
                <a:solidFill>
                  <a:srgbClr val="C00000"/>
                </a:solidFill>
              </a:rPr>
              <a:t>tapos</a:t>
            </a:r>
            <a:r>
              <a:rPr lang="en-PH" dirty="0" smtClean="0">
                <a:solidFill>
                  <a:srgbClr val="C00000"/>
                </a:solidFill>
              </a:rPr>
              <a:t> </a:t>
            </a:r>
            <a:r>
              <a:rPr lang="en-PH" dirty="0" err="1" smtClean="0">
                <a:solidFill>
                  <a:srgbClr val="C00000"/>
                </a:solidFill>
              </a:rPr>
              <a:t>pwede</a:t>
            </a:r>
            <a:r>
              <a:rPr lang="en-PH" dirty="0" smtClean="0">
                <a:solidFill>
                  <a:srgbClr val="C00000"/>
                </a:solidFill>
              </a:rPr>
              <a:t> </a:t>
            </a:r>
            <a:r>
              <a:rPr lang="en-PH" dirty="0" err="1" smtClean="0">
                <a:solidFill>
                  <a:srgbClr val="C00000"/>
                </a:solidFill>
              </a:rPr>
              <a:t>na</a:t>
            </a:r>
            <a:r>
              <a:rPr lang="en-PH" dirty="0" smtClean="0">
                <a:solidFill>
                  <a:srgbClr val="C00000"/>
                </a:solidFill>
              </a:rPr>
              <a:t> mag start </a:t>
            </a:r>
            <a:r>
              <a:rPr lang="en-PH" dirty="0" err="1" smtClean="0">
                <a:solidFill>
                  <a:srgbClr val="C00000"/>
                </a:solidFill>
              </a:rPr>
              <a:t>sa</a:t>
            </a:r>
            <a:r>
              <a:rPr lang="en-PH" dirty="0" smtClean="0">
                <a:solidFill>
                  <a:srgbClr val="C00000"/>
                </a:solidFill>
              </a:rPr>
              <a:t> loan form</a:t>
            </a:r>
            <a:endParaRPr lang="en-PH" dirty="0">
              <a:solidFill>
                <a:srgbClr val="C00000"/>
              </a:solidFill>
            </a:endParaRPr>
          </a:p>
        </p:txBody>
      </p:sp>
      <p:sp>
        <p:nvSpPr>
          <p:cNvPr id="71" name="Isosceles Triangle 70"/>
          <p:cNvSpPr/>
          <p:nvPr/>
        </p:nvSpPr>
        <p:spPr>
          <a:xfrm rot="10800000">
            <a:off x="4953001" y="4343113"/>
            <a:ext cx="114300" cy="76486"/>
          </a:xfrm>
          <a:prstGeom prst="triangl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2" name="Rectangle 71"/>
          <p:cNvSpPr/>
          <p:nvPr/>
        </p:nvSpPr>
        <p:spPr>
          <a:xfrm>
            <a:off x="2705209" y="1476543"/>
            <a:ext cx="5137364" cy="157145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73" name="Rectangle 72"/>
          <p:cNvSpPr/>
          <p:nvPr/>
        </p:nvSpPr>
        <p:spPr>
          <a:xfrm>
            <a:off x="2699182" y="1383472"/>
            <a:ext cx="5143391" cy="218960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900" b="1"/>
          </a:p>
        </p:txBody>
      </p:sp>
      <p:sp>
        <p:nvSpPr>
          <p:cNvPr id="74" name="Rectangle 73"/>
          <p:cNvSpPr/>
          <p:nvPr/>
        </p:nvSpPr>
        <p:spPr>
          <a:xfrm>
            <a:off x="3559834" y="1668665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75" name="TextBox 74"/>
          <p:cNvSpPr txBox="1"/>
          <p:nvPr/>
        </p:nvSpPr>
        <p:spPr>
          <a:xfrm>
            <a:off x="2747717" y="1668665"/>
            <a:ext cx="6928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First Name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675476" y="2506402"/>
            <a:ext cx="5180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Mobile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913476" y="2499969"/>
            <a:ext cx="3642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Age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737173" y="1962154"/>
            <a:ext cx="8226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Middle Name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747717" y="2255565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Last Name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175573" y="1953306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Email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175573" y="2255874"/>
            <a:ext cx="870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Home Address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705209" y="1371600"/>
            <a:ext cx="12089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/>
              <a:t>Personal Information</a:t>
            </a:r>
            <a:endParaRPr lang="en-PH" sz="900" b="1" dirty="0"/>
          </a:p>
        </p:txBody>
      </p:sp>
      <p:sp>
        <p:nvSpPr>
          <p:cNvPr id="84" name="Rectangle 83"/>
          <p:cNvSpPr/>
          <p:nvPr/>
        </p:nvSpPr>
        <p:spPr>
          <a:xfrm>
            <a:off x="3559833" y="1978587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89" name="Rectangle 88"/>
          <p:cNvSpPr/>
          <p:nvPr/>
        </p:nvSpPr>
        <p:spPr>
          <a:xfrm>
            <a:off x="3559834" y="2272307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91" name="Rectangle 90"/>
          <p:cNvSpPr/>
          <p:nvPr/>
        </p:nvSpPr>
        <p:spPr>
          <a:xfrm>
            <a:off x="5700166" y="1969739"/>
            <a:ext cx="1990007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93" name="Rectangle 92"/>
          <p:cNvSpPr/>
          <p:nvPr/>
        </p:nvSpPr>
        <p:spPr>
          <a:xfrm>
            <a:off x="4193567" y="2538794"/>
            <a:ext cx="1234509" cy="18153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95" name="Rectangle 94"/>
          <p:cNvSpPr/>
          <p:nvPr/>
        </p:nvSpPr>
        <p:spPr>
          <a:xfrm>
            <a:off x="3294476" y="2541437"/>
            <a:ext cx="305793" cy="17888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97" name="Rectangle 96"/>
          <p:cNvSpPr/>
          <p:nvPr/>
        </p:nvSpPr>
        <p:spPr>
          <a:xfrm>
            <a:off x="6094767" y="2272307"/>
            <a:ext cx="1595406" cy="47481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00" name="TextBox 99"/>
          <p:cNvSpPr txBox="1"/>
          <p:nvPr/>
        </p:nvSpPr>
        <p:spPr>
          <a:xfrm>
            <a:off x="2747717" y="2743200"/>
            <a:ext cx="1762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Source of funds (Bank Account # )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497514" y="2759942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02" name="Rounded Rectangle 101"/>
          <p:cNvSpPr/>
          <p:nvPr/>
        </p:nvSpPr>
        <p:spPr>
          <a:xfrm>
            <a:off x="6584398" y="2836271"/>
            <a:ext cx="49617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Next</a:t>
            </a:r>
            <a:endParaRPr lang="en-PH" sz="800" dirty="0"/>
          </a:p>
        </p:txBody>
      </p:sp>
      <p:sp>
        <p:nvSpPr>
          <p:cNvPr id="103" name="Rounded Rectangle 102"/>
          <p:cNvSpPr/>
          <p:nvPr/>
        </p:nvSpPr>
        <p:spPr>
          <a:xfrm>
            <a:off x="7203220" y="2836271"/>
            <a:ext cx="50005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Cancel</a:t>
            </a:r>
            <a:endParaRPr lang="en-PH" sz="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5181600" y="1674168"/>
            <a:ext cx="5822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Birthday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5862622" y="1700005"/>
            <a:ext cx="605304" cy="16662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06" name="Rectangle 105"/>
          <p:cNvSpPr/>
          <p:nvPr/>
        </p:nvSpPr>
        <p:spPr>
          <a:xfrm>
            <a:off x="6609590" y="1687741"/>
            <a:ext cx="305793" cy="17888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07" name="Rectangle 106"/>
          <p:cNvSpPr/>
          <p:nvPr/>
        </p:nvSpPr>
        <p:spPr>
          <a:xfrm>
            <a:off x="7094179" y="1678202"/>
            <a:ext cx="449621" cy="17888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</p:spTree>
    <p:extLst>
      <p:ext uri="{BB962C8B-B14F-4D97-AF65-F5344CB8AC3E}">
        <p14:creationId xmlns:p14="http://schemas.microsoft.com/office/powerpoint/2010/main" val="1575080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5800"/>
            <a:ext cx="9144000" cy="5410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6" name="Oval 5"/>
          <p:cNvSpPr/>
          <p:nvPr/>
        </p:nvSpPr>
        <p:spPr>
          <a:xfrm>
            <a:off x="8771516" y="791135"/>
            <a:ext cx="228600" cy="228600"/>
          </a:xfrm>
          <a:prstGeom prst="ellipse">
            <a:avLst/>
          </a:prstGeom>
          <a:solidFill>
            <a:srgbClr val="C0000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7" name="Oval 6"/>
          <p:cNvSpPr/>
          <p:nvPr/>
        </p:nvSpPr>
        <p:spPr>
          <a:xfrm>
            <a:off x="8458200" y="791135"/>
            <a:ext cx="228600" cy="228600"/>
          </a:xfrm>
          <a:prstGeom prst="ellipse">
            <a:avLst/>
          </a:prstGeom>
          <a:solidFill>
            <a:srgbClr val="FFC00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8" name="Oval 7"/>
          <p:cNvSpPr/>
          <p:nvPr/>
        </p:nvSpPr>
        <p:spPr>
          <a:xfrm>
            <a:off x="8153400" y="791135"/>
            <a:ext cx="228600" cy="228600"/>
          </a:xfrm>
          <a:prstGeom prst="ellipse">
            <a:avLst/>
          </a:prstGeom>
          <a:solidFill>
            <a:srgbClr val="00B05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1" name="TextBox 20"/>
          <p:cNvSpPr txBox="1"/>
          <p:nvPr/>
        </p:nvSpPr>
        <p:spPr>
          <a:xfrm>
            <a:off x="76200" y="728990"/>
            <a:ext cx="16962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>
                <a:solidFill>
                  <a:schemeClr val="bg1"/>
                </a:solidFill>
              </a:rPr>
              <a:t>Lending Management Software</a:t>
            </a:r>
            <a:endParaRPr lang="en-PH" sz="900" b="1" dirty="0">
              <a:solidFill>
                <a:schemeClr val="bg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7822" y="1281609"/>
            <a:ext cx="8915400" cy="464508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75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85" name="Rectangle 84"/>
          <p:cNvSpPr/>
          <p:nvPr/>
        </p:nvSpPr>
        <p:spPr>
          <a:xfrm>
            <a:off x="2705209" y="1476543"/>
            <a:ext cx="5137364" cy="157145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86" name="Rectangle 85"/>
          <p:cNvSpPr/>
          <p:nvPr/>
        </p:nvSpPr>
        <p:spPr>
          <a:xfrm>
            <a:off x="2699182" y="1383472"/>
            <a:ext cx="5143391" cy="218960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900" b="1"/>
          </a:p>
        </p:txBody>
      </p:sp>
      <p:sp>
        <p:nvSpPr>
          <p:cNvPr id="87" name="Rectangle 86"/>
          <p:cNvSpPr/>
          <p:nvPr/>
        </p:nvSpPr>
        <p:spPr>
          <a:xfrm>
            <a:off x="3559834" y="1668665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88" name="TextBox 87"/>
          <p:cNvSpPr txBox="1"/>
          <p:nvPr/>
        </p:nvSpPr>
        <p:spPr>
          <a:xfrm>
            <a:off x="2747717" y="1668665"/>
            <a:ext cx="6928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First Name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675476" y="2506402"/>
            <a:ext cx="5180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Mobile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913476" y="2499969"/>
            <a:ext cx="3642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Age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737173" y="1962154"/>
            <a:ext cx="8226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Middle Name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747717" y="2255565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Last Name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175573" y="1953306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Email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175573" y="2255874"/>
            <a:ext cx="870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Home Address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705209" y="1371600"/>
            <a:ext cx="12089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/>
              <a:t>Personal Information</a:t>
            </a:r>
            <a:endParaRPr lang="en-PH" sz="900" b="1" dirty="0"/>
          </a:p>
        </p:txBody>
      </p:sp>
      <p:sp>
        <p:nvSpPr>
          <p:cNvPr id="195" name="Rectangle 194"/>
          <p:cNvSpPr/>
          <p:nvPr/>
        </p:nvSpPr>
        <p:spPr>
          <a:xfrm>
            <a:off x="3559833" y="1978587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96" name="Rectangle 195"/>
          <p:cNvSpPr/>
          <p:nvPr/>
        </p:nvSpPr>
        <p:spPr>
          <a:xfrm>
            <a:off x="3559834" y="2272307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97" name="Rectangle 196"/>
          <p:cNvSpPr/>
          <p:nvPr/>
        </p:nvSpPr>
        <p:spPr>
          <a:xfrm>
            <a:off x="5700166" y="1969739"/>
            <a:ext cx="1990007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98" name="Rectangle 197"/>
          <p:cNvSpPr/>
          <p:nvPr/>
        </p:nvSpPr>
        <p:spPr>
          <a:xfrm>
            <a:off x="4193567" y="2538794"/>
            <a:ext cx="1234509" cy="18153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99" name="Rectangle 198"/>
          <p:cNvSpPr/>
          <p:nvPr/>
        </p:nvSpPr>
        <p:spPr>
          <a:xfrm>
            <a:off x="3294476" y="2541437"/>
            <a:ext cx="305793" cy="17888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00" name="Rectangle 199"/>
          <p:cNvSpPr/>
          <p:nvPr/>
        </p:nvSpPr>
        <p:spPr>
          <a:xfrm>
            <a:off x="6094767" y="2272307"/>
            <a:ext cx="1595406" cy="47481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02" name="Rectangle 201"/>
          <p:cNvSpPr/>
          <p:nvPr/>
        </p:nvSpPr>
        <p:spPr>
          <a:xfrm>
            <a:off x="2711236" y="3101563"/>
            <a:ext cx="5137364" cy="276583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03" name="Rectangle 202"/>
          <p:cNvSpPr/>
          <p:nvPr/>
        </p:nvSpPr>
        <p:spPr>
          <a:xfrm>
            <a:off x="2705209" y="3101564"/>
            <a:ext cx="5143391" cy="218960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900" b="1"/>
          </a:p>
        </p:txBody>
      </p:sp>
      <p:sp>
        <p:nvSpPr>
          <p:cNvPr id="219" name="TextBox 218"/>
          <p:cNvSpPr txBox="1"/>
          <p:nvPr/>
        </p:nvSpPr>
        <p:spPr>
          <a:xfrm>
            <a:off x="2737173" y="3089692"/>
            <a:ext cx="7729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/>
              <a:t>Loan Details</a:t>
            </a:r>
            <a:endParaRPr lang="en-PH" sz="900" b="1" dirty="0"/>
          </a:p>
        </p:txBody>
      </p:sp>
      <p:sp>
        <p:nvSpPr>
          <p:cNvPr id="220" name="TextBox 219"/>
          <p:cNvSpPr txBox="1"/>
          <p:nvPr/>
        </p:nvSpPr>
        <p:spPr>
          <a:xfrm>
            <a:off x="2747717" y="2743200"/>
            <a:ext cx="1762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Source of funds (Bank Account # )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4497514" y="2759942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22" name="Rectangle 221"/>
          <p:cNvSpPr/>
          <p:nvPr/>
        </p:nvSpPr>
        <p:spPr>
          <a:xfrm>
            <a:off x="3560827" y="3449468"/>
            <a:ext cx="1516259" cy="19796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23" name="TextBox 222"/>
          <p:cNvSpPr txBox="1"/>
          <p:nvPr/>
        </p:nvSpPr>
        <p:spPr>
          <a:xfrm>
            <a:off x="2748710" y="3449468"/>
            <a:ext cx="8162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Loan Amount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2738166" y="3742957"/>
            <a:ext cx="7681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Interest rate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2748710" y="4036368"/>
            <a:ext cx="8499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Terms in Mos.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3560826" y="3759390"/>
            <a:ext cx="1516259" cy="19796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31" name="Rectangle 230"/>
          <p:cNvSpPr/>
          <p:nvPr/>
        </p:nvSpPr>
        <p:spPr>
          <a:xfrm>
            <a:off x="3621841" y="4053110"/>
            <a:ext cx="1455245" cy="18625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36" name="TextBox 235"/>
          <p:cNvSpPr txBox="1"/>
          <p:nvPr/>
        </p:nvSpPr>
        <p:spPr>
          <a:xfrm>
            <a:off x="5159155" y="335280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Monthly Interest </a:t>
            </a:r>
          </a:p>
          <a:p>
            <a:r>
              <a:rPr lang="en-PH" sz="900" dirty="0" smtClean="0">
                <a:solidFill>
                  <a:schemeClr val="bg1"/>
                </a:solidFill>
              </a:rPr>
              <a:t>Payment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6202065" y="3428643"/>
            <a:ext cx="1493555" cy="206453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47" name="TextBox 246"/>
          <p:cNvSpPr txBox="1"/>
          <p:nvPr/>
        </p:nvSpPr>
        <p:spPr>
          <a:xfrm>
            <a:off x="5170123" y="3998217"/>
            <a:ext cx="8963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Loan Start date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5159155" y="4257809"/>
            <a:ext cx="10374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Monthly Due date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5170123" y="3738565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Total interest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6196618" y="4274242"/>
            <a:ext cx="1493092" cy="19796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57" name="Rectangle 256"/>
          <p:cNvSpPr/>
          <p:nvPr/>
        </p:nvSpPr>
        <p:spPr>
          <a:xfrm>
            <a:off x="6202066" y="3738565"/>
            <a:ext cx="1493554" cy="19796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58" name="Rectangle 257"/>
          <p:cNvSpPr/>
          <p:nvPr/>
        </p:nvSpPr>
        <p:spPr>
          <a:xfrm>
            <a:off x="6196618" y="4010407"/>
            <a:ext cx="1493555" cy="206453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59" name="TextBox 258"/>
          <p:cNvSpPr txBox="1"/>
          <p:nvPr/>
        </p:nvSpPr>
        <p:spPr>
          <a:xfrm>
            <a:off x="2667000" y="4302386"/>
            <a:ext cx="9332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Payment Period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60" name="Rectangle 259"/>
          <p:cNvSpPr/>
          <p:nvPr/>
        </p:nvSpPr>
        <p:spPr>
          <a:xfrm>
            <a:off x="3628727" y="4302386"/>
            <a:ext cx="1455245" cy="18625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61" name="TextBox 260"/>
          <p:cNvSpPr txBox="1"/>
          <p:nvPr/>
        </p:nvSpPr>
        <p:spPr>
          <a:xfrm>
            <a:off x="2777372" y="4575891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Collateral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62" name="Rectangle 261"/>
          <p:cNvSpPr/>
          <p:nvPr/>
        </p:nvSpPr>
        <p:spPr>
          <a:xfrm>
            <a:off x="3477268" y="4601780"/>
            <a:ext cx="151459" cy="18625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63" name="TextBox 262"/>
          <p:cNvSpPr txBox="1"/>
          <p:nvPr/>
        </p:nvSpPr>
        <p:spPr>
          <a:xfrm>
            <a:off x="2776972" y="483038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Collateral</a:t>
            </a:r>
          </a:p>
          <a:p>
            <a:r>
              <a:rPr lang="en-PH" sz="900" dirty="0" smtClean="0">
                <a:solidFill>
                  <a:schemeClr val="bg1"/>
                </a:solidFill>
              </a:rPr>
              <a:t>Description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3476868" y="4856269"/>
            <a:ext cx="1745190" cy="630131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66" name="TextBox 265"/>
          <p:cNvSpPr txBox="1"/>
          <p:nvPr/>
        </p:nvSpPr>
        <p:spPr>
          <a:xfrm>
            <a:off x="5167501" y="4569768"/>
            <a:ext cx="4603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Notes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5666917" y="4551469"/>
            <a:ext cx="2028703" cy="630131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68" name="TextBox 267"/>
          <p:cNvSpPr txBox="1"/>
          <p:nvPr/>
        </p:nvSpPr>
        <p:spPr>
          <a:xfrm>
            <a:off x="5290643" y="5255568"/>
            <a:ext cx="8146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Transaction #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69" name="Rectangle 268"/>
          <p:cNvSpPr/>
          <p:nvPr/>
        </p:nvSpPr>
        <p:spPr>
          <a:xfrm>
            <a:off x="6097383" y="5255569"/>
            <a:ext cx="1592790" cy="230832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70" name="Rounded Rectangle 269"/>
          <p:cNvSpPr/>
          <p:nvPr/>
        </p:nvSpPr>
        <p:spPr>
          <a:xfrm>
            <a:off x="6584398" y="2836271"/>
            <a:ext cx="49617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Next</a:t>
            </a:r>
            <a:endParaRPr lang="en-PH" sz="800" dirty="0"/>
          </a:p>
        </p:txBody>
      </p:sp>
      <p:sp>
        <p:nvSpPr>
          <p:cNvPr id="271" name="Rounded Rectangle 270"/>
          <p:cNvSpPr/>
          <p:nvPr/>
        </p:nvSpPr>
        <p:spPr>
          <a:xfrm>
            <a:off x="7203220" y="2836271"/>
            <a:ext cx="50005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Cancel</a:t>
            </a:r>
            <a:endParaRPr lang="en-PH" sz="800" dirty="0"/>
          </a:p>
        </p:txBody>
      </p:sp>
      <p:sp>
        <p:nvSpPr>
          <p:cNvPr id="272" name="Rounded Rectangle 271"/>
          <p:cNvSpPr/>
          <p:nvPr/>
        </p:nvSpPr>
        <p:spPr>
          <a:xfrm>
            <a:off x="6576743" y="5596343"/>
            <a:ext cx="49617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Next</a:t>
            </a:r>
            <a:endParaRPr lang="en-PH" sz="800" dirty="0"/>
          </a:p>
        </p:txBody>
      </p:sp>
      <p:sp>
        <p:nvSpPr>
          <p:cNvPr id="273" name="Rounded Rectangle 272"/>
          <p:cNvSpPr/>
          <p:nvPr/>
        </p:nvSpPr>
        <p:spPr>
          <a:xfrm>
            <a:off x="7195565" y="5596343"/>
            <a:ext cx="50005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Cancel</a:t>
            </a:r>
            <a:endParaRPr lang="en-PH" sz="800" dirty="0"/>
          </a:p>
        </p:txBody>
      </p:sp>
      <p:sp>
        <p:nvSpPr>
          <p:cNvPr id="274" name="Rectangle 273"/>
          <p:cNvSpPr/>
          <p:nvPr/>
        </p:nvSpPr>
        <p:spPr>
          <a:xfrm>
            <a:off x="3492508" y="5584223"/>
            <a:ext cx="1754473" cy="201902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9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Anna Patricia M. </a:t>
            </a:r>
            <a:r>
              <a:rPr lang="en-PH" sz="900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Lazares</a:t>
            </a:r>
            <a:endParaRPr lang="en-PH" sz="9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2737173" y="5584223"/>
            <a:ext cx="7553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Prepared by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76" name="Rectangle 275"/>
          <p:cNvSpPr/>
          <p:nvPr/>
        </p:nvSpPr>
        <p:spPr>
          <a:xfrm>
            <a:off x="105200" y="1292151"/>
            <a:ext cx="1474804" cy="462400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7" name="Isosceles Triangle 276"/>
          <p:cNvSpPr/>
          <p:nvPr/>
        </p:nvSpPr>
        <p:spPr>
          <a:xfrm rot="5400000">
            <a:off x="1443437" y="1444294"/>
            <a:ext cx="592358" cy="318053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8" name="Rectangle 277"/>
          <p:cNvSpPr/>
          <p:nvPr/>
        </p:nvSpPr>
        <p:spPr>
          <a:xfrm>
            <a:off x="197342" y="1402082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Home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0" name="Rectangle 279"/>
          <p:cNvSpPr/>
          <p:nvPr/>
        </p:nvSpPr>
        <p:spPr>
          <a:xfrm>
            <a:off x="203699" y="2017182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Customer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2" name="Rectangle 281"/>
          <p:cNvSpPr/>
          <p:nvPr/>
        </p:nvSpPr>
        <p:spPr>
          <a:xfrm>
            <a:off x="197342" y="2655564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Quote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4" name="Rectangle 283"/>
          <p:cNvSpPr/>
          <p:nvPr/>
        </p:nvSpPr>
        <p:spPr>
          <a:xfrm>
            <a:off x="203699" y="3295341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Reports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6" name="Rectangle 285"/>
          <p:cNvSpPr/>
          <p:nvPr/>
        </p:nvSpPr>
        <p:spPr>
          <a:xfrm>
            <a:off x="197342" y="3904941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Reminders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8" name="Rectangle 287"/>
          <p:cNvSpPr/>
          <p:nvPr/>
        </p:nvSpPr>
        <p:spPr>
          <a:xfrm>
            <a:off x="203699" y="5388725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Logout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9" name="Rectangle 288"/>
          <p:cNvSpPr/>
          <p:nvPr/>
        </p:nvSpPr>
        <p:spPr>
          <a:xfrm>
            <a:off x="76200" y="987623"/>
            <a:ext cx="48013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Welcome! Anna Patricia M. </a:t>
            </a:r>
            <a:r>
              <a:rPr lang="en-PH" sz="1400" dirty="0" err="1" smtClean="0">
                <a:solidFill>
                  <a:schemeClr val="bg1"/>
                </a:solidFill>
              </a:rPr>
              <a:t>Lazares</a:t>
            </a:r>
            <a:r>
              <a:rPr lang="en-PH" sz="1400" dirty="0" smtClean="0">
                <a:solidFill>
                  <a:schemeClr val="bg1"/>
                </a:solidFill>
              </a:rPr>
              <a:t>	April, 2, 2015 2:32:27	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181600" y="1674168"/>
            <a:ext cx="5822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Birthday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862622" y="1700005"/>
            <a:ext cx="605304" cy="16662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71" name="Rectangle 70"/>
          <p:cNvSpPr/>
          <p:nvPr/>
        </p:nvSpPr>
        <p:spPr>
          <a:xfrm>
            <a:off x="6609590" y="1687741"/>
            <a:ext cx="305793" cy="17888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72" name="Rectangle 71"/>
          <p:cNvSpPr/>
          <p:nvPr/>
        </p:nvSpPr>
        <p:spPr>
          <a:xfrm>
            <a:off x="7094179" y="1678202"/>
            <a:ext cx="449621" cy="17888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73" name="Rectangle 72"/>
          <p:cNvSpPr/>
          <p:nvPr/>
        </p:nvSpPr>
        <p:spPr>
          <a:xfrm>
            <a:off x="2303773" y="1924171"/>
            <a:ext cx="5663970" cy="265627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74" name="Rectangle 73"/>
          <p:cNvSpPr/>
          <p:nvPr/>
        </p:nvSpPr>
        <p:spPr>
          <a:xfrm>
            <a:off x="2361595" y="2272307"/>
            <a:ext cx="5522371" cy="222349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75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75" name="Oval 74"/>
          <p:cNvSpPr/>
          <p:nvPr/>
        </p:nvSpPr>
        <p:spPr>
          <a:xfrm>
            <a:off x="7643624" y="2009035"/>
            <a:ext cx="228600" cy="228600"/>
          </a:xfrm>
          <a:prstGeom prst="ellipse">
            <a:avLst/>
          </a:prstGeom>
          <a:solidFill>
            <a:srgbClr val="C0000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185815"/>
              </p:ext>
            </p:extLst>
          </p:nvPr>
        </p:nvGraphicFramePr>
        <p:xfrm>
          <a:off x="2361594" y="2287515"/>
          <a:ext cx="5522372" cy="223937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25695"/>
                <a:gridCol w="1208127"/>
                <a:gridCol w="886993"/>
                <a:gridCol w="1100714"/>
                <a:gridCol w="1300843"/>
              </a:tblGrid>
              <a:tr h="223419"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First Name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Middle Name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Last</a:t>
                      </a:r>
                      <a:r>
                        <a:rPr lang="en-PH" sz="900" baseline="0" dirty="0" smtClean="0"/>
                        <a:t> name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Mobile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Email Address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4442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5800"/>
            <a:ext cx="9144000" cy="5410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6" name="Oval 5"/>
          <p:cNvSpPr/>
          <p:nvPr/>
        </p:nvSpPr>
        <p:spPr>
          <a:xfrm>
            <a:off x="8771516" y="791135"/>
            <a:ext cx="228600" cy="228600"/>
          </a:xfrm>
          <a:prstGeom prst="ellipse">
            <a:avLst/>
          </a:prstGeom>
          <a:solidFill>
            <a:srgbClr val="C0000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7" name="Oval 6"/>
          <p:cNvSpPr/>
          <p:nvPr/>
        </p:nvSpPr>
        <p:spPr>
          <a:xfrm>
            <a:off x="8458200" y="791135"/>
            <a:ext cx="228600" cy="228600"/>
          </a:xfrm>
          <a:prstGeom prst="ellipse">
            <a:avLst/>
          </a:prstGeom>
          <a:solidFill>
            <a:srgbClr val="FFC00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8" name="Oval 7"/>
          <p:cNvSpPr/>
          <p:nvPr/>
        </p:nvSpPr>
        <p:spPr>
          <a:xfrm>
            <a:off x="8153400" y="791135"/>
            <a:ext cx="228600" cy="228600"/>
          </a:xfrm>
          <a:prstGeom prst="ellipse">
            <a:avLst/>
          </a:prstGeom>
          <a:solidFill>
            <a:srgbClr val="00B05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1" name="TextBox 20"/>
          <p:cNvSpPr txBox="1"/>
          <p:nvPr/>
        </p:nvSpPr>
        <p:spPr>
          <a:xfrm>
            <a:off x="76200" y="728990"/>
            <a:ext cx="16962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>
                <a:solidFill>
                  <a:schemeClr val="bg1"/>
                </a:solidFill>
              </a:rPr>
              <a:t>Lending Management Software</a:t>
            </a:r>
            <a:endParaRPr lang="en-PH" sz="900" b="1" dirty="0">
              <a:solidFill>
                <a:schemeClr val="bg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14300" y="1298516"/>
            <a:ext cx="8915400" cy="464508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75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02" name="Rectangle 201"/>
          <p:cNvSpPr/>
          <p:nvPr/>
        </p:nvSpPr>
        <p:spPr>
          <a:xfrm>
            <a:off x="2711236" y="3101563"/>
            <a:ext cx="5137364" cy="276583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03" name="Rectangle 202"/>
          <p:cNvSpPr/>
          <p:nvPr/>
        </p:nvSpPr>
        <p:spPr>
          <a:xfrm>
            <a:off x="2705209" y="3101564"/>
            <a:ext cx="5143391" cy="218960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900" b="1"/>
          </a:p>
        </p:txBody>
      </p:sp>
      <p:sp>
        <p:nvSpPr>
          <p:cNvPr id="219" name="TextBox 218"/>
          <p:cNvSpPr txBox="1"/>
          <p:nvPr/>
        </p:nvSpPr>
        <p:spPr>
          <a:xfrm>
            <a:off x="2737173" y="3089692"/>
            <a:ext cx="7729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/>
              <a:t>Loan Details</a:t>
            </a:r>
            <a:endParaRPr lang="en-PH" sz="900" b="1" dirty="0"/>
          </a:p>
        </p:txBody>
      </p:sp>
      <p:sp>
        <p:nvSpPr>
          <p:cNvPr id="222" name="Rectangle 221"/>
          <p:cNvSpPr/>
          <p:nvPr/>
        </p:nvSpPr>
        <p:spPr>
          <a:xfrm>
            <a:off x="3560827" y="3449468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23" name="TextBox 222"/>
          <p:cNvSpPr txBox="1"/>
          <p:nvPr/>
        </p:nvSpPr>
        <p:spPr>
          <a:xfrm>
            <a:off x="2748710" y="3449468"/>
            <a:ext cx="8162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Loan Amount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2738166" y="3742957"/>
            <a:ext cx="7681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Interest rate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2748710" y="4036368"/>
            <a:ext cx="8499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Terms in Mos.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3560826" y="3759390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31" name="Rectangle 230"/>
          <p:cNvSpPr/>
          <p:nvPr/>
        </p:nvSpPr>
        <p:spPr>
          <a:xfrm>
            <a:off x="3621841" y="4053110"/>
            <a:ext cx="1455245" cy="18625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36" name="TextBox 235"/>
          <p:cNvSpPr txBox="1"/>
          <p:nvPr/>
        </p:nvSpPr>
        <p:spPr>
          <a:xfrm>
            <a:off x="5159155" y="335280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Monthly Interest </a:t>
            </a:r>
          </a:p>
          <a:p>
            <a:r>
              <a:rPr lang="en-PH" sz="900" dirty="0" smtClean="0">
                <a:solidFill>
                  <a:schemeClr val="bg1"/>
                </a:solidFill>
              </a:rPr>
              <a:t>Payment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6202065" y="3428643"/>
            <a:ext cx="1493555" cy="206453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47" name="TextBox 246"/>
          <p:cNvSpPr txBox="1"/>
          <p:nvPr/>
        </p:nvSpPr>
        <p:spPr>
          <a:xfrm>
            <a:off x="5170123" y="3998217"/>
            <a:ext cx="8963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Loan Start date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5159155" y="4257809"/>
            <a:ext cx="10374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Monthly Due date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5170123" y="3738565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Total interest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6196618" y="4274242"/>
            <a:ext cx="1493092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57" name="Rectangle 256"/>
          <p:cNvSpPr/>
          <p:nvPr/>
        </p:nvSpPr>
        <p:spPr>
          <a:xfrm>
            <a:off x="6202066" y="3738565"/>
            <a:ext cx="1493554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58" name="Rectangle 257"/>
          <p:cNvSpPr/>
          <p:nvPr/>
        </p:nvSpPr>
        <p:spPr>
          <a:xfrm>
            <a:off x="6196618" y="4010407"/>
            <a:ext cx="1493555" cy="206453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59" name="TextBox 258"/>
          <p:cNvSpPr txBox="1"/>
          <p:nvPr/>
        </p:nvSpPr>
        <p:spPr>
          <a:xfrm>
            <a:off x="2755596" y="4302386"/>
            <a:ext cx="7216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Description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60" name="Rectangle 259"/>
          <p:cNvSpPr/>
          <p:nvPr/>
        </p:nvSpPr>
        <p:spPr>
          <a:xfrm>
            <a:off x="3628727" y="4302386"/>
            <a:ext cx="1455245" cy="18625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61" name="TextBox 260"/>
          <p:cNvSpPr txBox="1"/>
          <p:nvPr/>
        </p:nvSpPr>
        <p:spPr>
          <a:xfrm>
            <a:off x="2777372" y="4575891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Collateral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62" name="Rectangle 261"/>
          <p:cNvSpPr/>
          <p:nvPr/>
        </p:nvSpPr>
        <p:spPr>
          <a:xfrm>
            <a:off x="3477268" y="4601780"/>
            <a:ext cx="151459" cy="18625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63" name="TextBox 262"/>
          <p:cNvSpPr txBox="1"/>
          <p:nvPr/>
        </p:nvSpPr>
        <p:spPr>
          <a:xfrm>
            <a:off x="2776972" y="483038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Collateral</a:t>
            </a:r>
          </a:p>
          <a:p>
            <a:r>
              <a:rPr lang="en-PH" sz="900" dirty="0" smtClean="0">
                <a:solidFill>
                  <a:schemeClr val="bg1"/>
                </a:solidFill>
              </a:rPr>
              <a:t>Description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3476868" y="4856269"/>
            <a:ext cx="1745190" cy="630131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66" name="TextBox 265"/>
          <p:cNvSpPr txBox="1"/>
          <p:nvPr/>
        </p:nvSpPr>
        <p:spPr>
          <a:xfrm>
            <a:off x="5167501" y="4569768"/>
            <a:ext cx="4603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Notes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5666917" y="4551469"/>
            <a:ext cx="2028703" cy="630131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68" name="TextBox 267"/>
          <p:cNvSpPr txBox="1"/>
          <p:nvPr/>
        </p:nvSpPr>
        <p:spPr>
          <a:xfrm>
            <a:off x="5290643" y="5255568"/>
            <a:ext cx="8146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Transaction #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69" name="Rectangle 268"/>
          <p:cNvSpPr/>
          <p:nvPr/>
        </p:nvSpPr>
        <p:spPr>
          <a:xfrm>
            <a:off x="6097383" y="5255569"/>
            <a:ext cx="1592790" cy="230832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72" name="Rounded Rectangle 271"/>
          <p:cNvSpPr/>
          <p:nvPr/>
        </p:nvSpPr>
        <p:spPr>
          <a:xfrm>
            <a:off x="6576743" y="5596343"/>
            <a:ext cx="49617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Next</a:t>
            </a:r>
            <a:endParaRPr lang="en-PH" sz="800" dirty="0"/>
          </a:p>
        </p:txBody>
      </p:sp>
      <p:sp>
        <p:nvSpPr>
          <p:cNvPr id="273" name="Rounded Rectangle 272"/>
          <p:cNvSpPr/>
          <p:nvPr/>
        </p:nvSpPr>
        <p:spPr>
          <a:xfrm>
            <a:off x="7195565" y="5596343"/>
            <a:ext cx="50005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Cancel</a:t>
            </a:r>
            <a:endParaRPr lang="en-PH" sz="800" dirty="0"/>
          </a:p>
        </p:txBody>
      </p:sp>
      <p:sp>
        <p:nvSpPr>
          <p:cNvPr id="274" name="Rectangle 273"/>
          <p:cNvSpPr/>
          <p:nvPr/>
        </p:nvSpPr>
        <p:spPr>
          <a:xfrm>
            <a:off x="3492508" y="5584223"/>
            <a:ext cx="1754473" cy="201902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9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Anna Patricia M. </a:t>
            </a:r>
            <a:r>
              <a:rPr lang="en-PH" sz="900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Lazares</a:t>
            </a:r>
            <a:endParaRPr lang="en-PH" sz="9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2737173" y="5584223"/>
            <a:ext cx="7553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Prepared by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76" name="Rectangle 275"/>
          <p:cNvSpPr/>
          <p:nvPr/>
        </p:nvSpPr>
        <p:spPr>
          <a:xfrm>
            <a:off x="105200" y="1292151"/>
            <a:ext cx="1474804" cy="462400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7" name="Isosceles Triangle 276"/>
          <p:cNvSpPr/>
          <p:nvPr/>
        </p:nvSpPr>
        <p:spPr>
          <a:xfrm rot="5400000">
            <a:off x="1443437" y="1444294"/>
            <a:ext cx="592358" cy="318053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8" name="Rectangle 277"/>
          <p:cNvSpPr/>
          <p:nvPr/>
        </p:nvSpPr>
        <p:spPr>
          <a:xfrm>
            <a:off x="197342" y="1402082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Home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0" name="Rectangle 279"/>
          <p:cNvSpPr/>
          <p:nvPr/>
        </p:nvSpPr>
        <p:spPr>
          <a:xfrm>
            <a:off x="203699" y="2017182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Customer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2" name="Rectangle 281"/>
          <p:cNvSpPr/>
          <p:nvPr/>
        </p:nvSpPr>
        <p:spPr>
          <a:xfrm>
            <a:off x="197342" y="2655564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Quote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4" name="Rectangle 283"/>
          <p:cNvSpPr/>
          <p:nvPr/>
        </p:nvSpPr>
        <p:spPr>
          <a:xfrm>
            <a:off x="203699" y="3295341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Reports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6" name="Rectangle 285"/>
          <p:cNvSpPr/>
          <p:nvPr/>
        </p:nvSpPr>
        <p:spPr>
          <a:xfrm>
            <a:off x="197342" y="3904941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Reminders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8" name="Rectangle 287"/>
          <p:cNvSpPr/>
          <p:nvPr/>
        </p:nvSpPr>
        <p:spPr>
          <a:xfrm>
            <a:off x="203699" y="5388725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Logout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9" name="Rectangle 288"/>
          <p:cNvSpPr/>
          <p:nvPr/>
        </p:nvSpPr>
        <p:spPr>
          <a:xfrm>
            <a:off x="76200" y="987623"/>
            <a:ext cx="48013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Welcome! Anna Patricia M. </a:t>
            </a:r>
            <a:r>
              <a:rPr lang="en-PH" sz="1400" dirty="0" err="1" smtClean="0">
                <a:solidFill>
                  <a:schemeClr val="bg1"/>
                </a:solidFill>
              </a:rPr>
              <a:t>Lazares</a:t>
            </a:r>
            <a:r>
              <a:rPr lang="en-PH" sz="1400" dirty="0" smtClean="0">
                <a:solidFill>
                  <a:schemeClr val="bg1"/>
                </a:solidFill>
              </a:rPr>
              <a:t>	April, 2, 2015 2:32:27	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3048000" y="4472207"/>
            <a:ext cx="2454466" cy="11834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TextBox 2"/>
          <p:cNvSpPr txBox="1"/>
          <p:nvPr/>
        </p:nvSpPr>
        <p:spPr>
          <a:xfrm>
            <a:off x="5605397" y="4499310"/>
            <a:ext cx="2285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err="1" smtClean="0">
                <a:solidFill>
                  <a:srgbClr val="C00000"/>
                </a:solidFill>
              </a:rPr>
              <a:t>Pag</a:t>
            </a:r>
            <a:r>
              <a:rPr lang="en-PH" dirty="0" smtClean="0">
                <a:solidFill>
                  <a:srgbClr val="C00000"/>
                </a:solidFill>
              </a:rPr>
              <a:t> may check </a:t>
            </a:r>
            <a:r>
              <a:rPr lang="en-PH" dirty="0" err="1" smtClean="0">
                <a:solidFill>
                  <a:srgbClr val="C00000"/>
                </a:solidFill>
              </a:rPr>
              <a:t>ung</a:t>
            </a:r>
            <a:r>
              <a:rPr lang="en-PH" dirty="0" smtClean="0">
                <a:solidFill>
                  <a:srgbClr val="C00000"/>
                </a:solidFill>
              </a:rPr>
              <a:t> box, </a:t>
            </a:r>
            <a:r>
              <a:rPr lang="en-PH" dirty="0" err="1" smtClean="0">
                <a:solidFill>
                  <a:srgbClr val="C00000"/>
                </a:solidFill>
              </a:rPr>
              <a:t>pwede</a:t>
            </a:r>
            <a:r>
              <a:rPr lang="en-PH" dirty="0" smtClean="0">
                <a:solidFill>
                  <a:srgbClr val="C00000"/>
                </a:solidFill>
              </a:rPr>
              <a:t> </a:t>
            </a:r>
            <a:r>
              <a:rPr lang="en-PH" dirty="0" err="1" smtClean="0">
                <a:solidFill>
                  <a:srgbClr val="C00000"/>
                </a:solidFill>
              </a:rPr>
              <a:t>na</a:t>
            </a:r>
            <a:r>
              <a:rPr lang="en-PH" dirty="0" smtClean="0">
                <a:solidFill>
                  <a:srgbClr val="C00000"/>
                </a:solidFill>
              </a:rPr>
              <a:t> describe </a:t>
            </a:r>
            <a:r>
              <a:rPr lang="en-PH" dirty="0" err="1" smtClean="0">
                <a:solidFill>
                  <a:srgbClr val="C00000"/>
                </a:solidFill>
              </a:rPr>
              <a:t>ung</a:t>
            </a:r>
            <a:r>
              <a:rPr lang="en-PH" dirty="0" smtClean="0">
                <a:solidFill>
                  <a:srgbClr val="C00000"/>
                </a:solidFill>
              </a:rPr>
              <a:t> collateral details</a:t>
            </a:r>
            <a:endParaRPr lang="en-PH" dirty="0">
              <a:solidFill>
                <a:srgbClr val="C00000"/>
              </a:solidFill>
            </a:endParaRPr>
          </a:p>
        </p:txBody>
      </p:sp>
      <p:sp>
        <p:nvSpPr>
          <p:cNvPr id="74" name="Isosceles Triangle 73"/>
          <p:cNvSpPr/>
          <p:nvPr/>
        </p:nvSpPr>
        <p:spPr>
          <a:xfrm rot="10800000">
            <a:off x="4953001" y="4343113"/>
            <a:ext cx="114300" cy="76486"/>
          </a:xfrm>
          <a:prstGeom prst="triangl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5" name="Rectangle 74"/>
          <p:cNvSpPr/>
          <p:nvPr/>
        </p:nvSpPr>
        <p:spPr>
          <a:xfrm>
            <a:off x="2705209" y="1476543"/>
            <a:ext cx="5137364" cy="157145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76" name="Rectangle 75"/>
          <p:cNvSpPr/>
          <p:nvPr/>
        </p:nvSpPr>
        <p:spPr>
          <a:xfrm>
            <a:off x="2699182" y="1383472"/>
            <a:ext cx="5143391" cy="218960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900" b="1"/>
          </a:p>
        </p:txBody>
      </p:sp>
      <p:sp>
        <p:nvSpPr>
          <p:cNvPr id="78" name="Rectangle 77"/>
          <p:cNvSpPr/>
          <p:nvPr/>
        </p:nvSpPr>
        <p:spPr>
          <a:xfrm>
            <a:off x="3559834" y="1668665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79" name="TextBox 78"/>
          <p:cNvSpPr txBox="1"/>
          <p:nvPr/>
        </p:nvSpPr>
        <p:spPr>
          <a:xfrm>
            <a:off x="2747717" y="1668665"/>
            <a:ext cx="6928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First Name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675476" y="2506402"/>
            <a:ext cx="5180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Mobile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913476" y="2499969"/>
            <a:ext cx="3642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Age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737173" y="1962154"/>
            <a:ext cx="8226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Middle Name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747717" y="2255565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Last Name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175573" y="1953306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Email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175573" y="2255874"/>
            <a:ext cx="870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Home Address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705209" y="1371600"/>
            <a:ext cx="12089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/>
              <a:t>Personal Information</a:t>
            </a:r>
            <a:endParaRPr lang="en-PH" sz="900" b="1" dirty="0"/>
          </a:p>
        </p:txBody>
      </p:sp>
      <p:sp>
        <p:nvSpPr>
          <p:cNvPr id="93" name="Rectangle 92"/>
          <p:cNvSpPr/>
          <p:nvPr/>
        </p:nvSpPr>
        <p:spPr>
          <a:xfrm>
            <a:off x="3559833" y="1978587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95" name="Rectangle 94"/>
          <p:cNvSpPr/>
          <p:nvPr/>
        </p:nvSpPr>
        <p:spPr>
          <a:xfrm>
            <a:off x="3559834" y="2272307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97" name="Rectangle 96"/>
          <p:cNvSpPr/>
          <p:nvPr/>
        </p:nvSpPr>
        <p:spPr>
          <a:xfrm>
            <a:off x="5700166" y="1969739"/>
            <a:ext cx="1990007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00" name="Rectangle 99"/>
          <p:cNvSpPr/>
          <p:nvPr/>
        </p:nvSpPr>
        <p:spPr>
          <a:xfrm>
            <a:off x="4193567" y="2538794"/>
            <a:ext cx="1234509" cy="18153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01" name="Rectangle 100"/>
          <p:cNvSpPr/>
          <p:nvPr/>
        </p:nvSpPr>
        <p:spPr>
          <a:xfrm>
            <a:off x="3294476" y="2541437"/>
            <a:ext cx="305793" cy="17888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02" name="Rectangle 101"/>
          <p:cNvSpPr/>
          <p:nvPr/>
        </p:nvSpPr>
        <p:spPr>
          <a:xfrm>
            <a:off x="6094767" y="2272307"/>
            <a:ext cx="1595406" cy="47481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03" name="TextBox 102"/>
          <p:cNvSpPr txBox="1"/>
          <p:nvPr/>
        </p:nvSpPr>
        <p:spPr>
          <a:xfrm>
            <a:off x="2747717" y="2743200"/>
            <a:ext cx="1762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Source of funds (Bank Account # )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497514" y="2759942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05" name="Rounded Rectangle 104"/>
          <p:cNvSpPr/>
          <p:nvPr/>
        </p:nvSpPr>
        <p:spPr>
          <a:xfrm>
            <a:off x="6584398" y="2836271"/>
            <a:ext cx="49617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Next</a:t>
            </a:r>
            <a:endParaRPr lang="en-PH" sz="800" dirty="0"/>
          </a:p>
        </p:txBody>
      </p:sp>
      <p:sp>
        <p:nvSpPr>
          <p:cNvPr id="106" name="Rounded Rectangle 105"/>
          <p:cNvSpPr/>
          <p:nvPr/>
        </p:nvSpPr>
        <p:spPr>
          <a:xfrm>
            <a:off x="7203220" y="2836271"/>
            <a:ext cx="50005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Cancel</a:t>
            </a:r>
            <a:endParaRPr lang="en-PH" sz="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5181600" y="1674168"/>
            <a:ext cx="5822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Birthday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862622" y="1700005"/>
            <a:ext cx="605304" cy="16662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09" name="Rectangle 108"/>
          <p:cNvSpPr/>
          <p:nvPr/>
        </p:nvSpPr>
        <p:spPr>
          <a:xfrm>
            <a:off x="6609590" y="1687741"/>
            <a:ext cx="305793" cy="17888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10" name="Rectangle 109"/>
          <p:cNvSpPr/>
          <p:nvPr/>
        </p:nvSpPr>
        <p:spPr>
          <a:xfrm>
            <a:off x="7094179" y="1678202"/>
            <a:ext cx="449621" cy="17888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</p:spTree>
    <p:extLst>
      <p:ext uri="{BB962C8B-B14F-4D97-AF65-F5344CB8AC3E}">
        <p14:creationId xmlns:p14="http://schemas.microsoft.com/office/powerpoint/2010/main" val="3542315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685800"/>
            <a:ext cx="9144000" cy="5410200"/>
            <a:chOff x="0" y="685800"/>
            <a:chExt cx="9144000" cy="5410200"/>
          </a:xfrm>
        </p:grpSpPr>
        <p:sp>
          <p:nvSpPr>
            <p:cNvPr id="4" name="Rectangle 3"/>
            <p:cNvSpPr/>
            <p:nvPr/>
          </p:nvSpPr>
          <p:spPr>
            <a:xfrm>
              <a:off x="0" y="685800"/>
              <a:ext cx="9144000" cy="54102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6" name="Oval 5"/>
            <p:cNvSpPr/>
            <p:nvPr/>
          </p:nvSpPr>
          <p:spPr>
            <a:xfrm>
              <a:off x="8771516" y="791135"/>
              <a:ext cx="228600" cy="228600"/>
            </a:xfrm>
            <a:prstGeom prst="ellipse">
              <a:avLst/>
            </a:prstGeom>
            <a:solidFill>
              <a:srgbClr val="C0000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7" name="Oval 6"/>
            <p:cNvSpPr/>
            <p:nvPr/>
          </p:nvSpPr>
          <p:spPr>
            <a:xfrm>
              <a:off x="8458200" y="791135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8" name="Oval 7"/>
            <p:cNvSpPr/>
            <p:nvPr/>
          </p:nvSpPr>
          <p:spPr>
            <a:xfrm>
              <a:off x="8153400" y="791135"/>
              <a:ext cx="228600" cy="228600"/>
            </a:xfrm>
            <a:prstGeom prst="ellipse">
              <a:avLst/>
            </a:prstGeom>
            <a:solidFill>
              <a:srgbClr val="00B05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200" y="728990"/>
              <a:ext cx="16962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 smtClean="0">
                  <a:solidFill>
                    <a:schemeClr val="bg1"/>
                  </a:solidFill>
                </a:rPr>
                <a:t>Lending Management Software</a:t>
              </a:r>
              <a:endParaRPr lang="en-PH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14300" y="1298516"/>
              <a:ext cx="8915400" cy="464508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105200" y="1292151"/>
              <a:ext cx="1474804" cy="4624001"/>
            </a:xfrm>
            <a:prstGeom prst="rect">
              <a:avLst/>
            </a:prstGeom>
            <a:solidFill>
              <a:srgbClr val="00206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7" name="Isosceles Triangle 276"/>
            <p:cNvSpPr/>
            <p:nvPr/>
          </p:nvSpPr>
          <p:spPr>
            <a:xfrm rot="5400000">
              <a:off x="1443437" y="2059394"/>
              <a:ext cx="592358" cy="318053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97342" y="1402082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Home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203699" y="2017182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Customer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197342" y="2655564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Quote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203699" y="3295341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Reports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197342" y="3904941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Reminders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203699" y="5388725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Logout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76200" y="987623"/>
              <a:ext cx="48013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Welcome! Anna Patricia M. </a:t>
              </a:r>
              <a:r>
                <a:rPr lang="en-PH" sz="1400" dirty="0" err="1" smtClean="0">
                  <a:solidFill>
                    <a:schemeClr val="bg1"/>
                  </a:solidFill>
                </a:rPr>
                <a:t>Lazares</a:t>
              </a:r>
              <a:r>
                <a:rPr lang="en-PH" sz="1400" dirty="0" smtClean="0">
                  <a:solidFill>
                    <a:schemeClr val="bg1"/>
                  </a:solidFill>
                </a:rPr>
                <a:t>	April, 2, 2015 2:32:27	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905000" y="1345867"/>
              <a:ext cx="6800631" cy="45702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007056" y="1422068"/>
              <a:ext cx="6603544" cy="604766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2116754" y="1512381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7044" y="1567848"/>
              <a:ext cx="339104" cy="339104"/>
            </a:xfrm>
            <a:prstGeom prst="rect">
              <a:avLst/>
            </a:prstGeom>
          </p:spPr>
        </p:pic>
        <p:sp>
          <p:nvSpPr>
            <p:cNvPr id="74" name="Rounded Rectangle 73"/>
            <p:cNvSpPr/>
            <p:nvPr/>
          </p:nvSpPr>
          <p:spPr>
            <a:xfrm>
              <a:off x="2667000" y="1512380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3200400" y="1512381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8018516" y="1512380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884" y="1567848"/>
              <a:ext cx="330440" cy="330440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2372" y="1567848"/>
              <a:ext cx="339104" cy="339104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0690" y="1554899"/>
              <a:ext cx="339104" cy="339104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2026762" y="2050769"/>
              <a:ext cx="6976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 smtClean="0"/>
                <a:t>Customers</a:t>
              </a:r>
              <a:endParaRPr lang="en-PH" sz="900" b="1" dirty="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2674939" y="3798635"/>
            <a:ext cx="5137364" cy="214496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98" name="Rectangle 97"/>
          <p:cNvSpPr/>
          <p:nvPr/>
        </p:nvSpPr>
        <p:spPr>
          <a:xfrm>
            <a:off x="2668912" y="3798636"/>
            <a:ext cx="5143391" cy="218960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900" b="1"/>
          </a:p>
        </p:txBody>
      </p:sp>
      <p:sp>
        <p:nvSpPr>
          <p:cNvPr id="99" name="TextBox 98"/>
          <p:cNvSpPr txBox="1"/>
          <p:nvPr/>
        </p:nvSpPr>
        <p:spPr>
          <a:xfrm>
            <a:off x="2700876" y="3786764"/>
            <a:ext cx="7729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/>
              <a:t>Loan Details</a:t>
            </a:r>
            <a:endParaRPr lang="en-PH" sz="900" b="1" dirty="0"/>
          </a:p>
        </p:txBody>
      </p:sp>
      <p:sp>
        <p:nvSpPr>
          <p:cNvPr id="102" name="Rectangle 101"/>
          <p:cNvSpPr/>
          <p:nvPr/>
        </p:nvSpPr>
        <p:spPr>
          <a:xfrm>
            <a:off x="3524530" y="4146540"/>
            <a:ext cx="1516259" cy="19796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03" name="TextBox 102"/>
          <p:cNvSpPr txBox="1"/>
          <p:nvPr/>
        </p:nvSpPr>
        <p:spPr>
          <a:xfrm>
            <a:off x="2712413" y="4146540"/>
            <a:ext cx="8162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Loan Amount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701869" y="4440029"/>
            <a:ext cx="7681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Interest rate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712413" y="4733440"/>
            <a:ext cx="8499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Terms in Mos.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3524529" y="4456462"/>
            <a:ext cx="1516259" cy="19796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07" name="Rectangle 106"/>
          <p:cNvSpPr/>
          <p:nvPr/>
        </p:nvSpPr>
        <p:spPr>
          <a:xfrm>
            <a:off x="3585544" y="4750182"/>
            <a:ext cx="1455245" cy="18625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08" name="TextBox 107"/>
          <p:cNvSpPr txBox="1"/>
          <p:nvPr/>
        </p:nvSpPr>
        <p:spPr>
          <a:xfrm>
            <a:off x="5122858" y="4049872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Monthly Interest </a:t>
            </a:r>
          </a:p>
          <a:p>
            <a:r>
              <a:rPr lang="en-PH" sz="900" dirty="0" smtClean="0">
                <a:solidFill>
                  <a:schemeClr val="bg1"/>
                </a:solidFill>
              </a:rPr>
              <a:t>Payment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6165768" y="4125715"/>
            <a:ext cx="1493555" cy="206453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10" name="TextBox 109"/>
          <p:cNvSpPr txBox="1"/>
          <p:nvPr/>
        </p:nvSpPr>
        <p:spPr>
          <a:xfrm>
            <a:off x="5133826" y="4695289"/>
            <a:ext cx="8963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Loan Start date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122858" y="4954881"/>
            <a:ext cx="10374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Monthly Due date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133826" y="4435637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Total interest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160321" y="4971314"/>
            <a:ext cx="1493092" cy="19796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14" name="Rectangle 113"/>
          <p:cNvSpPr/>
          <p:nvPr/>
        </p:nvSpPr>
        <p:spPr>
          <a:xfrm>
            <a:off x="6165769" y="4435637"/>
            <a:ext cx="1493554" cy="19796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15" name="Rectangle 114"/>
          <p:cNvSpPr/>
          <p:nvPr/>
        </p:nvSpPr>
        <p:spPr>
          <a:xfrm>
            <a:off x="6160321" y="4707479"/>
            <a:ext cx="1493555" cy="206453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16" name="TextBox 115"/>
          <p:cNvSpPr txBox="1"/>
          <p:nvPr/>
        </p:nvSpPr>
        <p:spPr>
          <a:xfrm>
            <a:off x="2630703" y="4999458"/>
            <a:ext cx="9332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Payment Period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592430" y="4999458"/>
            <a:ext cx="1455245" cy="18625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18" name="TextBox 117"/>
          <p:cNvSpPr txBox="1"/>
          <p:nvPr/>
        </p:nvSpPr>
        <p:spPr>
          <a:xfrm>
            <a:off x="2741075" y="5272963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Collateral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3440971" y="5298852"/>
            <a:ext cx="151459" cy="18625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20" name="TextBox 119"/>
          <p:cNvSpPr txBox="1"/>
          <p:nvPr/>
        </p:nvSpPr>
        <p:spPr>
          <a:xfrm>
            <a:off x="2740675" y="5527452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Collateral</a:t>
            </a:r>
          </a:p>
          <a:p>
            <a:r>
              <a:rPr lang="en-PH" sz="900" dirty="0" smtClean="0">
                <a:solidFill>
                  <a:schemeClr val="bg1"/>
                </a:solidFill>
              </a:rPr>
              <a:t>Description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440571" y="5553341"/>
            <a:ext cx="1745190" cy="390259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22" name="TextBox 121"/>
          <p:cNvSpPr txBox="1"/>
          <p:nvPr/>
        </p:nvSpPr>
        <p:spPr>
          <a:xfrm>
            <a:off x="5131204" y="5266840"/>
            <a:ext cx="4603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Notes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5630620" y="5248541"/>
            <a:ext cx="2028703" cy="630131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83" name="Rectangle 82"/>
          <p:cNvSpPr/>
          <p:nvPr/>
        </p:nvSpPr>
        <p:spPr>
          <a:xfrm>
            <a:off x="2673027" y="2162343"/>
            <a:ext cx="5137364" cy="157145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89" name="Rectangle 88"/>
          <p:cNvSpPr/>
          <p:nvPr/>
        </p:nvSpPr>
        <p:spPr>
          <a:xfrm>
            <a:off x="2667000" y="2069272"/>
            <a:ext cx="5143391" cy="218960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900" b="1"/>
          </a:p>
        </p:txBody>
      </p:sp>
      <p:sp>
        <p:nvSpPr>
          <p:cNvPr id="95" name="Rectangle 94"/>
          <p:cNvSpPr/>
          <p:nvPr/>
        </p:nvSpPr>
        <p:spPr>
          <a:xfrm>
            <a:off x="3527652" y="2354465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96" name="TextBox 95"/>
          <p:cNvSpPr txBox="1"/>
          <p:nvPr/>
        </p:nvSpPr>
        <p:spPr>
          <a:xfrm>
            <a:off x="2715535" y="2354465"/>
            <a:ext cx="6928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First Name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643294" y="3192202"/>
            <a:ext cx="5180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Mobile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881294" y="3185769"/>
            <a:ext cx="3642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Age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704991" y="2647954"/>
            <a:ext cx="8226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Middle Name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715535" y="2941365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Last Name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143391" y="2639106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Email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143391" y="2941674"/>
            <a:ext cx="870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Home Address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673027" y="2057400"/>
            <a:ext cx="12089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/>
              <a:t>Personal Information</a:t>
            </a:r>
            <a:endParaRPr lang="en-PH" sz="900" b="1" dirty="0"/>
          </a:p>
        </p:txBody>
      </p:sp>
      <p:sp>
        <p:nvSpPr>
          <p:cNvPr id="130" name="Rectangle 129"/>
          <p:cNvSpPr/>
          <p:nvPr/>
        </p:nvSpPr>
        <p:spPr>
          <a:xfrm>
            <a:off x="3527651" y="2664387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31" name="Rectangle 130"/>
          <p:cNvSpPr/>
          <p:nvPr/>
        </p:nvSpPr>
        <p:spPr>
          <a:xfrm>
            <a:off x="3527652" y="2958107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32" name="Rectangle 131"/>
          <p:cNvSpPr/>
          <p:nvPr/>
        </p:nvSpPr>
        <p:spPr>
          <a:xfrm>
            <a:off x="5667984" y="2655539"/>
            <a:ext cx="1990007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33" name="Rectangle 132"/>
          <p:cNvSpPr/>
          <p:nvPr/>
        </p:nvSpPr>
        <p:spPr>
          <a:xfrm>
            <a:off x="4161385" y="3224594"/>
            <a:ext cx="1234509" cy="18153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34" name="Rectangle 133"/>
          <p:cNvSpPr/>
          <p:nvPr/>
        </p:nvSpPr>
        <p:spPr>
          <a:xfrm>
            <a:off x="3262294" y="3227237"/>
            <a:ext cx="305793" cy="17888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35" name="Rectangle 134"/>
          <p:cNvSpPr/>
          <p:nvPr/>
        </p:nvSpPr>
        <p:spPr>
          <a:xfrm>
            <a:off x="6062585" y="2958107"/>
            <a:ext cx="1595406" cy="47481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36" name="TextBox 135"/>
          <p:cNvSpPr txBox="1"/>
          <p:nvPr/>
        </p:nvSpPr>
        <p:spPr>
          <a:xfrm>
            <a:off x="2715535" y="3429000"/>
            <a:ext cx="1762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Source of funds (Bank Account # )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4465332" y="3445742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38" name="Rounded Rectangle 137"/>
          <p:cNvSpPr/>
          <p:nvPr/>
        </p:nvSpPr>
        <p:spPr>
          <a:xfrm>
            <a:off x="6552216" y="3522071"/>
            <a:ext cx="49617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Next</a:t>
            </a:r>
            <a:endParaRPr lang="en-PH" sz="800" dirty="0"/>
          </a:p>
        </p:txBody>
      </p:sp>
      <p:sp>
        <p:nvSpPr>
          <p:cNvPr id="139" name="Rounded Rectangle 138"/>
          <p:cNvSpPr/>
          <p:nvPr/>
        </p:nvSpPr>
        <p:spPr>
          <a:xfrm>
            <a:off x="7171038" y="3522071"/>
            <a:ext cx="50005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Cancel</a:t>
            </a:r>
            <a:endParaRPr lang="en-PH" sz="800" dirty="0"/>
          </a:p>
        </p:txBody>
      </p:sp>
      <p:sp>
        <p:nvSpPr>
          <p:cNvPr id="140" name="TextBox 139"/>
          <p:cNvSpPr txBox="1"/>
          <p:nvPr/>
        </p:nvSpPr>
        <p:spPr>
          <a:xfrm>
            <a:off x="5149418" y="2359968"/>
            <a:ext cx="5822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Birthday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5830440" y="2385805"/>
            <a:ext cx="605304" cy="16662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42" name="Rectangle 141"/>
          <p:cNvSpPr/>
          <p:nvPr/>
        </p:nvSpPr>
        <p:spPr>
          <a:xfrm>
            <a:off x="6577408" y="2373541"/>
            <a:ext cx="305793" cy="17888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43" name="Rectangle 142"/>
          <p:cNvSpPr/>
          <p:nvPr/>
        </p:nvSpPr>
        <p:spPr>
          <a:xfrm>
            <a:off x="7061997" y="2364002"/>
            <a:ext cx="449621" cy="17888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44" name="Rounded Rectangle 143"/>
          <p:cNvSpPr/>
          <p:nvPr/>
        </p:nvSpPr>
        <p:spPr>
          <a:xfrm>
            <a:off x="3738884" y="1515846"/>
            <a:ext cx="439684" cy="450039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620" y="1544799"/>
            <a:ext cx="358212" cy="358212"/>
          </a:xfrm>
          <a:prstGeom prst="rect">
            <a:avLst/>
          </a:prstGeom>
        </p:spPr>
      </p:pic>
      <p:sp>
        <p:nvSpPr>
          <p:cNvPr id="145" name="Rectangle 144"/>
          <p:cNvSpPr/>
          <p:nvPr/>
        </p:nvSpPr>
        <p:spPr>
          <a:xfrm>
            <a:off x="5798941" y="1708987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pic>
        <p:nvPicPr>
          <p:cNvPr id="146" name="Picture 14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023" y="1699009"/>
            <a:ext cx="236994" cy="236994"/>
          </a:xfrm>
          <a:prstGeom prst="rect">
            <a:avLst/>
          </a:prstGeom>
        </p:spPr>
      </p:pic>
      <p:sp>
        <p:nvSpPr>
          <p:cNvPr id="147" name="Rectangle 146"/>
          <p:cNvSpPr/>
          <p:nvPr/>
        </p:nvSpPr>
        <p:spPr>
          <a:xfrm>
            <a:off x="4754141" y="1715342"/>
            <a:ext cx="749853" cy="20689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48" name="Isosceles Triangle 147"/>
          <p:cNvSpPr/>
          <p:nvPr/>
        </p:nvSpPr>
        <p:spPr>
          <a:xfrm rot="10800000">
            <a:off x="5333600" y="1779263"/>
            <a:ext cx="114300" cy="76486"/>
          </a:xfrm>
          <a:prstGeom prst="triangl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83996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685800"/>
            <a:ext cx="9144000" cy="5410200"/>
            <a:chOff x="0" y="685800"/>
            <a:chExt cx="9144000" cy="5410200"/>
          </a:xfrm>
        </p:grpSpPr>
        <p:sp>
          <p:nvSpPr>
            <p:cNvPr id="4" name="Rectangle 3"/>
            <p:cNvSpPr/>
            <p:nvPr/>
          </p:nvSpPr>
          <p:spPr>
            <a:xfrm>
              <a:off x="0" y="685800"/>
              <a:ext cx="9144000" cy="54102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6" name="Oval 5"/>
            <p:cNvSpPr/>
            <p:nvPr/>
          </p:nvSpPr>
          <p:spPr>
            <a:xfrm>
              <a:off x="8771516" y="791135"/>
              <a:ext cx="228600" cy="228600"/>
            </a:xfrm>
            <a:prstGeom prst="ellipse">
              <a:avLst/>
            </a:prstGeom>
            <a:solidFill>
              <a:srgbClr val="C0000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7" name="Oval 6"/>
            <p:cNvSpPr/>
            <p:nvPr/>
          </p:nvSpPr>
          <p:spPr>
            <a:xfrm>
              <a:off x="8458200" y="791135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8" name="Oval 7"/>
            <p:cNvSpPr/>
            <p:nvPr/>
          </p:nvSpPr>
          <p:spPr>
            <a:xfrm>
              <a:off x="8153400" y="791135"/>
              <a:ext cx="228600" cy="228600"/>
            </a:xfrm>
            <a:prstGeom prst="ellipse">
              <a:avLst/>
            </a:prstGeom>
            <a:solidFill>
              <a:srgbClr val="00B05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200" y="728990"/>
              <a:ext cx="16962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 smtClean="0">
                  <a:solidFill>
                    <a:schemeClr val="bg1"/>
                  </a:solidFill>
                </a:rPr>
                <a:t>Lending Management Software</a:t>
              </a:r>
              <a:endParaRPr lang="en-PH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14300" y="1298516"/>
              <a:ext cx="8915400" cy="464508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105200" y="1292151"/>
              <a:ext cx="1474804" cy="4624001"/>
            </a:xfrm>
            <a:prstGeom prst="rect">
              <a:avLst/>
            </a:prstGeom>
            <a:solidFill>
              <a:srgbClr val="00206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7" name="Isosceles Triangle 276"/>
            <p:cNvSpPr/>
            <p:nvPr/>
          </p:nvSpPr>
          <p:spPr>
            <a:xfrm rot="5400000">
              <a:off x="1443437" y="2059394"/>
              <a:ext cx="592358" cy="318053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97342" y="1402082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Home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203699" y="2017182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Customer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197342" y="2655564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Quote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203699" y="3295341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Reports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197342" y="3904941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Reminders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203699" y="5388725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Logout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76200" y="987623"/>
              <a:ext cx="48013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Welcome! Anna Patricia M. </a:t>
              </a:r>
              <a:r>
                <a:rPr lang="en-PH" sz="1400" dirty="0" err="1" smtClean="0">
                  <a:solidFill>
                    <a:schemeClr val="bg1"/>
                  </a:solidFill>
                </a:rPr>
                <a:t>Lazares</a:t>
              </a:r>
              <a:r>
                <a:rPr lang="en-PH" sz="1400" dirty="0" smtClean="0">
                  <a:solidFill>
                    <a:schemeClr val="bg1"/>
                  </a:solidFill>
                </a:rPr>
                <a:t>	April, 2, 2015 2:32:27	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905000" y="1345867"/>
              <a:ext cx="6800631" cy="45702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007056" y="1422068"/>
              <a:ext cx="6603544" cy="604766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2116754" y="1512381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7044" y="1567848"/>
              <a:ext cx="339104" cy="339104"/>
            </a:xfrm>
            <a:prstGeom prst="rect">
              <a:avLst/>
            </a:prstGeom>
          </p:spPr>
        </p:pic>
        <p:sp>
          <p:nvSpPr>
            <p:cNvPr id="74" name="Rounded Rectangle 73"/>
            <p:cNvSpPr/>
            <p:nvPr/>
          </p:nvSpPr>
          <p:spPr>
            <a:xfrm>
              <a:off x="2667000" y="1512380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3200400" y="1512381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8018516" y="1512380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884" y="1567848"/>
              <a:ext cx="330440" cy="330440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2372" y="1567848"/>
              <a:ext cx="339104" cy="339104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0690" y="1554899"/>
              <a:ext cx="339104" cy="339104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2026762" y="2050769"/>
              <a:ext cx="6976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 smtClean="0"/>
                <a:t>Customers</a:t>
              </a:r>
              <a:endParaRPr lang="en-PH" sz="900" b="1" dirty="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2674939" y="2057400"/>
            <a:ext cx="5137364" cy="186918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05" name="TextBox 104"/>
          <p:cNvSpPr txBox="1"/>
          <p:nvPr/>
        </p:nvSpPr>
        <p:spPr>
          <a:xfrm>
            <a:off x="2712413" y="2095551"/>
            <a:ext cx="8499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Terms in Mos.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585544" y="2112293"/>
            <a:ext cx="1455245" cy="18625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10" name="TextBox 109"/>
          <p:cNvSpPr txBox="1"/>
          <p:nvPr/>
        </p:nvSpPr>
        <p:spPr>
          <a:xfrm>
            <a:off x="5133826" y="2057400"/>
            <a:ext cx="8963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Loan Start date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122858" y="2316992"/>
            <a:ext cx="10374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Monthly Due date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160321" y="2333425"/>
            <a:ext cx="1493092" cy="19796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15" name="Rectangle 114"/>
          <p:cNvSpPr/>
          <p:nvPr/>
        </p:nvSpPr>
        <p:spPr>
          <a:xfrm>
            <a:off x="6160321" y="2069590"/>
            <a:ext cx="1493555" cy="206453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16" name="TextBox 115"/>
          <p:cNvSpPr txBox="1"/>
          <p:nvPr/>
        </p:nvSpPr>
        <p:spPr>
          <a:xfrm>
            <a:off x="2630703" y="2361569"/>
            <a:ext cx="9332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Payment Period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592430" y="2361569"/>
            <a:ext cx="1455245" cy="18625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18" name="TextBox 117"/>
          <p:cNvSpPr txBox="1"/>
          <p:nvPr/>
        </p:nvSpPr>
        <p:spPr>
          <a:xfrm>
            <a:off x="2741075" y="2635074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Collateral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3440971" y="2660963"/>
            <a:ext cx="151459" cy="18625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20" name="TextBox 119"/>
          <p:cNvSpPr txBox="1"/>
          <p:nvPr/>
        </p:nvSpPr>
        <p:spPr>
          <a:xfrm>
            <a:off x="2740675" y="2889563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Collateral</a:t>
            </a:r>
          </a:p>
          <a:p>
            <a:r>
              <a:rPr lang="en-PH" sz="900" dirty="0" smtClean="0">
                <a:solidFill>
                  <a:schemeClr val="bg1"/>
                </a:solidFill>
              </a:rPr>
              <a:t>Description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440571" y="2915452"/>
            <a:ext cx="1745190" cy="630131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22" name="TextBox 121"/>
          <p:cNvSpPr txBox="1"/>
          <p:nvPr/>
        </p:nvSpPr>
        <p:spPr>
          <a:xfrm>
            <a:off x="5131204" y="2628951"/>
            <a:ext cx="4603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Notes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5630620" y="2610652"/>
            <a:ext cx="2028703" cy="630131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24" name="TextBox 123"/>
          <p:cNvSpPr txBox="1"/>
          <p:nvPr/>
        </p:nvSpPr>
        <p:spPr>
          <a:xfrm>
            <a:off x="5254346" y="3314751"/>
            <a:ext cx="8146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Transaction #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6061086" y="3314752"/>
            <a:ext cx="1592790" cy="230832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30" name="Rectangle 129"/>
          <p:cNvSpPr/>
          <p:nvPr/>
        </p:nvSpPr>
        <p:spPr>
          <a:xfrm>
            <a:off x="3456211" y="3643406"/>
            <a:ext cx="1754473" cy="201902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9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Anna Patricia M. </a:t>
            </a:r>
            <a:r>
              <a:rPr lang="en-PH" sz="900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Lazares</a:t>
            </a:r>
            <a:endParaRPr lang="en-PH" sz="9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700876" y="3643406"/>
            <a:ext cx="7553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Prepared by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97" name="Rectangle 296"/>
          <p:cNvSpPr/>
          <p:nvPr/>
        </p:nvSpPr>
        <p:spPr>
          <a:xfrm>
            <a:off x="2668912" y="4067343"/>
            <a:ext cx="5137364" cy="184880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98" name="Rectangle 297"/>
          <p:cNvSpPr/>
          <p:nvPr/>
        </p:nvSpPr>
        <p:spPr>
          <a:xfrm>
            <a:off x="2662885" y="3974272"/>
            <a:ext cx="5143391" cy="218960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900" b="1"/>
          </a:p>
        </p:txBody>
      </p:sp>
      <p:sp>
        <p:nvSpPr>
          <p:cNvPr id="307" name="TextBox 306"/>
          <p:cNvSpPr txBox="1"/>
          <p:nvPr/>
        </p:nvSpPr>
        <p:spPr>
          <a:xfrm>
            <a:off x="2668912" y="3962400"/>
            <a:ext cx="7409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/>
              <a:t>Activity Log</a:t>
            </a:r>
            <a:endParaRPr lang="en-PH" sz="900" b="1" dirty="0"/>
          </a:p>
        </p:txBody>
      </p:sp>
      <p:graphicFrame>
        <p:nvGraphicFramePr>
          <p:cNvPr id="318" name="Table 3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229015"/>
              </p:ext>
            </p:extLst>
          </p:nvPr>
        </p:nvGraphicFramePr>
        <p:xfrm>
          <a:off x="2705564" y="4267200"/>
          <a:ext cx="5100711" cy="156911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7379"/>
                <a:gridCol w="1025698"/>
                <a:gridCol w="964877"/>
                <a:gridCol w="1140309"/>
                <a:gridCol w="1022448"/>
              </a:tblGrid>
              <a:tr h="152399"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Date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Interest Paid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Total Interest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Interest Balance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>
                          <a:solidFill>
                            <a:schemeClr val="lt1"/>
                          </a:solidFill>
                        </a:rPr>
                        <a:t>Notes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9" name="Rounded Rectangle 318"/>
          <p:cNvSpPr/>
          <p:nvPr/>
        </p:nvSpPr>
        <p:spPr>
          <a:xfrm>
            <a:off x="6652180" y="4024423"/>
            <a:ext cx="1044020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Make Payment</a:t>
            </a:r>
            <a:endParaRPr lang="en-PH" sz="800" dirty="0"/>
          </a:p>
        </p:txBody>
      </p:sp>
      <p:sp>
        <p:nvSpPr>
          <p:cNvPr id="53" name="Rounded Rectangle 52"/>
          <p:cNvSpPr/>
          <p:nvPr/>
        </p:nvSpPr>
        <p:spPr>
          <a:xfrm>
            <a:off x="3738884" y="1515846"/>
            <a:ext cx="439684" cy="450039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620" y="1544799"/>
            <a:ext cx="358212" cy="358212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5798941" y="1708987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023" y="1699009"/>
            <a:ext cx="236994" cy="236994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4754141" y="1715342"/>
            <a:ext cx="749853" cy="20689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58" name="Isosceles Triangle 57"/>
          <p:cNvSpPr/>
          <p:nvPr/>
        </p:nvSpPr>
        <p:spPr>
          <a:xfrm rot="10800000">
            <a:off x="5333600" y="1779263"/>
            <a:ext cx="114300" cy="76486"/>
          </a:xfrm>
          <a:prstGeom prst="triangl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80488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685800"/>
            <a:ext cx="9144000" cy="5410200"/>
            <a:chOff x="0" y="685800"/>
            <a:chExt cx="9144000" cy="5410200"/>
          </a:xfrm>
        </p:grpSpPr>
        <p:sp>
          <p:nvSpPr>
            <p:cNvPr id="4" name="Rectangle 3"/>
            <p:cNvSpPr/>
            <p:nvPr/>
          </p:nvSpPr>
          <p:spPr>
            <a:xfrm>
              <a:off x="0" y="685800"/>
              <a:ext cx="9144000" cy="54102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6" name="Oval 5"/>
            <p:cNvSpPr/>
            <p:nvPr/>
          </p:nvSpPr>
          <p:spPr>
            <a:xfrm>
              <a:off x="8771516" y="791135"/>
              <a:ext cx="228600" cy="228600"/>
            </a:xfrm>
            <a:prstGeom prst="ellipse">
              <a:avLst/>
            </a:prstGeom>
            <a:solidFill>
              <a:srgbClr val="C0000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7" name="Oval 6"/>
            <p:cNvSpPr/>
            <p:nvPr/>
          </p:nvSpPr>
          <p:spPr>
            <a:xfrm>
              <a:off x="8458200" y="791135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8" name="Oval 7"/>
            <p:cNvSpPr/>
            <p:nvPr/>
          </p:nvSpPr>
          <p:spPr>
            <a:xfrm>
              <a:off x="8153400" y="791135"/>
              <a:ext cx="228600" cy="228600"/>
            </a:xfrm>
            <a:prstGeom prst="ellipse">
              <a:avLst/>
            </a:prstGeom>
            <a:solidFill>
              <a:srgbClr val="00B05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200" y="728990"/>
              <a:ext cx="16962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 smtClean="0">
                  <a:solidFill>
                    <a:schemeClr val="bg1"/>
                  </a:solidFill>
                </a:rPr>
                <a:t>Lending Management Software</a:t>
              </a:r>
              <a:endParaRPr lang="en-PH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14300" y="1298516"/>
              <a:ext cx="8915400" cy="464508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105200" y="1292151"/>
              <a:ext cx="1474804" cy="4624001"/>
            </a:xfrm>
            <a:prstGeom prst="rect">
              <a:avLst/>
            </a:prstGeom>
            <a:solidFill>
              <a:srgbClr val="00206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7" name="Isosceles Triangle 276"/>
            <p:cNvSpPr/>
            <p:nvPr/>
          </p:nvSpPr>
          <p:spPr>
            <a:xfrm rot="5400000">
              <a:off x="1443437" y="2059394"/>
              <a:ext cx="592358" cy="318053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97342" y="1402082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Home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203699" y="2017182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Customer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197342" y="2655564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Quote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203699" y="3295341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Reports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197342" y="3904941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Reminders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203699" y="5388725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Logout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76200" y="987623"/>
              <a:ext cx="48013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Welcome! Anna Patricia M. </a:t>
              </a:r>
              <a:r>
                <a:rPr lang="en-PH" sz="1400" dirty="0" err="1" smtClean="0">
                  <a:solidFill>
                    <a:schemeClr val="bg1"/>
                  </a:solidFill>
                </a:rPr>
                <a:t>Lazares</a:t>
              </a:r>
              <a:r>
                <a:rPr lang="en-PH" sz="1400" dirty="0" smtClean="0">
                  <a:solidFill>
                    <a:schemeClr val="bg1"/>
                  </a:solidFill>
                </a:rPr>
                <a:t>	April, 2, 2015 2:32:27	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905000" y="1345867"/>
              <a:ext cx="6800631" cy="45702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007056" y="1422068"/>
              <a:ext cx="6603544" cy="604766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2116754" y="1512381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7044" y="1567848"/>
              <a:ext cx="339104" cy="339104"/>
            </a:xfrm>
            <a:prstGeom prst="rect">
              <a:avLst/>
            </a:prstGeom>
          </p:spPr>
        </p:pic>
        <p:sp>
          <p:nvSpPr>
            <p:cNvPr id="74" name="Rounded Rectangle 73"/>
            <p:cNvSpPr/>
            <p:nvPr/>
          </p:nvSpPr>
          <p:spPr>
            <a:xfrm>
              <a:off x="2667000" y="1512380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3200400" y="1512381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8018516" y="1512380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884" y="1567848"/>
              <a:ext cx="330440" cy="330440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2372" y="1567848"/>
              <a:ext cx="339104" cy="339104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0690" y="1554899"/>
              <a:ext cx="339104" cy="339104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2026762" y="2050769"/>
              <a:ext cx="6976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 smtClean="0"/>
                <a:t>Customers</a:t>
              </a:r>
              <a:endParaRPr lang="en-PH" sz="900" b="1" dirty="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2674939" y="2057400"/>
            <a:ext cx="5137364" cy="186918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05" name="TextBox 104"/>
          <p:cNvSpPr txBox="1"/>
          <p:nvPr/>
        </p:nvSpPr>
        <p:spPr>
          <a:xfrm>
            <a:off x="2712413" y="2095551"/>
            <a:ext cx="8499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Terms in Mos.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585544" y="2112293"/>
            <a:ext cx="1455245" cy="18625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10" name="TextBox 109"/>
          <p:cNvSpPr txBox="1"/>
          <p:nvPr/>
        </p:nvSpPr>
        <p:spPr>
          <a:xfrm>
            <a:off x="5133826" y="2057400"/>
            <a:ext cx="8963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Loan Start date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122858" y="2316992"/>
            <a:ext cx="10374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Monthly Due date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160321" y="2333425"/>
            <a:ext cx="1493092" cy="19796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15" name="Rectangle 114"/>
          <p:cNvSpPr/>
          <p:nvPr/>
        </p:nvSpPr>
        <p:spPr>
          <a:xfrm>
            <a:off x="6160321" y="2069590"/>
            <a:ext cx="1493555" cy="206453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16" name="TextBox 115"/>
          <p:cNvSpPr txBox="1"/>
          <p:nvPr/>
        </p:nvSpPr>
        <p:spPr>
          <a:xfrm>
            <a:off x="2630703" y="2361569"/>
            <a:ext cx="9332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Payment Period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592430" y="2361569"/>
            <a:ext cx="1455245" cy="18625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18" name="TextBox 117"/>
          <p:cNvSpPr txBox="1"/>
          <p:nvPr/>
        </p:nvSpPr>
        <p:spPr>
          <a:xfrm>
            <a:off x="3456326" y="2504758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Collateral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156222" y="2530647"/>
            <a:ext cx="151459" cy="18625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20" name="TextBox 119"/>
          <p:cNvSpPr txBox="1"/>
          <p:nvPr/>
        </p:nvSpPr>
        <p:spPr>
          <a:xfrm>
            <a:off x="3455926" y="2759247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Collateral</a:t>
            </a:r>
          </a:p>
          <a:p>
            <a:r>
              <a:rPr lang="en-PH" sz="900" dirty="0" smtClean="0">
                <a:solidFill>
                  <a:schemeClr val="bg1"/>
                </a:solidFill>
              </a:rPr>
              <a:t>Description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4155822" y="2785136"/>
            <a:ext cx="1745190" cy="630131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22" name="TextBox 121"/>
          <p:cNvSpPr txBox="1"/>
          <p:nvPr/>
        </p:nvSpPr>
        <p:spPr>
          <a:xfrm>
            <a:off x="5532897" y="2781351"/>
            <a:ext cx="4603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Notes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5634735" y="2763052"/>
            <a:ext cx="2028703" cy="630131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24" name="TextBox 123"/>
          <p:cNvSpPr txBox="1"/>
          <p:nvPr/>
        </p:nvSpPr>
        <p:spPr>
          <a:xfrm>
            <a:off x="5656039" y="3608865"/>
            <a:ext cx="8146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Transaction #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6065201" y="3467152"/>
            <a:ext cx="1592790" cy="230832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30" name="Rectangle 129"/>
          <p:cNvSpPr/>
          <p:nvPr/>
        </p:nvSpPr>
        <p:spPr>
          <a:xfrm>
            <a:off x="4555956" y="3654804"/>
            <a:ext cx="1754473" cy="201902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9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Anna Patricia M. </a:t>
            </a:r>
            <a:r>
              <a:rPr lang="en-PH" sz="900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Lazares</a:t>
            </a:r>
            <a:endParaRPr lang="en-PH" sz="9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3416127" y="3513090"/>
            <a:ext cx="7553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Prepared by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97" name="Rectangle 296"/>
          <p:cNvSpPr/>
          <p:nvPr/>
        </p:nvSpPr>
        <p:spPr>
          <a:xfrm>
            <a:off x="2668912" y="4067343"/>
            <a:ext cx="5137364" cy="184880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98" name="Rectangle 297"/>
          <p:cNvSpPr/>
          <p:nvPr/>
        </p:nvSpPr>
        <p:spPr>
          <a:xfrm>
            <a:off x="2667000" y="4126672"/>
            <a:ext cx="5143391" cy="218960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900" b="1"/>
          </a:p>
        </p:txBody>
      </p:sp>
      <p:sp>
        <p:nvSpPr>
          <p:cNvPr id="307" name="TextBox 306"/>
          <p:cNvSpPr txBox="1"/>
          <p:nvPr/>
        </p:nvSpPr>
        <p:spPr>
          <a:xfrm>
            <a:off x="3384163" y="3832084"/>
            <a:ext cx="7409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/>
              <a:t>Activity Log</a:t>
            </a:r>
            <a:endParaRPr lang="en-PH" sz="900" b="1" dirty="0"/>
          </a:p>
        </p:txBody>
      </p:sp>
      <p:graphicFrame>
        <p:nvGraphicFramePr>
          <p:cNvPr id="318" name="Table 3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722616"/>
              </p:ext>
            </p:extLst>
          </p:nvPr>
        </p:nvGraphicFramePr>
        <p:xfrm>
          <a:off x="2705564" y="4267200"/>
          <a:ext cx="5100711" cy="156911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7379"/>
                <a:gridCol w="1025698"/>
                <a:gridCol w="964877"/>
                <a:gridCol w="1140309"/>
                <a:gridCol w="1022448"/>
              </a:tblGrid>
              <a:tr h="152399"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Date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Interest Paid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Total Interest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Interest Balance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>
                          <a:solidFill>
                            <a:schemeClr val="lt1"/>
                          </a:solidFill>
                        </a:rPr>
                        <a:t>Notes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3" name="Rectangle 52"/>
          <p:cNvSpPr/>
          <p:nvPr/>
        </p:nvSpPr>
        <p:spPr>
          <a:xfrm>
            <a:off x="3420242" y="2308084"/>
            <a:ext cx="3598916" cy="27973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5" name="Rectangle 54"/>
          <p:cNvSpPr/>
          <p:nvPr/>
        </p:nvSpPr>
        <p:spPr>
          <a:xfrm>
            <a:off x="3545627" y="2816000"/>
            <a:ext cx="3397332" cy="217574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56" name="Rectangle 55"/>
          <p:cNvSpPr/>
          <p:nvPr/>
        </p:nvSpPr>
        <p:spPr>
          <a:xfrm>
            <a:off x="3539539" y="2722929"/>
            <a:ext cx="3403419" cy="220984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900" b="1"/>
          </a:p>
        </p:txBody>
      </p:sp>
      <p:sp>
        <p:nvSpPr>
          <p:cNvPr id="57" name="Rectangle 56"/>
          <p:cNvSpPr/>
          <p:nvPr/>
        </p:nvSpPr>
        <p:spPr>
          <a:xfrm>
            <a:off x="4793192" y="3149836"/>
            <a:ext cx="1531246" cy="19796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58" name="TextBox 57"/>
          <p:cNvSpPr txBox="1"/>
          <p:nvPr/>
        </p:nvSpPr>
        <p:spPr>
          <a:xfrm>
            <a:off x="3973048" y="3149836"/>
            <a:ext cx="7569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Interest due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962400" y="3443325"/>
            <a:ext cx="9748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Past due penalty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973048" y="3736736"/>
            <a:ext cx="8372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Total Amount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545626" y="2711057"/>
            <a:ext cx="6187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/>
              <a:t>Payment</a:t>
            </a:r>
            <a:endParaRPr lang="en-PH" sz="900" b="1" dirty="0"/>
          </a:p>
        </p:txBody>
      </p:sp>
      <p:sp>
        <p:nvSpPr>
          <p:cNvPr id="66" name="Rectangle 65"/>
          <p:cNvSpPr/>
          <p:nvPr/>
        </p:nvSpPr>
        <p:spPr>
          <a:xfrm>
            <a:off x="4937270" y="3459758"/>
            <a:ext cx="1387166" cy="205551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67" name="Rectangle 66"/>
          <p:cNvSpPr/>
          <p:nvPr/>
        </p:nvSpPr>
        <p:spPr>
          <a:xfrm>
            <a:off x="4793192" y="3753478"/>
            <a:ext cx="1531246" cy="19796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83" name="TextBox 82"/>
          <p:cNvSpPr txBox="1"/>
          <p:nvPr/>
        </p:nvSpPr>
        <p:spPr>
          <a:xfrm>
            <a:off x="3973048" y="4013586"/>
            <a:ext cx="10438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Amount Tendered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062145" y="4030328"/>
            <a:ext cx="1281221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88" name="Oval 87"/>
          <p:cNvSpPr/>
          <p:nvPr/>
        </p:nvSpPr>
        <p:spPr>
          <a:xfrm>
            <a:off x="6714358" y="2395022"/>
            <a:ext cx="228600" cy="228600"/>
          </a:xfrm>
          <a:prstGeom prst="ellipse">
            <a:avLst/>
          </a:prstGeom>
          <a:solidFill>
            <a:srgbClr val="C0000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89" name="TextBox 88"/>
          <p:cNvSpPr txBox="1"/>
          <p:nvPr/>
        </p:nvSpPr>
        <p:spPr>
          <a:xfrm>
            <a:off x="3962400" y="4256514"/>
            <a:ext cx="5341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Change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051497" y="4297835"/>
            <a:ext cx="1281221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91" name="Rounded Rectangle 90"/>
          <p:cNvSpPr/>
          <p:nvPr/>
        </p:nvSpPr>
        <p:spPr>
          <a:xfrm>
            <a:off x="4748523" y="4724445"/>
            <a:ext cx="49617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Ok</a:t>
            </a:r>
            <a:endParaRPr lang="en-PH" sz="800" dirty="0"/>
          </a:p>
        </p:txBody>
      </p:sp>
      <p:sp>
        <p:nvSpPr>
          <p:cNvPr id="92" name="Rounded Rectangle 91"/>
          <p:cNvSpPr/>
          <p:nvPr/>
        </p:nvSpPr>
        <p:spPr>
          <a:xfrm>
            <a:off x="5367345" y="4724445"/>
            <a:ext cx="50005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Cancel</a:t>
            </a:r>
            <a:endParaRPr lang="en-PH" sz="800" dirty="0"/>
          </a:p>
        </p:txBody>
      </p:sp>
      <p:sp>
        <p:nvSpPr>
          <p:cNvPr id="70" name="Rounded Rectangle 69"/>
          <p:cNvSpPr/>
          <p:nvPr/>
        </p:nvSpPr>
        <p:spPr>
          <a:xfrm>
            <a:off x="3738884" y="1515846"/>
            <a:ext cx="439684" cy="450039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620" y="1544799"/>
            <a:ext cx="358212" cy="358212"/>
          </a:xfrm>
          <a:prstGeom prst="rect">
            <a:avLst/>
          </a:prstGeom>
        </p:spPr>
      </p:pic>
      <p:sp>
        <p:nvSpPr>
          <p:cNvPr id="82" name="Rectangle 81"/>
          <p:cNvSpPr/>
          <p:nvPr/>
        </p:nvSpPr>
        <p:spPr>
          <a:xfrm>
            <a:off x="5798941" y="1708987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023" y="1699009"/>
            <a:ext cx="236994" cy="236994"/>
          </a:xfrm>
          <a:prstGeom prst="rect">
            <a:avLst/>
          </a:prstGeom>
        </p:spPr>
      </p:pic>
      <p:sp>
        <p:nvSpPr>
          <p:cNvPr id="87" name="Rectangle 86"/>
          <p:cNvSpPr/>
          <p:nvPr/>
        </p:nvSpPr>
        <p:spPr>
          <a:xfrm>
            <a:off x="4754141" y="1715342"/>
            <a:ext cx="749853" cy="20689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93" name="Isosceles Triangle 92"/>
          <p:cNvSpPr/>
          <p:nvPr/>
        </p:nvSpPr>
        <p:spPr>
          <a:xfrm rot="10800000">
            <a:off x="5333600" y="1779263"/>
            <a:ext cx="114300" cy="76486"/>
          </a:xfrm>
          <a:prstGeom prst="triangl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40960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685800"/>
            <a:ext cx="9144000" cy="5410200"/>
            <a:chOff x="0" y="685800"/>
            <a:chExt cx="9144000" cy="5410200"/>
          </a:xfrm>
        </p:grpSpPr>
        <p:sp>
          <p:nvSpPr>
            <p:cNvPr id="4" name="Rectangle 3"/>
            <p:cNvSpPr/>
            <p:nvPr/>
          </p:nvSpPr>
          <p:spPr>
            <a:xfrm>
              <a:off x="0" y="685800"/>
              <a:ext cx="9144000" cy="54102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6" name="Oval 5"/>
            <p:cNvSpPr/>
            <p:nvPr/>
          </p:nvSpPr>
          <p:spPr>
            <a:xfrm>
              <a:off x="8771516" y="791135"/>
              <a:ext cx="228600" cy="228600"/>
            </a:xfrm>
            <a:prstGeom prst="ellipse">
              <a:avLst/>
            </a:prstGeom>
            <a:solidFill>
              <a:srgbClr val="C0000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7" name="Oval 6"/>
            <p:cNvSpPr/>
            <p:nvPr/>
          </p:nvSpPr>
          <p:spPr>
            <a:xfrm>
              <a:off x="8458200" y="791135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8" name="Oval 7"/>
            <p:cNvSpPr/>
            <p:nvPr/>
          </p:nvSpPr>
          <p:spPr>
            <a:xfrm>
              <a:off x="8153400" y="791135"/>
              <a:ext cx="228600" cy="228600"/>
            </a:xfrm>
            <a:prstGeom prst="ellipse">
              <a:avLst/>
            </a:prstGeom>
            <a:solidFill>
              <a:srgbClr val="00B05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200" y="728990"/>
              <a:ext cx="16962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 smtClean="0">
                  <a:solidFill>
                    <a:schemeClr val="bg1"/>
                  </a:solidFill>
                </a:rPr>
                <a:t>Lending Management Software</a:t>
              </a:r>
              <a:endParaRPr lang="en-PH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14300" y="1298516"/>
              <a:ext cx="8915400" cy="464508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105200" y="1292151"/>
              <a:ext cx="1474804" cy="4624001"/>
            </a:xfrm>
            <a:prstGeom prst="rect">
              <a:avLst/>
            </a:prstGeom>
            <a:solidFill>
              <a:srgbClr val="00206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7" name="Isosceles Triangle 276"/>
            <p:cNvSpPr/>
            <p:nvPr/>
          </p:nvSpPr>
          <p:spPr>
            <a:xfrm rot="5400000">
              <a:off x="1443437" y="2059394"/>
              <a:ext cx="592358" cy="318053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97342" y="1402082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Home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203699" y="2017182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Customer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197342" y="2655564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Quote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203699" y="3295341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Reports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197342" y="3904941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Reminders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203699" y="5388725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Logout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76200" y="987623"/>
              <a:ext cx="48013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Welcome! Anna Patricia M. </a:t>
              </a:r>
              <a:r>
                <a:rPr lang="en-PH" sz="1400" dirty="0" err="1" smtClean="0">
                  <a:solidFill>
                    <a:schemeClr val="bg1"/>
                  </a:solidFill>
                </a:rPr>
                <a:t>Lazares</a:t>
              </a:r>
              <a:r>
                <a:rPr lang="en-PH" sz="1400" dirty="0" smtClean="0">
                  <a:solidFill>
                    <a:schemeClr val="bg1"/>
                  </a:solidFill>
                </a:rPr>
                <a:t>	April, 2, 2015 2:32:27	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905000" y="1345867"/>
              <a:ext cx="6800631" cy="45702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007056" y="1422068"/>
              <a:ext cx="6603544" cy="604766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2116754" y="1512381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7044" y="1567848"/>
              <a:ext cx="339104" cy="339104"/>
            </a:xfrm>
            <a:prstGeom prst="rect">
              <a:avLst/>
            </a:prstGeom>
          </p:spPr>
        </p:pic>
        <p:sp>
          <p:nvSpPr>
            <p:cNvPr id="74" name="Rounded Rectangle 73"/>
            <p:cNvSpPr/>
            <p:nvPr/>
          </p:nvSpPr>
          <p:spPr>
            <a:xfrm>
              <a:off x="2667000" y="1512380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3200400" y="1512381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8018516" y="1512380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884" y="1567848"/>
              <a:ext cx="330440" cy="330440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2372" y="1567848"/>
              <a:ext cx="339104" cy="339104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0690" y="1554899"/>
              <a:ext cx="339104" cy="339104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2026762" y="2050769"/>
              <a:ext cx="6976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 smtClean="0"/>
                <a:t>Customers</a:t>
              </a:r>
              <a:endParaRPr lang="en-PH" sz="900" b="1" dirty="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2674939" y="2057400"/>
            <a:ext cx="5137364" cy="186918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05" name="TextBox 104"/>
          <p:cNvSpPr txBox="1"/>
          <p:nvPr/>
        </p:nvSpPr>
        <p:spPr>
          <a:xfrm>
            <a:off x="2712413" y="2095551"/>
            <a:ext cx="8499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Terms in Mos.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585544" y="2112293"/>
            <a:ext cx="1455245" cy="18625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10" name="TextBox 109"/>
          <p:cNvSpPr txBox="1"/>
          <p:nvPr/>
        </p:nvSpPr>
        <p:spPr>
          <a:xfrm>
            <a:off x="5133826" y="2057400"/>
            <a:ext cx="8963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Loan Start date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122858" y="2316992"/>
            <a:ext cx="10374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Monthly Due date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160321" y="2333425"/>
            <a:ext cx="1493092" cy="19796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15" name="Rectangle 114"/>
          <p:cNvSpPr/>
          <p:nvPr/>
        </p:nvSpPr>
        <p:spPr>
          <a:xfrm>
            <a:off x="6160321" y="2069590"/>
            <a:ext cx="1493555" cy="206453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16" name="TextBox 115"/>
          <p:cNvSpPr txBox="1"/>
          <p:nvPr/>
        </p:nvSpPr>
        <p:spPr>
          <a:xfrm>
            <a:off x="2630703" y="2361569"/>
            <a:ext cx="9332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Payment Period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592430" y="2361569"/>
            <a:ext cx="1455245" cy="18625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18" name="TextBox 117"/>
          <p:cNvSpPr txBox="1"/>
          <p:nvPr/>
        </p:nvSpPr>
        <p:spPr>
          <a:xfrm>
            <a:off x="3456326" y="2504758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Collateral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156222" y="2530647"/>
            <a:ext cx="151459" cy="18625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20" name="TextBox 119"/>
          <p:cNvSpPr txBox="1"/>
          <p:nvPr/>
        </p:nvSpPr>
        <p:spPr>
          <a:xfrm>
            <a:off x="3455926" y="2759247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Collateral</a:t>
            </a:r>
          </a:p>
          <a:p>
            <a:r>
              <a:rPr lang="en-PH" sz="900" dirty="0" smtClean="0">
                <a:solidFill>
                  <a:schemeClr val="bg1"/>
                </a:solidFill>
              </a:rPr>
              <a:t>Description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4155822" y="2785136"/>
            <a:ext cx="1745190" cy="630131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22" name="TextBox 121"/>
          <p:cNvSpPr txBox="1"/>
          <p:nvPr/>
        </p:nvSpPr>
        <p:spPr>
          <a:xfrm>
            <a:off x="5532897" y="2781351"/>
            <a:ext cx="4603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Notes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5634735" y="2763052"/>
            <a:ext cx="2028703" cy="630131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25" name="Rectangle 124"/>
          <p:cNvSpPr/>
          <p:nvPr/>
        </p:nvSpPr>
        <p:spPr>
          <a:xfrm>
            <a:off x="6065201" y="3467152"/>
            <a:ext cx="1592790" cy="230832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31" name="TextBox 130"/>
          <p:cNvSpPr txBox="1"/>
          <p:nvPr/>
        </p:nvSpPr>
        <p:spPr>
          <a:xfrm>
            <a:off x="3416127" y="3513090"/>
            <a:ext cx="7553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Prepared by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97" name="Rectangle 296"/>
          <p:cNvSpPr/>
          <p:nvPr/>
        </p:nvSpPr>
        <p:spPr>
          <a:xfrm>
            <a:off x="2668912" y="4067343"/>
            <a:ext cx="5137364" cy="184880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98" name="Rectangle 297"/>
          <p:cNvSpPr/>
          <p:nvPr/>
        </p:nvSpPr>
        <p:spPr>
          <a:xfrm>
            <a:off x="2667000" y="4126672"/>
            <a:ext cx="5143391" cy="218960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900" b="1"/>
          </a:p>
        </p:txBody>
      </p:sp>
      <p:sp>
        <p:nvSpPr>
          <p:cNvPr id="307" name="TextBox 306"/>
          <p:cNvSpPr txBox="1"/>
          <p:nvPr/>
        </p:nvSpPr>
        <p:spPr>
          <a:xfrm>
            <a:off x="3384163" y="3832084"/>
            <a:ext cx="7409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/>
              <a:t>Activity Log</a:t>
            </a:r>
            <a:endParaRPr lang="en-PH" sz="900" b="1" dirty="0"/>
          </a:p>
        </p:txBody>
      </p:sp>
      <p:graphicFrame>
        <p:nvGraphicFramePr>
          <p:cNvPr id="318" name="Table 3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082945"/>
              </p:ext>
            </p:extLst>
          </p:nvPr>
        </p:nvGraphicFramePr>
        <p:xfrm>
          <a:off x="2705564" y="4267200"/>
          <a:ext cx="5100711" cy="156911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7379"/>
                <a:gridCol w="1025698"/>
                <a:gridCol w="964877"/>
                <a:gridCol w="1140309"/>
                <a:gridCol w="1022448"/>
              </a:tblGrid>
              <a:tr h="152399"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Date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Interest Paid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Total Interest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Interest Balance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>
                          <a:solidFill>
                            <a:schemeClr val="lt1"/>
                          </a:solidFill>
                        </a:rPr>
                        <a:t>Notes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3" name="Rectangle 52"/>
          <p:cNvSpPr/>
          <p:nvPr/>
        </p:nvSpPr>
        <p:spPr>
          <a:xfrm>
            <a:off x="3420242" y="2308084"/>
            <a:ext cx="3598916" cy="18185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5" name="Rectangle 54"/>
          <p:cNvSpPr/>
          <p:nvPr/>
        </p:nvSpPr>
        <p:spPr>
          <a:xfrm>
            <a:off x="3545627" y="2816001"/>
            <a:ext cx="3397332" cy="125134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56" name="Rectangle 55"/>
          <p:cNvSpPr/>
          <p:nvPr/>
        </p:nvSpPr>
        <p:spPr>
          <a:xfrm>
            <a:off x="3539539" y="2722929"/>
            <a:ext cx="3403419" cy="220984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900" b="1"/>
          </a:p>
        </p:txBody>
      </p:sp>
      <p:sp>
        <p:nvSpPr>
          <p:cNvPr id="65" name="TextBox 64"/>
          <p:cNvSpPr txBox="1"/>
          <p:nvPr/>
        </p:nvSpPr>
        <p:spPr>
          <a:xfrm>
            <a:off x="3545626" y="2711057"/>
            <a:ext cx="11304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/>
              <a:t>Payment Successful</a:t>
            </a:r>
            <a:endParaRPr lang="en-PH" sz="900" b="1" dirty="0"/>
          </a:p>
        </p:txBody>
      </p:sp>
      <p:sp>
        <p:nvSpPr>
          <p:cNvPr id="88" name="Oval 87"/>
          <p:cNvSpPr/>
          <p:nvPr/>
        </p:nvSpPr>
        <p:spPr>
          <a:xfrm>
            <a:off x="6714358" y="2395022"/>
            <a:ext cx="228600" cy="228600"/>
          </a:xfrm>
          <a:prstGeom prst="ellipse">
            <a:avLst/>
          </a:prstGeom>
          <a:solidFill>
            <a:srgbClr val="C0000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70" name="TextBox 69"/>
          <p:cNvSpPr txBox="1"/>
          <p:nvPr/>
        </p:nvSpPr>
        <p:spPr>
          <a:xfrm>
            <a:off x="4764448" y="3282258"/>
            <a:ext cx="10887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Payment Received!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5017830" y="3743922"/>
            <a:ext cx="49617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Ok</a:t>
            </a:r>
            <a:endParaRPr lang="en-PH" sz="800" dirty="0"/>
          </a:p>
        </p:txBody>
      </p:sp>
      <p:sp>
        <p:nvSpPr>
          <p:cNvPr id="57" name="Rounded Rectangle 56"/>
          <p:cNvSpPr/>
          <p:nvPr/>
        </p:nvSpPr>
        <p:spPr>
          <a:xfrm>
            <a:off x="3738884" y="1515846"/>
            <a:ext cx="439684" cy="450039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620" y="1544799"/>
            <a:ext cx="358212" cy="35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974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2176</Words>
  <Application>Microsoft Office PowerPoint</Application>
  <PresentationFormat>On-screen Show (4:3)</PresentationFormat>
  <Paragraphs>804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YSAI</dc:creator>
  <cp:lastModifiedBy>Gene Morrisey Zablan</cp:lastModifiedBy>
  <cp:revision>70</cp:revision>
  <dcterms:created xsi:type="dcterms:W3CDTF">2015-03-21T10:15:59Z</dcterms:created>
  <dcterms:modified xsi:type="dcterms:W3CDTF">2015-04-03T02:29:15Z</dcterms:modified>
</cp:coreProperties>
</file>