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7" r:id="rId2"/>
    <p:sldId id="269" r:id="rId3"/>
    <p:sldId id="271" r:id="rId4"/>
    <p:sldId id="289" r:id="rId5"/>
    <p:sldId id="272" r:id="rId6"/>
    <p:sldId id="283" r:id="rId7"/>
    <p:sldId id="282" r:id="rId8"/>
    <p:sldId id="284" r:id="rId9"/>
    <p:sldId id="285" r:id="rId10"/>
    <p:sldId id="290" r:id="rId11"/>
    <p:sldId id="291" r:id="rId12"/>
    <p:sldId id="270" r:id="rId13"/>
    <p:sldId id="276" r:id="rId14"/>
    <p:sldId id="273" r:id="rId15"/>
    <p:sldId id="277" r:id="rId16"/>
    <p:sldId id="274" r:id="rId17"/>
    <p:sldId id="278" r:id="rId18"/>
    <p:sldId id="275" r:id="rId19"/>
    <p:sldId id="288" r:id="rId20"/>
    <p:sldId id="280" r:id="rId21"/>
    <p:sldId id="281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6FF"/>
    <a:srgbClr val="CCECFF"/>
    <a:srgbClr val="008000"/>
    <a:srgbClr val="009900"/>
    <a:srgbClr val="00CC00"/>
    <a:srgbClr val="F3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83837" autoAdjust="0"/>
  </p:normalViewPr>
  <p:slideViewPr>
    <p:cSldViewPr>
      <p:cViewPr>
        <p:scale>
          <a:sx n="73" d="100"/>
          <a:sy n="73" d="100"/>
        </p:scale>
        <p:origin x="-127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16FC-31FC-46AF-AB13-42FC28045CAB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CD88-FA2C-4C64-BB10-E50BF448E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9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LOGIN page.</a:t>
            </a:r>
            <a:r>
              <a:rPr lang="en-PH" baseline="0" dirty="0" smtClean="0"/>
              <a:t> As admin, you will be able to give them their username and passwords.</a:t>
            </a:r>
          </a:p>
          <a:p>
            <a:r>
              <a:rPr lang="en-PH" baseline="0" dirty="0" smtClean="0"/>
              <a:t>You also have access to changing their passwords incase they forget it.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091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There is another way to</a:t>
            </a:r>
            <a:r>
              <a:rPr lang="en-PH" baseline="0" dirty="0" smtClean="0"/>
              <a:t> search for an existing account, </a:t>
            </a:r>
          </a:p>
          <a:p>
            <a:r>
              <a:rPr lang="en-PH" baseline="0" dirty="0" smtClean="0"/>
              <a:t>you just need to click the 4</a:t>
            </a:r>
            <a:r>
              <a:rPr lang="en-PH" baseline="30000" dirty="0" smtClean="0"/>
              <a:t>th</a:t>
            </a:r>
            <a:r>
              <a:rPr lang="en-PH" baseline="0" dirty="0" smtClean="0"/>
              <a:t> icon and this box will pop up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15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Name/s will show up, you just need to</a:t>
            </a:r>
            <a:r>
              <a:rPr lang="en-PH" baseline="0" dirty="0" smtClean="0"/>
              <a:t> double click it to view the account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15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CUSTOMER tab.</a:t>
            </a:r>
          </a:p>
          <a:p>
            <a:r>
              <a:rPr lang="en-PH" dirty="0" smtClean="0"/>
              <a:t>You can Search, Add, Edit and Blacklist a customer on</a:t>
            </a:r>
            <a:r>
              <a:rPr lang="en-PH" baseline="0" dirty="0" smtClean="0"/>
              <a:t> this page.</a:t>
            </a:r>
          </a:p>
          <a:p>
            <a:r>
              <a:rPr lang="en-PH" dirty="0" smtClean="0"/>
              <a:t>You may also print the full customers list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653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You have an option to filter your searches</a:t>
            </a:r>
          </a:p>
          <a:p>
            <a:r>
              <a:rPr lang="en-PH" dirty="0" smtClean="0"/>
              <a:t>Active will show customers with existing loan</a:t>
            </a:r>
          </a:p>
          <a:p>
            <a:r>
              <a:rPr lang="en-PH" dirty="0" smtClean="0"/>
              <a:t>Black</a:t>
            </a:r>
            <a:r>
              <a:rPr lang="en-PH" baseline="0" dirty="0" smtClean="0"/>
              <a:t>listed customers are those who never paid back</a:t>
            </a:r>
          </a:p>
          <a:p>
            <a:r>
              <a:rPr lang="en-PH" baseline="0" dirty="0" smtClean="0"/>
              <a:t>Cleared customers are those who are done with their loan.</a:t>
            </a:r>
          </a:p>
          <a:p>
            <a:r>
              <a:rPr lang="en-PH" baseline="0" dirty="0" smtClean="0"/>
              <a:t>You may search using the customer’s name or mobile number (or any customer information that you have – Age, email, address)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1129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This box will allow you to add a new customer.</a:t>
            </a:r>
          </a:p>
          <a:p>
            <a:r>
              <a:rPr lang="en-PH" dirty="0" smtClean="0"/>
              <a:t>Just fill in the information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2829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This box will ask you to verify</a:t>
            </a:r>
            <a:r>
              <a:rPr lang="en-PH" baseline="0" dirty="0" smtClean="0"/>
              <a:t> all info to make sure all entries are correct.</a:t>
            </a:r>
          </a:p>
          <a:p>
            <a:r>
              <a:rPr lang="en-PH" baseline="0" dirty="0" smtClean="0"/>
              <a:t>Click Ok and the customer information will now be added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3487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Incase</a:t>
            </a:r>
            <a:r>
              <a:rPr lang="en-PH" baseline="0" dirty="0" smtClean="0"/>
              <a:t> there will be changes on your customers personal info.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258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Verify the changes made. Then click ok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9820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The icon</a:t>
            </a:r>
            <a:r>
              <a:rPr lang="en-PH" baseline="0" dirty="0" smtClean="0"/>
              <a:t> with X will allow you to put a customer on your blacklist.</a:t>
            </a:r>
          </a:p>
          <a:p>
            <a:r>
              <a:rPr lang="en-PH" dirty="0" smtClean="0"/>
              <a:t>This will help you</a:t>
            </a:r>
            <a:r>
              <a:rPr lang="en-PH" baseline="0" dirty="0" smtClean="0"/>
              <a:t> know those customer who cannot be trusted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026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The icon</a:t>
            </a:r>
            <a:r>
              <a:rPr lang="en-PH" baseline="0" dirty="0" smtClean="0"/>
              <a:t> with X will allow you to put a customer on your blacklist.</a:t>
            </a:r>
          </a:p>
          <a:p>
            <a:r>
              <a:rPr lang="en-PH" dirty="0" smtClean="0"/>
              <a:t>This will help you</a:t>
            </a:r>
            <a:r>
              <a:rPr lang="en-PH" baseline="0" dirty="0" smtClean="0"/>
              <a:t> know those customer who cannot be trusted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02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This</a:t>
            </a:r>
            <a:r>
              <a:rPr lang="en-PH" baseline="0" dirty="0" smtClean="0"/>
              <a:t> will be your HOME page</a:t>
            </a:r>
          </a:p>
          <a:p>
            <a:r>
              <a:rPr lang="en-PH" baseline="0" dirty="0" smtClean="0"/>
              <a:t>Transactions for customers with/without existing account can be made here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653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QUOTE tab or Loan calculator</a:t>
            </a:r>
          </a:p>
          <a:p>
            <a:r>
              <a:rPr lang="en-PH" dirty="0" smtClean="0"/>
              <a:t>Payment</a:t>
            </a:r>
            <a:r>
              <a:rPr lang="en-PH" baseline="0" dirty="0" smtClean="0"/>
              <a:t> Period has a dropdown menu that shows choices of </a:t>
            </a:r>
            <a:r>
              <a:rPr lang="en-P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paying monthly, quarterly or semi-annually</a:t>
            </a:r>
          </a:p>
          <a:p>
            <a:r>
              <a:rPr lang="en-P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 start date will always be todays</a:t>
            </a:r>
            <a:r>
              <a:rPr lang="en-PH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date.</a:t>
            </a:r>
          </a:p>
          <a:p>
            <a:r>
              <a:rPr lang="en-PH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Monthly due date will also show due dates for those paying quarterly and semi annually.</a:t>
            </a:r>
            <a:endParaRPr lang="en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4176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REPORTS tab</a:t>
            </a:r>
          </a:p>
          <a:p>
            <a:r>
              <a:rPr lang="en-PH" dirty="0" smtClean="0"/>
              <a:t>This page will allow you</a:t>
            </a:r>
            <a:r>
              <a:rPr lang="en-PH" baseline="0" dirty="0" smtClean="0"/>
              <a:t> to check all of your transactions</a:t>
            </a:r>
          </a:p>
          <a:p>
            <a:r>
              <a:rPr lang="en-PH" baseline="0" dirty="0" smtClean="0"/>
              <a:t>Drop down Filter includes, Today, this week, this month </a:t>
            </a:r>
          </a:p>
          <a:p>
            <a:r>
              <a:rPr lang="en-PH" baseline="0" dirty="0" smtClean="0"/>
              <a:t>You can filter the dates from when to when transactions you wish to view.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05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REMINDERS tab</a:t>
            </a:r>
          </a:p>
          <a:p>
            <a:r>
              <a:rPr lang="en-PH" dirty="0" smtClean="0"/>
              <a:t>This page will allow you</a:t>
            </a:r>
            <a:r>
              <a:rPr lang="en-PH" baseline="0" dirty="0" smtClean="0"/>
              <a:t> to check all past dues, customers that you need to remind of their bills (7days prior to their due date)</a:t>
            </a:r>
          </a:p>
          <a:p>
            <a:r>
              <a:rPr lang="en-PH" baseline="0" dirty="0" smtClean="0"/>
              <a:t>You can filter the dates from when to when transactions you wish to view.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564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All</a:t>
            </a:r>
            <a:r>
              <a:rPr lang="en-PH" baseline="0" dirty="0" smtClean="0"/>
              <a:t> fields from the Personal Info form, works as a search bar. Just click next to find the Existing account</a:t>
            </a:r>
          </a:p>
          <a:p>
            <a:r>
              <a:rPr lang="en-PH" baseline="0" dirty="0" smtClean="0"/>
              <a:t>If there is no account found, just fill out the form and click next</a:t>
            </a:r>
            <a:endParaRPr lang="en-PH" dirty="0" smtClean="0"/>
          </a:p>
          <a:p>
            <a:r>
              <a:rPr lang="en-PH" dirty="0" smtClean="0"/>
              <a:t>Loan form</a:t>
            </a:r>
            <a:r>
              <a:rPr lang="en-PH" baseline="0" dirty="0" smtClean="0"/>
              <a:t> cannot be utilized if there are missing information</a:t>
            </a:r>
          </a:p>
          <a:p>
            <a:r>
              <a:rPr lang="en-PH" baseline="0" dirty="0" smtClean="0"/>
              <a:t>The Prepared by area will be auto populated, depending on who is currently logged in, same goes to the transaction ID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0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In case</a:t>
            </a:r>
            <a:r>
              <a:rPr lang="en-PH" baseline="0" dirty="0" smtClean="0"/>
              <a:t> there are customers with the same name, this box will appear to let you choose the right customer.</a:t>
            </a:r>
          </a:p>
          <a:p>
            <a:r>
              <a:rPr lang="en-PH" baseline="0" dirty="0" smtClean="0"/>
              <a:t>Double click the name and the info will populate the Personal Information form.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65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Collateral description can only be added if the box is checked.</a:t>
            </a:r>
          </a:p>
          <a:p>
            <a:r>
              <a:rPr lang="en-PH" dirty="0" smtClean="0"/>
              <a:t>The transaction will not push through if there are missing</a:t>
            </a:r>
            <a:r>
              <a:rPr lang="en-PH" baseline="0" dirty="0" smtClean="0"/>
              <a:t> information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110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After a transaction has been made, you will be redirected to the CUSTOMER</a:t>
            </a:r>
            <a:r>
              <a:rPr lang="en-PH" baseline="0" dirty="0" smtClean="0"/>
              <a:t> Tab.</a:t>
            </a:r>
          </a:p>
          <a:p>
            <a:r>
              <a:rPr lang="en-PH" baseline="0" dirty="0" smtClean="0"/>
              <a:t>This page shows the detailed customer information (Personal and loan info)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15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This is the same page. When</a:t>
            </a:r>
            <a:r>
              <a:rPr lang="en-PH" baseline="0" dirty="0" smtClean="0"/>
              <a:t> you scroll down, you will see the Customers Activity log</a:t>
            </a:r>
          </a:p>
          <a:p>
            <a:r>
              <a:rPr lang="en-PH" baseline="0" dirty="0" smtClean="0"/>
              <a:t>This shows the date and the amount they have paid.</a:t>
            </a:r>
          </a:p>
          <a:p>
            <a:r>
              <a:rPr lang="en-PH" baseline="0" dirty="0" smtClean="0"/>
              <a:t>( Format copied from the picture you have sent </a:t>
            </a:r>
            <a:r>
              <a:rPr lang="en-PH" baseline="0" dirty="0" smtClean="0">
                <a:sym typeface="Wingdings" panose="05000000000000000000" pitchFamily="2" charset="2"/>
              </a:rPr>
              <a:t> )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93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This will be the prompt that will show up if</a:t>
            </a:r>
            <a:r>
              <a:rPr lang="en-PH" baseline="0" dirty="0" smtClean="0"/>
              <a:t> a customer will make a payment.</a:t>
            </a:r>
          </a:p>
          <a:p>
            <a:r>
              <a:rPr lang="en-PH" baseline="0" dirty="0" smtClean="0"/>
              <a:t>Past due penalty will be automatically added. If there’s none, 0 will appear on that field.</a:t>
            </a:r>
          </a:p>
          <a:p>
            <a:r>
              <a:rPr lang="en-PH" baseline="0" dirty="0" smtClean="0"/>
              <a:t>Other amounts will auto populate except for the amount given and the change.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20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After</a:t>
            </a:r>
            <a:r>
              <a:rPr lang="en-PH" baseline="0" dirty="0" smtClean="0"/>
              <a:t> closing this window, the transaction will now show up on the customers account.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9CD88-FA2C-4C64-BB10-E50BF448EB01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770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401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02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08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2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20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69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1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610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06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453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549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1F6E2-7041-4CFB-AD79-B15C92043AD6}" type="datetimeFigureOut">
              <a:rPr lang="en-PH" smtClean="0"/>
              <a:t>4/2/2015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AC7D7-E39E-4F1C-9909-76143F12DE6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39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2362200" y="2289069"/>
            <a:ext cx="4762500" cy="2621623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/>
          <p:cNvSpPr/>
          <p:nvPr/>
        </p:nvSpPr>
        <p:spPr>
          <a:xfrm>
            <a:off x="3810000" y="2909047"/>
            <a:ext cx="2895600" cy="329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0" name="Rectangle 69"/>
          <p:cNvSpPr/>
          <p:nvPr/>
        </p:nvSpPr>
        <p:spPr>
          <a:xfrm>
            <a:off x="3810000" y="3390900"/>
            <a:ext cx="2895600" cy="329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1" name="Rounded Rectangle 70"/>
          <p:cNvSpPr/>
          <p:nvPr/>
        </p:nvSpPr>
        <p:spPr>
          <a:xfrm>
            <a:off x="3731747" y="4114800"/>
            <a:ext cx="861218" cy="3048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Login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847047" y="4114800"/>
            <a:ext cx="867953" cy="3048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Cancel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0800" y="2958357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/>
              <a:t>Username</a:t>
            </a:r>
            <a:endParaRPr lang="en-PH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2607031" y="33909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 smtClean="0"/>
              <a:t>Password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335862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TextBox 85"/>
          <p:cNvSpPr txBox="1"/>
          <p:nvPr/>
        </p:nvSpPr>
        <p:spPr>
          <a:xfrm>
            <a:off x="3456326" y="250475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56222" y="2530647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TextBox 87"/>
          <p:cNvSpPr txBox="1"/>
          <p:nvPr/>
        </p:nvSpPr>
        <p:spPr>
          <a:xfrm>
            <a:off x="3455926" y="2759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155822" y="2785136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1" name="TextBox 90"/>
          <p:cNvSpPr txBox="1"/>
          <p:nvPr/>
        </p:nvSpPr>
        <p:spPr>
          <a:xfrm>
            <a:off x="5532897" y="27813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16127" y="3513090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84163" y="3832084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sp>
        <p:nvSpPr>
          <p:cNvPr id="145" name="Rectangle 144"/>
          <p:cNvSpPr/>
          <p:nvPr/>
        </p:nvSpPr>
        <p:spPr>
          <a:xfrm>
            <a:off x="3459431" y="2316991"/>
            <a:ext cx="3598916" cy="22920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6" name="Rectangle 145"/>
          <p:cNvSpPr/>
          <p:nvPr/>
        </p:nvSpPr>
        <p:spPr>
          <a:xfrm>
            <a:off x="3545627" y="2816001"/>
            <a:ext cx="3397332" cy="1679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7" name="Rectangle 146"/>
          <p:cNvSpPr/>
          <p:nvPr/>
        </p:nvSpPr>
        <p:spPr>
          <a:xfrm>
            <a:off x="3539539" y="2722929"/>
            <a:ext cx="3403419" cy="220984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48" name="Rectangle 147"/>
          <p:cNvSpPr/>
          <p:nvPr/>
        </p:nvSpPr>
        <p:spPr>
          <a:xfrm>
            <a:off x="3816762" y="3549668"/>
            <a:ext cx="2897596" cy="35420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9" name="TextBox 148"/>
          <p:cNvSpPr txBox="1"/>
          <p:nvPr/>
        </p:nvSpPr>
        <p:spPr>
          <a:xfrm>
            <a:off x="4444662" y="3184435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 smtClean="0">
                <a:solidFill>
                  <a:schemeClr val="bg1"/>
                </a:solidFill>
              </a:rPr>
              <a:t>Name or Contact number</a:t>
            </a:r>
            <a:endParaRPr lang="en-PH" sz="1100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545626" y="2711057"/>
            <a:ext cx="9989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Search Customer</a:t>
            </a:r>
            <a:endParaRPr lang="en-PH" sz="900" b="1" dirty="0"/>
          </a:p>
        </p:txBody>
      </p:sp>
      <p:sp>
        <p:nvSpPr>
          <p:cNvPr id="157" name="Oval 156"/>
          <p:cNvSpPr/>
          <p:nvPr/>
        </p:nvSpPr>
        <p:spPr>
          <a:xfrm>
            <a:off x="6714358" y="2395022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60" name="Rounded Rectangle 159"/>
          <p:cNvSpPr/>
          <p:nvPr/>
        </p:nvSpPr>
        <p:spPr>
          <a:xfrm>
            <a:off x="4646429" y="4062916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61" name="Rounded Rectangle 160"/>
          <p:cNvSpPr/>
          <p:nvPr/>
        </p:nvSpPr>
        <p:spPr>
          <a:xfrm>
            <a:off x="5265251" y="4062916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62" name="Rectangle 161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65" name="Isosceles Triangle 164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535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162" name="Rectangle 161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65" name="Isosceles Triangle 164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9998"/>
              </p:ext>
            </p:extLst>
          </p:nvPr>
        </p:nvGraphicFramePr>
        <p:xfrm>
          <a:off x="2007055" y="2209800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70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20593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05000" y="1345867"/>
            <a:ext cx="6800631" cy="457028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Rectangle 70"/>
          <p:cNvSpPr/>
          <p:nvPr/>
        </p:nvSpPr>
        <p:spPr>
          <a:xfrm>
            <a:off x="2007056" y="1422068"/>
            <a:ext cx="6603544" cy="6047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Rounded Rectangle 71"/>
          <p:cNvSpPr/>
          <p:nvPr/>
        </p:nvSpPr>
        <p:spPr>
          <a:xfrm>
            <a:off x="2116754" y="1512381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44" y="1567848"/>
            <a:ext cx="339104" cy="339104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2667000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ounded Rectangle 74"/>
          <p:cNvSpPr/>
          <p:nvPr/>
        </p:nvSpPr>
        <p:spPr>
          <a:xfrm>
            <a:off x="3200400" y="1512381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Rounded Rectangle 77"/>
          <p:cNvSpPr/>
          <p:nvPr/>
        </p:nvSpPr>
        <p:spPr>
          <a:xfrm>
            <a:off x="8018516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84" y="1567848"/>
            <a:ext cx="330440" cy="33044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72" y="1567848"/>
            <a:ext cx="339104" cy="33910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90" y="1554899"/>
            <a:ext cx="339104" cy="339104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sp>
        <p:nvSpPr>
          <p:cNvPr id="84" name="TextBox 83"/>
          <p:cNvSpPr txBox="1"/>
          <p:nvPr/>
        </p:nvSpPr>
        <p:spPr>
          <a:xfrm>
            <a:off x="2026762" y="205076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Customers</a:t>
            </a:r>
            <a:endParaRPr lang="en-PH" sz="900" b="1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2111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Rectangle 96"/>
          <p:cNvSpPr/>
          <p:nvPr/>
        </p:nvSpPr>
        <p:spPr>
          <a:xfrm>
            <a:off x="58751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23" y="1699009"/>
            <a:ext cx="236994" cy="236994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48303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Isosceles Triangle 101"/>
          <p:cNvSpPr/>
          <p:nvPr/>
        </p:nvSpPr>
        <p:spPr>
          <a:xfrm rot="10800000">
            <a:off x="54098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ounded Rectangle 33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45948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4754141" y="1715342"/>
            <a:ext cx="749853" cy="79925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4754141" y="1949104"/>
            <a:ext cx="749853" cy="5521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" name="TextBox 10"/>
          <p:cNvSpPr txBox="1"/>
          <p:nvPr/>
        </p:nvSpPr>
        <p:spPr>
          <a:xfrm>
            <a:off x="4785864" y="2006769"/>
            <a:ext cx="6864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Active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Blacklisted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Cleared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733800" y="1512379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090" y="1554407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88443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8723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Add 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8" name="Rectangle 97"/>
          <p:cNvSpPr/>
          <p:nvPr/>
        </p:nvSpPr>
        <p:spPr>
          <a:xfrm>
            <a:off x="2825427" y="3381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9" name="Rectangle 98"/>
          <p:cNvSpPr/>
          <p:nvPr/>
        </p:nvSpPr>
        <p:spPr>
          <a:xfrm>
            <a:off x="2819400" y="3288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01" name="Rectangle 100"/>
          <p:cNvSpPr/>
          <p:nvPr/>
        </p:nvSpPr>
        <p:spPr>
          <a:xfrm>
            <a:off x="3680052" y="3573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TextBox 101"/>
          <p:cNvSpPr txBox="1"/>
          <p:nvPr/>
        </p:nvSpPr>
        <p:spPr>
          <a:xfrm>
            <a:off x="2867935" y="3573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95694" y="4411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33694" y="4404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57391" y="3867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67935" y="4160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95791" y="3858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95791" y="4160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25427" y="3276600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Add Customer</a:t>
            </a:r>
            <a:endParaRPr lang="en-PH" sz="900" b="1" dirty="0"/>
          </a:p>
        </p:txBody>
      </p:sp>
      <p:sp>
        <p:nvSpPr>
          <p:cNvPr id="110" name="Rectangle 109"/>
          <p:cNvSpPr/>
          <p:nvPr/>
        </p:nvSpPr>
        <p:spPr>
          <a:xfrm>
            <a:off x="3680051" y="3883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1" name="Rectangle 110"/>
          <p:cNvSpPr/>
          <p:nvPr/>
        </p:nvSpPr>
        <p:spPr>
          <a:xfrm>
            <a:off x="3680052" y="4177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2" name="Rectangle 111"/>
          <p:cNvSpPr/>
          <p:nvPr/>
        </p:nvSpPr>
        <p:spPr>
          <a:xfrm>
            <a:off x="5820384" y="3874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3" name="Rectangle 112"/>
          <p:cNvSpPr/>
          <p:nvPr/>
        </p:nvSpPr>
        <p:spPr>
          <a:xfrm>
            <a:off x="4313785" y="4443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4" name="Rectangle 113"/>
          <p:cNvSpPr/>
          <p:nvPr/>
        </p:nvSpPr>
        <p:spPr>
          <a:xfrm>
            <a:off x="3414694" y="4446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214985" y="4177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867935" y="4648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617732" y="4664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Rounded Rectangle 117"/>
          <p:cNvSpPr/>
          <p:nvPr/>
        </p:nvSpPr>
        <p:spPr>
          <a:xfrm>
            <a:off x="6704616" y="4741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19" name="Rounded Rectangle 118"/>
          <p:cNvSpPr/>
          <p:nvPr/>
        </p:nvSpPr>
        <p:spPr>
          <a:xfrm>
            <a:off x="7323438" y="4741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301818" y="3579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982840" y="3605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Rectangle 121"/>
          <p:cNvSpPr/>
          <p:nvPr/>
        </p:nvSpPr>
        <p:spPr>
          <a:xfrm>
            <a:off x="6729808" y="3592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3" name="Rectangle 122"/>
          <p:cNvSpPr/>
          <p:nvPr/>
        </p:nvSpPr>
        <p:spPr>
          <a:xfrm>
            <a:off x="7214397" y="3583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Rectangle 123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26" name="Rectangle 125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7" name="Isosceles Triangle 126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099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733800" y="1512379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090" y="1554407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7660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704991" y="2856801"/>
            <a:ext cx="5351516" cy="2181489"/>
            <a:chOff x="2704991" y="2856801"/>
            <a:chExt cx="5351516" cy="2181489"/>
          </a:xfrm>
        </p:grpSpPr>
        <p:sp>
          <p:nvSpPr>
            <p:cNvPr id="3" name="Rectangle 2"/>
            <p:cNvSpPr/>
            <p:nvPr/>
          </p:nvSpPr>
          <p:spPr>
            <a:xfrm>
              <a:off x="2704991" y="2856801"/>
              <a:ext cx="5351516" cy="21814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824288" y="3259774"/>
              <a:ext cx="5143391" cy="1676400"/>
              <a:chOff x="2699182" y="1371600"/>
              <a:chExt cx="5143391" cy="1676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05209" y="1476543"/>
                <a:ext cx="5137364" cy="157145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99182" y="1383472"/>
                <a:ext cx="5143391" cy="21896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900" b="1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59834" y="1668665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747717" y="1668665"/>
                <a:ext cx="6928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First Name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37573" y="1652707"/>
                <a:ext cx="5180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Mobile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175573" y="1646274"/>
                <a:ext cx="3642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Age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37173" y="1962154"/>
                <a:ext cx="82266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Middle Name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47717" y="2255565"/>
                <a:ext cx="67518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Last Name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175573" y="1953306"/>
                <a:ext cx="4427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Email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75573" y="2255874"/>
                <a:ext cx="8707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Home Address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705209" y="1371600"/>
                <a:ext cx="8723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b="1" dirty="0" smtClean="0"/>
                  <a:t>Add Customer</a:t>
                </a:r>
                <a:endParaRPr lang="en-PH" sz="900" b="1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559833" y="1978587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59834" y="2272307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700166" y="1969739"/>
                <a:ext cx="1990007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455664" y="1685099"/>
                <a:ext cx="1234509" cy="18153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556573" y="1687742"/>
                <a:ext cx="305793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094767" y="2272307"/>
                <a:ext cx="1595406" cy="47481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47717" y="2532415"/>
                <a:ext cx="17620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900" dirty="0" smtClean="0">
                    <a:solidFill>
                      <a:schemeClr val="bg1"/>
                    </a:solidFill>
                  </a:rPr>
                  <a:t>Source of funds (Bank Account # )</a:t>
                </a:r>
                <a:endParaRPr lang="en-PH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497514" y="2549157"/>
                <a:ext cx="1516259" cy="197965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120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6584398" y="2836271"/>
                <a:ext cx="496175" cy="118657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 w="127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 smtClean="0"/>
                  <a:t>Ok</a:t>
                </a:r>
                <a:endParaRPr lang="en-PH" sz="800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203220" y="2836271"/>
                <a:ext cx="500055" cy="118657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  <a:ln w="12700"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 smtClean="0"/>
                  <a:t>Cancel</a:t>
                </a:r>
                <a:endParaRPr lang="en-PH" sz="800" dirty="0"/>
              </a:p>
            </p:txBody>
          </p:sp>
        </p:grpSp>
        <p:sp>
          <p:nvSpPr>
            <p:cNvPr id="100" name="Oval 99"/>
            <p:cNvSpPr/>
            <p:nvPr/>
          </p:nvSpPr>
          <p:spPr>
            <a:xfrm>
              <a:off x="7700979" y="2943739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3516611" y="1502090"/>
            <a:ext cx="3161496" cy="4077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9" name="Rectangle 58"/>
          <p:cNvSpPr/>
          <p:nvPr/>
        </p:nvSpPr>
        <p:spPr>
          <a:xfrm>
            <a:off x="3593060" y="1922241"/>
            <a:ext cx="3024058" cy="35892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0" name="Rectangle 59"/>
          <p:cNvSpPr/>
          <p:nvPr/>
        </p:nvSpPr>
        <p:spPr>
          <a:xfrm>
            <a:off x="3587034" y="1829169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0" name="Rectangle 9"/>
          <p:cNvSpPr/>
          <p:nvPr/>
        </p:nvSpPr>
        <p:spPr>
          <a:xfrm>
            <a:off x="3581400" y="1832516"/>
            <a:ext cx="12570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Customer Information</a:t>
            </a:r>
            <a:endParaRPr lang="en-PH" sz="900" b="1" dirty="0"/>
          </a:p>
        </p:txBody>
      </p:sp>
      <p:sp>
        <p:nvSpPr>
          <p:cNvPr id="108" name="Oval 107"/>
          <p:cNvSpPr/>
          <p:nvPr/>
        </p:nvSpPr>
        <p:spPr>
          <a:xfrm>
            <a:off x="6352170" y="155489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Rectangle 109"/>
          <p:cNvSpPr/>
          <p:nvPr/>
        </p:nvSpPr>
        <p:spPr>
          <a:xfrm>
            <a:off x="4572000" y="2452463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1" name="TextBox 110"/>
          <p:cNvSpPr txBox="1"/>
          <p:nvPr/>
        </p:nvSpPr>
        <p:spPr>
          <a:xfrm>
            <a:off x="3759883" y="2452463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49109" y="358097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50598" y="329827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749339" y="2745952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59883" y="303936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10000" y="3900430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05273" y="419057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71999" y="276238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9" name="Rectangle 118"/>
          <p:cNvSpPr/>
          <p:nvPr/>
        </p:nvSpPr>
        <p:spPr>
          <a:xfrm>
            <a:off x="4572000" y="305610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Rectangle 119"/>
          <p:cNvSpPr/>
          <p:nvPr/>
        </p:nvSpPr>
        <p:spPr>
          <a:xfrm>
            <a:off x="4551520" y="3900905"/>
            <a:ext cx="1511160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1" name="Rectangle 120"/>
          <p:cNvSpPr/>
          <p:nvPr/>
        </p:nvSpPr>
        <p:spPr>
          <a:xfrm>
            <a:off x="4569266" y="3613367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Rectangle 121"/>
          <p:cNvSpPr/>
          <p:nvPr/>
        </p:nvSpPr>
        <p:spPr>
          <a:xfrm>
            <a:off x="4569266" y="3331137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3" name="Rectangle 122"/>
          <p:cNvSpPr/>
          <p:nvPr/>
        </p:nvSpPr>
        <p:spPr>
          <a:xfrm>
            <a:off x="4572000" y="4207008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TextBox 123"/>
          <p:cNvSpPr txBox="1"/>
          <p:nvPr/>
        </p:nvSpPr>
        <p:spPr>
          <a:xfrm>
            <a:off x="3760033" y="474805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546420" y="4983635"/>
            <a:ext cx="1620986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6" name="Rounded Rectangle 125"/>
          <p:cNvSpPr/>
          <p:nvPr/>
        </p:nvSpPr>
        <p:spPr>
          <a:xfrm>
            <a:off x="4474074" y="52915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092896" y="52915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038600" y="2133600"/>
            <a:ext cx="2178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Please check if all entries are correct</a:t>
            </a:r>
            <a:endParaRPr lang="en-PH" sz="105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16611" y="1502090"/>
            <a:ext cx="3161496" cy="4077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3593060" y="1922241"/>
            <a:ext cx="3024058" cy="35892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7" name="Rectangle 86"/>
          <p:cNvSpPr/>
          <p:nvPr/>
        </p:nvSpPr>
        <p:spPr>
          <a:xfrm>
            <a:off x="3587034" y="1829169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88" name="Rectangle 87"/>
          <p:cNvSpPr/>
          <p:nvPr/>
        </p:nvSpPr>
        <p:spPr>
          <a:xfrm>
            <a:off x="3581400" y="1832516"/>
            <a:ext cx="12570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Customer </a:t>
            </a:r>
            <a:r>
              <a:rPr lang="en-PH" sz="900" b="1" dirty="0" smtClean="0"/>
              <a:t>Information</a:t>
            </a:r>
            <a:endParaRPr lang="en-PH" sz="900" b="1" dirty="0"/>
          </a:p>
        </p:txBody>
      </p:sp>
      <p:sp>
        <p:nvSpPr>
          <p:cNvPr id="90" name="Oval 89"/>
          <p:cNvSpPr/>
          <p:nvPr/>
        </p:nvSpPr>
        <p:spPr>
          <a:xfrm>
            <a:off x="6352170" y="155489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1" name="Rectangle 90"/>
          <p:cNvSpPr/>
          <p:nvPr/>
        </p:nvSpPr>
        <p:spPr>
          <a:xfrm>
            <a:off x="4572000" y="2452463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2" name="TextBox 91"/>
          <p:cNvSpPr txBox="1"/>
          <p:nvPr/>
        </p:nvSpPr>
        <p:spPr>
          <a:xfrm>
            <a:off x="3759883" y="2452463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749109" y="358097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50598" y="329827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49339" y="2745952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59883" y="303936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0" y="3900430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05273" y="419057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71999" y="2762385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1" name="Rectangle 100"/>
          <p:cNvSpPr/>
          <p:nvPr/>
        </p:nvSpPr>
        <p:spPr>
          <a:xfrm>
            <a:off x="4572000" y="3056105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Rectangle 101"/>
          <p:cNvSpPr/>
          <p:nvPr/>
        </p:nvSpPr>
        <p:spPr>
          <a:xfrm>
            <a:off x="4551520" y="3900905"/>
            <a:ext cx="164233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3" name="Rectangle 102"/>
          <p:cNvSpPr/>
          <p:nvPr/>
        </p:nvSpPr>
        <p:spPr>
          <a:xfrm>
            <a:off x="4569266" y="3613367"/>
            <a:ext cx="1341667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4" name="Rectangle 103"/>
          <p:cNvSpPr/>
          <p:nvPr/>
        </p:nvSpPr>
        <p:spPr>
          <a:xfrm>
            <a:off x="4569266" y="3331137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Rectangle 104"/>
          <p:cNvSpPr/>
          <p:nvPr/>
        </p:nvSpPr>
        <p:spPr>
          <a:xfrm>
            <a:off x="4571999" y="4207008"/>
            <a:ext cx="1733891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6" name="TextBox 105"/>
          <p:cNvSpPr txBox="1"/>
          <p:nvPr/>
        </p:nvSpPr>
        <p:spPr>
          <a:xfrm>
            <a:off x="3760033" y="474805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46420" y="4983635"/>
            <a:ext cx="17616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9" name="Rounded Rectangle 128"/>
          <p:cNvSpPr/>
          <p:nvPr/>
        </p:nvSpPr>
        <p:spPr>
          <a:xfrm>
            <a:off x="4474074" y="52915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092896" y="52915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192056" y="2133600"/>
            <a:ext cx="1827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Please check all edited entries</a:t>
            </a:r>
            <a:endParaRPr lang="en-PH" sz="105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92711" y="3314703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71154" y="3318502"/>
            <a:ext cx="648719" cy="210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297929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74600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Edit 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5" name="Rectangle 54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6" name="Group 55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57" name="Rectangle 56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05209" y="1371600"/>
              <a:ext cx="8723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Add Customer</a:t>
              </a:r>
              <a:endParaRPr lang="en-PH" sz="9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92" name="Oval 91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3" name="Rectangle 92"/>
          <p:cNvSpPr/>
          <p:nvPr/>
        </p:nvSpPr>
        <p:spPr>
          <a:xfrm>
            <a:off x="2825427" y="3381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4" name="Rectangle 93"/>
          <p:cNvSpPr/>
          <p:nvPr/>
        </p:nvSpPr>
        <p:spPr>
          <a:xfrm>
            <a:off x="2819400" y="3288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95" name="Rectangle 94"/>
          <p:cNvSpPr/>
          <p:nvPr/>
        </p:nvSpPr>
        <p:spPr>
          <a:xfrm>
            <a:off x="3680052" y="3573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6" name="TextBox 95"/>
          <p:cNvSpPr txBox="1"/>
          <p:nvPr/>
        </p:nvSpPr>
        <p:spPr>
          <a:xfrm>
            <a:off x="2867935" y="3573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95694" y="4411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33694" y="4404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7391" y="3867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67935" y="4160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95791" y="3858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95791" y="4160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25427" y="3276600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Edit Customer</a:t>
            </a:r>
            <a:endParaRPr lang="en-PH" sz="900" b="1" dirty="0"/>
          </a:p>
        </p:txBody>
      </p:sp>
      <p:sp>
        <p:nvSpPr>
          <p:cNvPr id="105" name="Rectangle 104"/>
          <p:cNvSpPr/>
          <p:nvPr/>
        </p:nvSpPr>
        <p:spPr>
          <a:xfrm>
            <a:off x="3680051" y="3883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6" name="Rectangle 105"/>
          <p:cNvSpPr/>
          <p:nvPr/>
        </p:nvSpPr>
        <p:spPr>
          <a:xfrm>
            <a:off x="3680052" y="4177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7" name="Rectangle 106"/>
          <p:cNvSpPr/>
          <p:nvPr/>
        </p:nvSpPr>
        <p:spPr>
          <a:xfrm>
            <a:off x="5820384" y="3874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8" name="Rectangle 107"/>
          <p:cNvSpPr/>
          <p:nvPr/>
        </p:nvSpPr>
        <p:spPr>
          <a:xfrm>
            <a:off x="4313785" y="4443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9" name="Rectangle 108"/>
          <p:cNvSpPr/>
          <p:nvPr/>
        </p:nvSpPr>
        <p:spPr>
          <a:xfrm>
            <a:off x="3414694" y="4446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Rectangle 109"/>
          <p:cNvSpPr/>
          <p:nvPr/>
        </p:nvSpPr>
        <p:spPr>
          <a:xfrm>
            <a:off x="6214985" y="4177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1" name="TextBox 110"/>
          <p:cNvSpPr txBox="1"/>
          <p:nvPr/>
        </p:nvSpPr>
        <p:spPr>
          <a:xfrm>
            <a:off x="2867935" y="4648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617732" y="4664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3" name="Rounded Rectangle 112"/>
          <p:cNvSpPr/>
          <p:nvPr/>
        </p:nvSpPr>
        <p:spPr>
          <a:xfrm>
            <a:off x="6704616" y="4741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14" name="Rounded Rectangle 113"/>
          <p:cNvSpPr/>
          <p:nvPr/>
        </p:nvSpPr>
        <p:spPr>
          <a:xfrm>
            <a:off x="7323438" y="4741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301818" y="3579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82840" y="3605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7" name="Rectangle 116"/>
          <p:cNvSpPr/>
          <p:nvPr/>
        </p:nvSpPr>
        <p:spPr>
          <a:xfrm>
            <a:off x="6729808" y="3592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Rectangle 117"/>
          <p:cNvSpPr/>
          <p:nvPr/>
        </p:nvSpPr>
        <p:spPr>
          <a:xfrm>
            <a:off x="7214397" y="3583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9" name="Rectangle 118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Isosceles Triangle 121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3" name="Rounded Rectangle 122"/>
          <p:cNvSpPr/>
          <p:nvPr/>
        </p:nvSpPr>
        <p:spPr>
          <a:xfrm>
            <a:off x="3733800" y="1512379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90" y="1554407"/>
            <a:ext cx="339104" cy="3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0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03827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Edit 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5" name="Rectangle 54"/>
          <p:cNvSpPr/>
          <p:nvPr/>
        </p:nvSpPr>
        <p:spPr>
          <a:xfrm>
            <a:off x="3516611" y="1502090"/>
            <a:ext cx="3161496" cy="4077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6" name="Rectangle 55"/>
          <p:cNvSpPr/>
          <p:nvPr/>
        </p:nvSpPr>
        <p:spPr>
          <a:xfrm>
            <a:off x="3593060" y="1922241"/>
            <a:ext cx="3024058" cy="35892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7" name="Rectangle 56"/>
          <p:cNvSpPr/>
          <p:nvPr/>
        </p:nvSpPr>
        <p:spPr>
          <a:xfrm>
            <a:off x="3587034" y="1829169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58" name="Rectangle 57"/>
          <p:cNvSpPr/>
          <p:nvPr/>
        </p:nvSpPr>
        <p:spPr>
          <a:xfrm>
            <a:off x="3581400" y="1832516"/>
            <a:ext cx="14702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Edit Customer Information</a:t>
            </a:r>
            <a:endParaRPr lang="en-PH" sz="900" b="1" dirty="0"/>
          </a:p>
        </p:txBody>
      </p:sp>
      <p:sp>
        <p:nvSpPr>
          <p:cNvPr id="59" name="Oval 58"/>
          <p:cNvSpPr/>
          <p:nvPr/>
        </p:nvSpPr>
        <p:spPr>
          <a:xfrm>
            <a:off x="6352170" y="155489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0" name="Rectangle 59"/>
          <p:cNvSpPr/>
          <p:nvPr/>
        </p:nvSpPr>
        <p:spPr>
          <a:xfrm>
            <a:off x="4572000" y="2452463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1" name="TextBox 60"/>
          <p:cNvSpPr txBox="1"/>
          <p:nvPr/>
        </p:nvSpPr>
        <p:spPr>
          <a:xfrm>
            <a:off x="3759883" y="2452463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49109" y="3580975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50598" y="3298270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49339" y="2745952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59883" y="3039363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0000" y="3900430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05273" y="419057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71999" y="2762385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0" name="Rectangle 69"/>
          <p:cNvSpPr/>
          <p:nvPr/>
        </p:nvSpPr>
        <p:spPr>
          <a:xfrm>
            <a:off x="4572000" y="3056105"/>
            <a:ext cx="164787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6" name="Rectangle 75"/>
          <p:cNvSpPr/>
          <p:nvPr/>
        </p:nvSpPr>
        <p:spPr>
          <a:xfrm>
            <a:off x="4551520" y="3900905"/>
            <a:ext cx="164233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2" name="Rectangle 81"/>
          <p:cNvSpPr/>
          <p:nvPr/>
        </p:nvSpPr>
        <p:spPr>
          <a:xfrm>
            <a:off x="4569266" y="3613367"/>
            <a:ext cx="1341667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5" name="Rectangle 84"/>
          <p:cNvSpPr/>
          <p:nvPr/>
        </p:nvSpPr>
        <p:spPr>
          <a:xfrm>
            <a:off x="4569266" y="3331137"/>
            <a:ext cx="305793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4571999" y="4207008"/>
            <a:ext cx="1733891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7" name="TextBox 86"/>
          <p:cNvSpPr txBox="1"/>
          <p:nvPr/>
        </p:nvSpPr>
        <p:spPr>
          <a:xfrm>
            <a:off x="3760033" y="4748055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46420" y="4983635"/>
            <a:ext cx="17616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0" name="Rounded Rectangle 89"/>
          <p:cNvSpPr/>
          <p:nvPr/>
        </p:nvSpPr>
        <p:spPr>
          <a:xfrm>
            <a:off x="4474074" y="52915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91" name="Rounded Rectangle 90"/>
          <p:cNvSpPr/>
          <p:nvPr/>
        </p:nvSpPr>
        <p:spPr>
          <a:xfrm>
            <a:off x="5092896" y="52915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4192056" y="2133600"/>
            <a:ext cx="1827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Please check all edited entries</a:t>
            </a:r>
            <a:endParaRPr lang="en-PH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92711" y="3314703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71154" y="3318502"/>
            <a:ext cx="648719" cy="210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386828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76691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11015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/>
                <a:t>Blacklist </a:t>
              </a:r>
              <a:r>
                <a:rPr lang="en-PH" sz="900" b="1" dirty="0" smtClean="0"/>
                <a:t>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" name="Rectangle 4"/>
          <p:cNvSpPr/>
          <p:nvPr/>
        </p:nvSpPr>
        <p:spPr>
          <a:xfrm>
            <a:off x="3906499" y="4694839"/>
            <a:ext cx="152400" cy="177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4058899" y="4694839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Add to Blacklist 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8" name="Group 57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59" name="Rectangle 58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05209" y="137160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Edit Customer</a:t>
              </a:r>
              <a:endParaRPr lang="en-PH" sz="9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5" name="Rectangle 94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6" name="Group 95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97" name="Rectangle 96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05209" y="1371600"/>
              <a:ext cx="8723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Add Customer</a:t>
              </a:r>
              <a:endParaRPr lang="en-PH" sz="900" b="1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19" name="Oval 118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Rectangle 119"/>
          <p:cNvSpPr/>
          <p:nvPr/>
        </p:nvSpPr>
        <p:spPr>
          <a:xfrm>
            <a:off x="2825427" y="3381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1" name="Rectangle 120"/>
          <p:cNvSpPr/>
          <p:nvPr/>
        </p:nvSpPr>
        <p:spPr>
          <a:xfrm>
            <a:off x="2819400" y="3288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22" name="Rectangle 121"/>
          <p:cNvSpPr/>
          <p:nvPr/>
        </p:nvSpPr>
        <p:spPr>
          <a:xfrm>
            <a:off x="3680052" y="3573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3" name="TextBox 122"/>
          <p:cNvSpPr txBox="1"/>
          <p:nvPr/>
        </p:nvSpPr>
        <p:spPr>
          <a:xfrm>
            <a:off x="2867935" y="3573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5694" y="4411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33694" y="4404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57391" y="3867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67935" y="4160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95791" y="3858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95791" y="4160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25427" y="3276600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Blacklist Customer</a:t>
            </a:r>
            <a:endParaRPr lang="en-PH" sz="900" b="1" dirty="0"/>
          </a:p>
        </p:txBody>
      </p:sp>
      <p:sp>
        <p:nvSpPr>
          <p:cNvPr id="131" name="Rectangle 130"/>
          <p:cNvSpPr/>
          <p:nvPr/>
        </p:nvSpPr>
        <p:spPr>
          <a:xfrm>
            <a:off x="3680051" y="3883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2" name="Rectangle 131"/>
          <p:cNvSpPr/>
          <p:nvPr/>
        </p:nvSpPr>
        <p:spPr>
          <a:xfrm>
            <a:off x="3680052" y="4177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3" name="Rectangle 132"/>
          <p:cNvSpPr/>
          <p:nvPr/>
        </p:nvSpPr>
        <p:spPr>
          <a:xfrm>
            <a:off x="5820384" y="3874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4" name="Rectangle 133"/>
          <p:cNvSpPr/>
          <p:nvPr/>
        </p:nvSpPr>
        <p:spPr>
          <a:xfrm>
            <a:off x="4313785" y="4443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5" name="Rectangle 134"/>
          <p:cNvSpPr/>
          <p:nvPr/>
        </p:nvSpPr>
        <p:spPr>
          <a:xfrm>
            <a:off x="3414694" y="4446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6" name="Rectangle 135"/>
          <p:cNvSpPr/>
          <p:nvPr/>
        </p:nvSpPr>
        <p:spPr>
          <a:xfrm>
            <a:off x="6214985" y="4177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7" name="TextBox 136"/>
          <p:cNvSpPr txBox="1"/>
          <p:nvPr/>
        </p:nvSpPr>
        <p:spPr>
          <a:xfrm>
            <a:off x="2867935" y="4648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617732" y="4664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9" name="Rounded Rectangle 138"/>
          <p:cNvSpPr/>
          <p:nvPr/>
        </p:nvSpPr>
        <p:spPr>
          <a:xfrm>
            <a:off x="6704616" y="4741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40" name="Rounded Rectangle 139"/>
          <p:cNvSpPr/>
          <p:nvPr/>
        </p:nvSpPr>
        <p:spPr>
          <a:xfrm>
            <a:off x="7323438" y="4741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301818" y="3579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982840" y="3605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3" name="Rectangle 142"/>
          <p:cNvSpPr/>
          <p:nvPr/>
        </p:nvSpPr>
        <p:spPr>
          <a:xfrm>
            <a:off x="6729808" y="3592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4" name="Rectangle 143"/>
          <p:cNvSpPr/>
          <p:nvPr/>
        </p:nvSpPr>
        <p:spPr>
          <a:xfrm>
            <a:off x="7214397" y="3583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5" name="Rounded Rectangle 144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49" name="Rectangle 148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50" name="Isosceles Triangle 149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865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10485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34" name="Rectangle 33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5209" y="1371600"/>
              <a:ext cx="11015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/>
                <a:t>Blacklist </a:t>
              </a:r>
              <a:r>
                <a:rPr lang="en-PH" sz="900" b="1" dirty="0" smtClean="0"/>
                <a:t>Customer</a:t>
              </a:r>
              <a:endParaRPr lang="en-PH" sz="9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00" name="Oval 99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" name="Rectangle 4"/>
          <p:cNvSpPr/>
          <p:nvPr/>
        </p:nvSpPr>
        <p:spPr>
          <a:xfrm>
            <a:off x="3906499" y="4694839"/>
            <a:ext cx="152400" cy="177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4058899" y="4694839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Add to Blacklist 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8" name="Group 57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59" name="Rectangle 58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05209" y="137160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Edit Customer</a:t>
              </a:r>
              <a:endParaRPr lang="en-PH" sz="900" b="1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5" name="Rectangle 94"/>
          <p:cNvSpPr/>
          <p:nvPr/>
        </p:nvSpPr>
        <p:spPr>
          <a:xfrm>
            <a:off x="2704991" y="2856801"/>
            <a:ext cx="5351516" cy="218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6" name="Group 95"/>
          <p:cNvGrpSpPr/>
          <p:nvPr/>
        </p:nvGrpSpPr>
        <p:grpSpPr>
          <a:xfrm>
            <a:off x="2824288" y="3259774"/>
            <a:ext cx="5143391" cy="1676400"/>
            <a:chOff x="2699182" y="1371600"/>
            <a:chExt cx="5143391" cy="1676400"/>
          </a:xfrm>
        </p:grpSpPr>
        <p:sp>
          <p:nvSpPr>
            <p:cNvPr id="97" name="Rectangle 96"/>
            <p:cNvSpPr/>
            <p:nvPr/>
          </p:nvSpPr>
          <p:spPr>
            <a:xfrm>
              <a:off x="2705209" y="1476543"/>
              <a:ext cx="5137364" cy="157145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99182" y="1383472"/>
              <a:ext cx="5143391" cy="21896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900" b="1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59834" y="1668665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47717" y="1668665"/>
              <a:ext cx="6928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First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37573" y="165270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Mobile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175573" y="1646274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Age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37173" y="1962154"/>
              <a:ext cx="822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Middle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47717" y="2255565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Last Name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75573" y="1953306"/>
              <a:ext cx="442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Email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75573" y="225587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Home Address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05209" y="1371600"/>
              <a:ext cx="8723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Add Customer</a:t>
              </a:r>
              <a:endParaRPr lang="en-PH" sz="900" b="1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59833" y="197858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59834" y="227230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00166" y="1969739"/>
              <a:ext cx="1990007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455664" y="1685099"/>
              <a:ext cx="1234509" cy="181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56573" y="1687742"/>
              <a:ext cx="305793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94767" y="2272307"/>
              <a:ext cx="1595406" cy="47481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47717" y="2532415"/>
              <a:ext cx="17620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dirty="0" smtClean="0">
                  <a:solidFill>
                    <a:schemeClr val="bg1"/>
                  </a:solidFill>
                </a:rPr>
                <a:t>Source of funds (Bank Account # )</a:t>
              </a:r>
              <a:endParaRPr lang="en-PH" sz="900" dirty="0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97514" y="2549157"/>
              <a:ext cx="1516259" cy="19796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584398" y="2836271"/>
              <a:ext cx="49617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Ok</a:t>
              </a:r>
              <a:endParaRPr lang="en-PH" sz="8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203220" y="2836271"/>
              <a:ext cx="500055" cy="118657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Cancel</a:t>
              </a:r>
              <a:endParaRPr lang="en-PH" sz="800" dirty="0"/>
            </a:p>
          </p:txBody>
        </p:sp>
      </p:grpSp>
      <p:sp>
        <p:nvSpPr>
          <p:cNvPr id="119" name="Oval 118"/>
          <p:cNvSpPr/>
          <p:nvPr/>
        </p:nvSpPr>
        <p:spPr>
          <a:xfrm>
            <a:off x="7700979" y="2943739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Rectangle 119"/>
          <p:cNvSpPr/>
          <p:nvPr/>
        </p:nvSpPr>
        <p:spPr>
          <a:xfrm>
            <a:off x="2825427" y="3381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1" name="Rectangle 120"/>
          <p:cNvSpPr/>
          <p:nvPr/>
        </p:nvSpPr>
        <p:spPr>
          <a:xfrm>
            <a:off x="2819400" y="3288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22" name="Rectangle 121"/>
          <p:cNvSpPr/>
          <p:nvPr/>
        </p:nvSpPr>
        <p:spPr>
          <a:xfrm>
            <a:off x="3680052" y="3573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3" name="TextBox 122"/>
          <p:cNvSpPr txBox="1"/>
          <p:nvPr/>
        </p:nvSpPr>
        <p:spPr>
          <a:xfrm>
            <a:off x="2867935" y="3573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5694" y="4411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033694" y="4404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57391" y="3867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867935" y="4160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95791" y="3858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95791" y="4160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25427" y="3276600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Blacklist Customer</a:t>
            </a:r>
            <a:endParaRPr lang="en-PH" sz="900" b="1" dirty="0"/>
          </a:p>
        </p:txBody>
      </p:sp>
      <p:sp>
        <p:nvSpPr>
          <p:cNvPr id="131" name="Rectangle 130"/>
          <p:cNvSpPr/>
          <p:nvPr/>
        </p:nvSpPr>
        <p:spPr>
          <a:xfrm>
            <a:off x="3680051" y="3883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2" name="Rectangle 131"/>
          <p:cNvSpPr/>
          <p:nvPr/>
        </p:nvSpPr>
        <p:spPr>
          <a:xfrm>
            <a:off x="3680052" y="4177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3" name="Rectangle 132"/>
          <p:cNvSpPr/>
          <p:nvPr/>
        </p:nvSpPr>
        <p:spPr>
          <a:xfrm>
            <a:off x="5820384" y="3874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4" name="Rectangle 133"/>
          <p:cNvSpPr/>
          <p:nvPr/>
        </p:nvSpPr>
        <p:spPr>
          <a:xfrm>
            <a:off x="4313785" y="4443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5" name="Rectangle 134"/>
          <p:cNvSpPr/>
          <p:nvPr/>
        </p:nvSpPr>
        <p:spPr>
          <a:xfrm>
            <a:off x="3414694" y="4446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6" name="Rectangle 135"/>
          <p:cNvSpPr/>
          <p:nvPr/>
        </p:nvSpPr>
        <p:spPr>
          <a:xfrm>
            <a:off x="6214985" y="4177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7" name="TextBox 136"/>
          <p:cNvSpPr txBox="1"/>
          <p:nvPr/>
        </p:nvSpPr>
        <p:spPr>
          <a:xfrm>
            <a:off x="2867935" y="4648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617732" y="4664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9" name="Rounded Rectangle 138"/>
          <p:cNvSpPr/>
          <p:nvPr/>
        </p:nvSpPr>
        <p:spPr>
          <a:xfrm>
            <a:off x="6704616" y="4741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140" name="Rounded Rectangle 139"/>
          <p:cNvSpPr/>
          <p:nvPr/>
        </p:nvSpPr>
        <p:spPr>
          <a:xfrm>
            <a:off x="7323438" y="4741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301818" y="3579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982840" y="3605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3" name="Rectangle 142"/>
          <p:cNvSpPr/>
          <p:nvPr/>
        </p:nvSpPr>
        <p:spPr>
          <a:xfrm>
            <a:off x="6729808" y="3592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4" name="Rectangle 143"/>
          <p:cNvSpPr/>
          <p:nvPr/>
        </p:nvSpPr>
        <p:spPr>
          <a:xfrm>
            <a:off x="7214397" y="3583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5" name="Rectangle 144"/>
          <p:cNvSpPr/>
          <p:nvPr/>
        </p:nvSpPr>
        <p:spPr>
          <a:xfrm>
            <a:off x="3558037" y="2564532"/>
            <a:ext cx="3161496" cy="16702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6" name="Rectangle 145"/>
          <p:cNvSpPr/>
          <p:nvPr/>
        </p:nvSpPr>
        <p:spPr>
          <a:xfrm>
            <a:off x="3634486" y="2984683"/>
            <a:ext cx="3024058" cy="11357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7" name="Rectangle 146"/>
          <p:cNvSpPr/>
          <p:nvPr/>
        </p:nvSpPr>
        <p:spPr>
          <a:xfrm>
            <a:off x="3628460" y="2891611"/>
            <a:ext cx="3027606" cy="2216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148" name="Rectangle 147"/>
          <p:cNvSpPr/>
          <p:nvPr/>
        </p:nvSpPr>
        <p:spPr>
          <a:xfrm>
            <a:off x="3622826" y="2894958"/>
            <a:ext cx="14510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900" b="1" dirty="0" smtClean="0"/>
              <a:t>Add to Customer Blacklist </a:t>
            </a:r>
            <a:endParaRPr lang="en-PH" sz="900" b="1" dirty="0"/>
          </a:p>
        </p:txBody>
      </p:sp>
      <p:sp>
        <p:nvSpPr>
          <p:cNvPr id="149" name="Oval 148"/>
          <p:cNvSpPr/>
          <p:nvPr/>
        </p:nvSpPr>
        <p:spPr>
          <a:xfrm>
            <a:off x="6393596" y="2617341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50" name="TextBox 149"/>
          <p:cNvSpPr txBox="1"/>
          <p:nvPr/>
        </p:nvSpPr>
        <p:spPr>
          <a:xfrm>
            <a:off x="4233482" y="3196042"/>
            <a:ext cx="1975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dirty="0" smtClean="0">
                <a:solidFill>
                  <a:schemeClr val="bg1"/>
                </a:solidFill>
              </a:rPr>
              <a:t>Are you sure you want to add </a:t>
            </a:r>
            <a:r>
              <a:rPr lang="en-PH" sz="1050" dirty="0" smtClean="0">
                <a:solidFill>
                  <a:schemeClr val="bg1"/>
                </a:solidFill>
              </a:rPr>
              <a:t>“______” to </a:t>
            </a:r>
            <a:r>
              <a:rPr lang="en-PH" sz="1050" dirty="0" smtClean="0">
                <a:solidFill>
                  <a:schemeClr val="bg1"/>
                </a:solidFill>
              </a:rPr>
              <a:t>your Blacklist?</a:t>
            </a:r>
            <a:endParaRPr lang="en-PH" sz="1050" dirty="0">
              <a:solidFill>
                <a:schemeClr val="bg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616317" y="3738096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Yes</a:t>
            </a:r>
            <a:endParaRPr lang="en-PH" sz="800" dirty="0"/>
          </a:p>
        </p:txBody>
      </p:sp>
      <p:sp>
        <p:nvSpPr>
          <p:cNvPr id="152" name="Rounded Rectangle 151"/>
          <p:cNvSpPr/>
          <p:nvPr/>
        </p:nvSpPr>
        <p:spPr>
          <a:xfrm>
            <a:off x="5235139" y="3738096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53" name="Rounded Rectangle 152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57" name="Rectangle 156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58" name="Isosceles Triangle 157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006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822" y="1281609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5" name="Rectangle 84"/>
          <p:cNvSpPr/>
          <p:nvPr/>
        </p:nvSpPr>
        <p:spPr>
          <a:xfrm>
            <a:off x="2705209" y="1476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2699182" y="1383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87" name="Rectangle 86"/>
          <p:cNvSpPr/>
          <p:nvPr/>
        </p:nvSpPr>
        <p:spPr>
          <a:xfrm>
            <a:off x="3559834" y="1668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TextBox 87"/>
          <p:cNvSpPr txBox="1"/>
          <p:nvPr/>
        </p:nvSpPr>
        <p:spPr>
          <a:xfrm>
            <a:off x="2747717" y="1668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75476" y="2506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13476" y="2499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37173" y="1962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47717" y="2255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75573" y="1953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75573" y="2255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05209" y="13716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195" name="Rectangle 194"/>
          <p:cNvSpPr/>
          <p:nvPr/>
        </p:nvSpPr>
        <p:spPr>
          <a:xfrm>
            <a:off x="3559833" y="1978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6" name="Rectangle 195"/>
          <p:cNvSpPr/>
          <p:nvPr/>
        </p:nvSpPr>
        <p:spPr>
          <a:xfrm>
            <a:off x="3559834" y="2272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7" name="Rectangle 196"/>
          <p:cNvSpPr/>
          <p:nvPr/>
        </p:nvSpPr>
        <p:spPr>
          <a:xfrm>
            <a:off x="5700166" y="1969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8" name="Rectangle 197"/>
          <p:cNvSpPr/>
          <p:nvPr/>
        </p:nvSpPr>
        <p:spPr>
          <a:xfrm>
            <a:off x="4193567" y="2538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9" name="Rectangle 198"/>
          <p:cNvSpPr/>
          <p:nvPr/>
        </p:nvSpPr>
        <p:spPr>
          <a:xfrm>
            <a:off x="3294476" y="2541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0" name="Rectangle 199"/>
          <p:cNvSpPr/>
          <p:nvPr/>
        </p:nvSpPr>
        <p:spPr>
          <a:xfrm>
            <a:off x="6094767" y="2272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747717" y="2743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497514" y="2759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4302386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0" name="Rounded Rectangle 269"/>
          <p:cNvSpPr/>
          <p:nvPr/>
        </p:nvSpPr>
        <p:spPr>
          <a:xfrm>
            <a:off x="6584398" y="2836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7203220" y="2836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14442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81600" y="1674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62622" y="1700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1" name="Rectangle 70"/>
          <p:cNvSpPr/>
          <p:nvPr/>
        </p:nvSpPr>
        <p:spPr>
          <a:xfrm>
            <a:off x="6609590" y="1687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2" name="Rectangle 71"/>
          <p:cNvSpPr/>
          <p:nvPr/>
        </p:nvSpPr>
        <p:spPr>
          <a:xfrm>
            <a:off x="7094179" y="1678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406205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02859" y="1524338"/>
            <a:ext cx="5137364" cy="217347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696832" y="1448139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28796" y="1436267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Calculator</a:t>
            </a:r>
            <a:endParaRPr lang="en-PH" sz="900" b="1" dirty="0"/>
          </a:p>
        </p:txBody>
      </p:sp>
      <p:sp>
        <p:nvSpPr>
          <p:cNvPr id="222" name="Rectangle 221"/>
          <p:cNvSpPr/>
          <p:nvPr/>
        </p:nvSpPr>
        <p:spPr>
          <a:xfrm>
            <a:off x="3552450" y="1964250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0333" y="196425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29789" y="2257739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0333" y="2551150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52449" y="227417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13464" y="2567892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0778" y="186758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193688" y="1943425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61746" y="2512999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0778" y="2772591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61746" y="225334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88241" y="2789024"/>
            <a:ext cx="14930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193689" y="2253347"/>
            <a:ext cx="149355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88241" y="2525189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2817168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0350" y="2817168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386848" y="2727953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820620" y="3236012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Check</a:t>
            </a:r>
            <a:endParaRPr lang="en-PH" sz="800" dirty="0"/>
          </a:p>
        </p:txBody>
      </p:sp>
      <p:sp>
        <p:nvSpPr>
          <p:cNvPr id="70" name="Rounded Rectangle 69"/>
          <p:cNvSpPr/>
          <p:nvPr/>
        </p:nvSpPr>
        <p:spPr>
          <a:xfrm>
            <a:off x="5439442" y="3236012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Clear</a:t>
            </a:r>
            <a:endParaRPr lang="en-PH" sz="800" dirty="0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4914900" y="289531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0315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386848" y="3337553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1345867"/>
            <a:ext cx="6800631" cy="457028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/>
          <p:cNvSpPr/>
          <p:nvPr/>
        </p:nvSpPr>
        <p:spPr>
          <a:xfrm>
            <a:off x="2007056" y="1422068"/>
            <a:ext cx="6603544" cy="6047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ounded Rectangle 47"/>
          <p:cNvSpPr/>
          <p:nvPr/>
        </p:nvSpPr>
        <p:spPr>
          <a:xfrm>
            <a:off x="8018516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84" y="1567848"/>
            <a:ext cx="330440" cy="33044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sp>
        <p:nvSpPr>
          <p:cNvPr id="53" name="TextBox 52"/>
          <p:cNvSpPr txBox="1"/>
          <p:nvPr/>
        </p:nvSpPr>
        <p:spPr>
          <a:xfrm>
            <a:off x="2026762" y="2050769"/>
            <a:ext cx="1093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Payments received</a:t>
            </a:r>
            <a:endParaRPr lang="en-PH" sz="900" b="1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14990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4761718" y="1677984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68006"/>
            <a:ext cx="236994" cy="23699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606729" y="1648850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4191000" y="1752314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7" y="1596492"/>
            <a:ext cx="328481" cy="3017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026762" y="1611321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From</a:t>
            </a:r>
            <a:endParaRPr lang="en-PH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9400" y="16176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To</a:t>
            </a:r>
            <a:endParaRPr lang="en-PH" sz="9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24" y="1589029"/>
            <a:ext cx="328481" cy="3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4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386848" y="39643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1345867"/>
            <a:ext cx="6800631" cy="457028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/>
          <p:cNvSpPr/>
          <p:nvPr/>
        </p:nvSpPr>
        <p:spPr>
          <a:xfrm>
            <a:off x="2007056" y="1422068"/>
            <a:ext cx="6603544" cy="6047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ounded Rectangle 47"/>
          <p:cNvSpPr/>
          <p:nvPr/>
        </p:nvSpPr>
        <p:spPr>
          <a:xfrm>
            <a:off x="8018516" y="1512380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84" y="1567848"/>
            <a:ext cx="330440" cy="33044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1981200" y="2050765"/>
            <a:ext cx="6629400" cy="2616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100" b="1"/>
          </a:p>
        </p:txBody>
      </p:sp>
      <p:sp>
        <p:nvSpPr>
          <p:cNvPr id="53" name="TextBox 52"/>
          <p:cNvSpPr txBox="1"/>
          <p:nvPr/>
        </p:nvSpPr>
        <p:spPr>
          <a:xfrm>
            <a:off x="2026762" y="2050769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Bill Reminders</a:t>
            </a:r>
            <a:endParaRPr lang="en-PH" sz="900" b="1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79994"/>
              </p:ext>
            </p:extLst>
          </p:nvPr>
        </p:nvGraphicFramePr>
        <p:xfrm>
          <a:off x="2007055" y="2312379"/>
          <a:ext cx="6598883" cy="357988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99"/>
                <a:gridCol w="969379"/>
                <a:gridCol w="711706"/>
                <a:gridCol w="883192"/>
                <a:gridCol w="1043772"/>
                <a:gridCol w="963482"/>
                <a:gridCol w="120435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Transaction Log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4761718" y="1677984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68006"/>
            <a:ext cx="236994" cy="23699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606729" y="1648850"/>
            <a:ext cx="749853" cy="6635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4191000" y="1752314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7" y="1596492"/>
            <a:ext cx="328481" cy="30179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026762" y="1611321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From</a:t>
            </a:r>
            <a:endParaRPr lang="en-PH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9400" y="161765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To</a:t>
            </a:r>
            <a:endParaRPr lang="en-PH" sz="900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24" y="1589029"/>
            <a:ext cx="328481" cy="301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3980" y="191126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Past due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7 Days</a:t>
            </a:r>
            <a:endParaRPr lang="en-P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5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4302386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bg1"/>
                </a:solidFill>
              </a:rPr>
              <a:t>Payment Period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14442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857117" y="1541015"/>
            <a:ext cx="12868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>
                <a:solidFill>
                  <a:srgbClr val="C00000"/>
                </a:solidFill>
              </a:rPr>
              <a:t>Click Next, either </a:t>
            </a:r>
            <a:r>
              <a:rPr lang="en-PH" dirty="0" err="1" smtClean="0">
                <a:solidFill>
                  <a:srgbClr val="C00000"/>
                </a:solidFill>
              </a:rPr>
              <a:t>lalabas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existing account or </a:t>
            </a:r>
            <a:r>
              <a:rPr lang="en-PH" dirty="0" err="1" smtClean="0">
                <a:solidFill>
                  <a:srgbClr val="C00000"/>
                </a:solidFill>
              </a:rPr>
              <a:t>pag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wala</a:t>
            </a:r>
            <a:r>
              <a:rPr lang="en-PH" dirty="0" smtClean="0">
                <a:solidFill>
                  <a:srgbClr val="C00000"/>
                </a:solidFill>
              </a:rPr>
              <a:t>, </a:t>
            </a:r>
            <a:r>
              <a:rPr lang="en-PH" dirty="0" err="1" smtClean="0">
                <a:solidFill>
                  <a:srgbClr val="C00000"/>
                </a:solidFill>
              </a:rPr>
              <a:t>punoin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nya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details </a:t>
            </a:r>
            <a:r>
              <a:rPr lang="en-PH" dirty="0" err="1" smtClean="0">
                <a:solidFill>
                  <a:srgbClr val="C00000"/>
                </a:solidFill>
              </a:rPr>
              <a:t>tapos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pwede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na</a:t>
            </a:r>
            <a:r>
              <a:rPr lang="en-PH" dirty="0" smtClean="0">
                <a:solidFill>
                  <a:srgbClr val="C00000"/>
                </a:solidFill>
              </a:rPr>
              <a:t> mag start </a:t>
            </a:r>
            <a:r>
              <a:rPr lang="en-PH" dirty="0" err="1" smtClean="0">
                <a:solidFill>
                  <a:srgbClr val="C00000"/>
                </a:solidFill>
              </a:rPr>
              <a:t>sa</a:t>
            </a:r>
            <a:r>
              <a:rPr lang="en-PH" dirty="0" smtClean="0">
                <a:solidFill>
                  <a:srgbClr val="C00000"/>
                </a:solidFill>
              </a:rPr>
              <a:t> loan form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0800000">
            <a:off x="4953001" y="434311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Rectangle 71"/>
          <p:cNvSpPr/>
          <p:nvPr/>
        </p:nvSpPr>
        <p:spPr>
          <a:xfrm>
            <a:off x="2705209" y="1476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3" name="Rectangle 72"/>
          <p:cNvSpPr/>
          <p:nvPr/>
        </p:nvSpPr>
        <p:spPr>
          <a:xfrm>
            <a:off x="2699182" y="1383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74" name="Rectangle 73"/>
          <p:cNvSpPr/>
          <p:nvPr/>
        </p:nvSpPr>
        <p:spPr>
          <a:xfrm>
            <a:off x="3559834" y="1668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5" name="TextBox 74"/>
          <p:cNvSpPr txBox="1"/>
          <p:nvPr/>
        </p:nvSpPr>
        <p:spPr>
          <a:xfrm>
            <a:off x="2747717" y="1668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75476" y="2506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13476" y="2499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37173" y="1962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47717" y="2255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75573" y="1953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75573" y="2255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5209" y="13716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84" name="Rectangle 83"/>
          <p:cNvSpPr/>
          <p:nvPr/>
        </p:nvSpPr>
        <p:spPr>
          <a:xfrm>
            <a:off x="3559833" y="1978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9" name="Rectangle 88"/>
          <p:cNvSpPr/>
          <p:nvPr/>
        </p:nvSpPr>
        <p:spPr>
          <a:xfrm>
            <a:off x="3559834" y="2272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1" name="Rectangle 90"/>
          <p:cNvSpPr/>
          <p:nvPr/>
        </p:nvSpPr>
        <p:spPr>
          <a:xfrm>
            <a:off x="5700166" y="1969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3" name="Rectangle 92"/>
          <p:cNvSpPr/>
          <p:nvPr/>
        </p:nvSpPr>
        <p:spPr>
          <a:xfrm>
            <a:off x="4193567" y="2538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5" name="Rectangle 94"/>
          <p:cNvSpPr/>
          <p:nvPr/>
        </p:nvSpPr>
        <p:spPr>
          <a:xfrm>
            <a:off x="3294476" y="2541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7" name="Rectangle 96"/>
          <p:cNvSpPr/>
          <p:nvPr/>
        </p:nvSpPr>
        <p:spPr>
          <a:xfrm>
            <a:off x="6094767" y="2272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0" name="TextBox 99"/>
          <p:cNvSpPr txBox="1"/>
          <p:nvPr/>
        </p:nvSpPr>
        <p:spPr>
          <a:xfrm>
            <a:off x="2747717" y="2743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97514" y="2759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Rounded Rectangle 101"/>
          <p:cNvSpPr/>
          <p:nvPr/>
        </p:nvSpPr>
        <p:spPr>
          <a:xfrm>
            <a:off x="6584398" y="2836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103" name="Rounded Rectangle 102"/>
          <p:cNvSpPr/>
          <p:nvPr/>
        </p:nvSpPr>
        <p:spPr>
          <a:xfrm>
            <a:off x="7203220" y="2836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181600" y="1674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862622" y="1700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6" name="Rectangle 105"/>
          <p:cNvSpPr/>
          <p:nvPr/>
        </p:nvSpPr>
        <p:spPr>
          <a:xfrm>
            <a:off x="6609590" y="1687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7" name="Rectangle 106"/>
          <p:cNvSpPr/>
          <p:nvPr/>
        </p:nvSpPr>
        <p:spPr>
          <a:xfrm>
            <a:off x="7094179" y="1678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157508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7822" y="1281609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5" name="Rectangle 84"/>
          <p:cNvSpPr/>
          <p:nvPr/>
        </p:nvSpPr>
        <p:spPr>
          <a:xfrm>
            <a:off x="2705209" y="1476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6" name="Rectangle 85"/>
          <p:cNvSpPr/>
          <p:nvPr/>
        </p:nvSpPr>
        <p:spPr>
          <a:xfrm>
            <a:off x="2699182" y="1383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87" name="Rectangle 86"/>
          <p:cNvSpPr/>
          <p:nvPr/>
        </p:nvSpPr>
        <p:spPr>
          <a:xfrm>
            <a:off x="3559834" y="1668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TextBox 87"/>
          <p:cNvSpPr txBox="1"/>
          <p:nvPr/>
        </p:nvSpPr>
        <p:spPr>
          <a:xfrm>
            <a:off x="2747717" y="1668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75476" y="2506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13476" y="2499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37173" y="1962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747717" y="2255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75573" y="1953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75573" y="2255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705209" y="13716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195" name="Rectangle 194"/>
          <p:cNvSpPr/>
          <p:nvPr/>
        </p:nvSpPr>
        <p:spPr>
          <a:xfrm>
            <a:off x="3559833" y="1978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6" name="Rectangle 195"/>
          <p:cNvSpPr/>
          <p:nvPr/>
        </p:nvSpPr>
        <p:spPr>
          <a:xfrm>
            <a:off x="3559834" y="2272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7" name="Rectangle 196"/>
          <p:cNvSpPr/>
          <p:nvPr/>
        </p:nvSpPr>
        <p:spPr>
          <a:xfrm>
            <a:off x="5700166" y="1969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8" name="Rectangle 197"/>
          <p:cNvSpPr/>
          <p:nvPr/>
        </p:nvSpPr>
        <p:spPr>
          <a:xfrm>
            <a:off x="4193567" y="2538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99" name="Rectangle 198"/>
          <p:cNvSpPr/>
          <p:nvPr/>
        </p:nvSpPr>
        <p:spPr>
          <a:xfrm>
            <a:off x="3294476" y="2541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0" name="Rectangle 199"/>
          <p:cNvSpPr/>
          <p:nvPr/>
        </p:nvSpPr>
        <p:spPr>
          <a:xfrm>
            <a:off x="6094767" y="2272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2747717" y="2743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497514" y="2759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667000" y="4302386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0" name="Rounded Rectangle 269"/>
          <p:cNvSpPr/>
          <p:nvPr/>
        </p:nvSpPr>
        <p:spPr>
          <a:xfrm>
            <a:off x="6584398" y="2836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7203220" y="2836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14442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81600" y="1674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62622" y="1700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1" name="Rectangle 70"/>
          <p:cNvSpPr/>
          <p:nvPr/>
        </p:nvSpPr>
        <p:spPr>
          <a:xfrm>
            <a:off x="6609590" y="1687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2" name="Rectangle 71"/>
          <p:cNvSpPr/>
          <p:nvPr/>
        </p:nvSpPr>
        <p:spPr>
          <a:xfrm>
            <a:off x="7094179" y="1678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3" name="Rectangle 72"/>
          <p:cNvSpPr/>
          <p:nvPr/>
        </p:nvSpPr>
        <p:spPr>
          <a:xfrm>
            <a:off x="2303773" y="1924171"/>
            <a:ext cx="5663970" cy="26562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4" name="Rectangle 73"/>
          <p:cNvSpPr/>
          <p:nvPr/>
        </p:nvSpPr>
        <p:spPr>
          <a:xfrm>
            <a:off x="2361595" y="2272307"/>
            <a:ext cx="5522371" cy="22234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5" name="Oval 74"/>
          <p:cNvSpPr/>
          <p:nvPr/>
        </p:nvSpPr>
        <p:spPr>
          <a:xfrm>
            <a:off x="7643624" y="20090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85815"/>
              </p:ext>
            </p:extLst>
          </p:nvPr>
        </p:nvGraphicFramePr>
        <p:xfrm>
          <a:off x="2361594" y="2287515"/>
          <a:ext cx="5522372" cy="223937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5695"/>
                <a:gridCol w="1208127"/>
                <a:gridCol w="886993"/>
                <a:gridCol w="1100714"/>
                <a:gridCol w="1300843"/>
              </a:tblGrid>
              <a:tr h="22341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First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Middle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Last</a:t>
                      </a:r>
                      <a:r>
                        <a:rPr lang="en-PH" sz="900" baseline="0" dirty="0" smtClean="0"/>
                        <a:t> name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Mobile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Email Address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4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" name="Oval 5"/>
          <p:cNvSpPr/>
          <p:nvPr/>
        </p:nvSpPr>
        <p:spPr>
          <a:xfrm>
            <a:off x="8771516" y="791135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" name="Oval 6"/>
          <p:cNvSpPr/>
          <p:nvPr/>
        </p:nvSpPr>
        <p:spPr>
          <a:xfrm>
            <a:off x="8458200" y="791135"/>
            <a:ext cx="228600" cy="228600"/>
          </a:xfrm>
          <a:prstGeom prst="ellipse">
            <a:avLst/>
          </a:prstGeom>
          <a:solidFill>
            <a:srgbClr val="FFC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" name="Oval 7"/>
          <p:cNvSpPr/>
          <p:nvPr/>
        </p:nvSpPr>
        <p:spPr>
          <a:xfrm>
            <a:off x="8153400" y="791135"/>
            <a:ext cx="228600" cy="228600"/>
          </a:xfrm>
          <a:prstGeom prst="ellipse">
            <a:avLst/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1" name="TextBox 20"/>
          <p:cNvSpPr txBox="1"/>
          <p:nvPr/>
        </p:nvSpPr>
        <p:spPr>
          <a:xfrm>
            <a:off x="76200" y="728990"/>
            <a:ext cx="1696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>
                <a:solidFill>
                  <a:schemeClr val="bg1"/>
                </a:solidFill>
              </a:rPr>
              <a:t>Lending Management Software</a:t>
            </a:r>
            <a:endParaRPr lang="en-PH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4300" y="1298516"/>
            <a:ext cx="8915400" cy="464508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2" name="Rectangle 201"/>
          <p:cNvSpPr/>
          <p:nvPr/>
        </p:nvSpPr>
        <p:spPr>
          <a:xfrm>
            <a:off x="2711236" y="3101563"/>
            <a:ext cx="5137364" cy="27658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03" name="Rectangle 202"/>
          <p:cNvSpPr/>
          <p:nvPr/>
        </p:nvSpPr>
        <p:spPr>
          <a:xfrm>
            <a:off x="2705209" y="3101564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219" name="TextBox 218"/>
          <p:cNvSpPr txBox="1"/>
          <p:nvPr/>
        </p:nvSpPr>
        <p:spPr>
          <a:xfrm>
            <a:off x="2737173" y="3089692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222" name="Rectangle 221"/>
          <p:cNvSpPr/>
          <p:nvPr/>
        </p:nvSpPr>
        <p:spPr>
          <a:xfrm>
            <a:off x="3560827" y="3449468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23" name="TextBox 222"/>
          <p:cNvSpPr txBox="1"/>
          <p:nvPr/>
        </p:nvSpPr>
        <p:spPr>
          <a:xfrm>
            <a:off x="2748710" y="3449468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738166" y="3742957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48710" y="403636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560826" y="3759390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1" name="Rectangle 230"/>
          <p:cNvSpPr/>
          <p:nvPr/>
        </p:nvSpPr>
        <p:spPr>
          <a:xfrm>
            <a:off x="3621841" y="4053110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36" name="TextBox 235"/>
          <p:cNvSpPr txBox="1"/>
          <p:nvPr/>
        </p:nvSpPr>
        <p:spPr>
          <a:xfrm>
            <a:off x="5159155" y="3352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202065" y="3428643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47" name="TextBox 246"/>
          <p:cNvSpPr txBox="1"/>
          <p:nvPr/>
        </p:nvSpPr>
        <p:spPr>
          <a:xfrm>
            <a:off x="5170123" y="3998217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159155" y="4257809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70123" y="3738565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96618" y="4274242"/>
            <a:ext cx="1493092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7" name="Rectangle 256"/>
          <p:cNvSpPr/>
          <p:nvPr/>
        </p:nvSpPr>
        <p:spPr>
          <a:xfrm>
            <a:off x="6202066" y="3738565"/>
            <a:ext cx="1493554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8" name="Rectangle 257"/>
          <p:cNvSpPr/>
          <p:nvPr/>
        </p:nvSpPr>
        <p:spPr>
          <a:xfrm>
            <a:off x="6196618" y="4010407"/>
            <a:ext cx="1493555" cy="20645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59" name="TextBox 258"/>
          <p:cNvSpPr txBox="1"/>
          <p:nvPr/>
        </p:nvSpPr>
        <p:spPr>
          <a:xfrm>
            <a:off x="2755596" y="430238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3628727" y="4302386"/>
            <a:ext cx="1455245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1" name="TextBox 260"/>
          <p:cNvSpPr txBox="1"/>
          <p:nvPr/>
        </p:nvSpPr>
        <p:spPr>
          <a:xfrm>
            <a:off x="2777372" y="457589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477268" y="4601780"/>
            <a:ext cx="151459" cy="18625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3" name="TextBox 262"/>
          <p:cNvSpPr txBox="1"/>
          <p:nvPr/>
        </p:nvSpPr>
        <p:spPr>
          <a:xfrm>
            <a:off x="2776972" y="48303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76868" y="4856269"/>
            <a:ext cx="1745190" cy="6301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6" name="TextBox 265"/>
          <p:cNvSpPr txBox="1"/>
          <p:nvPr/>
        </p:nvSpPr>
        <p:spPr>
          <a:xfrm>
            <a:off x="5167501" y="4569768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5666917" y="4551469"/>
            <a:ext cx="2028703" cy="6301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68" name="TextBox 267"/>
          <p:cNvSpPr txBox="1"/>
          <p:nvPr/>
        </p:nvSpPr>
        <p:spPr>
          <a:xfrm>
            <a:off x="5290643" y="5255568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097383" y="5255569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72" name="Rounded Rectangle 271"/>
          <p:cNvSpPr/>
          <p:nvPr/>
        </p:nvSpPr>
        <p:spPr>
          <a:xfrm>
            <a:off x="6576743" y="5596343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273" name="Rounded Rectangle 272"/>
          <p:cNvSpPr/>
          <p:nvPr/>
        </p:nvSpPr>
        <p:spPr>
          <a:xfrm>
            <a:off x="7195565" y="5596343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274" name="Rectangle 273"/>
          <p:cNvSpPr/>
          <p:nvPr/>
        </p:nvSpPr>
        <p:spPr>
          <a:xfrm>
            <a:off x="3492508" y="5584223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37173" y="558422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5200" y="1292151"/>
            <a:ext cx="1474804" cy="462400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7" name="Isosceles Triangle 276"/>
          <p:cNvSpPr/>
          <p:nvPr/>
        </p:nvSpPr>
        <p:spPr>
          <a:xfrm rot="5400000">
            <a:off x="1443437" y="1444294"/>
            <a:ext cx="592358" cy="31805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8" name="Rectangle 277"/>
          <p:cNvSpPr/>
          <p:nvPr/>
        </p:nvSpPr>
        <p:spPr>
          <a:xfrm>
            <a:off x="197342" y="14020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Home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03699" y="2017182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Customer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197342" y="2655564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Quote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03699" y="32953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Reports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97342" y="3904941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Reminders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3699" y="5388725"/>
            <a:ext cx="1290519" cy="40247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Logout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6200" y="987623"/>
            <a:ext cx="4801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1400" dirty="0" smtClean="0">
                <a:solidFill>
                  <a:schemeClr val="bg1"/>
                </a:solidFill>
              </a:rPr>
              <a:t>Welcome! Anna Patricia M. </a:t>
            </a:r>
            <a:r>
              <a:rPr lang="en-PH" sz="1400" dirty="0" err="1" smtClean="0">
                <a:solidFill>
                  <a:schemeClr val="bg1"/>
                </a:solidFill>
              </a:rPr>
              <a:t>Lazares</a:t>
            </a:r>
            <a:r>
              <a:rPr lang="en-PH" sz="1400" dirty="0" smtClean="0">
                <a:solidFill>
                  <a:schemeClr val="bg1"/>
                </a:solidFill>
              </a:rPr>
              <a:t>	April, 2, 2015 2:32:27	</a:t>
            </a:r>
            <a:endParaRPr lang="en-PH" sz="1400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0" y="4472207"/>
            <a:ext cx="2454466" cy="1183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5605397" y="4499310"/>
            <a:ext cx="228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>
                <a:solidFill>
                  <a:srgbClr val="C00000"/>
                </a:solidFill>
              </a:rPr>
              <a:t>Pag</a:t>
            </a:r>
            <a:r>
              <a:rPr lang="en-PH" dirty="0" smtClean="0">
                <a:solidFill>
                  <a:srgbClr val="C00000"/>
                </a:solidFill>
              </a:rPr>
              <a:t> may check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box, </a:t>
            </a:r>
            <a:r>
              <a:rPr lang="en-PH" dirty="0" err="1" smtClean="0">
                <a:solidFill>
                  <a:srgbClr val="C00000"/>
                </a:solidFill>
              </a:rPr>
              <a:t>pwede</a:t>
            </a:r>
            <a:r>
              <a:rPr lang="en-PH" dirty="0" smtClean="0">
                <a:solidFill>
                  <a:srgbClr val="C00000"/>
                </a:solidFill>
              </a:rPr>
              <a:t> </a:t>
            </a:r>
            <a:r>
              <a:rPr lang="en-PH" dirty="0" err="1" smtClean="0">
                <a:solidFill>
                  <a:srgbClr val="C00000"/>
                </a:solidFill>
              </a:rPr>
              <a:t>na</a:t>
            </a:r>
            <a:r>
              <a:rPr lang="en-PH" dirty="0" smtClean="0">
                <a:solidFill>
                  <a:srgbClr val="C00000"/>
                </a:solidFill>
              </a:rPr>
              <a:t> describe </a:t>
            </a:r>
            <a:r>
              <a:rPr lang="en-PH" dirty="0" err="1" smtClean="0">
                <a:solidFill>
                  <a:srgbClr val="C00000"/>
                </a:solidFill>
              </a:rPr>
              <a:t>ung</a:t>
            </a:r>
            <a:r>
              <a:rPr lang="en-PH" dirty="0" smtClean="0">
                <a:solidFill>
                  <a:srgbClr val="C00000"/>
                </a:solidFill>
              </a:rPr>
              <a:t> collateral details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953001" y="434311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2705209" y="14765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6" name="Rectangle 75"/>
          <p:cNvSpPr/>
          <p:nvPr/>
        </p:nvSpPr>
        <p:spPr>
          <a:xfrm>
            <a:off x="2699182" y="13834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78" name="Rectangle 77"/>
          <p:cNvSpPr/>
          <p:nvPr/>
        </p:nvSpPr>
        <p:spPr>
          <a:xfrm>
            <a:off x="3559834" y="16686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9" name="TextBox 78"/>
          <p:cNvSpPr txBox="1"/>
          <p:nvPr/>
        </p:nvSpPr>
        <p:spPr>
          <a:xfrm>
            <a:off x="2747717" y="16686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75476" y="25064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13476" y="24999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37173" y="19621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47717" y="22555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75573" y="19533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75573" y="22558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05209" y="13716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93" name="Rectangle 92"/>
          <p:cNvSpPr/>
          <p:nvPr/>
        </p:nvSpPr>
        <p:spPr>
          <a:xfrm>
            <a:off x="3559833" y="19785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5" name="Rectangle 94"/>
          <p:cNvSpPr/>
          <p:nvPr/>
        </p:nvSpPr>
        <p:spPr>
          <a:xfrm>
            <a:off x="3559834" y="22723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7" name="Rectangle 96"/>
          <p:cNvSpPr/>
          <p:nvPr/>
        </p:nvSpPr>
        <p:spPr>
          <a:xfrm>
            <a:off x="5700166" y="19697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0" name="Rectangle 99"/>
          <p:cNvSpPr/>
          <p:nvPr/>
        </p:nvSpPr>
        <p:spPr>
          <a:xfrm>
            <a:off x="4193567" y="25387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1" name="Rectangle 100"/>
          <p:cNvSpPr/>
          <p:nvPr/>
        </p:nvSpPr>
        <p:spPr>
          <a:xfrm>
            <a:off x="3294476" y="25414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2" name="Rectangle 101"/>
          <p:cNvSpPr/>
          <p:nvPr/>
        </p:nvSpPr>
        <p:spPr>
          <a:xfrm>
            <a:off x="6094767" y="22723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3" name="TextBox 102"/>
          <p:cNvSpPr txBox="1"/>
          <p:nvPr/>
        </p:nvSpPr>
        <p:spPr>
          <a:xfrm>
            <a:off x="2747717" y="27432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97514" y="27599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Rounded Rectangle 104"/>
          <p:cNvSpPr/>
          <p:nvPr/>
        </p:nvSpPr>
        <p:spPr>
          <a:xfrm>
            <a:off x="6584398" y="28362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106" name="Rounded Rectangle 105"/>
          <p:cNvSpPr/>
          <p:nvPr/>
        </p:nvSpPr>
        <p:spPr>
          <a:xfrm>
            <a:off x="7203220" y="28362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81600" y="16741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862622" y="17000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9" name="Rectangle 108"/>
          <p:cNvSpPr/>
          <p:nvPr/>
        </p:nvSpPr>
        <p:spPr>
          <a:xfrm>
            <a:off x="6609590" y="16877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Rectangle 109"/>
          <p:cNvSpPr/>
          <p:nvPr/>
        </p:nvSpPr>
        <p:spPr>
          <a:xfrm>
            <a:off x="7094179" y="16782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</p:spTree>
    <p:extLst>
      <p:ext uri="{BB962C8B-B14F-4D97-AF65-F5344CB8AC3E}">
        <p14:creationId xmlns:p14="http://schemas.microsoft.com/office/powerpoint/2010/main" val="354231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3798635"/>
            <a:ext cx="5137364" cy="214496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8" name="Rectangle 97"/>
          <p:cNvSpPr/>
          <p:nvPr/>
        </p:nvSpPr>
        <p:spPr>
          <a:xfrm>
            <a:off x="2668912" y="3798636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99" name="TextBox 98"/>
          <p:cNvSpPr txBox="1"/>
          <p:nvPr/>
        </p:nvSpPr>
        <p:spPr>
          <a:xfrm>
            <a:off x="2700876" y="3786764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Loan Details</a:t>
            </a:r>
            <a:endParaRPr lang="en-PH" sz="900" b="1" dirty="0"/>
          </a:p>
        </p:txBody>
      </p:sp>
      <p:sp>
        <p:nvSpPr>
          <p:cNvPr id="102" name="Rectangle 101"/>
          <p:cNvSpPr/>
          <p:nvPr/>
        </p:nvSpPr>
        <p:spPr>
          <a:xfrm>
            <a:off x="3524530" y="4146540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3" name="TextBox 102"/>
          <p:cNvSpPr txBox="1"/>
          <p:nvPr/>
        </p:nvSpPr>
        <p:spPr>
          <a:xfrm>
            <a:off x="2712413" y="414654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01869" y="4440029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rate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12413" y="4733440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24529" y="4456462"/>
            <a:ext cx="1516259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7" name="Rectangle 106"/>
          <p:cNvSpPr/>
          <p:nvPr/>
        </p:nvSpPr>
        <p:spPr>
          <a:xfrm>
            <a:off x="3585544" y="4750182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8" name="TextBox 107"/>
          <p:cNvSpPr txBox="1"/>
          <p:nvPr/>
        </p:nvSpPr>
        <p:spPr>
          <a:xfrm>
            <a:off x="5122858" y="404987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Interest 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Payment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65768" y="4125715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4695289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4954881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33826" y="4435637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interest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4971314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4" name="Rectangle 113"/>
          <p:cNvSpPr/>
          <p:nvPr/>
        </p:nvSpPr>
        <p:spPr>
          <a:xfrm>
            <a:off x="6165769" y="4435637"/>
            <a:ext cx="1493554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4707479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4999458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4999458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2741075" y="5272963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440971" y="5298852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2740675" y="552745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40571" y="5553341"/>
            <a:ext cx="1745190" cy="39025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131204" y="5266840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0620" y="5248541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3" name="Rectangle 82"/>
          <p:cNvSpPr/>
          <p:nvPr/>
        </p:nvSpPr>
        <p:spPr>
          <a:xfrm>
            <a:off x="2673027" y="2162343"/>
            <a:ext cx="5137364" cy="1571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9" name="Rectangle 88"/>
          <p:cNvSpPr/>
          <p:nvPr/>
        </p:nvSpPr>
        <p:spPr>
          <a:xfrm>
            <a:off x="2667000" y="20692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95" name="Rectangle 94"/>
          <p:cNvSpPr/>
          <p:nvPr/>
        </p:nvSpPr>
        <p:spPr>
          <a:xfrm>
            <a:off x="3527652" y="2354465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6" name="TextBox 95"/>
          <p:cNvSpPr txBox="1"/>
          <p:nvPr/>
        </p:nvSpPr>
        <p:spPr>
          <a:xfrm>
            <a:off x="2715535" y="23544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First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43294" y="3192202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Mobile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81294" y="318576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04991" y="264795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Middle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715535" y="294136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Last Name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143391" y="263910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Email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43391" y="2941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Home Address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73027" y="2057400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Personal Information</a:t>
            </a:r>
            <a:endParaRPr lang="en-PH" sz="900" b="1" dirty="0"/>
          </a:p>
        </p:txBody>
      </p:sp>
      <p:sp>
        <p:nvSpPr>
          <p:cNvPr id="130" name="Rectangle 129"/>
          <p:cNvSpPr/>
          <p:nvPr/>
        </p:nvSpPr>
        <p:spPr>
          <a:xfrm>
            <a:off x="3527651" y="26643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1" name="Rectangle 130"/>
          <p:cNvSpPr/>
          <p:nvPr/>
        </p:nvSpPr>
        <p:spPr>
          <a:xfrm>
            <a:off x="3527652" y="295810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2" name="Rectangle 131"/>
          <p:cNvSpPr/>
          <p:nvPr/>
        </p:nvSpPr>
        <p:spPr>
          <a:xfrm>
            <a:off x="5667984" y="2655539"/>
            <a:ext cx="1990007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3" name="Rectangle 132"/>
          <p:cNvSpPr/>
          <p:nvPr/>
        </p:nvSpPr>
        <p:spPr>
          <a:xfrm>
            <a:off x="4161385" y="3224594"/>
            <a:ext cx="1234509" cy="1815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4" name="Rectangle 133"/>
          <p:cNvSpPr/>
          <p:nvPr/>
        </p:nvSpPr>
        <p:spPr>
          <a:xfrm>
            <a:off x="3262294" y="3227237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5" name="Rectangle 134"/>
          <p:cNvSpPr/>
          <p:nvPr/>
        </p:nvSpPr>
        <p:spPr>
          <a:xfrm>
            <a:off x="6062585" y="2958107"/>
            <a:ext cx="1595406" cy="4748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6" name="TextBox 135"/>
          <p:cNvSpPr txBox="1"/>
          <p:nvPr/>
        </p:nvSpPr>
        <p:spPr>
          <a:xfrm>
            <a:off x="2715535" y="3429000"/>
            <a:ext cx="1762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Source of funds (Bank Account # )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465332" y="3445742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8" name="Rounded Rectangle 137"/>
          <p:cNvSpPr/>
          <p:nvPr/>
        </p:nvSpPr>
        <p:spPr>
          <a:xfrm>
            <a:off x="6552216" y="3522071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Next</a:t>
            </a:r>
            <a:endParaRPr lang="en-PH" sz="800" dirty="0"/>
          </a:p>
        </p:txBody>
      </p:sp>
      <p:sp>
        <p:nvSpPr>
          <p:cNvPr id="139" name="Rounded Rectangle 138"/>
          <p:cNvSpPr/>
          <p:nvPr/>
        </p:nvSpPr>
        <p:spPr>
          <a:xfrm>
            <a:off x="7171038" y="3522071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149418" y="235996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Birthday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830440" y="2385805"/>
            <a:ext cx="605304" cy="1666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2" name="Rectangle 141"/>
          <p:cNvSpPr/>
          <p:nvPr/>
        </p:nvSpPr>
        <p:spPr>
          <a:xfrm>
            <a:off x="6577408" y="2373541"/>
            <a:ext cx="305793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3" name="Rectangle 142"/>
          <p:cNvSpPr/>
          <p:nvPr/>
        </p:nvSpPr>
        <p:spPr>
          <a:xfrm>
            <a:off x="7061997" y="2364002"/>
            <a:ext cx="449621" cy="17888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4" name="Rounded Rectangle 143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147" name="Rectangle 146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48" name="Isosceles Triangle 147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99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2057400"/>
            <a:ext cx="5137364" cy="18691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TextBox 104"/>
          <p:cNvSpPr txBox="1"/>
          <p:nvPr/>
        </p:nvSpPr>
        <p:spPr>
          <a:xfrm>
            <a:off x="2712413" y="2095551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5544" y="2112293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205740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2333425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2069590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2361569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2741075" y="2635074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440971" y="2660963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2740675" y="288956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440571" y="2915452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131204" y="26289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0620" y="2610652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TextBox 123"/>
          <p:cNvSpPr txBox="1"/>
          <p:nvPr/>
        </p:nvSpPr>
        <p:spPr>
          <a:xfrm>
            <a:off x="5254346" y="3314751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61086" y="3314752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0" name="Rectangle 129"/>
          <p:cNvSpPr/>
          <p:nvPr/>
        </p:nvSpPr>
        <p:spPr>
          <a:xfrm>
            <a:off x="3456211" y="3643406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700876" y="3643406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668912" y="4067343"/>
            <a:ext cx="5137364" cy="18488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98" name="Rectangle 297"/>
          <p:cNvSpPr/>
          <p:nvPr/>
        </p:nvSpPr>
        <p:spPr>
          <a:xfrm>
            <a:off x="2662885" y="39742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307" name="TextBox 306"/>
          <p:cNvSpPr txBox="1"/>
          <p:nvPr/>
        </p:nvSpPr>
        <p:spPr>
          <a:xfrm>
            <a:off x="2668912" y="3962400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29015"/>
              </p:ext>
            </p:extLst>
          </p:nvPr>
        </p:nvGraphicFramePr>
        <p:xfrm>
          <a:off x="2705564" y="4267200"/>
          <a:ext cx="5100711" cy="1569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7379"/>
                <a:gridCol w="1025698"/>
                <a:gridCol w="964877"/>
                <a:gridCol w="1140309"/>
                <a:gridCol w="1022448"/>
              </a:tblGrid>
              <a:tr h="15239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Date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Paid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Total Interest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Balance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solidFill>
                            <a:schemeClr val="lt1"/>
                          </a:solidFill>
                        </a:rPr>
                        <a:t>Notes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9" name="Rounded Rectangle 318"/>
          <p:cNvSpPr/>
          <p:nvPr/>
        </p:nvSpPr>
        <p:spPr>
          <a:xfrm>
            <a:off x="6652180" y="4024423"/>
            <a:ext cx="1044020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Make Payment</a:t>
            </a:r>
            <a:endParaRPr lang="en-PH" sz="800" dirty="0"/>
          </a:p>
        </p:txBody>
      </p:sp>
      <p:sp>
        <p:nvSpPr>
          <p:cNvPr id="53" name="Rounded Rectangle 52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048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2057400"/>
            <a:ext cx="5137364" cy="18691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TextBox 104"/>
          <p:cNvSpPr txBox="1"/>
          <p:nvPr/>
        </p:nvSpPr>
        <p:spPr>
          <a:xfrm>
            <a:off x="2712413" y="2095551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5544" y="2112293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205740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2333425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2069590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2361569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3456326" y="250475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56222" y="2530647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3455926" y="2759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55822" y="2785136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532897" y="27813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4735" y="2763052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4" name="TextBox 123"/>
          <p:cNvSpPr txBox="1"/>
          <p:nvPr/>
        </p:nvSpPr>
        <p:spPr>
          <a:xfrm>
            <a:off x="5656039" y="3608865"/>
            <a:ext cx="81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Transaction #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65201" y="3467152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0" name="Rectangle 129"/>
          <p:cNvSpPr/>
          <p:nvPr/>
        </p:nvSpPr>
        <p:spPr>
          <a:xfrm>
            <a:off x="4555956" y="3654804"/>
            <a:ext cx="1754473" cy="20190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Anna Patricia M. </a:t>
            </a:r>
            <a:r>
              <a:rPr lang="en-PH" sz="9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Lazares</a:t>
            </a:r>
            <a:endParaRPr lang="en-PH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16127" y="3513090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668912" y="4067343"/>
            <a:ext cx="5137364" cy="18488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98" name="Rectangle 297"/>
          <p:cNvSpPr/>
          <p:nvPr/>
        </p:nvSpPr>
        <p:spPr>
          <a:xfrm>
            <a:off x="2667000" y="41266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307" name="TextBox 306"/>
          <p:cNvSpPr txBox="1"/>
          <p:nvPr/>
        </p:nvSpPr>
        <p:spPr>
          <a:xfrm>
            <a:off x="3384163" y="3832084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22616"/>
              </p:ext>
            </p:extLst>
          </p:nvPr>
        </p:nvGraphicFramePr>
        <p:xfrm>
          <a:off x="2705564" y="4267200"/>
          <a:ext cx="5100711" cy="1569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7379"/>
                <a:gridCol w="1025698"/>
                <a:gridCol w="964877"/>
                <a:gridCol w="1140309"/>
                <a:gridCol w="1022448"/>
              </a:tblGrid>
              <a:tr h="15239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Date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Paid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Total Interest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Balance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solidFill>
                            <a:schemeClr val="lt1"/>
                          </a:solidFill>
                        </a:rPr>
                        <a:t>Notes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3420242" y="2308084"/>
            <a:ext cx="3598916" cy="2797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3545627" y="2816000"/>
            <a:ext cx="3397332" cy="21757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6" name="Rectangle 55"/>
          <p:cNvSpPr/>
          <p:nvPr/>
        </p:nvSpPr>
        <p:spPr>
          <a:xfrm>
            <a:off x="3539539" y="2722929"/>
            <a:ext cx="3403419" cy="220984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57" name="Rectangle 56"/>
          <p:cNvSpPr/>
          <p:nvPr/>
        </p:nvSpPr>
        <p:spPr>
          <a:xfrm>
            <a:off x="4793192" y="3149836"/>
            <a:ext cx="1531246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8" name="TextBox 57"/>
          <p:cNvSpPr txBox="1"/>
          <p:nvPr/>
        </p:nvSpPr>
        <p:spPr>
          <a:xfrm>
            <a:off x="3973048" y="3149836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Interest due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62400" y="3443325"/>
            <a:ext cx="974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Past due penalty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73048" y="3736736"/>
            <a:ext cx="83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Total Amount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45626" y="2711057"/>
            <a:ext cx="618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Payment</a:t>
            </a:r>
            <a:endParaRPr lang="en-PH" sz="900" b="1" dirty="0"/>
          </a:p>
        </p:txBody>
      </p:sp>
      <p:sp>
        <p:nvSpPr>
          <p:cNvPr id="66" name="Rectangle 65"/>
          <p:cNvSpPr/>
          <p:nvPr/>
        </p:nvSpPr>
        <p:spPr>
          <a:xfrm>
            <a:off x="4937270" y="3459758"/>
            <a:ext cx="1387166" cy="20555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67" name="Rectangle 66"/>
          <p:cNvSpPr/>
          <p:nvPr/>
        </p:nvSpPr>
        <p:spPr>
          <a:xfrm>
            <a:off x="4793192" y="3753478"/>
            <a:ext cx="1531246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3" name="TextBox 82"/>
          <p:cNvSpPr txBox="1"/>
          <p:nvPr/>
        </p:nvSpPr>
        <p:spPr>
          <a:xfrm>
            <a:off x="3973048" y="4013586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Amount Tendered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62145" y="4030328"/>
            <a:ext cx="1281221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8" name="Oval 87"/>
          <p:cNvSpPr/>
          <p:nvPr/>
        </p:nvSpPr>
        <p:spPr>
          <a:xfrm>
            <a:off x="6714358" y="2395022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89" name="TextBox 88"/>
          <p:cNvSpPr txBox="1"/>
          <p:nvPr/>
        </p:nvSpPr>
        <p:spPr>
          <a:xfrm>
            <a:off x="3962400" y="4256514"/>
            <a:ext cx="5341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Change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051497" y="4297835"/>
            <a:ext cx="1281221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1" name="Rounded Rectangle 90"/>
          <p:cNvSpPr/>
          <p:nvPr/>
        </p:nvSpPr>
        <p:spPr>
          <a:xfrm>
            <a:off x="4748523" y="4724445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92" name="Rounded Rectangle 91"/>
          <p:cNvSpPr/>
          <p:nvPr/>
        </p:nvSpPr>
        <p:spPr>
          <a:xfrm>
            <a:off x="5367345" y="4724445"/>
            <a:ext cx="50005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Cancel</a:t>
            </a:r>
            <a:endParaRPr lang="en-PH" sz="800" dirty="0"/>
          </a:p>
        </p:txBody>
      </p:sp>
      <p:sp>
        <p:nvSpPr>
          <p:cNvPr id="70" name="Rounded Rectangle 69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5798941" y="1708987"/>
            <a:ext cx="1516259" cy="1979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23" y="1699009"/>
            <a:ext cx="236994" cy="236994"/>
          </a:xfrm>
          <a:prstGeom prst="rect">
            <a:avLst/>
          </a:prstGeom>
        </p:spPr>
      </p:pic>
      <p:sp>
        <p:nvSpPr>
          <p:cNvPr id="87" name="Rectangle 86"/>
          <p:cNvSpPr/>
          <p:nvPr/>
        </p:nvSpPr>
        <p:spPr>
          <a:xfrm>
            <a:off x="4754141" y="1715342"/>
            <a:ext cx="749853" cy="2068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93" name="Isosceles Triangle 92"/>
          <p:cNvSpPr/>
          <p:nvPr/>
        </p:nvSpPr>
        <p:spPr>
          <a:xfrm rot="10800000">
            <a:off x="5333600" y="1779263"/>
            <a:ext cx="114300" cy="76486"/>
          </a:xfrm>
          <a:prstGeom prst="triangl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96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85800"/>
            <a:ext cx="9144000" cy="5410200"/>
            <a:chOff x="0" y="685800"/>
            <a:chExt cx="9144000" cy="5410200"/>
          </a:xfrm>
        </p:grpSpPr>
        <p:sp>
          <p:nvSpPr>
            <p:cNvPr id="4" name="Rectangle 3"/>
            <p:cNvSpPr/>
            <p:nvPr/>
          </p:nvSpPr>
          <p:spPr>
            <a:xfrm>
              <a:off x="0" y="685800"/>
              <a:ext cx="9144000" cy="54102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8771516" y="791135"/>
              <a:ext cx="228600" cy="228600"/>
            </a:xfrm>
            <a:prstGeom prst="ellipse">
              <a:avLst/>
            </a:prstGeom>
            <a:solidFill>
              <a:srgbClr val="C00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8458200" y="791135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8153400" y="791135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728990"/>
              <a:ext cx="16962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>
                  <a:solidFill>
                    <a:schemeClr val="bg1"/>
                  </a:solidFill>
                </a:rPr>
                <a:t>Lending Management Software</a:t>
              </a:r>
              <a:endParaRPr lang="en-PH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" y="1298516"/>
              <a:ext cx="8915400" cy="464508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05200" y="1292151"/>
              <a:ext cx="1474804" cy="462400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/>
            <p:cNvSpPr/>
            <p:nvPr/>
          </p:nvSpPr>
          <p:spPr>
            <a:xfrm rot="5400000">
              <a:off x="1443437" y="2059394"/>
              <a:ext cx="592358" cy="31805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7342" y="14020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Home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03699" y="2017182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Customer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97342" y="2655564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Quote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03699" y="32953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Reports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97342" y="3904941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Reminders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03699" y="5388725"/>
              <a:ext cx="1290519" cy="40247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Logout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6200" y="987623"/>
              <a:ext cx="48013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PH" sz="1400" dirty="0" smtClean="0">
                  <a:solidFill>
                    <a:schemeClr val="bg1"/>
                  </a:solidFill>
                </a:rPr>
                <a:t>Welcome! Anna Patricia M. </a:t>
              </a:r>
              <a:r>
                <a:rPr lang="en-PH" sz="1400" dirty="0" err="1" smtClean="0">
                  <a:solidFill>
                    <a:schemeClr val="bg1"/>
                  </a:solidFill>
                </a:rPr>
                <a:t>Lazares</a:t>
              </a:r>
              <a:r>
                <a:rPr lang="en-PH" sz="1400" dirty="0" smtClean="0">
                  <a:solidFill>
                    <a:schemeClr val="bg1"/>
                  </a:solidFill>
                </a:rPr>
                <a:t>	April, 2, 2015 2:32:27	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05000" y="1345867"/>
              <a:ext cx="6800631" cy="45702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07056" y="1422068"/>
              <a:ext cx="6603544" cy="60476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116754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044" y="1567848"/>
              <a:ext cx="339104" cy="339104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2667000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200400" y="1512381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018516" y="1512380"/>
              <a:ext cx="439684" cy="450039"/>
            </a:xfrm>
            <a:prstGeom prst="round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84" y="1567848"/>
              <a:ext cx="330440" cy="3304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372" y="1567848"/>
              <a:ext cx="339104" cy="339104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690" y="1554899"/>
              <a:ext cx="339104" cy="33910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026762" y="2050769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b="1" dirty="0" smtClean="0"/>
                <a:t>Customers</a:t>
              </a:r>
              <a:endParaRPr lang="en-PH" sz="9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74939" y="2057400"/>
            <a:ext cx="5137364" cy="18691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05" name="TextBox 104"/>
          <p:cNvSpPr txBox="1"/>
          <p:nvPr/>
        </p:nvSpPr>
        <p:spPr>
          <a:xfrm>
            <a:off x="2712413" y="2095551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Terms in Mos.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585544" y="2112293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0" name="TextBox 109"/>
          <p:cNvSpPr txBox="1"/>
          <p:nvPr/>
        </p:nvSpPr>
        <p:spPr>
          <a:xfrm>
            <a:off x="5133826" y="2057400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Loan Start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22858" y="231699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Monthly Due date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60321" y="2333425"/>
            <a:ext cx="1493092" cy="19796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5" name="Rectangle 114"/>
          <p:cNvSpPr/>
          <p:nvPr/>
        </p:nvSpPr>
        <p:spPr>
          <a:xfrm>
            <a:off x="6160321" y="2069590"/>
            <a:ext cx="1493555" cy="2064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6" name="TextBox 115"/>
          <p:cNvSpPr txBox="1"/>
          <p:nvPr/>
        </p:nvSpPr>
        <p:spPr>
          <a:xfrm>
            <a:off x="2630703" y="2361569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Period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92430" y="2361569"/>
            <a:ext cx="1455245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18" name="TextBox 117"/>
          <p:cNvSpPr txBox="1"/>
          <p:nvPr/>
        </p:nvSpPr>
        <p:spPr>
          <a:xfrm>
            <a:off x="3456326" y="250475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56222" y="2530647"/>
            <a:ext cx="151459" cy="186255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0" name="TextBox 119"/>
          <p:cNvSpPr txBox="1"/>
          <p:nvPr/>
        </p:nvSpPr>
        <p:spPr>
          <a:xfrm>
            <a:off x="3455926" y="275924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Collateral</a:t>
            </a:r>
          </a:p>
          <a:p>
            <a:r>
              <a:rPr lang="en-PH" sz="900" dirty="0" smtClean="0">
                <a:solidFill>
                  <a:schemeClr val="bg1"/>
                </a:solidFill>
              </a:rPr>
              <a:t>Description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55822" y="2785136"/>
            <a:ext cx="1745190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2" name="TextBox 121"/>
          <p:cNvSpPr txBox="1"/>
          <p:nvPr/>
        </p:nvSpPr>
        <p:spPr>
          <a:xfrm>
            <a:off x="5532897" y="27813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Notes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634735" y="2763052"/>
            <a:ext cx="2028703" cy="63013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25" name="Rectangle 124"/>
          <p:cNvSpPr/>
          <p:nvPr/>
        </p:nvSpPr>
        <p:spPr>
          <a:xfrm>
            <a:off x="6065201" y="3467152"/>
            <a:ext cx="1592790" cy="23083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1" name="TextBox 130"/>
          <p:cNvSpPr txBox="1"/>
          <p:nvPr/>
        </p:nvSpPr>
        <p:spPr>
          <a:xfrm>
            <a:off x="3416127" y="3513090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Prepared by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668912" y="4067343"/>
            <a:ext cx="5137364" cy="184880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298" name="Rectangle 297"/>
          <p:cNvSpPr/>
          <p:nvPr/>
        </p:nvSpPr>
        <p:spPr>
          <a:xfrm>
            <a:off x="2667000" y="4126672"/>
            <a:ext cx="5143391" cy="21896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307" name="TextBox 306"/>
          <p:cNvSpPr txBox="1"/>
          <p:nvPr/>
        </p:nvSpPr>
        <p:spPr>
          <a:xfrm>
            <a:off x="3384163" y="3832084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Activity Log</a:t>
            </a:r>
            <a:endParaRPr lang="en-PH" sz="900" b="1" dirty="0"/>
          </a:p>
        </p:txBody>
      </p:sp>
      <p:graphicFrame>
        <p:nvGraphicFramePr>
          <p:cNvPr id="318" name="Table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82945"/>
              </p:ext>
            </p:extLst>
          </p:nvPr>
        </p:nvGraphicFramePr>
        <p:xfrm>
          <a:off x="2705564" y="4267200"/>
          <a:ext cx="5100711" cy="1569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7379"/>
                <a:gridCol w="1025698"/>
                <a:gridCol w="964877"/>
                <a:gridCol w="1140309"/>
                <a:gridCol w="1022448"/>
              </a:tblGrid>
              <a:tr h="152399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Date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Paid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Total Interest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/>
                        <a:t>Interest Balance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solidFill>
                            <a:schemeClr val="lt1"/>
                          </a:solidFill>
                        </a:rPr>
                        <a:t>Notes</a:t>
                      </a:r>
                      <a:endParaRPr lang="en-P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3419"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3420242" y="2308084"/>
            <a:ext cx="3598916" cy="18185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3545627" y="2816001"/>
            <a:ext cx="3397332" cy="125134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56" name="Rectangle 55"/>
          <p:cNvSpPr/>
          <p:nvPr/>
        </p:nvSpPr>
        <p:spPr>
          <a:xfrm>
            <a:off x="3539539" y="2722929"/>
            <a:ext cx="3403419" cy="220984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900" b="1"/>
          </a:p>
        </p:txBody>
      </p:sp>
      <p:sp>
        <p:nvSpPr>
          <p:cNvPr id="65" name="TextBox 64"/>
          <p:cNvSpPr txBox="1"/>
          <p:nvPr/>
        </p:nvSpPr>
        <p:spPr>
          <a:xfrm>
            <a:off x="3545626" y="2711057"/>
            <a:ext cx="1130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smtClean="0"/>
              <a:t>Payment Successful</a:t>
            </a:r>
            <a:endParaRPr lang="en-PH" sz="900" b="1" dirty="0"/>
          </a:p>
        </p:txBody>
      </p:sp>
      <p:sp>
        <p:nvSpPr>
          <p:cNvPr id="88" name="Oval 87"/>
          <p:cNvSpPr/>
          <p:nvPr/>
        </p:nvSpPr>
        <p:spPr>
          <a:xfrm>
            <a:off x="6714358" y="2395022"/>
            <a:ext cx="228600" cy="228600"/>
          </a:xfrm>
          <a:prstGeom prst="ellipse">
            <a:avLst/>
          </a:prstGeom>
          <a:solidFill>
            <a:srgbClr val="C00000"/>
          </a:solidFill>
          <a:ln w="127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70" name="TextBox 69"/>
          <p:cNvSpPr txBox="1"/>
          <p:nvPr/>
        </p:nvSpPr>
        <p:spPr>
          <a:xfrm>
            <a:off x="4764448" y="3282258"/>
            <a:ext cx="1088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 smtClean="0">
                <a:solidFill>
                  <a:schemeClr val="bg1"/>
                </a:solidFill>
              </a:rPr>
              <a:t>Payment Received!</a:t>
            </a:r>
            <a:endParaRPr lang="en-PH" sz="9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017830" y="3743922"/>
            <a:ext cx="496175" cy="11865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/>
              <a:t>Ok</a:t>
            </a:r>
            <a:endParaRPr lang="en-PH" sz="800" dirty="0"/>
          </a:p>
        </p:txBody>
      </p:sp>
      <p:sp>
        <p:nvSpPr>
          <p:cNvPr id="57" name="Rounded Rectangle 56"/>
          <p:cNvSpPr/>
          <p:nvPr/>
        </p:nvSpPr>
        <p:spPr>
          <a:xfrm>
            <a:off x="3738884" y="1515846"/>
            <a:ext cx="439684" cy="4500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620" y="1544799"/>
            <a:ext cx="358212" cy="3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2176</Words>
  <Application>Microsoft Office PowerPoint</Application>
  <PresentationFormat>On-screen Show (4:3)</PresentationFormat>
  <Paragraphs>804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YSAI</dc:creator>
  <cp:lastModifiedBy>YSAI</cp:lastModifiedBy>
  <cp:revision>68</cp:revision>
  <dcterms:created xsi:type="dcterms:W3CDTF">2015-03-21T10:15:59Z</dcterms:created>
  <dcterms:modified xsi:type="dcterms:W3CDTF">2015-04-02T14:03:38Z</dcterms:modified>
</cp:coreProperties>
</file>