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6" r:id="rId2"/>
  </p:sldMasterIdLst>
  <p:notesMasterIdLst>
    <p:notesMasterId r:id="rId10"/>
  </p:notesMasterIdLst>
  <p:sldIdLst>
    <p:sldId id="1145" r:id="rId3"/>
    <p:sldId id="2060" r:id="rId4"/>
    <p:sldId id="2059" r:id="rId5"/>
    <p:sldId id="2058" r:id="rId6"/>
    <p:sldId id="2061" r:id="rId7"/>
    <p:sldId id="2062" r:id="rId8"/>
    <p:sldId id="20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2816" autoAdjust="0"/>
  </p:normalViewPr>
  <p:slideViewPr>
    <p:cSldViewPr snapToGrid="0">
      <p:cViewPr varScale="1">
        <p:scale>
          <a:sx n="76" d="100"/>
          <a:sy n="76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7F81-9CC0-437C-AE5C-B006F01C053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FBC7-19A8-481D-9046-798EEF0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edits. Stretch “outside” and “other voluntary” for non-binding WG activities with openness and fairness.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51556-5BA4-4F9E-8DC2-007942F28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2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523" y="6492875"/>
            <a:ext cx="82647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11/28/2022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3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17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78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9500"/>
            <a:ext cx="10515600" cy="5411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57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0BC363-0D03-451F-B963-8E183BECA34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1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96068F7-49D6-49D6-BD8A-C950E20EB653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3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172B-D02D-4875-A3CC-FA5C227C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3B760-F935-425D-BE2F-C4CBBFF6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8578-4801-48C9-BAE8-FD56A26B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18337-4367-45D4-9022-B2115976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0859-AC47-4A54-B530-ED374DE2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D918-55FB-4665-A42F-B148DDA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AB64-E497-4586-BE45-FBDA6AE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171D-CBBB-4142-9B37-EAA5EFF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16AD-93C1-4CB7-BBEF-575AF93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1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651-7697-4DA2-A0B7-693243E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274-A1F4-4DE4-BED1-94773D87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02B6-84F9-4F01-A2B7-40FEA912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95AC-B9E7-4066-A152-E9CC9E01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2338-6D70-42E1-A7FB-EBF33437F1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90D3-A4E8-4727-A635-53487EE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E3C6-EEAF-4B00-9015-C7FFB88E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44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Blueba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7ABBB-8493-4657-AF76-3FB0E8D54470}"/>
              </a:ext>
            </a:extLst>
          </p:cNvPr>
          <p:cNvSpPr/>
          <p:nvPr/>
        </p:nvSpPr>
        <p:spPr>
          <a:xfrm>
            <a:off x="615951" y="823386"/>
            <a:ext cx="1608667" cy="8043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cap="none" baseline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85744" indent="-171446">
              <a:buFont typeface="Lucida Grande"/>
              <a:buChar char="﹣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98453" indent="-109536" defTabSz="684196">
              <a:buFont typeface="Lucida Grande"/>
              <a:buChar char="･"/>
              <a:tabLst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D3407E6-7882-40C3-8350-8BC5F1D49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42503" y="6241965"/>
            <a:ext cx="979310" cy="2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7763-78F2-4310-9E3D-B9E137BE3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B1747-FC43-43A9-9309-44FED6084D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6267258"/>
            <a:ext cx="2092684" cy="2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6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3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C8D154-0188-4088-8A9E-782A3116EC79}"/>
              </a:ext>
            </a:extLst>
          </p:cNvPr>
          <p:cNvSpPr txBox="1">
            <a:spLocks/>
          </p:cNvSpPr>
          <p:nvPr/>
        </p:nvSpPr>
        <p:spPr>
          <a:xfrm>
            <a:off x="0" y="649145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D5593E4-B59D-4C34-8138-F495A9B55177}" type="datetimeFigureOut">
              <a:rPr lang="en-US" sz="1000" smtClean="0"/>
              <a:pPr algn="ctr"/>
              <a:t>11/28/2022</a:t>
            </a:fld>
            <a:endParaRPr lang="en-US" sz="10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72DE71-9027-4AB1-9DC5-B489903CBF27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10165A-69E1-4A83-926C-8C507D22786C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02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488"/>
            <a:ext cx="5181600" cy="515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05D37C-4FD0-4245-9D54-B9C428B66F52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3F94-C94A-409B-B466-D90D030A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481" y="1026488"/>
            <a:ext cx="5157787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50C8-6E1C-43DC-AF96-EA90F0CF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E85B-4267-4D0B-A059-18D9EF48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6488"/>
            <a:ext cx="5183188" cy="1478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D3E72-691E-423F-9F27-C67B3C590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0034CA-6B67-4DD6-9236-EEBB87C65181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CA2-4C76-44E5-96CB-D151813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02" y="52459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5CC48-CB57-429E-A1B8-963EA4B3698B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9"/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1125" y="1079500"/>
            <a:ext cx="534988" cy="4930775"/>
          </a:xfrm>
        </p:spPr>
        <p:txBody>
          <a:bodyPr vert="vert" anchor="ctr" anchorCtr="0">
            <a:norm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A4BCA-7BB0-4916-B85E-128FA294539F}"/>
              </a:ext>
            </a:extLst>
          </p:cNvPr>
          <p:cNvSpPr txBox="1">
            <a:spLocks/>
          </p:cNvSpPr>
          <p:nvPr/>
        </p:nvSpPr>
        <p:spPr>
          <a:xfrm>
            <a:off x="11365583" y="6485082"/>
            <a:ext cx="82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Slide </a:t>
            </a:r>
            <a:fld id="{D23974E0-43FB-4467-B60D-71F008879FB6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FBF14-3A62-45CF-98CE-4690D4E6C0AF}"/>
              </a:ext>
            </a:extLst>
          </p:cNvPr>
          <p:cNvSpPr txBox="1">
            <a:spLocks/>
          </p:cNvSpPr>
          <p:nvPr/>
        </p:nvSpPr>
        <p:spPr>
          <a:xfrm>
            <a:off x="838200" y="297148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7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6C92-EBB7-434B-A2A9-65DA909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2338-6D70-42E1-A7FB-EBF33437F13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6B5C-B448-43DE-BF6C-6FEF15AFF6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F7DEF-4F35-4D02-8587-EA0AA39E2ED2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525F82-6452-4EDB-AD05-995F9EE808DD}"/>
              </a:ext>
            </a:extLst>
          </p:cNvPr>
          <p:cNvSpPr txBox="1"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FD5D-955D-49AD-910C-A3F137F2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380" y="5757043"/>
            <a:ext cx="8981568" cy="744241"/>
          </a:xfrm>
        </p:spPr>
        <p:txBody>
          <a:bodyPr>
            <a:normAutofit/>
          </a:bodyPr>
          <a:lstStyle/>
          <a:p>
            <a:r>
              <a:rPr lang="en-US" dirty="0"/>
              <a:t>Frequency is randomly hopping in the range set from user.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0"/>
            <a:ext cx="8146534" cy="1055077"/>
          </a:xfrm>
        </p:spPr>
        <p:txBody>
          <a:bodyPr>
            <a:normAutofit/>
          </a:bodyPr>
          <a:lstStyle/>
          <a:p>
            <a:r>
              <a:rPr lang="en-US" b="1" dirty="0"/>
              <a:t>Activity Capture on Frequency Band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D63374-D73A-43B4-8BD6-37F5B8BCC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669"/>
            <a:ext cx="11646040" cy="50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E373C8-7DAA-4E49-9C65-E856E3D5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" y="2548646"/>
            <a:ext cx="3004837" cy="141404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3699320-C7F2-4C39-835D-76B2CD7BE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" b="5990"/>
          <a:stretch/>
        </p:blipFill>
        <p:spPr bwMode="auto">
          <a:xfrm>
            <a:off x="1592577" y="211017"/>
            <a:ext cx="9708634" cy="608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1"/>
            <a:ext cx="6305006" cy="783770"/>
          </a:xfrm>
        </p:spPr>
        <p:txBody>
          <a:bodyPr>
            <a:normAutofit/>
          </a:bodyPr>
          <a:lstStyle/>
          <a:p>
            <a:r>
              <a:rPr lang="en-US" b="1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2959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1"/>
            <a:ext cx="6305006" cy="1014884"/>
          </a:xfrm>
        </p:spPr>
        <p:txBody>
          <a:bodyPr>
            <a:normAutofit/>
          </a:bodyPr>
          <a:lstStyle/>
          <a:p>
            <a:r>
              <a:rPr lang="en-US" b="1" dirty="0"/>
              <a:t>Input Options 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4BEE4-8C2A-421D-86D1-835F92DE39C4}"/>
              </a:ext>
            </a:extLst>
          </p:cNvPr>
          <p:cNvSpPr txBox="1"/>
          <p:nvPr/>
        </p:nvSpPr>
        <p:spPr>
          <a:xfrm>
            <a:off x="866838" y="1014885"/>
            <a:ext cx="100483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options:</a:t>
            </a:r>
          </a:p>
          <a:p>
            <a:r>
              <a:rPr lang="en-US" b="1" dirty="0">
                <a:solidFill>
                  <a:srgbClr val="C00000"/>
                </a:solidFill>
              </a:rPr>
              <a:t>-h, --help</a:t>
            </a:r>
            <a:r>
              <a:rPr lang="en-US" dirty="0"/>
              <a:t>            show this help message and exit</a:t>
            </a:r>
          </a:p>
          <a:p>
            <a:r>
              <a:rPr lang="en-US" b="1" dirty="0">
                <a:solidFill>
                  <a:srgbClr val="C00000"/>
                </a:solidFill>
              </a:rPr>
              <a:t>-o </a:t>
            </a:r>
            <a:r>
              <a:rPr lang="en-US" b="1" dirty="0" err="1">
                <a:solidFill>
                  <a:srgbClr val="C00000"/>
                </a:solidFill>
              </a:rPr>
              <a:t>output_filename</a:t>
            </a:r>
            <a:r>
              <a:rPr lang="en-US" b="1" dirty="0">
                <a:solidFill>
                  <a:srgbClr val="C00000"/>
                </a:solidFill>
              </a:rPr>
              <a:t>, --output </a:t>
            </a:r>
            <a:r>
              <a:rPr lang="en-US" b="1" dirty="0" err="1">
                <a:solidFill>
                  <a:srgbClr val="C00000"/>
                </a:solidFill>
              </a:rPr>
              <a:t>output_filename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/>
              <a:t>                        Set the output file name. Default name will be </a:t>
            </a:r>
            <a:r>
              <a:rPr lang="en-US" dirty="0" err="1"/>
              <a:t>py</a:t>
            </a:r>
            <a:r>
              <a:rPr lang="en-US" dirty="0"/>
              <a:t>-out-&lt;current time&gt;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--conf </a:t>
            </a:r>
            <a:r>
              <a:rPr lang="en-US" b="1" dirty="0" err="1">
                <a:solidFill>
                  <a:srgbClr val="C00000"/>
                </a:solidFill>
              </a:rPr>
              <a:t>configuration_file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                        Configuration file for the </a:t>
            </a:r>
            <a:r>
              <a:rPr lang="en-US" dirty="0" err="1"/>
              <a:t>argparse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-f &lt;</a:t>
            </a:r>
            <a:r>
              <a:rPr lang="en-US" b="1" dirty="0" err="1">
                <a:solidFill>
                  <a:srgbClr val="C00000"/>
                </a:solidFill>
              </a:rPr>
              <a:t>center_freq</a:t>
            </a:r>
            <a:r>
              <a:rPr lang="en-US" b="1" dirty="0">
                <a:solidFill>
                  <a:srgbClr val="C00000"/>
                </a:solidFill>
              </a:rPr>
              <a:t>&gt;, --frequency &lt;</a:t>
            </a:r>
            <a:r>
              <a:rPr lang="en-US" b="1" dirty="0" err="1">
                <a:solidFill>
                  <a:srgbClr val="C00000"/>
                </a:solidFill>
              </a:rPr>
              <a:t>center_freq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Start Center frequency (MHz) of the sweep measurement. Default to 2410.0 MHz </a:t>
            </a:r>
          </a:p>
          <a:p>
            <a:r>
              <a:rPr lang="en-US" b="1" dirty="0">
                <a:solidFill>
                  <a:srgbClr val="C00000"/>
                </a:solidFill>
              </a:rPr>
              <a:t>-b &lt;</a:t>
            </a:r>
            <a:r>
              <a:rPr lang="en-US" b="1" dirty="0" err="1">
                <a:solidFill>
                  <a:srgbClr val="C00000"/>
                </a:solidFill>
              </a:rPr>
              <a:t>Sweep_bandwidth</a:t>
            </a:r>
            <a:r>
              <a:rPr lang="en-US" b="1" dirty="0">
                <a:solidFill>
                  <a:srgbClr val="C00000"/>
                </a:solidFill>
              </a:rPr>
              <a:t>&gt;, --bandwidth &lt;</a:t>
            </a:r>
            <a:r>
              <a:rPr lang="en-US" b="1" dirty="0" err="1">
                <a:solidFill>
                  <a:srgbClr val="C00000"/>
                </a:solidFill>
              </a:rPr>
              <a:t>Sweep_bandwidth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Total Sweep Bandwidth (MHz) of the measurement. The real sweeping bandwidth may be different based on the </a:t>
            </a:r>
            <a:r>
              <a:rPr lang="en-US" dirty="0" err="1"/>
              <a:t>filter_bandwidth</a:t>
            </a:r>
            <a:r>
              <a:rPr lang="en-US" dirty="0"/>
              <a:t>. Default mode is no sweeping</a:t>
            </a:r>
          </a:p>
          <a:p>
            <a:r>
              <a:rPr lang="en-US" b="1" dirty="0">
                <a:solidFill>
                  <a:srgbClr val="C00000"/>
                </a:solidFill>
              </a:rPr>
              <a:t>-fb &lt;</a:t>
            </a:r>
            <a:r>
              <a:rPr lang="en-US" b="1" dirty="0" err="1">
                <a:solidFill>
                  <a:srgbClr val="C00000"/>
                </a:solidFill>
              </a:rPr>
              <a:t>filter_bandwidth</a:t>
            </a:r>
            <a:r>
              <a:rPr lang="en-US" b="1" dirty="0">
                <a:solidFill>
                  <a:srgbClr val="C00000"/>
                </a:solidFill>
              </a:rPr>
              <a:t>&gt;, --</a:t>
            </a:r>
            <a:r>
              <a:rPr lang="en-US" b="1" dirty="0" err="1">
                <a:solidFill>
                  <a:srgbClr val="C00000"/>
                </a:solidFill>
              </a:rPr>
              <a:t>filter_bandwidth</a:t>
            </a:r>
            <a:r>
              <a:rPr lang="en-US" b="1" dirty="0">
                <a:solidFill>
                  <a:srgbClr val="C00000"/>
                </a:solidFill>
              </a:rPr>
              <a:t> &lt;</a:t>
            </a:r>
            <a:r>
              <a:rPr lang="en-US" b="1" dirty="0" err="1">
                <a:solidFill>
                  <a:srgbClr val="C00000"/>
                </a:solidFill>
              </a:rPr>
              <a:t>filter_bandwidth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Bandwidth (MHz) of the </a:t>
            </a:r>
            <a:r>
              <a:rPr lang="en-US" dirty="0" err="1"/>
              <a:t>iq</a:t>
            </a:r>
            <a:r>
              <a:rPr lang="en-US" dirty="0"/>
              <a:t> capturing on specific center frequency. For BB60C different max bandwidth for different sample rate is specified in the bandwidth limitation table</a:t>
            </a:r>
          </a:p>
          <a:p>
            <a:r>
              <a:rPr lang="en-US" b="1" dirty="0">
                <a:solidFill>
                  <a:srgbClr val="C00000"/>
                </a:solidFill>
              </a:rPr>
              <a:t>-ref &lt;</a:t>
            </a:r>
            <a:r>
              <a:rPr lang="en-US" b="1" dirty="0" err="1">
                <a:solidFill>
                  <a:srgbClr val="C00000"/>
                </a:solidFill>
              </a:rPr>
              <a:t>reference_level</a:t>
            </a:r>
            <a:r>
              <a:rPr lang="en-US" b="1" dirty="0">
                <a:solidFill>
                  <a:srgbClr val="C00000"/>
                </a:solidFill>
              </a:rPr>
              <a:t>&gt;, --reference &lt;</a:t>
            </a:r>
            <a:r>
              <a:rPr lang="en-US" b="1" dirty="0" err="1">
                <a:solidFill>
                  <a:srgbClr val="C00000"/>
                </a:solidFill>
              </a:rPr>
              <a:t>reference_level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Reference level (dBm) for the device. Default to -20dBm and should not set too low to prevent damaging the device.</a:t>
            </a:r>
          </a:p>
          <a:p>
            <a:r>
              <a:rPr lang="en-US" b="1" dirty="0">
                <a:solidFill>
                  <a:srgbClr val="C00000"/>
                </a:solidFill>
              </a:rPr>
              <a:t>--meta</a:t>
            </a:r>
          </a:p>
          <a:p>
            <a:r>
              <a:rPr lang="en-US" dirty="0"/>
              <a:t>                        Output all the configuration parameters in the Metadata-&lt;</a:t>
            </a:r>
            <a:r>
              <a:rPr lang="en-US" dirty="0" err="1"/>
              <a:t>output_filename</a:t>
            </a:r>
            <a:r>
              <a:rPr lang="en-US" dirty="0"/>
              <a:t>&gt;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1"/>
            <a:ext cx="6305006" cy="1014884"/>
          </a:xfrm>
        </p:spPr>
        <p:txBody>
          <a:bodyPr>
            <a:normAutofit/>
          </a:bodyPr>
          <a:lstStyle/>
          <a:p>
            <a:r>
              <a:rPr lang="en-US" b="1" dirty="0"/>
              <a:t>Input Options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9DAE3-1FF6-4C6A-AD1D-488F56C837F6}"/>
              </a:ext>
            </a:extLst>
          </p:cNvPr>
          <p:cNvSpPr txBox="1"/>
          <p:nvPr/>
        </p:nvSpPr>
        <p:spPr>
          <a:xfrm>
            <a:off x="635851" y="1014885"/>
            <a:ext cx="109202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&lt;Threshold&gt;, --threshold &lt;Threshold&gt;</a:t>
            </a:r>
          </a:p>
          <a:p>
            <a:r>
              <a:rPr lang="en-US" dirty="0"/>
              <a:t>                        Threshold value (dBm) for the post processing. Only output the event having power larger than the</a:t>
            </a:r>
          </a:p>
          <a:p>
            <a:r>
              <a:rPr lang="en-US" dirty="0"/>
              <a:t>                        threshold. Default to -45dBm.</a:t>
            </a:r>
          </a:p>
          <a:p>
            <a:r>
              <a:rPr lang="en-US" b="1" dirty="0">
                <a:solidFill>
                  <a:srgbClr val="C00000"/>
                </a:solidFill>
              </a:rPr>
              <a:t>-d &lt;</a:t>
            </a:r>
            <a:r>
              <a:rPr lang="en-US" b="1" dirty="0" err="1">
                <a:solidFill>
                  <a:srgbClr val="C00000"/>
                </a:solidFill>
              </a:rPr>
              <a:t>Fs_decimation</a:t>
            </a:r>
            <a:r>
              <a:rPr lang="en-US" b="1" dirty="0">
                <a:solidFill>
                  <a:srgbClr val="C00000"/>
                </a:solidFill>
              </a:rPr>
              <a:t>&gt;, --decimation &lt;</a:t>
            </a:r>
            <a:r>
              <a:rPr lang="en-US" b="1" dirty="0" err="1">
                <a:solidFill>
                  <a:srgbClr val="C00000"/>
                </a:solidFill>
              </a:rPr>
              <a:t>Fs_decimation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Decimation value for sampling frequency(can only be power of 2). The Sample frequency = 40/(decimation) Ms. Default to 8.</a:t>
            </a:r>
          </a:p>
          <a:p>
            <a:r>
              <a:rPr lang="en-US" b="1" dirty="0">
                <a:solidFill>
                  <a:srgbClr val="C00000"/>
                </a:solidFill>
              </a:rPr>
              <a:t>-t &lt;</a:t>
            </a:r>
            <a:r>
              <a:rPr lang="en-US" b="1" dirty="0" err="1">
                <a:solidFill>
                  <a:srgbClr val="C00000"/>
                </a:solidFill>
              </a:rPr>
              <a:t>Collection_duration</a:t>
            </a:r>
            <a:r>
              <a:rPr lang="en-US" b="1" dirty="0">
                <a:solidFill>
                  <a:srgbClr val="C00000"/>
                </a:solidFill>
              </a:rPr>
              <a:t>&gt;, --duration &lt;</a:t>
            </a:r>
            <a:r>
              <a:rPr lang="en-US" b="1" dirty="0" err="1">
                <a:solidFill>
                  <a:srgbClr val="C00000"/>
                </a:solidFill>
              </a:rPr>
              <a:t>Collection_duration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Collection duration (min). Default to ?? min.</a:t>
            </a:r>
          </a:p>
          <a:p>
            <a:r>
              <a:rPr lang="en-US" b="1" dirty="0">
                <a:solidFill>
                  <a:srgbClr val="C00000"/>
                </a:solidFill>
              </a:rPr>
              <a:t>-</a:t>
            </a:r>
            <a:r>
              <a:rPr lang="en-US" b="1" dirty="0" err="1">
                <a:solidFill>
                  <a:srgbClr val="C00000"/>
                </a:solidFill>
              </a:rPr>
              <a:t>bt</a:t>
            </a:r>
            <a:r>
              <a:rPr lang="en-US" b="1" dirty="0">
                <a:solidFill>
                  <a:srgbClr val="C00000"/>
                </a:solidFill>
              </a:rPr>
              <a:t> &lt;</a:t>
            </a:r>
            <a:r>
              <a:rPr lang="en-US" b="1" dirty="0" err="1">
                <a:solidFill>
                  <a:srgbClr val="C00000"/>
                </a:solidFill>
              </a:rPr>
              <a:t>Buffer_duration</a:t>
            </a:r>
            <a:r>
              <a:rPr lang="en-US" b="1" dirty="0">
                <a:solidFill>
                  <a:srgbClr val="C00000"/>
                </a:solidFill>
              </a:rPr>
              <a:t>&gt;, --</a:t>
            </a:r>
            <a:r>
              <a:rPr lang="en-US" b="1" dirty="0" err="1">
                <a:solidFill>
                  <a:srgbClr val="C00000"/>
                </a:solidFill>
              </a:rPr>
              <a:t>bufferduration</a:t>
            </a:r>
            <a:r>
              <a:rPr lang="en-US" b="1" dirty="0">
                <a:solidFill>
                  <a:srgbClr val="C00000"/>
                </a:solidFill>
              </a:rPr>
              <a:t> &lt;</a:t>
            </a:r>
            <a:r>
              <a:rPr lang="en-US" b="1" dirty="0" err="1">
                <a:solidFill>
                  <a:srgbClr val="C00000"/>
                </a:solidFill>
              </a:rPr>
              <a:t>Buffer_duration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The collection time to buffer for each measurement acquisition (us). Default to 50us.</a:t>
            </a:r>
          </a:p>
          <a:p>
            <a:r>
              <a:rPr lang="en-US" b="1" dirty="0">
                <a:solidFill>
                  <a:srgbClr val="C00000"/>
                </a:solidFill>
              </a:rPr>
              <a:t>-ft &lt;</a:t>
            </a:r>
            <a:r>
              <a:rPr lang="en-US" b="1" dirty="0" err="1">
                <a:solidFill>
                  <a:srgbClr val="C00000"/>
                </a:solidFill>
              </a:rPr>
              <a:t>Fc_dwelltime</a:t>
            </a:r>
            <a:r>
              <a:rPr lang="en-US" b="1" dirty="0">
                <a:solidFill>
                  <a:srgbClr val="C00000"/>
                </a:solidFill>
              </a:rPr>
              <a:t>&gt;, --</a:t>
            </a:r>
            <a:r>
              <a:rPr lang="en-US" b="1" dirty="0" err="1">
                <a:solidFill>
                  <a:srgbClr val="C00000"/>
                </a:solidFill>
              </a:rPr>
              <a:t>fcduration</a:t>
            </a:r>
            <a:r>
              <a:rPr lang="en-US" b="1" dirty="0">
                <a:solidFill>
                  <a:srgbClr val="C00000"/>
                </a:solidFill>
              </a:rPr>
              <a:t> &lt;</a:t>
            </a:r>
            <a:r>
              <a:rPr lang="en-US" b="1" dirty="0" err="1">
                <a:solidFill>
                  <a:srgbClr val="C00000"/>
                </a:solidFill>
              </a:rPr>
              <a:t>Fc_dwelltime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                  The dwell time for the capturing staying in one frequency (</a:t>
            </a:r>
            <a:r>
              <a:rPr lang="en-US" dirty="0" err="1"/>
              <a:t>ms</a:t>
            </a:r>
            <a:r>
              <a:rPr lang="en-US" dirty="0"/>
              <a:t>). Default to 10ms.</a:t>
            </a:r>
          </a:p>
          <a:p>
            <a:r>
              <a:rPr lang="en-US" b="1" dirty="0">
                <a:solidFill>
                  <a:srgbClr val="C00000"/>
                </a:solidFill>
              </a:rPr>
              <a:t>--acquire [&lt;</a:t>
            </a:r>
            <a:r>
              <a:rPr lang="en-US" b="1" dirty="0" err="1">
                <a:solidFill>
                  <a:srgbClr val="C00000"/>
                </a:solidFill>
              </a:rPr>
              <a:t>acquire_time</a:t>
            </a:r>
            <a:r>
              <a:rPr lang="en-US" b="1" dirty="0">
                <a:solidFill>
                  <a:srgbClr val="C00000"/>
                </a:solidFill>
              </a:rPr>
              <a:t>&gt; ...]</a:t>
            </a:r>
          </a:p>
          <a:p>
            <a:r>
              <a:rPr lang="en-US" dirty="0"/>
              <a:t>                        The acquire time for the threshold for the noise floor(s). Default to 5s. If --acquire option is</a:t>
            </a:r>
          </a:p>
          <a:p>
            <a:r>
              <a:rPr lang="en-US" dirty="0"/>
              <a:t>                        called, it will capture and average the IQ data in &lt;</a:t>
            </a:r>
            <a:r>
              <a:rPr lang="en-US" dirty="0" err="1"/>
              <a:t>acquire_time</a:t>
            </a:r>
            <a:r>
              <a:rPr lang="en-US" dirty="0"/>
              <a:t>&gt; and then set the </a:t>
            </a:r>
            <a:r>
              <a:rPr lang="en-US" dirty="0" err="1"/>
              <a:t>acquire_threshold</a:t>
            </a:r>
            <a:r>
              <a:rPr lang="en-US" dirty="0"/>
              <a:t> in </a:t>
            </a:r>
            <a:r>
              <a:rPr lang="en-US" dirty="0" err="1"/>
              <a:t>default_conf.json</a:t>
            </a:r>
            <a:r>
              <a:rPr lang="en-US" dirty="0"/>
              <a:t> file</a:t>
            </a:r>
          </a:p>
          <a:p>
            <a:r>
              <a:rPr lang="en-US" b="1" dirty="0">
                <a:solidFill>
                  <a:srgbClr val="C00000"/>
                </a:solidFill>
              </a:rPr>
              <a:t>-r, --reset </a:t>
            </a:r>
            <a:r>
              <a:rPr lang="en-US" dirty="0"/>
              <a:t>          If the -r/--reset option is called. It will reset the default configuration after this execution. Currently</a:t>
            </a:r>
          </a:p>
          <a:p>
            <a:r>
              <a:rPr lang="en-US" dirty="0"/>
              <a:t>                        the only reset variable is the </a:t>
            </a:r>
            <a:r>
              <a:rPr lang="en-US" dirty="0" err="1"/>
              <a:t>acquire_threshold</a:t>
            </a:r>
            <a:r>
              <a:rPr lang="en-US" dirty="0"/>
              <a:t> in </a:t>
            </a:r>
            <a:r>
              <a:rPr lang="en-US" dirty="0" err="1"/>
              <a:t>default_conf.json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585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FD5D-955D-49AD-910C-A3F137F2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71" y="1474992"/>
            <a:ext cx="9061955" cy="4232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Other capturing options 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and write out configuration file for future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dBm higher than the acquired average power should be used for threshold.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646D7F-C2CF-4CD4-9F5F-0FDA23957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12739" r="18900" b="15555"/>
          <a:stretch/>
        </p:blipFill>
        <p:spPr bwMode="auto">
          <a:xfrm>
            <a:off x="1755941" y="1944092"/>
            <a:ext cx="3952353" cy="19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3ABF6-CC2E-47C6-AFD3-278663A3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4" y="1"/>
            <a:ext cx="6305006" cy="1014884"/>
          </a:xfrm>
        </p:spPr>
        <p:txBody>
          <a:bodyPr>
            <a:normAutofit/>
          </a:bodyPr>
          <a:lstStyle/>
          <a:p>
            <a:r>
              <a:rPr lang="en-US" b="1" dirty="0"/>
              <a:t>Undecided Items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8982BCC-1003-403A-9841-B46B429AC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1243" r="5515" b="3073"/>
          <a:stretch/>
        </p:blipFill>
        <p:spPr bwMode="auto">
          <a:xfrm>
            <a:off x="6096000" y="2160395"/>
            <a:ext cx="5509844" cy="18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5D309-5214-4EEE-930B-55C3E83F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1504681"/>
            <a:ext cx="10393225" cy="38486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92CCC3-7E2D-4C63-B4C0-2E0727E76615}"/>
              </a:ext>
            </a:extLst>
          </p:cNvPr>
          <p:cNvSpPr txBox="1">
            <a:spLocks/>
          </p:cNvSpPr>
          <p:nvPr/>
        </p:nvSpPr>
        <p:spPr>
          <a:xfrm>
            <a:off x="766354" y="1"/>
            <a:ext cx="6305006" cy="101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Appendix (1)</a:t>
            </a:r>
          </a:p>
        </p:txBody>
      </p:sp>
    </p:spTree>
    <p:extLst>
      <p:ext uri="{BB962C8B-B14F-4D97-AF65-F5344CB8AC3E}">
        <p14:creationId xmlns:p14="http://schemas.microsoft.com/office/powerpoint/2010/main" val="100595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92CCC3-7E2D-4C63-B4C0-2E0727E76615}"/>
              </a:ext>
            </a:extLst>
          </p:cNvPr>
          <p:cNvSpPr txBox="1">
            <a:spLocks/>
          </p:cNvSpPr>
          <p:nvPr/>
        </p:nvSpPr>
        <p:spPr>
          <a:xfrm>
            <a:off x="766354" y="1"/>
            <a:ext cx="6305006" cy="101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Appendix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4B8A0-F7CE-4A5D-AF82-BC5E03A4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380839"/>
            <a:ext cx="1029796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2.xml><?xml version="1.0" encoding="utf-8"?>
<a:theme xmlns:a="http://schemas.openxmlformats.org/drawingml/2006/main" name="1_E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 Theme" id="{AB7DEDE8-906F-45EF-A054-D03A8B9CE838}" vid="{2897F5A7-CD61-458E-9CCE-82A285EBC6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28912</TotalTime>
  <Words>679</Words>
  <Application>Microsoft Office PowerPoint</Application>
  <PresentationFormat>Widescreen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Lucida Grande</vt:lpstr>
      <vt:lpstr>Arial</vt:lpstr>
      <vt:lpstr>Calibri</vt:lpstr>
      <vt:lpstr>Calibri Light</vt:lpstr>
      <vt:lpstr>EL Theme</vt:lpstr>
      <vt:lpstr>1_EL Theme</vt:lpstr>
      <vt:lpstr>Activity Capture on Frequency Band</vt:lpstr>
      <vt:lpstr>Design Flow</vt:lpstr>
      <vt:lpstr>Input Options  (1)</vt:lpstr>
      <vt:lpstr>Input Options (2)</vt:lpstr>
      <vt:lpstr>Undecided Items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Rick (Fed)</dc:creator>
  <cp:lastModifiedBy>Geng, Jing (IntlAssoc)</cp:lastModifiedBy>
  <cp:revision>370</cp:revision>
  <dcterms:created xsi:type="dcterms:W3CDTF">2020-09-30T14:20:25Z</dcterms:created>
  <dcterms:modified xsi:type="dcterms:W3CDTF">2022-11-28T19:42:27Z</dcterms:modified>
</cp:coreProperties>
</file>