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6" r:id="rId2"/>
  </p:sldMasterIdLst>
  <p:notesMasterIdLst>
    <p:notesMasterId r:id="rId12"/>
  </p:notesMasterIdLst>
  <p:sldIdLst>
    <p:sldId id="1959" r:id="rId3"/>
    <p:sldId id="1145" r:id="rId4"/>
    <p:sldId id="2060" r:id="rId5"/>
    <p:sldId id="2065" r:id="rId6"/>
    <p:sldId id="390" r:id="rId7"/>
    <p:sldId id="2064" r:id="rId8"/>
    <p:sldId id="2061" r:id="rId9"/>
    <p:sldId id="2062" r:id="rId10"/>
    <p:sldId id="20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816" autoAdjust="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7F81-9CC0-437C-AE5C-B006F01C05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FBC7-19A8-481D-9046-798EEF0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BA844-DEE4-C746-B0B9-DA9D9D9B4B9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3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49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55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8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8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69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8BEDA-53B4-4F07-9CB7-F3049D47A96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45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2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12/1/2022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3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17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78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57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1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3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172B-D02D-4875-A3CC-FA5C227C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3B760-F935-425D-BE2F-C4CBBFF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8578-4801-48C9-BAE8-FD56A26B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18337-4367-45D4-9022-B2115976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0859-AC47-4A54-B530-ED374DE2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D918-55FB-4665-A42F-B148DDA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AB64-E497-4586-BE45-FBDA6AE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171D-CBBB-4142-9B37-EAA5EFF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16AD-93C1-4CB7-BBEF-575AF93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1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651-7697-4DA2-A0B7-693243E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274-A1F4-4DE4-BED1-94773D87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02B6-84F9-4F01-A2B7-40FEA912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95AC-B9E7-4066-A152-E9CC9E01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90D3-A4E8-4727-A635-53487EE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E3C6-EEAF-4B00-9015-C7FFB88E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44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6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12/1/2022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7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F7DEF-4F35-4D02-8587-EA0AA39E2ED2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833-5975-0244-B7CA-F979D8F2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Plans and Process for Taking Measurements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E2B42B4-B346-40AE-862A-5FD6D19B7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758"/>
            <a:ext cx="9144000" cy="736042"/>
          </a:xfrm>
        </p:spPr>
        <p:txBody>
          <a:bodyPr/>
          <a:lstStyle/>
          <a:p>
            <a:r>
              <a:rPr lang="en-US" altLang="zh-TW" sz="2400" dirty="0"/>
              <a:t>Jing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142CAF-7D5F-4268-8AAB-599890D3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52" y="5349875"/>
            <a:ext cx="3357295" cy="5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FD5D-955D-49AD-910C-A3F137F2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" y="2067845"/>
            <a:ext cx="8710263" cy="3539135"/>
          </a:xfrm>
        </p:spPr>
        <p:txBody>
          <a:bodyPr>
            <a:normAutofit/>
          </a:bodyPr>
          <a:lstStyle/>
          <a:p>
            <a:r>
              <a:rPr lang="en-US" altLang="zh-TW" b="1" dirty="0"/>
              <a:t>Site survey</a:t>
            </a:r>
          </a:p>
          <a:p>
            <a:r>
              <a:rPr lang="en-US" altLang="zh-TW" b="1" dirty="0"/>
              <a:t>Pre-requisite</a:t>
            </a:r>
          </a:p>
          <a:p>
            <a:r>
              <a:rPr lang="en-US" altLang="zh-TW" b="1" dirty="0"/>
              <a:t>Document site information</a:t>
            </a:r>
          </a:p>
          <a:p>
            <a:r>
              <a:rPr lang="en-US" altLang="zh-TW" b="1" dirty="0"/>
              <a:t>On-site measurement taking</a:t>
            </a:r>
          </a:p>
          <a:p>
            <a:r>
              <a:rPr lang="en-US" altLang="zh-TW" b="1" dirty="0"/>
              <a:t>Post-requisite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0"/>
            <a:ext cx="6305006" cy="1635919"/>
          </a:xfrm>
        </p:spPr>
        <p:txBody>
          <a:bodyPr>
            <a:normAutofit/>
          </a:bodyPr>
          <a:lstStyle/>
          <a:p>
            <a:r>
              <a:rPr lang="en-US" b="1" dirty="0"/>
              <a:t>Measurement Process </a:t>
            </a:r>
          </a:p>
        </p:txBody>
      </p:sp>
    </p:spTree>
    <p:extLst>
      <p:ext uri="{BB962C8B-B14F-4D97-AF65-F5344CB8AC3E}">
        <p14:creationId xmlns:p14="http://schemas.microsoft.com/office/powerpoint/2010/main" val="38383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443" y="338296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Site Survey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71" y="1474992"/>
            <a:ext cx="9906017" cy="4001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a site survey with the person in charge. Record the following information if possible : </a:t>
            </a:r>
          </a:p>
          <a:p>
            <a:r>
              <a:rPr lang="en-US" dirty="0"/>
              <a:t>Duty and off days</a:t>
            </a:r>
          </a:p>
          <a:p>
            <a:r>
              <a:rPr lang="en-US" dirty="0"/>
              <a:t>Possible active sources, interferences, and wireless protocol used</a:t>
            </a:r>
          </a:p>
          <a:p>
            <a:r>
              <a:rPr lang="en-US" dirty="0"/>
              <a:t>Layout or pictures of the site</a:t>
            </a:r>
          </a:p>
          <a:p>
            <a:r>
              <a:rPr lang="en-US" dirty="0"/>
              <a:t>Type of material of the site</a:t>
            </a:r>
          </a:p>
          <a:p>
            <a:r>
              <a:rPr lang="en-US" dirty="0"/>
              <a:t>Decide Suitable measuring time and decide possible place to place the antenna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298" y="175211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Pre-requisites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99" y="1441938"/>
            <a:ext cx="11259614" cy="3491803"/>
          </a:xfrm>
        </p:spPr>
        <p:txBody>
          <a:bodyPr>
            <a:normAutofit/>
          </a:bodyPr>
          <a:lstStyle/>
          <a:p>
            <a:r>
              <a:rPr lang="en-US" dirty="0"/>
              <a:t>Decide the location of the measurements</a:t>
            </a:r>
          </a:p>
          <a:p>
            <a:r>
              <a:rPr lang="en-US" dirty="0"/>
              <a:t>Decide the measurements frequency bands, duration, time, etc.</a:t>
            </a:r>
          </a:p>
          <a:p>
            <a:r>
              <a:rPr lang="en-US" dirty="0"/>
              <a:t>Decide and prepare the measurement setups (how the antenna and devices placed, direction, blockage,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Document all the information (see following slides)</a:t>
            </a:r>
          </a:p>
          <a:p>
            <a:r>
              <a:rPr lang="en-US" dirty="0"/>
              <a:t>List of all equipment to bring</a:t>
            </a:r>
          </a:p>
        </p:txBody>
      </p:sp>
    </p:spTree>
    <p:extLst>
      <p:ext uri="{BB962C8B-B14F-4D97-AF65-F5344CB8AC3E}">
        <p14:creationId xmlns:p14="http://schemas.microsoft.com/office/powerpoint/2010/main" val="34959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02" y="1180681"/>
            <a:ext cx="11028502" cy="468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could be done at both site survey and actual site visit and measuring. Information includes :</a:t>
            </a:r>
          </a:p>
          <a:p>
            <a:r>
              <a:rPr lang="en-US" sz="2400" b="1" dirty="0"/>
              <a:t>Description of campaign</a:t>
            </a:r>
          </a:p>
          <a:p>
            <a:r>
              <a:rPr lang="en-US" sz="2400" b="1" dirty="0"/>
              <a:t>Description of measurement site/location</a:t>
            </a:r>
          </a:p>
          <a:p>
            <a:pPr lvl="1"/>
            <a:r>
              <a:rPr lang="en-US" sz="2000" dirty="0"/>
              <a:t>Measure the dim of the environment and from antenna to sources (both inside and outside)</a:t>
            </a:r>
          </a:p>
          <a:p>
            <a:pPr lvl="1"/>
            <a:r>
              <a:rPr lang="en-US" sz="2000" dirty="0"/>
              <a:t>Drawing of the measurement site if available (Layout, CAD drawing or PPT). Record location showing all major obstructions/objects, locations of possible RF emitters/active sources inside and outside of the site.</a:t>
            </a:r>
          </a:p>
          <a:p>
            <a:pPr lvl="1"/>
            <a:r>
              <a:rPr lang="en-US" sz="2000" dirty="0"/>
              <a:t>Type of materials at the site</a:t>
            </a:r>
          </a:p>
          <a:p>
            <a:pPr lvl="1"/>
            <a:r>
              <a:rPr lang="en-US" sz="2000" dirty="0"/>
              <a:t>Estimate of people working, numbers, etc.</a:t>
            </a:r>
          </a:p>
          <a:p>
            <a:pPr lvl="1"/>
            <a:r>
              <a:rPr lang="en-US" sz="2000" dirty="0"/>
              <a:t>Kinds of devices and protocols allowed by policy at the site</a:t>
            </a:r>
          </a:p>
          <a:p>
            <a:pPr lvl="1"/>
            <a:r>
              <a:rPr lang="en-US" sz="2000" dirty="0"/>
              <a:t>Aware of personal apparatus possible as sources (cell phones, radio, RFID,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Numbers and types of computers, wireless machines, and controllers in use or active</a:t>
            </a:r>
          </a:p>
          <a:p>
            <a:pPr lvl="1"/>
            <a:r>
              <a:rPr lang="en-US" sz="2000" dirty="0"/>
              <a:t>List and location of 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02BCB72-B4DC-4303-A2B8-C7C420CEA16A}"/>
              </a:ext>
            </a:extLst>
          </p:cNvPr>
          <p:cNvSpPr txBox="1">
            <a:spLocks/>
          </p:cNvSpPr>
          <p:nvPr/>
        </p:nvSpPr>
        <p:spPr>
          <a:xfrm>
            <a:off x="1149298" y="15073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Documented Site Information (1)</a:t>
            </a:r>
          </a:p>
        </p:txBody>
      </p:sp>
    </p:spTree>
    <p:extLst>
      <p:ext uri="{BB962C8B-B14F-4D97-AF65-F5344CB8AC3E}">
        <p14:creationId xmlns:p14="http://schemas.microsoft.com/office/powerpoint/2010/main" val="18122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930108"/>
            <a:ext cx="11373496" cy="549078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Description of device settings</a:t>
            </a:r>
          </a:p>
          <a:p>
            <a:pPr lvl="1"/>
            <a:r>
              <a:rPr lang="en-US" sz="2000" dirty="0"/>
              <a:t>Location of the measurement antenna</a:t>
            </a:r>
          </a:p>
          <a:p>
            <a:pPr lvl="1"/>
            <a:r>
              <a:rPr lang="en-US" sz="2000" dirty="0"/>
              <a:t>Pictures of the apparatus settings and measurement site at each measurement location (show the environment around the meas. antenna)</a:t>
            </a:r>
          </a:p>
          <a:p>
            <a:pPr lvl="1"/>
            <a:r>
              <a:rPr lang="en-US" sz="2000" dirty="0"/>
              <a:t>Description of measurement apparatus : Antenna, Equipment/SA, any attenuators used</a:t>
            </a:r>
          </a:p>
          <a:p>
            <a:r>
              <a:rPr lang="en-US" sz="2400" b="1" dirty="0"/>
              <a:t>Description of measurement settings</a:t>
            </a:r>
          </a:p>
          <a:p>
            <a:pPr lvl="1"/>
            <a:r>
              <a:rPr lang="en-US" sz="2000" dirty="0"/>
              <a:t>Meta data from the program</a:t>
            </a:r>
          </a:p>
          <a:p>
            <a:pPr lvl="2"/>
            <a:r>
              <a:rPr lang="en-US" sz="1600" dirty="0"/>
              <a:t>Sampling Rate (M/s)</a:t>
            </a:r>
          </a:p>
          <a:p>
            <a:pPr lvl="2"/>
            <a:r>
              <a:rPr lang="en-US" sz="1600" dirty="0"/>
              <a:t>Sweep option</a:t>
            </a:r>
          </a:p>
          <a:p>
            <a:pPr lvl="2"/>
            <a:r>
              <a:rPr lang="en-US" sz="1600" dirty="0"/>
              <a:t>Min Center frequency (MHz)</a:t>
            </a:r>
          </a:p>
          <a:p>
            <a:pPr lvl="2"/>
            <a:r>
              <a:rPr lang="en-US" sz="1600" dirty="0"/>
              <a:t>Max Center frequency (MHz)</a:t>
            </a:r>
          </a:p>
          <a:p>
            <a:pPr lvl="2"/>
            <a:r>
              <a:rPr lang="en-US" sz="1600" dirty="0"/>
              <a:t>Filter Bandwidth (MHz)</a:t>
            </a:r>
          </a:p>
          <a:p>
            <a:pPr lvl="2"/>
            <a:r>
              <a:rPr lang="en-US" sz="1600" dirty="0"/>
              <a:t>Total channels sweeping during capturing</a:t>
            </a:r>
          </a:p>
          <a:p>
            <a:pPr lvl="2"/>
            <a:r>
              <a:rPr lang="en-US" sz="1600" dirty="0"/>
              <a:t>Threshold (dBm)</a:t>
            </a:r>
          </a:p>
          <a:p>
            <a:pPr lvl="2"/>
            <a:r>
              <a:rPr lang="en-US" sz="1600" dirty="0"/>
              <a:t>Reference level (dBm)</a:t>
            </a:r>
          </a:p>
          <a:p>
            <a:pPr lvl="2"/>
            <a:r>
              <a:rPr lang="en-US" sz="1600" dirty="0"/>
              <a:t>Total collection duration (min)</a:t>
            </a:r>
          </a:p>
          <a:p>
            <a:pPr lvl="2"/>
            <a:r>
              <a:rPr lang="en-US" sz="1600" dirty="0"/>
              <a:t>Buffer duration/min event size (us)</a:t>
            </a:r>
          </a:p>
          <a:p>
            <a:pPr lvl="2"/>
            <a:r>
              <a:rPr lang="en-US" sz="1600" dirty="0"/>
              <a:t>Frequency dwell time (</a:t>
            </a:r>
            <a:r>
              <a:rPr lang="en-US" sz="1600" dirty="0" err="1"/>
              <a:t>ms</a:t>
            </a:r>
            <a:r>
              <a:rPr lang="en-US" sz="1600" dirty="0"/>
              <a:t>)</a:t>
            </a:r>
          </a:p>
          <a:p>
            <a:pPr lvl="1"/>
            <a:r>
              <a:rPr lang="en-US" sz="2000" dirty="0"/>
              <a:t>Other could be in the comment field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CE9F5B9-46E9-4AD4-B43B-808B4E4CB9BA}"/>
              </a:ext>
            </a:extLst>
          </p:cNvPr>
          <p:cNvSpPr txBox="1">
            <a:spLocks/>
          </p:cNvSpPr>
          <p:nvPr/>
        </p:nvSpPr>
        <p:spPr>
          <a:xfrm>
            <a:off x="1149298" y="15073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Documented Site Information (2)</a:t>
            </a:r>
          </a:p>
        </p:txBody>
      </p:sp>
    </p:spTree>
    <p:extLst>
      <p:ext uri="{BB962C8B-B14F-4D97-AF65-F5344CB8AC3E}">
        <p14:creationId xmlns:p14="http://schemas.microsoft.com/office/powerpoint/2010/main" val="13120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443" y="338296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Procedures of Taking Measurement On 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71" y="1474992"/>
            <a:ext cx="10669692" cy="3227637"/>
          </a:xfrm>
        </p:spPr>
        <p:txBody>
          <a:bodyPr>
            <a:normAutofit/>
          </a:bodyPr>
          <a:lstStyle/>
          <a:p>
            <a:r>
              <a:rPr lang="en-US" dirty="0"/>
              <a:t>Determine a process to observe a big picture :</a:t>
            </a:r>
          </a:p>
          <a:p>
            <a:pPr lvl="1"/>
            <a:r>
              <a:rPr lang="en-US" dirty="0"/>
              <a:t>Use spike for larger span(~100+MHz depending on need) with Max hold on interested frequency band (900M, 2.4G, 3.5G, 5G, )</a:t>
            </a:r>
          </a:p>
          <a:p>
            <a:r>
              <a:rPr lang="en-US" dirty="0"/>
              <a:t>Plan for the detail settings for later tool measurement based on big picture</a:t>
            </a:r>
          </a:p>
          <a:p>
            <a:r>
              <a:rPr lang="en-US" dirty="0"/>
              <a:t>Start measuring, store the outcome(program output and spike output), and for later process</a:t>
            </a:r>
          </a:p>
        </p:txBody>
      </p:sp>
    </p:spTree>
    <p:extLst>
      <p:ext uri="{BB962C8B-B14F-4D97-AF65-F5344CB8AC3E}">
        <p14:creationId xmlns:p14="http://schemas.microsoft.com/office/powerpoint/2010/main" val="39661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443" y="338296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Post Requisites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71" y="1474992"/>
            <a:ext cx="1028785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Examine the data to see if refinement need to be done for above procedures</a:t>
            </a:r>
          </a:p>
        </p:txBody>
      </p:sp>
    </p:spTree>
    <p:extLst>
      <p:ext uri="{BB962C8B-B14F-4D97-AF65-F5344CB8AC3E}">
        <p14:creationId xmlns:p14="http://schemas.microsoft.com/office/powerpoint/2010/main" val="3652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443" y="338296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/>
              <a:t>To Do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F9761-5E60-4052-8378-0D1D24CE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72" y="1474992"/>
            <a:ext cx="10515600" cy="3408507"/>
          </a:xfrm>
        </p:spPr>
        <p:txBody>
          <a:bodyPr>
            <a:normAutofit/>
          </a:bodyPr>
          <a:lstStyle/>
          <a:p>
            <a:r>
              <a:rPr lang="en-US" dirty="0"/>
              <a:t>Refined code based on need</a:t>
            </a:r>
          </a:p>
          <a:p>
            <a:pPr lvl="1"/>
            <a:r>
              <a:rPr lang="en-US" dirty="0"/>
              <a:t>More sweep options</a:t>
            </a:r>
          </a:p>
          <a:p>
            <a:pPr lvl="1"/>
            <a:r>
              <a:rPr lang="en-US" dirty="0"/>
              <a:t>probability p if occupancy rate is over x (currently using 30% &amp; 0.7)</a:t>
            </a:r>
          </a:p>
          <a:p>
            <a:r>
              <a:rPr lang="en-US" dirty="0"/>
              <a:t>Uncertainty analysis</a:t>
            </a:r>
          </a:p>
          <a:p>
            <a:r>
              <a:rPr lang="en-US" dirty="0"/>
              <a:t>Threshold offset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2.xml><?xml version="1.0" encoding="utf-8"?>
<a:theme xmlns:a="http://schemas.openxmlformats.org/drawingml/2006/main" name="1_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18466</TotalTime>
  <Words>564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Grande</vt:lpstr>
      <vt:lpstr>Arial</vt:lpstr>
      <vt:lpstr>Calibri</vt:lpstr>
      <vt:lpstr>Calibri Light</vt:lpstr>
      <vt:lpstr>EL Theme</vt:lpstr>
      <vt:lpstr>1_EL Theme</vt:lpstr>
      <vt:lpstr>Plans and Process for Taking Measurements </vt:lpstr>
      <vt:lpstr>Measurement Process </vt:lpstr>
      <vt:lpstr>Site Survey</vt:lpstr>
      <vt:lpstr>Pre-requisites</vt:lpstr>
      <vt:lpstr>PowerPoint Presentation</vt:lpstr>
      <vt:lpstr>PowerPoint Presentation</vt:lpstr>
      <vt:lpstr>Procedures of Taking Measurement On Site</vt:lpstr>
      <vt:lpstr>Post Requisites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Rick (Fed)</dc:creator>
  <cp:lastModifiedBy>Geng, Jing (IntlAssoc)</cp:lastModifiedBy>
  <cp:revision>369</cp:revision>
  <dcterms:created xsi:type="dcterms:W3CDTF">2020-09-30T14:20:25Z</dcterms:created>
  <dcterms:modified xsi:type="dcterms:W3CDTF">2022-12-01T14:05:03Z</dcterms:modified>
</cp:coreProperties>
</file>