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6" r:id="rId2"/>
  </p:sldMasterIdLst>
  <p:notesMasterIdLst>
    <p:notesMasterId r:id="rId14"/>
  </p:notesMasterIdLst>
  <p:sldIdLst>
    <p:sldId id="1959" r:id="rId3"/>
    <p:sldId id="390" r:id="rId4"/>
    <p:sldId id="2061" r:id="rId5"/>
    <p:sldId id="2062" r:id="rId6"/>
    <p:sldId id="2063" r:id="rId7"/>
    <p:sldId id="2064" r:id="rId8"/>
    <p:sldId id="2065" r:id="rId9"/>
    <p:sldId id="2066" r:id="rId10"/>
    <p:sldId id="2060" r:id="rId11"/>
    <p:sldId id="26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92816" autoAdjust="0"/>
  </p:normalViewPr>
  <p:slideViewPr>
    <p:cSldViewPr snapToGrid="0">
      <p:cViewPr varScale="1">
        <p:scale>
          <a:sx n="76" d="100"/>
          <a:sy n="76" d="100"/>
        </p:scale>
        <p:origin x="10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7F81-9CC0-437C-AE5C-B006F01C053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FBC7-19A8-481D-9046-798EEF0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BA844-DEE4-C746-B0B9-DA9D9D9B4B9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3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 to measure what activities and interference in the interested spectrum</a:t>
            </a:r>
          </a:p>
          <a:p>
            <a:r>
              <a:rPr lang="en-US" dirty="0"/>
              <a:t>So we could emulate or recreate in a SDR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8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with bb60c to see the best possible detail it could capture based on this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FBC7-19A8-481D-9046-798EEF094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Is it necessary to have the detector capable of detecting in such a small event</a:t>
            </a:r>
          </a:p>
          <a:p>
            <a:r>
              <a:rPr lang="en-US" dirty="0"/>
              <a:t>2 scenarios (like process control scenarios, scenarios with noises with microwaves, or even other </a:t>
            </a:r>
            <a:r>
              <a:rPr lang="en-US" dirty="0" err="1"/>
              <a:t>wifi</a:t>
            </a:r>
            <a:r>
              <a:rPr lang="en-US" dirty="0"/>
              <a:t> network. Different scenarios have different packet size and transmission </a:t>
            </a:r>
            <a:r>
              <a:rPr lang="en-US" dirty="0" err="1"/>
              <a:t>datarate</a:t>
            </a:r>
            <a:r>
              <a:rPr lang="en-US" dirty="0"/>
              <a:t>)</a:t>
            </a:r>
          </a:p>
          <a:p>
            <a:r>
              <a:rPr lang="en-US" dirty="0"/>
              <a:t>make the requirement for different scenarios based on device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FBC7-19A8-481D-9046-798EEF094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 : large span of </a:t>
            </a:r>
            <a:r>
              <a:rPr lang="en-US" dirty="0" err="1"/>
              <a:t>bw</a:t>
            </a:r>
            <a:r>
              <a:rPr lang="en-US" dirty="0"/>
              <a:t> sweep</a:t>
            </a:r>
          </a:p>
          <a:p>
            <a:r>
              <a:rPr lang="en-US" dirty="0" err="1"/>
              <a:t>Limiation</a:t>
            </a:r>
            <a:r>
              <a:rPr lang="en-US" dirty="0"/>
              <a:t> :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984B0-7A28-474B-AF8E-425F1A1F13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2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10/17/2022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3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17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78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57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1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3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172B-D02D-4875-A3CC-FA5C227C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3B760-F935-425D-BE2F-C4CBBFF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8578-4801-48C9-BAE8-FD56A26B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18337-4367-45D4-9022-B2115976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0859-AC47-4A54-B530-ED374DE2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D918-55FB-4665-A42F-B148DDA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AB64-E497-4586-BE45-FBDA6AE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171D-CBBB-4142-9B37-EAA5EFF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16AD-93C1-4CB7-BBEF-575AF93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1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651-7697-4DA2-A0B7-693243E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274-A1F4-4DE4-BED1-94773D87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02B6-84F9-4F01-A2B7-40FEA912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95AC-B9E7-4066-A152-E9CC9E01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90D3-A4E8-4727-A635-53487EE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E3C6-EEAF-4B00-9015-C7FFB88E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44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6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10/17/2022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7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F7DEF-4F35-4D02-8587-EA0AA39E2ED2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833-5975-0244-B7CA-F979D8F2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Tools for On-site Measurement Radio Interference Campaigns for P1451.5p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E2B42B4-B346-40AE-862A-5FD6D19B7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824"/>
            <a:ext cx="9144000" cy="1137976"/>
          </a:xfrm>
        </p:spPr>
        <p:txBody>
          <a:bodyPr/>
          <a:lstStyle/>
          <a:p>
            <a:r>
              <a:rPr lang="en-US" sz="2400" dirty="0"/>
              <a:t>Jing Geng</a:t>
            </a:r>
            <a:br>
              <a:rPr lang="en-US" sz="2400" dirty="0"/>
            </a:br>
            <a:r>
              <a:rPr lang="en-US" sz="2400" dirty="0"/>
              <a:t>Industrial Wireless Systems</a:t>
            </a:r>
            <a:br>
              <a:rPr lang="en-US" sz="2400" dirty="0"/>
            </a:br>
            <a:r>
              <a:rPr lang="en-US" sz="2400" dirty="0"/>
              <a:t>Smart Connected Systems Division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142CAF-7D5F-4268-8AAB-599890D3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52" y="5349875"/>
            <a:ext cx="3357295" cy="5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484C-36B2-4B78-97C6-C0038A6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33" y="142496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Possible sites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7522-EC01-4A25-B232-98565506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33" y="1183161"/>
            <a:ext cx="10515600" cy="475327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NIST (NIST shop, steam plant)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Concrete plant,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LaFargeHolcim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 –  William Miller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 J. J. Pickle Research Campus (PRC) in Austin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– Juan Conchas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Intel Casper Site – Javier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Boeing –  Michael Greene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Office in Spain–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Inaki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Small factory in Spain –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Inaki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Outdoor space (Woodyard at paper mild) – Scott McNeil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Phoenix contact – Justin shade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GM General motors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Small-medium sized factories target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Ford plant </a:t>
            </a:r>
          </a:p>
          <a:p>
            <a:pPr lvl="1"/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latin typeface="Abadi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19" y="1325563"/>
            <a:ext cx="9581940" cy="56293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badi" panose="020B0604020202020204" pitchFamily="34" charset="0"/>
            </a:endParaRPr>
          </a:p>
          <a:p>
            <a:pPr lvl="1"/>
            <a:r>
              <a:rPr lang="en-US" sz="2800" dirty="0"/>
              <a:t>Basic requirements for the tool for on-site measurement radio interference.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Different approaches with different limitations.</a:t>
            </a:r>
          </a:p>
          <a:p>
            <a:pPr lvl="1"/>
            <a:r>
              <a:rPr lang="en-US" sz="2800" dirty="0"/>
              <a:t>The result can help in better knowing the spectrum activities, interference patterns in different capturing environments.</a:t>
            </a:r>
          </a:p>
          <a:p>
            <a:pPr lvl="1"/>
            <a:r>
              <a:rPr lang="en-US" sz="2800" dirty="0"/>
              <a:t>Cannot replace the basic analysis for existing protocols, devices, and possibilities.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9F88D-4B0F-4874-8EC2-28D16B40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Abadi" panose="020B0604020104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239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188" y="0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Requirements for Spectrum Detector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1FA97B-EC71-4CF6-A234-D9FCD30B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7" y="824860"/>
            <a:ext cx="9564086" cy="57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B9D27-D142-42FB-ABBD-C6C4026D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36" y="1356244"/>
            <a:ext cx="10515600" cy="5411956"/>
          </a:xfrm>
        </p:spPr>
        <p:txBody>
          <a:bodyPr/>
          <a:lstStyle/>
          <a:p>
            <a:pPr lvl="1"/>
            <a:r>
              <a:rPr lang="en-US" sz="2800" dirty="0"/>
              <a:t>Basic spectrum analysis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Sweep through certain spectrum band, </a:t>
            </a:r>
            <a:r>
              <a:rPr lang="en-US" sz="2400" dirty="0" err="1"/>
              <a:t>max_hold</a:t>
            </a:r>
            <a:r>
              <a:rPr lang="en-US" sz="2400" dirty="0"/>
              <a:t>/average through the capture trace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Interference hunting through spectrum device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Device we test on : BB60C spectrum analyzer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9kHz to 6GHz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27 MHz max real-time bandwidth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Max 40M/s sample rate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BCB3F-0089-4298-8ADF-64964B06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Wireless Event Capturing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5E53F-EC4B-43AA-AC1B-0646F1B2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03" y="4332433"/>
            <a:ext cx="4038333" cy="15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5F2C2-6BB0-40F9-B223-88913A7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Detection Output from BB60C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2180F-B4E8-4B33-9457-3433F2C44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64"/>
          <a:stretch/>
        </p:blipFill>
        <p:spPr>
          <a:xfrm>
            <a:off x="2025066" y="1055712"/>
            <a:ext cx="7551014" cy="52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8C0AB-D47E-4806-B190-CA6DAF8C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0" y="124956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NIST Machine Shop Measuring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CD52-E5DD-47C0-A9AB-FBB79A83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3463"/>
            <a:ext cx="6489273" cy="58433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badi" panose="020B0604020202020204" pitchFamily="34" charset="0"/>
            </a:endParaRPr>
          </a:p>
          <a:p>
            <a:pPr lvl="1"/>
            <a:r>
              <a:rPr lang="en-US" dirty="0"/>
              <a:t>A space with large machines (for welding, milling, lathe work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etc</a:t>
            </a:r>
            <a:r>
              <a:rPr lang="en-US" altLang="zh-TW" dirty="0"/>
              <a:t>),</a:t>
            </a:r>
            <a:r>
              <a:rPr lang="en-US" dirty="0"/>
              <a:t> cranes and tools,</a:t>
            </a:r>
            <a:r>
              <a:rPr lang="zh-TW" altLang="en-US" dirty="0"/>
              <a:t> </a:t>
            </a:r>
            <a:r>
              <a:rPr lang="en-US" altLang="zh-TW" dirty="0"/>
              <a:t>workbenches,</a:t>
            </a:r>
            <a:r>
              <a:rPr lang="zh-TW" altLang="en-US" dirty="0"/>
              <a:t> </a:t>
            </a:r>
            <a:r>
              <a:rPr lang="en-US" altLang="zh-TW" dirty="0"/>
              <a:t>computers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Outer dimensions of approximately 12 m x 15 m (40 ft x 50 ft) and a ceiling height of approximately 7.6 m (25 ft)</a:t>
            </a:r>
          </a:p>
          <a:p>
            <a:pPr lvl="1"/>
            <a:r>
              <a:rPr lang="en-US" dirty="0"/>
              <a:t>Possible sources and interference : </a:t>
            </a:r>
          </a:p>
          <a:p>
            <a:pPr lvl="2"/>
            <a:r>
              <a:rPr lang="en-US" dirty="0"/>
              <a:t>Wi-Fi aps, PCs</a:t>
            </a:r>
          </a:p>
          <a:p>
            <a:pPr lvl="2"/>
            <a:r>
              <a:rPr lang="en-US" dirty="0"/>
              <a:t>Personal cell phones</a:t>
            </a:r>
          </a:p>
          <a:p>
            <a:pPr lvl="2"/>
            <a:r>
              <a:rPr lang="en-US" dirty="0"/>
              <a:t>Wireless control crane</a:t>
            </a:r>
          </a:p>
          <a:p>
            <a:pPr lvl="2"/>
            <a:r>
              <a:rPr lang="en-US" dirty="0"/>
              <a:t>Machine noise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338031-A307-4AF0-A29A-52ABD3C48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3" t="41319" r="4510" b="44575"/>
          <a:stretch/>
        </p:blipFill>
        <p:spPr bwMode="auto">
          <a:xfrm>
            <a:off x="11013900" y="662781"/>
            <a:ext cx="793819" cy="120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room full of machines&#10;&#10;Description automatically generated with low confidence">
            <a:extLst>
              <a:ext uri="{FF2B5EF4-FFF2-40B4-BE49-F238E27FC236}">
                <a16:creationId xmlns:a16="http://schemas.microsoft.com/office/drawing/2014/main" id="{91085901-DD73-43A1-9F02-6BD4EF8CE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15" y="4651199"/>
            <a:ext cx="2647434" cy="1985576"/>
          </a:xfrm>
          <a:prstGeom prst="rect">
            <a:avLst/>
          </a:prstGeom>
        </p:spPr>
      </p:pic>
      <p:pic>
        <p:nvPicPr>
          <p:cNvPr id="8" name="Picture 7" descr="A picture containing text, trash, cart&#10;&#10;Description automatically generated">
            <a:extLst>
              <a:ext uri="{FF2B5EF4-FFF2-40B4-BE49-F238E27FC236}">
                <a16:creationId xmlns:a16="http://schemas.microsoft.com/office/drawing/2014/main" id="{49CBBC00-5A68-4949-98CE-A6BA3DBD5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6" y="4651199"/>
            <a:ext cx="2647434" cy="1985576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35CDABC4-BDBD-44DF-9955-C94EF3906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82" y="4651199"/>
            <a:ext cx="2647435" cy="198557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52365-91EB-47F0-8D65-2FF4BE47CC93}"/>
              </a:ext>
            </a:extLst>
          </p:cNvPr>
          <p:cNvGrpSpPr/>
          <p:nvPr/>
        </p:nvGrpSpPr>
        <p:grpSpPr>
          <a:xfrm>
            <a:off x="7506098" y="221225"/>
            <a:ext cx="3393783" cy="4140242"/>
            <a:chOff x="7506098" y="221225"/>
            <a:chExt cx="3393783" cy="414024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2148FAF-D036-4FAF-B3EF-88DECF0DA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7" t="27269" r="46829" b="30833"/>
            <a:stretch/>
          </p:blipFill>
          <p:spPr bwMode="auto">
            <a:xfrm>
              <a:off x="7506098" y="221225"/>
              <a:ext cx="3393783" cy="414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F23A6B-7942-4DF2-85E8-D60AEF01B3B3}"/>
                </a:ext>
              </a:extLst>
            </p:cNvPr>
            <p:cNvSpPr txBox="1"/>
            <p:nvPr/>
          </p:nvSpPr>
          <p:spPr>
            <a:xfrm>
              <a:off x="8780726" y="2153097"/>
              <a:ext cx="71105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Mobile crane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4A2D5-D614-4547-A57A-ED6BA1B2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51" y="2160395"/>
            <a:ext cx="5804597" cy="4537465"/>
          </a:xfrm>
        </p:spPr>
        <p:txBody>
          <a:bodyPr/>
          <a:lstStyle/>
          <a:p>
            <a:r>
              <a:rPr lang="en-US" dirty="0"/>
              <a:t>Limitation on min event captured</a:t>
            </a:r>
          </a:p>
          <a:p>
            <a:r>
              <a:rPr lang="en-US" dirty="0"/>
              <a:t>Unstable event capturing for periodic signals</a:t>
            </a:r>
          </a:p>
          <a:p>
            <a:r>
              <a:rPr lang="en-US" dirty="0"/>
              <a:t>Hardware limitation (sweep speed)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7672FA-3354-48B7-BEE7-E259476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048" y="414421"/>
            <a:ext cx="10515600" cy="915035"/>
          </a:xfrm>
        </p:spPr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94544-1D12-4279-AD54-3FBB49366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4"/>
          <a:stretch/>
        </p:blipFill>
        <p:spPr>
          <a:xfrm>
            <a:off x="6571621" y="2160395"/>
            <a:ext cx="5446207" cy="33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6C494-3D66-429C-A8BA-740C6E09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13" y="1416818"/>
            <a:ext cx="9149862" cy="4943786"/>
          </a:xfrm>
        </p:spPr>
        <p:txBody>
          <a:bodyPr>
            <a:normAutofit fontScale="92500"/>
          </a:bodyPr>
          <a:lstStyle/>
          <a:p>
            <a:r>
              <a:rPr lang="en-US" dirty="0"/>
              <a:t>Sweeping over the interested band with real-time bandwidth.</a:t>
            </a:r>
          </a:p>
          <a:p>
            <a:r>
              <a:rPr lang="en-US" dirty="0"/>
              <a:t>IQ data capturing, process, threshold, and write to events.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Limitations :</a:t>
            </a:r>
            <a:r>
              <a:rPr lang="zh-TW" altLang="en-US" b="1" dirty="0"/>
              <a:t> </a:t>
            </a:r>
            <a:r>
              <a:rPr lang="en-US" dirty="0"/>
              <a:t>(</a:t>
            </a:r>
            <a:r>
              <a:rPr lang="en-US" altLang="zh-TW" dirty="0"/>
              <a:t>Capturing input </a:t>
            </a:r>
            <a:r>
              <a:rPr lang="en-US" dirty="0"/>
              <a:t>160 MB/s)</a:t>
            </a:r>
            <a:endParaRPr lang="en-US" b="1" dirty="0"/>
          </a:p>
          <a:p>
            <a:r>
              <a:rPr lang="en-US" dirty="0"/>
              <a:t>Software processing speed </a:t>
            </a:r>
          </a:p>
          <a:p>
            <a:r>
              <a:rPr lang="en-US" dirty="0"/>
              <a:t>Memory space limitation (~9.2GB per min.)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Solutions :</a:t>
            </a:r>
          </a:p>
          <a:p>
            <a:r>
              <a:rPr lang="en-US" dirty="0"/>
              <a:t>Software base acceleration (e.g. GPU, better PC)</a:t>
            </a:r>
          </a:p>
          <a:p>
            <a:r>
              <a:rPr lang="en-US" dirty="0"/>
              <a:t>Hardware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31CE39-D883-45CA-84C6-EA1F9A4B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9896"/>
            <a:ext cx="10515600" cy="915035"/>
          </a:xfrm>
        </p:spPr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Directly IQ Capturing	(1)</a:t>
            </a:r>
          </a:p>
        </p:txBody>
      </p:sp>
    </p:spTree>
    <p:extLst>
      <p:ext uri="{BB962C8B-B14F-4D97-AF65-F5344CB8AC3E}">
        <p14:creationId xmlns:p14="http://schemas.microsoft.com/office/powerpoint/2010/main" val="21276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E69150-BACE-410B-A66F-1C260CC3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64465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Directly IQ Capturing	(2)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C27F5-ECE0-414F-92D0-E56D71405212}"/>
              </a:ext>
            </a:extLst>
          </p:cNvPr>
          <p:cNvSpPr txBox="1">
            <a:spLocks/>
          </p:cNvSpPr>
          <p:nvPr/>
        </p:nvSpPr>
        <p:spPr>
          <a:xfrm>
            <a:off x="723482" y="1486961"/>
            <a:ext cx="8742066" cy="3145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202020204" pitchFamily="34" charset="0"/>
              </a:rPr>
              <a:t>Zero span recording, threshold, write event :</a:t>
            </a:r>
          </a:p>
          <a:p>
            <a:pPr lvl="2">
              <a:lnSpc>
                <a:spcPct val="150000"/>
              </a:lnSpc>
              <a:buFont typeface="Abadi" panose="020B0604020104020204" pitchFamily="34" charset="0"/>
              <a:buChar char="–"/>
            </a:pPr>
            <a:r>
              <a:rPr lang="en-US" sz="2400" dirty="0">
                <a:latin typeface="Abadi" panose="020B0604020202020204" pitchFamily="34" charset="0"/>
              </a:rPr>
              <a:t>Narrowing</a:t>
            </a:r>
            <a:r>
              <a:rPr lang="en-US" altLang="zh-TW" sz="2400" b="1" dirty="0"/>
              <a:t> down a smaller bandwidth for each capturing.</a:t>
            </a:r>
          </a:p>
          <a:p>
            <a:pPr lvl="2">
              <a:lnSpc>
                <a:spcPct val="150000"/>
              </a:lnSpc>
              <a:buFont typeface="Abadi" panose="020B0604020104020204" pitchFamily="34" charset="0"/>
              <a:buChar char="–"/>
            </a:pPr>
            <a:r>
              <a:rPr lang="en-US" sz="2400" dirty="0">
                <a:latin typeface="Abadi" panose="020B0604020202020204" pitchFamily="34" charset="0"/>
              </a:rPr>
              <a:t>Sweep and hop around the total interested band</a:t>
            </a:r>
          </a:p>
          <a:p>
            <a:pPr lvl="2">
              <a:lnSpc>
                <a:spcPct val="150000"/>
              </a:lnSpc>
              <a:buFont typeface="Abadi" panose="020B0604020104020204" pitchFamily="34" charset="0"/>
              <a:buChar char="–"/>
            </a:pPr>
            <a:r>
              <a:rPr lang="en-US" sz="2400" dirty="0">
                <a:latin typeface="Abadi" panose="020B0604020202020204" pitchFamily="34" charset="0"/>
              </a:rPr>
              <a:t>Calculate only the IQ power and do thresholding</a:t>
            </a:r>
          </a:p>
          <a:p>
            <a:pPr lvl="2">
              <a:lnSpc>
                <a:spcPct val="150000"/>
              </a:lnSpc>
              <a:buFont typeface="Abadi" panose="020B0604020104020204" pitchFamily="34" charset="0"/>
              <a:buChar char="–"/>
            </a:pPr>
            <a:endParaRPr lang="en-US" sz="2400" dirty="0">
              <a:solidFill>
                <a:srgbClr val="000000"/>
              </a:solidFill>
              <a:latin typeface="Abadi" panose="020B0604020202020204" pitchFamily="34" charset="0"/>
            </a:endParaRPr>
          </a:p>
          <a:p>
            <a:pPr marL="682625" lvl="2">
              <a:lnSpc>
                <a:spcPct val="150000"/>
              </a:lnSpc>
            </a:pPr>
            <a:r>
              <a:rPr lang="en-US" sz="2800" dirty="0">
                <a:latin typeface="Abadi" panose="020B0604020202020204" pitchFamily="34" charset="0"/>
              </a:rPr>
              <a:t>Much faster and can be implemented real time</a:t>
            </a:r>
          </a:p>
        </p:txBody>
      </p:sp>
    </p:spTree>
    <p:extLst>
      <p:ext uri="{BB962C8B-B14F-4D97-AF65-F5344CB8AC3E}">
        <p14:creationId xmlns:p14="http://schemas.microsoft.com/office/powerpoint/2010/main" val="27649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FEA1A-16C2-4E8B-951B-4912429D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59912"/>
            <a:ext cx="10256018" cy="3828422"/>
          </a:xfrm>
        </p:spPr>
        <p:txBody>
          <a:bodyPr/>
          <a:lstStyle/>
          <a:p>
            <a:r>
              <a:rPr lang="en-US" dirty="0"/>
              <a:t>Min event duration</a:t>
            </a:r>
          </a:p>
          <a:p>
            <a:r>
              <a:rPr lang="en-US" dirty="0"/>
              <a:t>How detail should the measurement be to characterize in different scenarios.</a:t>
            </a:r>
          </a:p>
          <a:p>
            <a:r>
              <a:rPr lang="en-US" dirty="0"/>
              <a:t>Others?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27A837-EADD-42FE-8759-933329C3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03868"/>
            <a:ext cx="10515600" cy="915035"/>
          </a:xfrm>
        </p:spPr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Other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5573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2.xml><?xml version="1.0" encoding="utf-8"?>
<a:theme xmlns:a="http://schemas.openxmlformats.org/drawingml/2006/main" name="1_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18514</TotalTime>
  <Words>544</Words>
  <Application>Microsoft Office PowerPoint</Application>
  <PresentationFormat>Widescreen</PresentationFormat>
  <Paragraphs>85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Lucida Grande</vt:lpstr>
      <vt:lpstr>Abadi</vt:lpstr>
      <vt:lpstr>Arial</vt:lpstr>
      <vt:lpstr>Calibri</vt:lpstr>
      <vt:lpstr>Calibri Light</vt:lpstr>
      <vt:lpstr>Courier New</vt:lpstr>
      <vt:lpstr>EL Theme</vt:lpstr>
      <vt:lpstr>1_EL Theme</vt:lpstr>
      <vt:lpstr>Tools for On-site Measurement Radio Interference Campaigns for P1451.5p </vt:lpstr>
      <vt:lpstr>Requirements for Spectrum Detector</vt:lpstr>
      <vt:lpstr>Wireless Event Capturing Approach</vt:lpstr>
      <vt:lpstr>Detection Output from BB60C</vt:lpstr>
      <vt:lpstr>NIST Machine Shop Measuring</vt:lpstr>
      <vt:lpstr>Limitations</vt:lpstr>
      <vt:lpstr>Directly IQ Capturing (1)</vt:lpstr>
      <vt:lpstr>Directly IQ Capturing (2)</vt:lpstr>
      <vt:lpstr>Other Requirements</vt:lpstr>
      <vt:lpstr>Possible sites 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Rick (Fed)</dc:creator>
  <cp:lastModifiedBy>Geng, Jing (IntlAssoc)</cp:lastModifiedBy>
  <cp:revision>369</cp:revision>
  <dcterms:created xsi:type="dcterms:W3CDTF">2020-09-30T14:20:25Z</dcterms:created>
  <dcterms:modified xsi:type="dcterms:W3CDTF">2022-10-17T15:24:04Z</dcterms:modified>
</cp:coreProperties>
</file>