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84" r:id="rId7"/>
    <p:sldId id="262" r:id="rId8"/>
    <p:sldId id="258" r:id="rId9"/>
    <p:sldId id="266" r:id="rId10"/>
    <p:sldId id="264" r:id="rId11"/>
    <p:sldId id="267" r:id="rId12"/>
    <p:sldId id="263" r:id="rId13"/>
    <p:sldId id="268" r:id="rId14"/>
    <p:sldId id="273" r:id="rId15"/>
    <p:sldId id="265" r:id="rId16"/>
    <p:sldId id="269" r:id="rId17"/>
    <p:sldId id="270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1B8F-9C8E-4A20-B912-5F45956102C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4FFF-E178-4F63-A6E5-830BDB9C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37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1B8F-9C8E-4A20-B912-5F45956102C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4FFF-E178-4F63-A6E5-830BDB9C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6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1B8F-9C8E-4A20-B912-5F45956102C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4FFF-E178-4F63-A6E5-830BDB9C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1B8F-9C8E-4A20-B912-5F45956102C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4FFF-E178-4F63-A6E5-830BDB9C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5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1B8F-9C8E-4A20-B912-5F45956102C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4FFF-E178-4F63-A6E5-830BDB9C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8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1B8F-9C8E-4A20-B912-5F45956102C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4FFF-E178-4F63-A6E5-830BDB9C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4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1B8F-9C8E-4A20-B912-5F45956102C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4FFF-E178-4F63-A6E5-830BDB9C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8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1B8F-9C8E-4A20-B912-5F45956102C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4FFF-E178-4F63-A6E5-830BDB9C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7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1B8F-9C8E-4A20-B912-5F45956102C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4FFF-E178-4F63-A6E5-830BDB9C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86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1B8F-9C8E-4A20-B912-5F45956102C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4FFF-E178-4F63-A6E5-830BDB9C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3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1B8F-9C8E-4A20-B912-5F45956102C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4FFF-E178-4F63-A6E5-830BDB9C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11B8F-9C8E-4A20-B912-5F45956102C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A4FFF-E178-4F63-A6E5-830BDB9C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88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自行车交通与公共交通</a:t>
            </a:r>
            <a:r>
              <a:rPr lang="zh-CN" altLang="en-US" sz="3600" b="1" dirty="0" smtClean="0"/>
              <a:t>服务水平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r>
              <a:rPr lang="zh-CN" altLang="en-US" sz="3600" b="1" dirty="0" smtClean="0"/>
              <a:t>协调</a:t>
            </a:r>
            <a:r>
              <a:rPr lang="zh-CN" altLang="en-US" sz="3600" b="1" dirty="0"/>
              <a:t>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98126" y="4334700"/>
            <a:ext cx="5200650" cy="879138"/>
          </a:xfrm>
        </p:spPr>
        <p:txBody>
          <a:bodyPr>
            <a:noAutofit/>
          </a:bodyPr>
          <a:lstStyle/>
          <a:p>
            <a:pPr algn="l"/>
            <a:r>
              <a:rPr lang="zh-CN" altLang="en-US" sz="1400" dirty="0"/>
              <a:t>小组成员：吴坤润、张放、强禹、林麒、耿冬冬、</a:t>
            </a:r>
            <a:r>
              <a:rPr lang="zh-CN" altLang="en-US" sz="1400" dirty="0" smtClean="0"/>
              <a:t>谢再春</a:t>
            </a:r>
            <a:endParaRPr lang="en-US" altLang="zh-CN" sz="1400" dirty="0" smtClean="0"/>
          </a:p>
          <a:p>
            <a:pPr algn="l"/>
            <a:r>
              <a:rPr lang="zh-CN" altLang="en-US" sz="1400" dirty="0"/>
              <a:t>指导</a:t>
            </a:r>
            <a:r>
              <a:rPr lang="zh-CN" altLang="en-US" sz="1400" dirty="0" smtClean="0"/>
              <a:t>老师：陈峻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日         期：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zh-CN" altLang="en-US" sz="1400" dirty="0" smtClean="0"/>
              <a:t>年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1400" dirty="0" smtClean="0"/>
              <a:t>月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zh-CN" sz="3600" b="1" dirty="0"/>
              <a:t>协调优化设计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自行车停车场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03813"/>
            <a:ext cx="3857143" cy="26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793" y="365126"/>
            <a:ext cx="3946030" cy="3043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74" y="3543832"/>
            <a:ext cx="4038349" cy="297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zh-CN" sz="3600" b="1" dirty="0"/>
              <a:t>协调优化设计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自行车停车场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8" y="2806008"/>
            <a:ext cx="3617809" cy="28382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276" y="2173893"/>
            <a:ext cx="3518263" cy="34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8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zh-CN" sz="3600" b="1" dirty="0"/>
              <a:t>协调优化设计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公交</a:t>
            </a:r>
            <a:r>
              <a:rPr lang="zh-CN" altLang="en-US" dirty="0" smtClean="0"/>
              <a:t>站形式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58" y="1350128"/>
            <a:ext cx="5295238" cy="22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286" y="4103956"/>
            <a:ext cx="5685714" cy="23428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6209" y="3353071"/>
            <a:ext cx="24618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非机动车旁设置公交停靠站，公交进出站阻碍自行车通行。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9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zh-CN" sz="3600" b="1" dirty="0"/>
              <a:t>协调优化设计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公交</a:t>
            </a:r>
            <a:r>
              <a:rPr lang="zh-CN" altLang="en-US" dirty="0" smtClean="0"/>
              <a:t>站形式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395" y="1535856"/>
            <a:ext cx="5523809" cy="21333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156" y="4001294"/>
            <a:ext cx="5514286" cy="220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8650" y="4067104"/>
            <a:ext cx="2461846" cy="171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在机动车道外侧路面上设置自行车、公交车优先通行标识，如黄色网线等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6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zh-CN" sz="3600" b="1" dirty="0"/>
              <a:t>协调优化设计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公交</a:t>
            </a:r>
            <a:r>
              <a:rPr lang="zh-CN" altLang="en-US" dirty="0" smtClean="0"/>
              <a:t>站形式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10" y="1526665"/>
            <a:ext cx="5236672" cy="22894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610" y="4241897"/>
            <a:ext cx="5322269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zh-CN" sz="3600" b="1" dirty="0"/>
              <a:t>协调优化设计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换乘设计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426" y="1391770"/>
            <a:ext cx="5714286" cy="26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712" y="4077048"/>
            <a:ext cx="5285714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zh-CN" sz="3600" b="1" dirty="0"/>
              <a:t>协调优化设计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换乘设计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337" y="3758673"/>
            <a:ext cx="5600000" cy="26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132" y="508226"/>
            <a:ext cx="3735778" cy="288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9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44" y="2703880"/>
            <a:ext cx="398731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协调</a:t>
            </a:r>
            <a:r>
              <a:rPr lang="zh-CN" altLang="en-US" b="1" dirty="0" smtClean="0"/>
              <a:t>换乘实例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527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协调</a:t>
            </a:r>
            <a:r>
              <a:rPr lang="zh-CN" altLang="en-US" sz="3600" b="1" dirty="0"/>
              <a:t>换乘实例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221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/>
              <a:t> </a:t>
            </a:r>
            <a:r>
              <a:rPr lang="zh-CN" altLang="en-US" b="1" dirty="0" smtClean="0"/>
              <a:t>优化目标：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考虑在设置自行车接驳点的条件下，依据出行者的交通选择行为，设计自行车接驳点，使得交通网络上出行者的总体出行费用达到最小。从而使得在有限的交通资源条件下，城市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B+R</a:t>
            </a:r>
            <a:r>
              <a:rPr lang="zh-CN" altLang="en-US" sz="2400" dirty="0" smtClean="0"/>
              <a:t>出行系统可以满足更多的出行需求。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5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协调</a:t>
            </a:r>
            <a:r>
              <a:rPr lang="zh-CN" altLang="en-US" sz="3600" b="1" dirty="0"/>
              <a:t>换乘实例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03688"/>
            <a:ext cx="7886700" cy="3221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小寨地铁站点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小</a:t>
            </a:r>
            <a:r>
              <a:rPr lang="zh-CN" altLang="en-US" sz="2400" dirty="0"/>
              <a:t>寨站地处于</a:t>
            </a:r>
            <a:r>
              <a:rPr lang="zh-CN" altLang="en-US" sz="2400" dirty="0" smtClean="0"/>
              <a:t>西安边郊区</a:t>
            </a:r>
            <a:r>
              <a:rPr lang="zh-CN" altLang="en-US" sz="2400" dirty="0"/>
              <a:t>，是</a:t>
            </a:r>
            <a:r>
              <a:rPr lang="zh-CN" altLang="en-US" sz="2400" dirty="0" smtClean="0"/>
              <a:t>地铁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/>
              <a:t>线</a:t>
            </a:r>
            <a:r>
              <a:rPr lang="zh-CN" altLang="en-US" sz="2400" dirty="0"/>
              <a:t>的中途节点</a:t>
            </a:r>
            <a:r>
              <a:rPr lang="zh-CN" altLang="en-US" sz="2400" dirty="0" smtClean="0"/>
              <a:t>站，是地铁三号线的</a:t>
            </a:r>
            <a:r>
              <a:rPr lang="zh-CN" altLang="en-US" sz="2400" dirty="0"/>
              <a:t>换乘</a:t>
            </a:r>
            <a:r>
              <a:rPr lang="zh-CN" altLang="en-US" sz="2400" dirty="0" smtClean="0"/>
              <a:t>点，小</a:t>
            </a:r>
            <a:r>
              <a:rPr lang="zh-CN" altLang="en-US" sz="2400" dirty="0"/>
              <a:t>寨站</a:t>
            </a:r>
            <a:r>
              <a:rPr lang="zh-CN" altLang="en-US" sz="2400" dirty="0" smtClean="0"/>
              <a:t>自行车与轨道</a:t>
            </a:r>
            <a:r>
              <a:rPr lang="zh-CN" altLang="en-US" sz="2400" dirty="0"/>
              <a:t>换乘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3km</a:t>
            </a:r>
            <a:r>
              <a:rPr lang="zh-CN" altLang="en-US" sz="2400" dirty="0" smtClean="0"/>
              <a:t>吸引范围</a:t>
            </a:r>
            <a:r>
              <a:rPr lang="zh-CN" altLang="en-US" sz="2400" dirty="0"/>
              <a:t>内的土地</a:t>
            </a:r>
            <a:r>
              <a:rPr lang="zh-CN" altLang="en-US" sz="2400" dirty="0" smtClean="0"/>
              <a:t>性以商业、居住、文教区为主  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周边有多所学校， 出</a:t>
            </a:r>
            <a:r>
              <a:rPr lang="zh-CN" altLang="en-US" sz="2400" dirty="0"/>
              <a:t>行者一般</a:t>
            </a:r>
            <a:r>
              <a:rPr lang="zh-CN" altLang="en-US" sz="2400" dirty="0" smtClean="0"/>
              <a:t>都是从家里或者宿舍</a:t>
            </a:r>
            <a:r>
              <a:rPr lang="zh-CN" altLang="en-US" sz="2400" dirty="0"/>
              <a:t>出行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064" y="209125"/>
            <a:ext cx="2626313" cy="289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目  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1897" y="2239657"/>
            <a:ext cx="6029325" cy="326350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zh-CN" b="1" dirty="0" smtClean="0"/>
              <a:t>影响</a:t>
            </a:r>
            <a:r>
              <a:rPr lang="zh-CN" altLang="zh-CN" b="1" dirty="0"/>
              <a:t>协调</a:t>
            </a:r>
            <a:r>
              <a:rPr lang="zh-CN" altLang="zh-CN" b="1" dirty="0" smtClean="0"/>
              <a:t>优化因素</a:t>
            </a:r>
            <a:r>
              <a:rPr lang="zh-CN" altLang="en-US" b="1" dirty="0"/>
              <a:t>分析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zh-CN" b="1" dirty="0" smtClean="0"/>
              <a:t>协调</a:t>
            </a:r>
            <a:r>
              <a:rPr lang="zh-CN" altLang="zh-CN" b="1" dirty="0"/>
              <a:t>优化</a:t>
            </a:r>
            <a:r>
              <a:rPr lang="zh-CN" altLang="zh-CN" b="1" dirty="0" smtClean="0"/>
              <a:t>设计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b="1" dirty="0" smtClean="0"/>
              <a:t>协调换乘实例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b="1" dirty="0" smtClean="0"/>
              <a:t>启发和建议</a:t>
            </a:r>
            <a:endParaRPr lang="en-US" altLang="zh-CN" b="1" dirty="0" smtClean="0"/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9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协调</a:t>
            </a:r>
            <a:r>
              <a:rPr lang="zh-CN" altLang="en-US" sz="3600" b="1" dirty="0"/>
              <a:t>换乘实例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3221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/>
              <a:t>换乘需求调查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06" y="2822502"/>
            <a:ext cx="4038095" cy="27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852" y="2822502"/>
            <a:ext cx="4247619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协调</a:t>
            </a:r>
            <a:r>
              <a:rPr lang="zh-CN" altLang="en-US" sz="3600" b="1" dirty="0"/>
              <a:t>换乘实例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3221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/>
              <a:t>换乘需求调查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39" y="2435469"/>
            <a:ext cx="6387737" cy="35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协调</a:t>
            </a:r>
            <a:r>
              <a:rPr lang="zh-CN" altLang="en-US" sz="3600" b="1" dirty="0"/>
              <a:t>换乘实例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3221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/>
              <a:t>自行车停车场选址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105" y="313473"/>
            <a:ext cx="5206426" cy="459837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0486" y="2705018"/>
            <a:ext cx="4062045" cy="3372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如仅布置一个停车场，选择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号停车场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如布置两个停车场，选择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号和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号停车场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实际中，可选择这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处天桥底下的非机动车停车点与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停车场结合起来，可满足自行车与轨道交通换乘需求 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协调</a:t>
            </a:r>
            <a:r>
              <a:rPr lang="zh-CN" altLang="en-US" sz="3600" b="1" dirty="0"/>
              <a:t>换乘实例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3221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换乘站周边</a:t>
            </a:r>
            <a:r>
              <a:rPr lang="zh-CN" altLang="en-US" dirty="0" smtClean="0"/>
              <a:t>道路环境</a:t>
            </a:r>
            <a:r>
              <a:rPr lang="zh-CN" altLang="en-US" dirty="0"/>
              <a:t>改善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997" y="2444159"/>
            <a:ext cx="5285714" cy="42380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8746" y="2646485"/>
            <a:ext cx="330590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减少对主干路的影响，利用次干路与支路对自行车交通进行分流 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自行车次干路选择机动车流量不大的次干路、支路设置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利用路网内的街巷设置自行车支路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协调</a:t>
            </a:r>
            <a:r>
              <a:rPr lang="zh-CN" altLang="en-US" sz="3600" b="1" dirty="0"/>
              <a:t>换乘实例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3221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换乘站周边</a:t>
            </a:r>
            <a:r>
              <a:rPr lang="zh-CN" altLang="en-US" dirty="0" smtClean="0"/>
              <a:t>道路环境</a:t>
            </a:r>
            <a:r>
              <a:rPr lang="zh-CN" altLang="en-US" dirty="0"/>
              <a:t>改善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50639"/>
            <a:ext cx="4452744" cy="2852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7611"/>
          <a:stretch/>
        </p:blipFill>
        <p:spPr>
          <a:xfrm>
            <a:off x="4924643" y="0"/>
            <a:ext cx="4219357" cy="31855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7998" y="2787162"/>
            <a:ext cx="382465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</a:t>
            </a:r>
            <a:r>
              <a:rPr lang="zh-CN" altLang="en-US" dirty="0" smtClean="0"/>
              <a:t>于公交车站挤占非机动车道的问题，为公交设置港湾，非机车道可以局部向外侧扩展，保障非机动车道的连续性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</a:t>
            </a:r>
            <a:r>
              <a:rPr lang="zh-CN" altLang="en-US" dirty="0" smtClean="0"/>
              <a:t>于机动车乱停 乱放侵占非机动车道的现象</a:t>
            </a:r>
            <a:r>
              <a:rPr lang="zh-CN" altLang="en-US" dirty="0"/>
              <a:t>，</a:t>
            </a:r>
            <a:r>
              <a:rPr lang="zh-CN" altLang="en-US" dirty="0" smtClean="0"/>
              <a:t>规范停车泊位，引导机动车向路外停车场停放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3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8261" y="2703880"/>
            <a:ext cx="3567479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启发和建议</a:t>
            </a:r>
          </a:p>
        </p:txBody>
      </p:sp>
    </p:spTree>
    <p:extLst>
      <p:ext uri="{BB962C8B-B14F-4D97-AF65-F5344CB8AC3E}">
        <p14:creationId xmlns:p14="http://schemas.microsoft.com/office/powerpoint/2010/main" val="13340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启发和建议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1179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多种</a:t>
            </a:r>
            <a:r>
              <a:rPr lang="zh-CN" altLang="en-US" sz="2400" dirty="0"/>
              <a:t>交通方式协同</a:t>
            </a:r>
            <a:r>
              <a:rPr lang="zh-CN" altLang="en-US" sz="2400" dirty="0" smtClean="0"/>
              <a:t>发展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特征</a:t>
            </a:r>
            <a:r>
              <a:rPr lang="zh-CN" altLang="en-US" sz="2400" dirty="0"/>
              <a:t>互补</a:t>
            </a:r>
            <a:r>
              <a:rPr lang="zh-CN" altLang="en-US" sz="2400" dirty="0" smtClean="0"/>
              <a:t>、效率公平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结合公交优先发展战略，将步行、自行车交通与公共交通作为城市绿色交通发展的一个整体去考虑，统筹布局与</a:t>
            </a:r>
            <a:r>
              <a:rPr lang="zh-CN" altLang="en-US" sz="2400" dirty="0" smtClean="0"/>
              <a:t>谋划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加强管理，尤其是自行车停车场的管理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规范共享自行车停车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设置专用停车位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05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请老师批评指正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7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9088" y="2703880"/>
            <a:ext cx="7886700" cy="132556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b="1" dirty="0" smtClean="0"/>
              <a:t>影响</a:t>
            </a:r>
            <a:r>
              <a:rPr lang="zh-CN" altLang="zh-CN" b="1" dirty="0"/>
              <a:t>协调</a:t>
            </a:r>
            <a:r>
              <a:rPr lang="zh-CN" altLang="zh-CN" b="1" dirty="0" smtClean="0"/>
              <a:t>优化</a:t>
            </a:r>
            <a:r>
              <a:rPr lang="zh-CN" altLang="en-US" b="1" dirty="0" smtClean="0"/>
              <a:t>因素分析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2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zh-CN" sz="3600" b="1" dirty="0" smtClean="0"/>
              <a:t>影响</a:t>
            </a:r>
            <a:r>
              <a:rPr lang="zh-CN" altLang="zh-CN" sz="3600" b="1" dirty="0"/>
              <a:t>协调优化</a:t>
            </a:r>
            <a:r>
              <a:rPr lang="zh-CN" altLang="en-US" sz="3600" b="1" dirty="0"/>
              <a:t>因素分析</a:t>
            </a:r>
            <a:endParaRPr lang="zh-CN" altLang="en-US" sz="36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20971" y="2195932"/>
            <a:ext cx="7794379" cy="3897132"/>
            <a:chOff x="720971" y="2195932"/>
            <a:chExt cx="7794379" cy="3897132"/>
          </a:xfrm>
        </p:grpSpPr>
        <p:sp>
          <p:nvSpPr>
            <p:cNvPr id="7" name="文本框 6"/>
            <p:cNvSpPr txBox="1"/>
            <p:nvPr/>
          </p:nvSpPr>
          <p:spPr>
            <a:xfrm>
              <a:off x="720971" y="3253154"/>
              <a:ext cx="20749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公共交通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2593731" y="2435469"/>
              <a:ext cx="492369" cy="2259623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086101" y="2431072"/>
              <a:ext cx="9671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/>
                <a:t>停</a:t>
              </a:r>
              <a:endParaRPr lang="zh-CN" altLang="en-US" sz="3200" b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086100" y="4110317"/>
              <a:ext cx="9671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行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982914" y="2195932"/>
              <a:ext cx="1608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换乘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057649" y="3875177"/>
              <a:ext cx="1608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路权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736854" y="3272892"/>
              <a:ext cx="1608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站点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49568" y="5015846"/>
              <a:ext cx="20749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公交</a:t>
              </a:r>
              <a:r>
                <a:rPr lang="zh-CN" altLang="en-US" sz="3200" b="1" dirty="0" smtClean="0"/>
                <a:t>车</a:t>
              </a:r>
              <a:endParaRPr lang="en-US" altLang="zh-CN" sz="3200" b="1" dirty="0" smtClean="0"/>
            </a:p>
            <a:p>
              <a:r>
                <a:rPr lang="zh-CN" altLang="en-US" sz="3200" b="1" dirty="0" smtClean="0"/>
                <a:t>地    铁</a:t>
              </a:r>
              <a:endParaRPr lang="zh-CN" altLang="en-US" sz="3200" b="1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246934" y="4954300"/>
              <a:ext cx="22684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公共</a:t>
              </a:r>
              <a:r>
                <a:rPr lang="zh-CN" altLang="en-US" sz="3200" b="1" dirty="0" smtClean="0"/>
                <a:t>自行车</a:t>
              </a:r>
              <a:endParaRPr lang="en-US" altLang="zh-CN" sz="3200" b="1" dirty="0" smtClean="0"/>
            </a:p>
            <a:p>
              <a:r>
                <a:rPr lang="zh-CN" altLang="en-US" sz="3200" b="1" dirty="0" smtClean="0"/>
                <a:t>私有自行车</a:t>
              </a:r>
              <a:endParaRPr lang="zh-CN" altLang="en-US" sz="3200" b="1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303708" y="3244268"/>
              <a:ext cx="16573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/>
                <a:t>停车</a:t>
              </a:r>
              <a:endParaRPr lang="zh-CN" altLang="en-US" sz="3200" b="1" dirty="0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5345723" y="2433270"/>
            <a:ext cx="3279532" cy="2264020"/>
            <a:chOff x="773723" y="2431072"/>
            <a:chExt cx="3279532" cy="2264020"/>
          </a:xfrm>
        </p:grpSpPr>
        <p:sp>
          <p:nvSpPr>
            <p:cNvPr id="13" name="文本框 12"/>
            <p:cNvSpPr txBox="1"/>
            <p:nvPr/>
          </p:nvSpPr>
          <p:spPr>
            <a:xfrm>
              <a:off x="773723" y="3253154"/>
              <a:ext cx="20749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/>
                <a:t>自行车</a:t>
              </a:r>
              <a:endParaRPr lang="zh-CN" altLang="en-US" sz="3200" b="1" dirty="0"/>
            </a:p>
          </p:txBody>
        </p:sp>
        <p:sp>
          <p:nvSpPr>
            <p:cNvPr id="14" name="左大括号 13"/>
            <p:cNvSpPr/>
            <p:nvPr/>
          </p:nvSpPr>
          <p:spPr>
            <a:xfrm>
              <a:off x="2919047" y="2433271"/>
              <a:ext cx="492369" cy="2259623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86101" y="2431072"/>
              <a:ext cx="9671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/>
                <a:t>停</a:t>
              </a:r>
              <a:endParaRPr lang="zh-CN" altLang="en-US" sz="3200" b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086100" y="4110317"/>
              <a:ext cx="9671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行</a:t>
              </a: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727938" y="2723459"/>
            <a:ext cx="1538654" cy="21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27938" y="4424727"/>
            <a:ext cx="1538654" cy="21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523517" y="2923361"/>
            <a:ext cx="1947495" cy="1226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688123" y="3875177"/>
            <a:ext cx="0" cy="1030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288823" y="3837929"/>
            <a:ext cx="0" cy="1030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0" idx="0"/>
          </p:cNvCxnSpPr>
          <p:nvPr/>
        </p:nvCxnSpPr>
        <p:spPr>
          <a:xfrm flipV="1">
            <a:off x="3569677" y="2998229"/>
            <a:ext cx="1791433" cy="1112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3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zh-CN" sz="3600" b="1" dirty="0" smtClean="0"/>
              <a:t>影响</a:t>
            </a:r>
            <a:r>
              <a:rPr lang="zh-CN" altLang="zh-CN" sz="3600" b="1" dirty="0"/>
              <a:t>协调优化</a:t>
            </a:r>
            <a:r>
              <a:rPr lang="zh-CN" altLang="en-US" sz="3600" b="1" dirty="0"/>
              <a:t>因素分析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0681" y="1529861"/>
            <a:ext cx="7886700" cy="495006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/>
              <a:t>公交车的服务水平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公交专用道</a:t>
            </a:r>
            <a:endParaRPr lang="en-US" altLang="zh-CN" sz="20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/>
              <a:t>自行车的服务水平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sz="2100" dirty="0"/>
              <a:t>自行车专用道</a:t>
            </a:r>
            <a:endParaRPr lang="en-US" altLang="zh-CN" sz="21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/>
              <a:t>换乘影响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sz="2000" dirty="0" smtClean="0"/>
              <a:t>换乘地址</a:t>
            </a:r>
            <a:endParaRPr lang="en-US" altLang="zh-CN" sz="2000" dirty="0" smtClean="0"/>
          </a:p>
          <a:p>
            <a:pPr lvl="1">
              <a:lnSpc>
                <a:spcPct val="170000"/>
              </a:lnSpc>
            </a:pPr>
            <a:r>
              <a:rPr lang="zh-CN" altLang="en-US" sz="2000" dirty="0" smtClean="0"/>
              <a:t>换乘距离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方便省时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停车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自行车</a:t>
            </a:r>
            <a:r>
              <a:rPr lang="zh-CN" altLang="en-US" sz="2000" dirty="0" smtClean="0"/>
              <a:t>停车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便携性和安全性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公交站点形式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87562" y="2991579"/>
            <a:ext cx="1362807" cy="1446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内部系统</a:t>
            </a:r>
            <a:endParaRPr lang="zh-CN" altLang="en-US" sz="4400" dirty="0"/>
          </a:p>
        </p:txBody>
      </p:sp>
      <p:sp>
        <p:nvSpPr>
          <p:cNvPr id="7" name="左大括号 6"/>
          <p:cNvSpPr/>
          <p:nvPr/>
        </p:nvSpPr>
        <p:spPr>
          <a:xfrm flipH="1">
            <a:off x="4963257" y="1820112"/>
            <a:ext cx="492369" cy="378948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zh-CN" sz="3600" b="1" dirty="0" smtClean="0"/>
              <a:t>影响</a:t>
            </a:r>
            <a:r>
              <a:rPr lang="zh-CN" altLang="zh-CN" sz="3600" b="1" dirty="0"/>
              <a:t>协调优化</a:t>
            </a:r>
            <a:r>
              <a:rPr lang="zh-CN" altLang="en-US" sz="3600" b="1" dirty="0"/>
              <a:t>因素分析</a:t>
            </a:r>
            <a:endParaRPr lang="zh-CN" altLang="en-US" sz="3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75846" y="3651010"/>
            <a:ext cx="1362807" cy="1446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内部系统</a:t>
            </a:r>
            <a:endParaRPr lang="zh-CN" altLang="en-US" sz="4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156439" y="3628939"/>
            <a:ext cx="1362807" cy="1446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外</a:t>
            </a:r>
            <a:r>
              <a:rPr lang="zh-CN" altLang="en-US" sz="4400" dirty="0" smtClean="0"/>
              <a:t>部系统</a:t>
            </a:r>
            <a:endParaRPr lang="zh-CN" altLang="en-US" sz="4400" dirty="0"/>
          </a:p>
        </p:txBody>
      </p:sp>
      <p:sp>
        <p:nvSpPr>
          <p:cNvPr id="24" name="左箭头 23"/>
          <p:cNvSpPr/>
          <p:nvPr/>
        </p:nvSpPr>
        <p:spPr>
          <a:xfrm>
            <a:off x="1604595" y="4075075"/>
            <a:ext cx="1446336" cy="554278"/>
          </a:xfrm>
          <a:prstGeom prst="leftArrow">
            <a:avLst>
              <a:gd name="adj1" fmla="val 50000"/>
              <a:gd name="adj2" fmla="val 107155"/>
            </a:avLst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206873" y="3584984"/>
            <a:ext cx="101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影响</a:t>
            </a:r>
            <a:endParaRPr lang="zh-CN" altLang="en-US" sz="2400" dirty="0"/>
          </a:p>
        </p:txBody>
      </p:sp>
      <p:sp>
        <p:nvSpPr>
          <p:cNvPr id="27" name="左大括号 26"/>
          <p:cNvSpPr/>
          <p:nvPr/>
        </p:nvSpPr>
        <p:spPr>
          <a:xfrm>
            <a:off x="4668717" y="2492641"/>
            <a:ext cx="650631" cy="374110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23730" y="2348706"/>
            <a:ext cx="153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人</a:t>
            </a:r>
            <a:endParaRPr lang="zh-CN" altLang="en-US" sz="3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5211641" y="4068680"/>
            <a:ext cx="1565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机动车</a:t>
            </a: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598622" y="4341412"/>
            <a:ext cx="3472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912951" y="4068680"/>
            <a:ext cx="2079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无序停车</a:t>
            </a:r>
            <a:endParaRPr lang="zh-CN" altLang="en-US" sz="32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640515" y="1853476"/>
            <a:ext cx="3472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左大括号 16"/>
          <p:cNvSpPr/>
          <p:nvPr/>
        </p:nvSpPr>
        <p:spPr>
          <a:xfrm>
            <a:off x="5790834" y="1423358"/>
            <a:ext cx="650631" cy="243546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49133" y="1554078"/>
            <a:ext cx="1565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建设者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987812" y="1537897"/>
            <a:ext cx="2079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成本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258475" y="2333904"/>
            <a:ext cx="1565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管理</a:t>
            </a:r>
            <a:r>
              <a:rPr lang="zh-CN" altLang="en-US" sz="3200" dirty="0" smtClean="0"/>
              <a:t>者</a:t>
            </a:r>
            <a:endParaRPr lang="zh-CN" altLang="en-US" sz="320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640515" y="2641092"/>
            <a:ext cx="3472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87812" y="2333903"/>
            <a:ext cx="2079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运营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249133" y="3198055"/>
            <a:ext cx="1565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使用者</a:t>
            </a:r>
            <a:endParaRPr lang="zh-CN" altLang="en-US" sz="32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7649857" y="3521422"/>
            <a:ext cx="3472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997154" y="3213249"/>
            <a:ext cx="2079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需求</a:t>
            </a:r>
            <a:endParaRPr lang="zh-CN" altLang="en-US" sz="3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211641" y="5347656"/>
            <a:ext cx="1944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土地利用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556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006" y="2703880"/>
            <a:ext cx="4127989" cy="13255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b="1" dirty="0"/>
              <a:t>协调优化设计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16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zh-CN" sz="3600" b="1" dirty="0"/>
              <a:t>协调优化设计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自行车道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73" y="2462361"/>
            <a:ext cx="3580952" cy="239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373" y="714544"/>
            <a:ext cx="3714286" cy="26857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373" y="3535194"/>
            <a:ext cx="3714286" cy="295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zh-CN" sz="3600" b="1" dirty="0"/>
              <a:t>协调优化设计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自行车道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238" y="1027907"/>
            <a:ext cx="5304762" cy="26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81" y="4221928"/>
            <a:ext cx="5647619" cy="24761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7046" y="3404189"/>
            <a:ext cx="1767254" cy="96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适用</a:t>
            </a:r>
            <a:r>
              <a:rPr lang="zh-CN" altLang="en-US" sz="2000" dirty="0" smtClean="0"/>
              <a:t>条件苛刻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关键要有地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35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670</Words>
  <Application>Microsoft Office PowerPoint</Application>
  <PresentationFormat>全屏显示(4:3)</PresentationFormat>
  <Paragraphs>106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Arial</vt:lpstr>
      <vt:lpstr>Calibri</vt:lpstr>
      <vt:lpstr>Calibri Light</vt:lpstr>
      <vt:lpstr>Times New Roman</vt:lpstr>
      <vt:lpstr>Wingdings</vt:lpstr>
      <vt:lpstr>Office 主题​​</vt:lpstr>
      <vt:lpstr>自行车交通与公共交通服务水平 协调优化</vt:lpstr>
      <vt:lpstr>目  录</vt:lpstr>
      <vt:lpstr>1.影响协调优化因素分析</vt:lpstr>
      <vt:lpstr>1. 影响协调优化因素分析</vt:lpstr>
      <vt:lpstr>1. 影响协调优化因素分析</vt:lpstr>
      <vt:lpstr>1. 影响协调优化因素分析</vt:lpstr>
      <vt:lpstr>2.协调优化设计 </vt:lpstr>
      <vt:lpstr>2.协调优化设计</vt:lpstr>
      <vt:lpstr>2.协调优化设计</vt:lpstr>
      <vt:lpstr>2.协调优化设计</vt:lpstr>
      <vt:lpstr>2.协调优化设计</vt:lpstr>
      <vt:lpstr>2.协调优化设计</vt:lpstr>
      <vt:lpstr>2.协调优化设计</vt:lpstr>
      <vt:lpstr>2.协调优化设计</vt:lpstr>
      <vt:lpstr>2.协调优化设计</vt:lpstr>
      <vt:lpstr>2.协调优化设计</vt:lpstr>
      <vt:lpstr>3.协调换乘实例</vt:lpstr>
      <vt:lpstr>3.协调换乘实例</vt:lpstr>
      <vt:lpstr>3.协调换乘实例</vt:lpstr>
      <vt:lpstr>3.协调换乘实例</vt:lpstr>
      <vt:lpstr>3.协调换乘实例</vt:lpstr>
      <vt:lpstr>3.协调换乘实例</vt:lpstr>
      <vt:lpstr>3.协调换乘实例</vt:lpstr>
      <vt:lpstr>3.协调换乘实例</vt:lpstr>
      <vt:lpstr>4.启发和建议</vt:lpstr>
      <vt:lpstr>4.启发和建议</vt:lpstr>
      <vt:lpstr>请老师批评指正！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自行车交通与公共交通服务水平协调优化</dc:title>
  <dc:creator>GDD</dc:creator>
  <cp:lastModifiedBy>GDD</cp:lastModifiedBy>
  <cp:revision>34</cp:revision>
  <dcterms:created xsi:type="dcterms:W3CDTF">2018-11-25T03:11:08Z</dcterms:created>
  <dcterms:modified xsi:type="dcterms:W3CDTF">2018-11-26T12:02:11Z</dcterms:modified>
</cp:coreProperties>
</file>