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6" r:id="rId2"/>
    <p:sldId id="277" r:id="rId3"/>
    <p:sldId id="282" r:id="rId4"/>
    <p:sldId id="284" r:id="rId5"/>
    <p:sldId id="301" r:id="rId6"/>
    <p:sldId id="302" r:id="rId7"/>
    <p:sldId id="318" r:id="rId8"/>
    <p:sldId id="338" r:id="rId9"/>
    <p:sldId id="290" r:id="rId10"/>
    <p:sldId id="298" r:id="rId11"/>
    <p:sldId id="299" r:id="rId12"/>
    <p:sldId id="300" r:id="rId13"/>
    <p:sldId id="291" r:id="rId14"/>
    <p:sldId id="292" r:id="rId15"/>
    <p:sldId id="293" r:id="rId16"/>
    <p:sldId id="294" r:id="rId17"/>
    <p:sldId id="295" r:id="rId18"/>
    <p:sldId id="296" r:id="rId19"/>
    <p:sldId id="297" r:id="rId20"/>
    <p:sldId id="27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6"/>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E4A4-B198-429A-8873-3E8A3F864F90}" type="datetimeFigureOut">
              <a:rPr lang="zh-CN" altLang="en-US" smtClean="0"/>
              <a:t>2018/9/12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597E4-33A8-4C90-AF1B-3EEF568E0D01}" type="slidenum">
              <a:rPr lang="zh-CN" altLang="en-US" smtClean="0"/>
              <a:t>‹#›</a:t>
            </a:fld>
            <a:endParaRPr lang="zh-CN" altLang="en-US"/>
          </a:p>
        </p:txBody>
      </p:sp>
    </p:spTree>
    <p:extLst>
      <p:ext uri="{BB962C8B-B14F-4D97-AF65-F5344CB8AC3E}">
        <p14:creationId xmlns:p14="http://schemas.microsoft.com/office/powerpoint/2010/main" val="147465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1FC6AB91-17D0-4C60-B908-FBF705449B9E}"/>
              </a:ext>
            </a:extLst>
          </p:cNvPr>
          <p:cNvSpPr>
            <a:spLocks noChangeArrowheads="1"/>
          </p:cNvSpPr>
          <p:nvPr userDrawn="1"/>
        </p:nvSpPr>
        <p:spPr bwMode="auto">
          <a:xfrm>
            <a:off x="8464" y="4064000"/>
            <a:ext cx="9135536"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365C39A2-FDE1-4CF3-B705-522A5AB52090}"/>
              </a:ext>
            </a:extLst>
          </p:cNvPr>
          <p:cNvSpPr>
            <a:spLocks noChangeArrowheads="1"/>
          </p:cNvSpPr>
          <p:nvPr/>
        </p:nvSpPr>
        <p:spPr bwMode="auto">
          <a:xfrm rot="16200000">
            <a:off x="-478626" y="456145"/>
            <a:ext cx="2083331"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43A032BA-BF53-4907-915E-EFF3EB03C28A}"/>
              </a:ext>
            </a:extLst>
          </p:cNvPr>
          <p:cNvPicPr>
            <a:picLocks noChangeAspect="1" noChangeArrowheads="1"/>
          </p:cNvPicPr>
          <p:nvPr/>
        </p:nvPicPr>
        <p:blipFill>
          <a:blip r:embed="rId2" cstate="print"/>
          <a:srcRect/>
          <a:stretch>
            <a:fillRect/>
          </a:stretch>
        </p:blipFill>
        <p:spPr bwMode="auto">
          <a:xfrm>
            <a:off x="937914" y="625201"/>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8164DBE2-5964-46A2-B634-DA5FDAC0D7F2}"/>
              </a:ext>
            </a:extLst>
          </p:cNvPr>
          <p:cNvPicPr>
            <a:picLocks noChangeAspect="1" noChangeArrowheads="1"/>
          </p:cNvPicPr>
          <p:nvPr userDrawn="1"/>
        </p:nvPicPr>
        <p:blipFill rotWithShape="1">
          <a:blip r:embed="rId3" cstate="print"/>
          <a:srcRect t="12760" r="1895" b="22360"/>
          <a:stretch/>
        </p:blipFill>
        <p:spPr bwMode="auto">
          <a:xfrm>
            <a:off x="3074989" y="4015999"/>
            <a:ext cx="6164262" cy="2984876"/>
          </a:xfrm>
          <a:prstGeom prst="rect">
            <a:avLst/>
          </a:prstGeom>
          <a:noFill/>
          <a:ln w="9525">
            <a:noFill/>
            <a:miter lim="800000"/>
            <a:headEnd/>
            <a:tailEnd/>
          </a:ln>
        </p:spPr>
      </p:pic>
      <p:sp>
        <p:nvSpPr>
          <p:cNvPr id="12" name="标题 1">
            <a:extLst>
              <a:ext uri="{FF2B5EF4-FFF2-40B4-BE49-F238E27FC236}">
                <a16:creationId xmlns:a16="http://schemas.microsoft.com/office/drawing/2014/main" id="{81A0CCAE-30AC-4B94-B8C2-7302643D507F}"/>
              </a:ext>
            </a:extLst>
          </p:cNvPr>
          <p:cNvSpPr>
            <a:spLocks noGrp="1"/>
          </p:cNvSpPr>
          <p:nvPr userDrawn="1">
            <p:ph type="ctrTitle"/>
          </p:nvPr>
        </p:nvSpPr>
        <p:spPr>
          <a:xfrm>
            <a:off x="685800" y="1662290"/>
            <a:ext cx="7772400" cy="1470025"/>
          </a:xfrm>
          <a:prstGeom prst="rect">
            <a:avLst/>
          </a:prstGeom>
        </p:spPr>
        <p:txBody>
          <a:bodyPr/>
          <a:lstStyle/>
          <a:p>
            <a:r>
              <a:rPr lang="zh-CN" altLang="en-US"/>
              <a:t>单击此处编辑母版标题样式</a:t>
            </a:r>
          </a:p>
        </p:txBody>
      </p:sp>
      <p:sp>
        <p:nvSpPr>
          <p:cNvPr id="13" name="副标题 2">
            <a:extLst>
              <a:ext uri="{FF2B5EF4-FFF2-40B4-BE49-F238E27FC236}">
                <a16:creationId xmlns:a16="http://schemas.microsoft.com/office/drawing/2014/main" id="{35745402-1446-4D8F-860C-E12F37B84B13}"/>
              </a:ext>
            </a:extLst>
          </p:cNvPr>
          <p:cNvSpPr>
            <a:spLocks noGrp="1"/>
          </p:cNvSpPr>
          <p:nvPr userDrawn="1">
            <p:ph type="subTitle" idx="1"/>
          </p:nvPr>
        </p:nvSpPr>
        <p:spPr>
          <a:xfrm>
            <a:off x="1371600" y="3284984"/>
            <a:ext cx="6400800" cy="73101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16E09CBD-07B3-495A-BE86-AD22CAC77C77}"/>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B7490583-BBF3-42E7-BCBA-12239285807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D84C5CBD-2122-4B77-BE63-711686E0DA14}"/>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FF054A03-4823-4142-8B1C-1AFC5EB4999E}"/>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7F154166-938A-4340-A20A-356D4DA8675C}"/>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0667961D-ED49-4E16-B4E3-BB7507A2557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2615929B-5AC9-4857-9661-70D1B4379BE2}"/>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8299D025-5F56-47BF-916A-3E2FF1279863}"/>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8D7EE33C-BA54-4CEA-A324-32F7DB44ABDA}"/>
              </a:ext>
            </a:extLst>
          </p:cNvPr>
          <p:cNvSpPr>
            <a:spLocks noChangeArrowheads="1"/>
          </p:cNvSpPr>
          <p:nvPr userDrawn="1"/>
        </p:nvSpPr>
        <p:spPr bwMode="auto">
          <a:xfrm>
            <a:off x="-26680" y="3924300"/>
            <a:ext cx="917068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8" name="AutoShape 5">
            <a:extLst>
              <a:ext uri="{FF2B5EF4-FFF2-40B4-BE49-F238E27FC236}">
                <a16:creationId xmlns:a16="http://schemas.microsoft.com/office/drawing/2014/main" id="{8D1D7F9C-DBF0-480C-9400-2C23FC915C9E}"/>
              </a:ext>
            </a:extLst>
          </p:cNvPr>
          <p:cNvSpPr>
            <a:spLocks noChangeArrowheads="1"/>
          </p:cNvSpPr>
          <p:nvPr userDrawn="1"/>
        </p:nvSpPr>
        <p:spPr bwMode="auto">
          <a:xfrm rot="-5400000">
            <a:off x="7681702" y="372603"/>
            <a:ext cx="1818904" cy="1125537"/>
          </a:xfrm>
          <a:prstGeom prst="notchedRightArrow">
            <a:avLst>
              <a:gd name="adj1" fmla="val 50000"/>
              <a:gd name="adj2" fmla="val 54796"/>
            </a:avLst>
          </a:prstGeom>
          <a:solidFill>
            <a:srgbClr val="6EA0A7"/>
          </a:solidFill>
          <a:ln w="9525">
            <a:noFill/>
            <a:miter lim="800000"/>
            <a:headEnd/>
            <a:tailEnd/>
          </a:ln>
        </p:spPr>
        <p:txBody>
          <a:bodyPr anchor="ctr"/>
          <a:lstStyle/>
          <a:p>
            <a:pPr eaLnBrk="1" hangingPunct="1"/>
            <a:endParaRPr lang="zh-CN" altLang="en-US"/>
          </a:p>
        </p:txBody>
      </p:sp>
      <p:pic>
        <p:nvPicPr>
          <p:cNvPr id="9" name="Picture 11" descr="C:\Users\lenovo\Desktop\大礼堂 手绘稿.png">
            <a:extLst>
              <a:ext uri="{FF2B5EF4-FFF2-40B4-BE49-F238E27FC236}">
                <a16:creationId xmlns:a16="http://schemas.microsoft.com/office/drawing/2014/main" id="{E8622B77-17BD-4548-9795-87D412A0F0DD}"/>
              </a:ext>
            </a:extLst>
          </p:cNvPr>
          <p:cNvPicPr>
            <a:picLocks noChangeAspect="1" noChangeArrowheads="1"/>
          </p:cNvPicPr>
          <p:nvPr userDrawn="1"/>
        </p:nvPicPr>
        <p:blipFill rotWithShape="1">
          <a:blip r:embed="rId2" cstate="print"/>
          <a:srcRect l="303" t="13897" b="22335"/>
          <a:stretch/>
        </p:blipFill>
        <p:spPr bwMode="auto">
          <a:xfrm>
            <a:off x="-57150" y="3924301"/>
            <a:ext cx="6264275" cy="2933700"/>
          </a:xfrm>
          <a:prstGeom prst="rect">
            <a:avLst/>
          </a:prstGeom>
          <a:noFill/>
          <a:ln w="9525">
            <a:noFill/>
            <a:miter lim="800000"/>
            <a:headEnd/>
            <a:tailEnd/>
          </a:ln>
        </p:spPr>
      </p:pic>
      <p:pic>
        <p:nvPicPr>
          <p:cNvPr id="10" name="Picture 12" descr="C:\Users\lenovo\Desktop\校徽.jpg">
            <a:extLst>
              <a:ext uri="{FF2B5EF4-FFF2-40B4-BE49-F238E27FC236}">
                <a16:creationId xmlns:a16="http://schemas.microsoft.com/office/drawing/2014/main" id="{88573972-78A9-440E-ACD2-74EAC6C40282}"/>
              </a:ext>
            </a:extLst>
          </p:cNvPr>
          <p:cNvPicPr>
            <a:picLocks noChangeAspect="1" noChangeArrowheads="1"/>
          </p:cNvPicPr>
          <p:nvPr userDrawn="1"/>
        </p:nvPicPr>
        <p:blipFill>
          <a:blip r:embed="rId3" cstate="print"/>
          <a:srcRect/>
          <a:stretch>
            <a:fillRect/>
          </a:stretch>
        </p:blipFill>
        <p:spPr bwMode="auto">
          <a:xfrm>
            <a:off x="179512" y="349583"/>
            <a:ext cx="1171575" cy="11715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20014994-A5D7-4CBC-A9B0-8F184F7E1407}"/>
              </a:ext>
            </a:extLst>
          </p:cNvPr>
          <p:cNvSpPr>
            <a:spLocks noChangeArrowheads="1"/>
          </p:cNvSpPr>
          <p:nvPr userDrawn="1"/>
        </p:nvSpPr>
        <p:spPr bwMode="auto">
          <a:xfrm>
            <a:off x="0" y="2132856"/>
            <a:ext cx="914400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4FA55BD1-B0F4-4814-9F6E-5525A9AD300F}"/>
              </a:ext>
            </a:extLst>
          </p:cNvPr>
          <p:cNvSpPr>
            <a:spLocks noChangeArrowheads="1"/>
          </p:cNvSpPr>
          <p:nvPr/>
        </p:nvSpPr>
        <p:spPr bwMode="auto">
          <a:xfrm rot="16200000">
            <a:off x="-464788" y="444342"/>
            <a:ext cx="1962920"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7F71B041-8A1B-42BB-A5C1-04E24CB23E1A}"/>
              </a:ext>
            </a:extLst>
          </p:cNvPr>
          <p:cNvPicPr>
            <a:picLocks noChangeAspect="1" noChangeArrowheads="1"/>
          </p:cNvPicPr>
          <p:nvPr/>
        </p:nvPicPr>
        <p:blipFill>
          <a:blip r:embed="rId2" cstate="print"/>
          <a:srcRect/>
          <a:stretch>
            <a:fillRect/>
          </a:stretch>
        </p:blipFill>
        <p:spPr bwMode="auto">
          <a:xfrm>
            <a:off x="937914" y="667559"/>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1507EC48-A178-444F-8A22-1D6DDA965A40}"/>
              </a:ext>
            </a:extLst>
          </p:cNvPr>
          <p:cNvPicPr>
            <a:picLocks noChangeAspect="1" noChangeArrowheads="1"/>
          </p:cNvPicPr>
          <p:nvPr userDrawn="1"/>
        </p:nvPicPr>
        <p:blipFill rotWithShape="1">
          <a:blip r:embed="rId3" cstate="print"/>
          <a:srcRect l="379" t="5917" b="19591"/>
          <a:stretch/>
        </p:blipFill>
        <p:spPr bwMode="auto">
          <a:xfrm>
            <a:off x="0" y="2132856"/>
            <a:ext cx="5364088" cy="2936876"/>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89B4258A-F002-47F3-97DE-464608C40311}"/>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DCEEF224-14D6-44DC-BF0C-3632A83C5FD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735403FF-1FA7-4865-80A4-722C681DFAB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45D683CF-ABDC-4DBD-A6B8-F2D9EB42AFF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0" name="组合 17">
            <a:extLst>
              <a:ext uri="{FF2B5EF4-FFF2-40B4-BE49-F238E27FC236}">
                <a16:creationId xmlns:a16="http://schemas.microsoft.com/office/drawing/2014/main" id="{CEDF6742-C704-4129-B2E0-6175C9D1F88B}"/>
              </a:ext>
            </a:extLst>
          </p:cNvPr>
          <p:cNvGrpSpPr>
            <a:grpSpLocks/>
          </p:cNvGrpSpPr>
          <p:nvPr userDrawn="1"/>
        </p:nvGrpSpPr>
        <p:grpSpPr bwMode="auto">
          <a:xfrm>
            <a:off x="254000" y="44624"/>
            <a:ext cx="8639175" cy="1171575"/>
            <a:chOff x="254000" y="179917"/>
            <a:chExt cx="8639175" cy="1171610"/>
          </a:xfrm>
        </p:grpSpPr>
        <p:cxnSp>
          <p:nvCxnSpPr>
            <p:cNvPr id="11" name="AutoShape 7">
              <a:extLst>
                <a:ext uri="{FF2B5EF4-FFF2-40B4-BE49-F238E27FC236}">
                  <a16:creationId xmlns:a16="http://schemas.microsoft.com/office/drawing/2014/main" id="{B6E07719-6464-4357-BE66-F511CBE5C330}"/>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2" name="Picture 12" descr="C:\Users\lenovo\Desktop\校徽.jpg">
              <a:extLst>
                <a:ext uri="{FF2B5EF4-FFF2-40B4-BE49-F238E27FC236}">
                  <a16:creationId xmlns:a16="http://schemas.microsoft.com/office/drawing/2014/main" id="{52BE8591-0A80-4542-9668-7E0798AA00BF}"/>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3" name="Picture 6" descr="C:\Users\lenovo\Desktop\背景.jpg">
            <a:extLst>
              <a:ext uri="{FF2B5EF4-FFF2-40B4-BE49-F238E27FC236}">
                <a16:creationId xmlns:a16="http://schemas.microsoft.com/office/drawing/2014/main" id="{E624B3BE-2767-4870-BCC1-479DE91C151F}"/>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6" name="组合 17">
            <a:extLst>
              <a:ext uri="{FF2B5EF4-FFF2-40B4-BE49-F238E27FC236}">
                <a16:creationId xmlns:a16="http://schemas.microsoft.com/office/drawing/2014/main" id="{9B32D012-009B-4CE7-92C3-C502A2523F7E}"/>
              </a:ext>
            </a:extLst>
          </p:cNvPr>
          <p:cNvGrpSpPr>
            <a:grpSpLocks/>
          </p:cNvGrpSpPr>
          <p:nvPr userDrawn="1"/>
        </p:nvGrpSpPr>
        <p:grpSpPr bwMode="auto">
          <a:xfrm>
            <a:off x="254000" y="97185"/>
            <a:ext cx="8639175" cy="1171575"/>
            <a:chOff x="254000" y="179917"/>
            <a:chExt cx="8639175" cy="1171610"/>
          </a:xfrm>
        </p:grpSpPr>
        <p:cxnSp>
          <p:nvCxnSpPr>
            <p:cNvPr id="7" name="AutoShape 7">
              <a:extLst>
                <a:ext uri="{FF2B5EF4-FFF2-40B4-BE49-F238E27FC236}">
                  <a16:creationId xmlns:a16="http://schemas.microsoft.com/office/drawing/2014/main" id="{F8845FE2-205A-4F49-B2F5-6AEBF760A93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8" name="Picture 12" descr="C:\Users\lenovo\Desktop\校徽.jpg">
              <a:extLst>
                <a:ext uri="{FF2B5EF4-FFF2-40B4-BE49-F238E27FC236}">
                  <a16:creationId xmlns:a16="http://schemas.microsoft.com/office/drawing/2014/main" id="{23387068-39EA-48D9-9085-35A2D18A4A43}"/>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5" name="组合 17">
            <a:extLst>
              <a:ext uri="{FF2B5EF4-FFF2-40B4-BE49-F238E27FC236}">
                <a16:creationId xmlns:a16="http://schemas.microsoft.com/office/drawing/2014/main" id="{3CB968D9-B022-493C-AA7E-7E8BA9EA629E}"/>
              </a:ext>
            </a:extLst>
          </p:cNvPr>
          <p:cNvGrpSpPr>
            <a:grpSpLocks/>
          </p:cNvGrpSpPr>
          <p:nvPr userDrawn="1"/>
        </p:nvGrpSpPr>
        <p:grpSpPr bwMode="auto">
          <a:xfrm>
            <a:off x="254000" y="44624"/>
            <a:ext cx="8639175" cy="1171575"/>
            <a:chOff x="254000" y="179917"/>
            <a:chExt cx="8639175" cy="1171610"/>
          </a:xfrm>
        </p:grpSpPr>
        <p:cxnSp>
          <p:nvCxnSpPr>
            <p:cNvPr id="6" name="AutoShape 7">
              <a:extLst>
                <a:ext uri="{FF2B5EF4-FFF2-40B4-BE49-F238E27FC236}">
                  <a16:creationId xmlns:a16="http://schemas.microsoft.com/office/drawing/2014/main" id="{CE014D86-B031-4311-9550-B42DE4F02758}"/>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7" name="Picture 12" descr="C:\Users\lenovo\Desktop\校徽.jpg">
              <a:extLst>
                <a:ext uri="{FF2B5EF4-FFF2-40B4-BE49-F238E27FC236}">
                  <a16:creationId xmlns:a16="http://schemas.microsoft.com/office/drawing/2014/main" id="{2705982D-5CFB-4184-B980-70A62C33281A}"/>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8" name="Picture 6" descr="C:\Users\lenovo\Desktop\背景.jpg">
            <a:extLst>
              <a:ext uri="{FF2B5EF4-FFF2-40B4-BE49-F238E27FC236}">
                <a16:creationId xmlns:a16="http://schemas.microsoft.com/office/drawing/2014/main" id="{DC6E3351-3B54-4089-9811-E9F11CAE74A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A5551A77-8C6C-4FA7-83DE-0527EFA50A26}"/>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D631B59-91E5-4FC9-99D7-E463A98DF2C6}"/>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21AD2F6E-199C-493A-BCE4-25D1319E7AA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91CBCA87-24FB-4745-A6E9-91F670898C3D}"/>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74E7FE1E-AF06-4ABD-84E2-6D6EC20AB9E4}"/>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6A77CAA-8231-4046-B253-8200436C31BE}"/>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4B4BDE59-941B-44C5-A124-09C74543F181}"/>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1073B449-B8DF-4318-ADCB-C3230F44BBF5}"/>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timgsa.baidu.com/timg?image&amp;quality=80&amp;size=b9999_10000&amp;sec=1536560075106&amp;di=fd1297e4bc0a2333d64dfe7f3c804a0c&amp;imgtype=0&amp;src=http%3A%2F%2Fimgsrc.baidu.com%2Fimgad%2Fpic%2Fitem%2F95eef01f3a292df5bb23a828b7315c6034a8732e.jpg">
            <a:extLst>
              <a:ext uri="{FF2B5EF4-FFF2-40B4-BE49-F238E27FC236}">
                <a16:creationId xmlns:a16="http://schemas.microsoft.com/office/drawing/2014/main" id="{FAAEF3BF-2E00-491D-A384-9EAC972C83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48" t="48950" r="58730" b="5900"/>
          <a:stretch/>
        </p:blipFill>
        <p:spPr bwMode="auto">
          <a:xfrm>
            <a:off x="649246" y="4098338"/>
            <a:ext cx="2411431"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189B008-FFC8-4515-8A08-9BD969FD6B06}"/>
              </a:ext>
            </a:extLst>
          </p:cNvPr>
          <p:cNvSpPr/>
          <p:nvPr/>
        </p:nvSpPr>
        <p:spPr>
          <a:xfrm>
            <a:off x="2843808" y="908720"/>
            <a:ext cx="3888432" cy="2123658"/>
          </a:xfrm>
          <a:prstGeom prst="rect">
            <a:avLst/>
          </a:prstGeom>
          <a:noFill/>
        </p:spPr>
        <p:txBody>
          <a:bodyPr wrap="square" lIns="91440" tIns="45720" rIns="91440" bIns="45720">
            <a:spAutoFit/>
          </a:bodyPr>
          <a:lstStyle/>
          <a:p>
            <a:pPr algn="ctr"/>
            <a:r>
              <a:rPr lang="en-US" altLang="zh-CN" sz="6600" b="1" dirty="0">
                <a:ln w="9525">
                  <a:solidFill>
                    <a:schemeClr val="bg1"/>
                  </a:solidFill>
                  <a:prstDash val="solid"/>
                </a:ln>
                <a:solidFill>
                  <a:srgbClr val="0000FF"/>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Opening Speech</a:t>
            </a:r>
            <a:endParaRPr lang="zh-CN" altLang="en-US" sz="6600" b="1" dirty="0">
              <a:ln w="9525">
                <a:solidFill>
                  <a:schemeClr val="bg1"/>
                </a:solidFill>
                <a:prstDash val="solid"/>
              </a:ln>
              <a:solidFill>
                <a:srgbClr val="0000FF"/>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FCF117-5554-4C84-9C76-C2128125A694}"/>
              </a:ext>
            </a:extLst>
          </p:cNvPr>
          <p:cNvSpPr txBox="1"/>
          <p:nvPr/>
        </p:nvSpPr>
        <p:spPr>
          <a:xfrm>
            <a:off x="244643" y="1268760"/>
            <a:ext cx="6768752" cy="5509200"/>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Council. As we always say in China, “What a delight it is to have friends coming from afar.” Here I give the warmest welcome to friends who came from all over the world! I also seriously promise that we’ll make our best effort to build a communication platform for Chinese and foreign industries, and that we’ll not fail to live up to the support and expectations from the leaders and colleagues of the industry.</a:t>
            </a:r>
          </a:p>
          <a:p>
            <a:r>
              <a:rPr lang="en-US" altLang="zh-CN" sz="2200" dirty="0">
                <a:latin typeface="Arial" panose="020B0604020202020204" pitchFamily="34" charset="0"/>
                <a:cs typeface="Arial" panose="020B0604020202020204" pitchFamily="34" charset="0"/>
              </a:rPr>
              <a:t>        China’s economic development has made achievement that has drawn worldwide attention. Along with this, China’s cement industry is also progressing in a speed faster than ever. As parts of the economic construction strategy, large-scale infrastructural construction and development of Western China will both need a large amount of high-quality cement. This demand has greatly</a:t>
            </a:r>
          </a:p>
        </p:txBody>
      </p:sp>
      <p:sp>
        <p:nvSpPr>
          <p:cNvPr id="4" name="标注: 弯曲线形 3">
            <a:extLst>
              <a:ext uri="{FF2B5EF4-FFF2-40B4-BE49-F238E27FC236}">
                <a16:creationId xmlns:a16="http://schemas.microsoft.com/office/drawing/2014/main" id="{53B77595-2D9E-4D99-8611-EDE8CB0B4299}"/>
              </a:ext>
            </a:extLst>
          </p:cNvPr>
          <p:cNvSpPr/>
          <p:nvPr/>
        </p:nvSpPr>
        <p:spPr>
          <a:xfrm>
            <a:off x="7195653" y="1412776"/>
            <a:ext cx="1706488" cy="1728192"/>
          </a:xfrm>
          <a:prstGeom prst="borderCallout2">
            <a:avLst>
              <a:gd name="adj1" fmla="val 15279"/>
              <a:gd name="adj2" fmla="val 3505"/>
              <a:gd name="adj3" fmla="val 22221"/>
              <a:gd name="adj4" fmla="val -2336"/>
              <a:gd name="adj5" fmla="val 67218"/>
              <a:gd name="adj6" fmla="val -78443"/>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Extending welcome to all the attendees</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47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47053A-ACC6-4177-9C58-06678B676088}"/>
              </a:ext>
            </a:extLst>
          </p:cNvPr>
          <p:cNvSpPr txBox="1"/>
          <p:nvPr/>
        </p:nvSpPr>
        <p:spPr>
          <a:xfrm>
            <a:off x="244643" y="1268760"/>
            <a:ext cx="6768752" cy="5509200"/>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boosted the development of scientific research, design, equipment research &amp; manufacture, cement plant construction and other areas of China’s cement industry.</a:t>
            </a:r>
          </a:p>
          <a:p>
            <a:r>
              <a:rPr lang="en-US" altLang="zh-CN" sz="2200" dirty="0">
                <a:latin typeface="Arial" panose="020B0604020202020204" pitchFamily="34" charset="0"/>
                <a:cs typeface="Arial" panose="020B0604020202020204" pitchFamily="34" charset="0"/>
              </a:rPr>
              <a:t>       During recent years, two big changes that need to be noticed by the world have taken place in China’s cement industry. The first is that China’s technology of cement industrial production and equipment manufacture has totally matured, and has reached advanced world level. … The second change is that China’s cement industry has entered the stage of quick readjustment. Along with the improvement of technology, the cost of investing in cement in China has largely reduced, and the newly-built production lines have showed great competitiveness compared to the old plants. …</a:t>
            </a:r>
          </a:p>
        </p:txBody>
      </p:sp>
      <p:sp>
        <p:nvSpPr>
          <p:cNvPr id="4" name="标注: 弯曲线形 3">
            <a:extLst>
              <a:ext uri="{FF2B5EF4-FFF2-40B4-BE49-F238E27FC236}">
                <a16:creationId xmlns:a16="http://schemas.microsoft.com/office/drawing/2014/main" id="{DBA8021A-138F-4B56-97E6-28CED99F9D09}"/>
              </a:ext>
            </a:extLst>
          </p:cNvPr>
          <p:cNvSpPr/>
          <p:nvPr/>
        </p:nvSpPr>
        <p:spPr>
          <a:xfrm>
            <a:off x="7195653" y="1412776"/>
            <a:ext cx="1840844" cy="2016224"/>
          </a:xfrm>
          <a:prstGeom prst="borderCallout2">
            <a:avLst>
              <a:gd name="adj1" fmla="val 15279"/>
              <a:gd name="adj2" fmla="val 3505"/>
              <a:gd name="adj3" fmla="val 22221"/>
              <a:gd name="adj4" fmla="val -2336"/>
              <a:gd name="adj5" fmla="val 35225"/>
              <a:gd name="adj6" fmla="val -815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Introducing the background of the conference</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01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3" presetClass="emph" presetSubtype="2" fill="hold" nodeType="afterEffect">
                                  <p:stCondLst>
                                    <p:cond delay="0"/>
                                  </p:stCondLst>
                                  <p:childTnLst>
                                    <p:animClr clrSpc="rgb" dir="cw">
                                      <p:cBhvr override="childStyle">
                                        <p:cTn id="9" dur="2000" fill="hold"/>
                                        <p:tgtEl>
                                          <p:spTgt spid="3">
                                            <p:txEl>
                                              <p:pRg st="1" end="1"/>
                                            </p:txEl>
                                          </p:spTgt>
                                        </p:tgtEl>
                                        <p:attrNameLst>
                                          <p:attrName>style.color</p:attrName>
                                        </p:attrNameLst>
                                      </p:cBhvr>
                                      <p:to>
                                        <a:schemeClr val="accent2"/>
                                      </p:to>
                                    </p:animClr>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414317-B740-4B46-A1AC-153C4C7FB65D}"/>
              </a:ext>
            </a:extLst>
          </p:cNvPr>
          <p:cNvSpPr txBox="1"/>
          <p:nvPr/>
        </p:nvSpPr>
        <p:spPr>
          <a:xfrm>
            <a:off x="244643" y="1268760"/>
            <a:ext cx="6768752" cy="5509200"/>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       Dear friends, INTERCEM had given China its 18th conference. It’s a great fortune as for our Chinese, the number 18 is a very lucky number and stands for prospects and success. Today we’re pleased to see that INTERCEM participants from all over the world have gathered here in Beijing to discuss the great topic of the world cement development. As the organizers of the conference, we feel extremely pleased, and we also feel very proud of being able to contribute to a gathering like this. We have reasons to believe that today’s INTERCEM Asia will be a successful conference! I genuinely hope that all of you will find more opportunities of cooperation, get to know more friends, and make great achievement!</a:t>
            </a:r>
          </a:p>
          <a:p>
            <a:r>
              <a:rPr lang="en-US" altLang="zh-CN" sz="2200" dirty="0">
                <a:latin typeface="Arial" panose="020B0604020202020204" pitchFamily="34" charset="0"/>
                <a:cs typeface="Arial" panose="020B0604020202020204" pitchFamily="34" charset="0"/>
              </a:rPr>
              <a:t>        Thank you.</a:t>
            </a:r>
          </a:p>
        </p:txBody>
      </p:sp>
      <p:sp>
        <p:nvSpPr>
          <p:cNvPr id="4" name="标注: 弯曲线形 3">
            <a:extLst>
              <a:ext uri="{FF2B5EF4-FFF2-40B4-BE49-F238E27FC236}">
                <a16:creationId xmlns:a16="http://schemas.microsoft.com/office/drawing/2014/main" id="{A979ADA7-CE0C-4B66-80F3-0FE81C2609FA}"/>
              </a:ext>
            </a:extLst>
          </p:cNvPr>
          <p:cNvSpPr/>
          <p:nvPr/>
        </p:nvSpPr>
        <p:spPr>
          <a:xfrm>
            <a:off x="7164288" y="1412776"/>
            <a:ext cx="1912852" cy="2448272"/>
          </a:xfrm>
          <a:prstGeom prst="borderCallout2">
            <a:avLst>
              <a:gd name="adj1" fmla="val 9373"/>
              <a:gd name="adj2" fmla="val 1772"/>
              <a:gd name="adj3" fmla="val 11147"/>
              <a:gd name="adj4" fmla="val -2914"/>
              <a:gd name="adj5" fmla="val 35225"/>
              <a:gd name="adj6" fmla="val -81558"/>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Expressing good wishes to the conference and its participants</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3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3">
                                            <p:txEl>
                                              <p:pRg st="0" end="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728C59-2A8F-4930-9863-2BCB339D2494}"/>
              </a:ext>
            </a:extLst>
          </p:cNvPr>
          <p:cNvSpPr/>
          <p:nvPr/>
        </p:nvSpPr>
        <p:spPr>
          <a:xfrm>
            <a:off x="2008864" y="457508"/>
            <a:ext cx="6883616"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Useful expressions and sentence patterns</a:t>
            </a:r>
            <a:endParaRPr lang="zh-CN" altLang="en-US" sz="2800" dirty="0"/>
          </a:p>
        </p:txBody>
      </p:sp>
      <p:sp>
        <p:nvSpPr>
          <p:cNvPr id="4" name="文本框 3">
            <a:extLst>
              <a:ext uri="{FF2B5EF4-FFF2-40B4-BE49-F238E27FC236}">
                <a16:creationId xmlns:a16="http://schemas.microsoft.com/office/drawing/2014/main" id="{2D3A4B0E-7DC5-4E21-99F9-03E86BB2BE15}"/>
              </a:ext>
            </a:extLst>
          </p:cNvPr>
          <p:cNvSpPr txBox="1"/>
          <p:nvPr/>
        </p:nvSpPr>
        <p:spPr>
          <a:xfrm>
            <a:off x="347348" y="1340768"/>
            <a:ext cx="8449303" cy="5170646"/>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Welcome remarks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Please allow me on behalf of the organizing committee to extend my warmest congratulations on the convening of this conference. I would also like to warmly welcome you—all the participants home and abroad to the conference.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On behalf of the sponsors, the School of Nursing, University of Ottawa, and Tianjin Medical College, I would like to express a very warm welcome to the guests, experts and delegates who have traveled here to participate in this academic conference. I would also like to express our heartfelt thanks to all the organizations and friends, who have helped and supported us in organizing this conference.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On behalf of Nanjing Municipal Government, I am honored to have the opportunity to welcome you all to Nanjing to participate in this conference.</a:t>
            </a:r>
          </a:p>
        </p:txBody>
      </p:sp>
    </p:spTree>
    <p:extLst>
      <p:ext uri="{BB962C8B-B14F-4D97-AF65-F5344CB8AC3E}">
        <p14:creationId xmlns:p14="http://schemas.microsoft.com/office/powerpoint/2010/main" val="112067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C59FA3-A682-4EE4-BA93-CB23F239FCF4}"/>
              </a:ext>
            </a:extLst>
          </p:cNvPr>
          <p:cNvSpPr txBox="1"/>
          <p:nvPr/>
        </p:nvSpPr>
        <p:spPr>
          <a:xfrm>
            <a:off x="347348" y="1412776"/>
            <a:ext cx="8449303" cy="3416320"/>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Thanks</a:t>
            </a:r>
          </a:p>
          <a:p>
            <a:pPr marL="265113" indent="-265113">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My heartfelt gratitude will be given to Northwestern Polytechnic University as well, who is the sponsor of the meeting and who undertakes all the preparations.</a:t>
            </a:r>
          </a:p>
          <a:p>
            <a:pPr marL="265113" indent="-265113">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 would like to thank all of you for your interest and efforts in helping us to make this conference possible.</a:t>
            </a:r>
          </a:p>
          <a:p>
            <a:pPr marL="265113" indent="-265113">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My special thanks go to those who have traveled great distances and taken valuable time from their very busy schedules to attend the conference.</a:t>
            </a:r>
          </a:p>
        </p:txBody>
      </p:sp>
    </p:spTree>
    <p:extLst>
      <p:ext uri="{BB962C8B-B14F-4D97-AF65-F5344CB8AC3E}">
        <p14:creationId xmlns:p14="http://schemas.microsoft.com/office/powerpoint/2010/main" val="198577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3D6DB1-5100-42D5-A7DB-68DCC94CFD33}"/>
              </a:ext>
            </a:extLst>
          </p:cNvPr>
          <p:cNvSpPr txBox="1"/>
          <p:nvPr/>
        </p:nvSpPr>
        <p:spPr>
          <a:xfrm>
            <a:off x="347348" y="1412776"/>
            <a:ext cx="8449303" cy="5170646"/>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Background</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Three years ago, at the 7th International Conference on Linguistics Studies, I suggested that an international symposium on learning strategies be held, Dr. Gu and Dr. Cohen agreed. We are now very glad to have the opportunity of holding the 8th international conference in Nanjing.</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International Association for Cross-Cultural Psychology was founded in Hong Kong in 1972. It has undertaken 20 congresses in many countries of the world in over 30 years.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decision to plan this meeting resulted from a growing awareness that the clinical problems associated with this disease are increasing in number and complexity, that our understanding of the basic mechanisms is deficient, and that our current therapy of this disease and its complications should be critically evaluated.</a:t>
            </a:r>
          </a:p>
        </p:txBody>
      </p:sp>
    </p:spTree>
    <p:extLst>
      <p:ext uri="{BB962C8B-B14F-4D97-AF65-F5344CB8AC3E}">
        <p14:creationId xmlns:p14="http://schemas.microsoft.com/office/powerpoint/2010/main" val="753250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C982DD-10AA-4A3C-8A89-55BBA9B90792}"/>
              </a:ext>
            </a:extLst>
          </p:cNvPr>
          <p:cNvSpPr txBox="1"/>
          <p:nvPr/>
        </p:nvSpPr>
        <p:spPr>
          <a:xfrm>
            <a:off x="347348" y="1412776"/>
            <a:ext cx="8449303" cy="5170646"/>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Features of the conference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There are more than 30 interesting symposia, covering a wide range of branches of zoology such as evolution and systematics, ecology, conservation biology, reproductive biology, diseases, ethics and philosophy. Some symposia will present recent advances of zoology, using modern molecular and biological techniques, some will present new discoveries and applications of traditional zoology, and others will discuss philosophy and ethics of zoology.</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This is the first conference in this field in which such a varied group has assembled, including sociologists, psychologists, clinicians, nurses, architects, and even system engineers. Many of these investigators have made important, collaborative contributions to this particular field of our common interest at the experimental and conceptual levels.</a:t>
            </a:r>
          </a:p>
        </p:txBody>
      </p:sp>
    </p:spTree>
    <p:extLst>
      <p:ext uri="{BB962C8B-B14F-4D97-AF65-F5344CB8AC3E}">
        <p14:creationId xmlns:p14="http://schemas.microsoft.com/office/powerpoint/2010/main" val="40106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1B461C-AFB5-49E7-9623-144F18E91AB0}"/>
              </a:ext>
            </a:extLst>
          </p:cNvPr>
          <p:cNvSpPr txBox="1"/>
          <p:nvPr/>
        </p:nvSpPr>
        <p:spPr>
          <a:xfrm>
            <a:off x="251520" y="1268760"/>
            <a:ext cx="8689148" cy="5509200"/>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Purposes of the conference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purpose of this conference is to make a general review of our activities during this past year, and to propose new plans for activities during the coming year.</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Our purpose in holding this conference is to share our experience and knowledge in regard to the theory, new developments, and possible applications of these two promising techniques.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This conference was designed to integrate the recent progress made by the various biological and medical disciplines in the rapidly expanding field of gene therapy. By bringing together investigators ranging in their interests from molecular biology to pharmacy, we have attempted to present a fairly comprehensive coverage.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Pacific Telecommunications Council aims to promote the development, understanding and beneficial use of telecommunications throughout the entire Pacific Hemisphere.</a:t>
            </a:r>
          </a:p>
        </p:txBody>
      </p:sp>
    </p:spTree>
    <p:extLst>
      <p:ext uri="{BB962C8B-B14F-4D97-AF65-F5344CB8AC3E}">
        <p14:creationId xmlns:p14="http://schemas.microsoft.com/office/powerpoint/2010/main" val="603864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EF308D-2C55-4AD9-904D-721F83799FF7}"/>
              </a:ext>
            </a:extLst>
          </p:cNvPr>
          <p:cNvSpPr txBox="1"/>
          <p:nvPr/>
        </p:nvSpPr>
        <p:spPr>
          <a:xfrm>
            <a:off x="347348" y="1412776"/>
            <a:ext cx="8449303" cy="3816429"/>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Conference programs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symposium includes a total of 70 papers for presentation at four sessions every half day. Ample time has been allowed for informal discussion. Among the highlights in the program are tutorial lectures on non-</a:t>
            </a:r>
            <a:r>
              <a:rPr lang="en-US" altLang="zh-CN" sz="2200" dirty="0" err="1">
                <a:latin typeface="Arial" panose="020B0604020202020204" pitchFamily="34" charset="0"/>
                <a:cs typeface="Arial" panose="020B0604020202020204" pitchFamily="34" charset="0"/>
              </a:rPr>
              <a:t>sinosocial</a:t>
            </a:r>
            <a:r>
              <a:rPr lang="en-US" altLang="zh-CN" sz="2200" dirty="0">
                <a:latin typeface="Arial" panose="020B0604020202020204" pitchFamily="34" charset="0"/>
                <a:cs typeface="Arial" panose="020B0604020202020204" pitchFamily="34" charset="0"/>
              </a:rPr>
              <a:t> functions, which will be given by EMC engineers. </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 meeting will tackle the key questions of assessing quality, effectiveness, and appropriateness of not only medical devices, equipment, and pharmaceutics, but all procedures and processes for prevention, treatment and rehabilitation, as well as assessments in the public health context.</a:t>
            </a:r>
          </a:p>
        </p:txBody>
      </p:sp>
    </p:spTree>
    <p:extLst>
      <p:ext uri="{BB962C8B-B14F-4D97-AF65-F5344CB8AC3E}">
        <p14:creationId xmlns:p14="http://schemas.microsoft.com/office/powerpoint/2010/main" val="117812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E16C488-81D1-479D-AEC4-0A4132B3B95B}"/>
              </a:ext>
            </a:extLst>
          </p:cNvPr>
          <p:cNvSpPr txBox="1"/>
          <p:nvPr/>
        </p:nvSpPr>
        <p:spPr>
          <a:xfrm>
            <a:off x="347348" y="1287626"/>
            <a:ext cx="8617140" cy="5170646"/>
          </a:xfrm>
          <a:prstGeom prst="rect">
            <a:avLst/>
          </a:prstGeom>
          <a:noFill/>
        </p:spPr>
        <p:txBody>
          <a:bodyPr wrap="square" rtlCol="0">
            <a:spAutoFit/>
          </a:bodyPr>
          <a:lstStyle/>
          <a:p>
            <a:pPr marL="265113" indent="-265113">
              <a:buClr>
                <a:srgbClr val="FF0000"/>
              </a:buClr>
              <a:buFont typeface="Wingdings" panose="05000000000000000000" pitchFamily="2" charset="2"/>
              <a:buChar char="l"/>
            </a:pPr>
            <a:r>
              <a:rPr lang="en-US" altLang="zh-CN" sz="2200" b="1" dirty="0">
                <a:latin typeface="Arial" panose="020B0604020202020204" pitchFamily="34" charset="0"/>
                <a:cs typeface="Arial" panose="020B0604020202020204" pitchFamily="34" charset="0"/>
              </a:rPr>
              <a:t>Good wishes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We expect that this conference will offer an opportunity for all participants to form personal ties and above all, to exchange results, ideas and projects, from which progress will derive.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I believe, by way of this conference, the relationship between us will be strengthened and we will innovate more beneficial solutions through the use of artificial intelligence technologies.</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To finish, three days is all too short, but the effect is ever-lasting. I wish all the participants a great visit and success for the future.</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Clearly, our conference’s success depends on all of you here—your wisdom, your experience, your dedication, and your cooperation. I wish every success for it.</a:t>
            </a:r>
          </a:p>
          <a:p>
            <a:pPr marL="265113" indent="-265113">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I wish the conference will be successful and productive, and wish you to have a pleasant and memorable experience in this beautiful city.</a:t>
            </a:r>
          </a:p>
        </p:txBody>
      </p:sp>
    </p:spTree>
    <p:extLst>
      <p:ext uri="{BB962C8B-B14F-4D97-AF65-F5344CB8AC3E}">
        <p14:creationId xmlns:p14="http://schemas.microsoft.com/office/powerpoint/2010/main" val="231129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D04478A-E969-4327-829A-D3E796B0F6B0}"/>
              </a:ext>
            </a:extLst>
          </p:cNvPr>
          <p:cNvSpPr txBox="1"/>
          <p:nvPr/>
        </p:nvSpPr>
        <p:spPr>
          <a:xfrm>
            <a:off x="2195736" y="260648"/>
            <a:ext cx="2238113" cy="707886"/>
          </a:xfrm>
          <a:prstGeom prst="rect">
            <a:avLst/>
          </a:prstGeom>
          <a:noFill/>
        </p:spPr>
        <p:txBody>
          <a:bodyPr wrap="none" rtlCol="0">
            <a:spAutoFit/>
          </a:bodyPr>
          <a:lstStyle/>
          <a:p>
            <a:r>
              <a:rPr lang="en-US" altLang="zh-CN" sz="4000" dirty="0">
                <a:latin typeface="Arial" panose="020B0604020202020204" pitchFamily="34" charset="0"/>
                <a:cs typeface="Arial" panose="020B0604020202020204" pitchFamily="34" charset="0"/>
              </a:rPr>
              <a:t>Contents</a:t>
            </a:r>
            <a:endParaRPr lang="zh-CN" altLang="en-US" sz="40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976FCDFF-4ECE-4CA8-BAE4-6272E1D214AE}"/>
              </a:ext>
            </a:extLst>
          </p:cNvPr>
          <p:cNvSpPr txBox="1"/>
          <p:nvPr/>
        </p:nvSpPr>
        <p:spPr>
          <a:xfrm>
            <a:off x="1187624" y="1628800"/>
            <a:ext cx="7282763" cy="3405741"/>
          </a:xfrm>
          <a:prstGeom prst="rect">
            <a:avLst/>
          </a:prstGeom>
          <a:noFill/>
        </p:spPr>
        <p:txBody>
          <a:bodyPr wrap="none" rtlCol="0">
            <a:spAutoFit/>
          </a:bodyPr>
          <a:lstStyle/>
          <a:p>
            <a:pPr>
              <a:lnSpc>
                <a:spcPct val="200000"/>
              </a:lnSpc>
            </a:pPr>
            <a:r>
              <a:rPr lang="en-US" altLang="zh-CN" sz="2800" dirty="0">
                <a:latin typeface="Arial" panose="020B0604020202020204" pitchFamily="34" charset="0"/>
                <a:cs typeface="Arial" panose="020B0604020202020204" pitchFamily="34" charset="0"/>
              </a:rPr>
              <a:t>1. Definition of opening speech</a:t>
            </a:r>
          </a:p>
          <a:p>
            <a:pPr>
              <a:lnSpc>
                <a:spcPct val="200000"/>
              </a:lnSpc>
            </a:pPr>
            <a:r>
              <a:rPr lang="en-US" altLang="zh-CN" sz="2800" dirty="0">
                <a:latin typeface="Arial" panose="020B0604020202020204" pitchFamily="34" charset="0"/>
                <a:cs typeface="Arial" panose="020B0604020202020204" pitchFamily="34" charset="0"/>
              </a:rPr>
              <a:t>2. Points covered in an opening speech</a:t>
            </a:r>
          </a:p>
          <a:p>
            <a:pPr>
              <a:lnSpc>
                <a:spcPct val="200000"/>
              </a:lnSpc>
            </a:pPr>
            <a:r>
              <a:rPr lang="en-US" altLang="zh-CN" sz="2800" dirty="0">
                <a:latin typeface="Arial" panose="020B0604020202020204" pitchFamily="34" charset="0"/>
                <a:cs typeface="Arial" panose="020B0604020202020204" pitchFamily="34" charset="0"/>
              </a:rPr>
              <a:t>3. Samples of opening speech</a:t>
            </a:r>
          </a:p>
          <a:p>
            <a:pPr>
              <a:lnSpc>
                <a:spcPct val="200000"/>
              </a:lnSpc>
            </a:pPr>
            <a:r>
              <a:rPr lang="en-US" altLang="zh-CN" sz="2800" dirty="0">
                <a:latin typeface="Arial" panose="020B0604020202020204" pitchFamily="34" charset="0"/>
                <a:cs typeface="Arial" panose="020B0604020202020204" pitchFamily="34" charset="0"/>
              </a:rPr>
              <a:t>4. Useful expressions and sentence patterns</a:t>
            </a:r>
          </a:p>
        </p:txBody>
      </p:sp>
    </p:spTree>
    <p:extLst>
      <p:ext uri="{BB962C8B-B14F-4D97-AF65-F5344CB8AC3E}">
        <p14:creationId xmlns:p14="http://schemas.microsoft.com/office/powerpoint/2010/main" val="66025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txBox="1">
            <a:spLocks noChangeArrowheads="1"/>
          </p:cNvSpPr>
          <p:nvPr/>
        </p:nvSpPr>
        <p:spPr bwMode="auto">
          <a:xfrm>
            <a:off x="1238250" y="1916113"/>
            <a:ext cx="7005638" cy="1871662"/>
          </a:xfrm>
          <a:prstGeom prst="rect">
            <a:avLst/>
          </a:prstGeom>
          <a:noFill/>
          <a:ln w="9525">
            <a:noFill/>
            <a:miter lim="800000"/>
            <a:headEnd/>
            <a:tailEnd/>
          </a:ln>
        </p:spPr>
        <p:txBody>
          <a:bodyPr/>
          <a:lstStyle/>
          <a:p>
            <a:pPr algn="ctr"/>
            <a:r>
              <a:rPr lang="en-US" altLang="zh-CN" sz="5400" dirty="0">
                <a:solidFill>
                  <a:srgbClr val="6EA0B0"/>
                </a:solidFill>
                <a:latin typeface="Bodoni MT Black" pitchFamily="18" charset="0"/>
                <a:ea typeface="微软雅黑" pitchFamily="34" charset="-122"/>
              </a:rPr>
              <a:t>Thank You for attention</a:t>
            </a:r>
            <a:r>
              <a:rPr lang="zh-CN" altLang="en-US" sz="5400" dirty="0">
                <a:solidFill>
                  <a:srgbClr val="6EA0B0"/>
                </a:solidFill>
                <a:latin typeface="Bodoni MT Black" pitchFamily="18" charset="0"/>
                <a:ea typeface="微软雅黑" pitchFamily="34" charset="-122"/>
              </a:rPr>
              <a:t>！</a:t>
            </a:r>
          </a:p>
        </p:txBody>
      </p:sp>
    </p:spTree>
    <p:extLst>
      <p:ext uri="{BB962C8B-B14F-4D97-AF65-F5344CB8AC3E}">
        <p14:creationId xmlns:p14="http://schemas.microsoft.com/office/powerpoint/2010/main" val="1684251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4" nodeType="after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16388" grpId="1" bldLvl="0" autoUpdateAnimBg="0"/>
      <p:bldP spid="16388" grpId="2" bldLvl="0" autoUpdateAnimBg="0"/>
      <p:bldP spid="16388" grpId="3" bldLvl="0" autoUpdateAnimBg="0"/>
      <p:bldP spid="16388" grpId="4"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B4003F-FB08-4540-9883-F96055AE0D6E}"/>
              </a:ext>
            </a:extLst>
          </p:cNvPr>
          <p:cNvSpPr txBox="1"/>
          <p:nvPr/>
        </p:nvSpPr>
        <p:spPr>
          <a:xfrm>
            <a:off x="2051720" y="406405"/>
            <a:ext cx="6006773" cy="646331"/>
          </a:xfrm>
          <a:prstGeom prst="rect">
            <a:avLst/>
          </a:prstGeom>
          <a:noFill/>
        </p:spPr>
        <p:txBody>
          <a:bodyPr wrap="none" rtlCol="0">
            <a:spAutoFit/>
          </a:bodyPr>
          <a:lstStyle/>
          <a:p>
            <a:r>
              <a:rPr lang="en-US" altLang="zh-CN" sz="3600" dirty="0">
                <a:latin typeface="Arial" panose="020B0604020202020204" pitchFamily="34" charset="0"/>
                <a:cs typeface="Arial" panose="020B0604020202020204" pitchFamily="34" charset="0"/>
              </a:rPr>
              <a:t>Definition of opening speech</a:t>
            </a:r>
            <a:endParaRPr lang="zh-CN" altLang="en-US" sz="36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5502A40-C438-4F45-9427-83796C155F17}"/>
              </a:ext>
            </a:extLst>
          </p:cNvPr>
          <p:cNvSpPr txBox="1"/>
          <p:nvPr/>
        </p:nvSpPr>
        <p:spPr>
          <a:xfrm>
            <a:off x="1187624" y="1483755"/>
            <a:ext cx="7073796" cy="4219360"/>
          </a:xfrm>
          <a:prstGeom prst="rect">
            <a:avLst/>
          </a:prstGeom>
          <a:noFill/>
        </p:spPr>
        <p:txBody>
          <a:bodyPr wrap="square" rtlCol="0">
            <a:spAutoFit/>
          </a:bodyPr>
          <a:lstStyle/>
          <a:p>
            <a:pPr marL="457200" indent="-457200">
              <a:lnSpc>
                <a:spcPct val="1500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a speech delivered at the opening session of a conference</a:t>
            </a:r>
          </a:p>
          <a:p>
            <a:pPr marL="457200" indent="-457200">
              <a:lnSpc>
                <a:spcPct val="1500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a speech usu. delivered by the chairperson or a well-known authority in the field or a distinguished guest</a:t>
            </a:r>
          </a:p>
          <a:p>
            <a:pPr marL="457200" indent="-457200">
              <a:lnSpc>
                <a:spcPct val="1500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a prelude to a conference, setting the keynote of the conference</a:t>
            </a:r>
          </a:p>
        </p:txBody>
      </p:sp>
    </p:spTree>
    <p:extLst>
      <p:ext uri="{BB962C8B-B14F-4D97-AF65-F5344CB8AC3E}">
        <p14:creationId xmlns:p14="http://schemas.microsoft.com/office/powerpoint/2010/main" val="338285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609C30-83AE-496A-BB65-5624D3DB5839}"/>
              </a:ext>
            </a:extLst>
          </p:cNvPr>
          <p:cNvSpPr/>
          <p:nvPr/>
        </p:nvSpPr>
        <p:spPr>
          <a:xfrm>
            <a:off x="2051720" y="467961"/>
            <a:ext cx="6902852" cy="584775"/>
          </a:xfrm>
          <a:prstGeom prst="rect">
            <a:avLst/>
          </a:prstGeom>
        </p:spPr>
        <p:txBody>
          <a:bodyPr wrap="none">
            <a:spAutoFit/>
          </a:bodyPr>
          <a:lstStyle/>
          <a:p>
            <a:r>
              <a:rPr lang="en-US" altLang="zh-CN" sz="3200" dirty="0">
                <a:latin typeface="Arial" panose="020B0604020202020204" pitchFamily="34" charset="0"/>
                <a:cs typeface="Arial" panose="020B0604020202020204" pitchFamily="34" charset="0"/>
              </a:rPr>
              <a:t>Points covered in an opening speech</a:t>
            </a:r>
            <a:endParaRPr lang="zh-CN" altLang="en-US" sz="3200" dirty="0"/>
          </a:p>
        </p:txBody>
      </p:sp>
      <p:sp>
        <p:nvSpPr>
          <p:cNvPr id="4" name="文本框 3">
            <a:extLst>
              <a:ext uri="{FF2B5EF4-FFF2-40B4-BE49-F238E27FC236}">
                <a16:creationId xmlns:a16="http://schemas.microsoft.com/office/drawing/2014/main" id="{97562DEB-E108-49A7-B32E-735D1BC761DD}"/>
              </a:ext>
            </a:extLst>
          </p:cNvPr>
          <p:cNvSpPr txBox="1"/>
          <p:nvPr/>
        </p:nvSpPr>
        <p:spPr>
          <a:xfrm>
            <a:off x="827584" y="1328668"/>
            <a:ext cx="7848872" cy="5412700"/>
          </a:xfrm>
          <a:prstGeom prst="rect">
            <a:avLst/>
          </a:prstGeom>
          <a:noFill/>
        </p:spPr>
        <p:txBody>
          <a:bodyPr wrap="square" rtlCol="0">
            <a:spAutoFit/>
          </a:bodyPr>
          <a:lstStyle/>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self-introduction (not necessary if you’ve already been introduced, mostly by the presider of the conference/session)</a:t>
            </a:r>
          </a:p>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welcoming words to all the participants</a:t>
            </a:r>
          </a:p>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thanks given to the organizations and individuals involved (optional)</a:t>
            </a:r>
          </a:p>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significance or uniqueness of the conference</a:t>
            </a:r>
          </a:p>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information about the background, contents, and purposes of the conference</a:t>
            </a:r>
          </a:p>
          <a:p>
            <a:pPr marL="457200" indent="-457200">
              <a:lnSpc>
                <a:spcPts val="3800"/>
              </a:lnSpc>
              <a:buClr>
                <a:srgbClr val="FF0000"/>
              </a:buClr>
              <a:buFont typeface="Wingdings" panose="05000000000000000000" pitchFamily="2" charset="2"/>
              <a:buChar char="Ø"/>
            </a:pPr>
            <a:r>
              <a:rPr lang="en-US" altLang="zh-CN" sz="2600" dirty="0">
                <a:latin typeface="Arial" panose="020B0604020202020204" pitchFamily="34" charset="0"/>
                <a:cs typeface="Arial" panose="020B0604020202020204" pitchFamily="34" charset="0"/>
              </a:rPr>
              <a:t>good wishes to the conference and the participants</a:t>
            </a:r>
          </a:p>
        </p:txBody>
      </p:sp>
    </p:spTree>
    <p:extLst>
      <p:ext uri="{BB962C8B-B14F-4D97-AF65-F5344CB8AC3E}">
        <p14:creationId xmlns:p14="http://schemas.microsoft.com/office/powerpoint/2010/main" val="421456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0F1668-613D-4C21-9E5A-95FD23CA31E6}"/>
              </a:ext>
            </a:extLst>
          </p:cNvPr>
          <p:cNvSpPr/>
          <p:nvPr/>
        </p:nvSpPr>
        <p:spPr>
          <a:xfrm>
            <a:off x="2123728" y="332656"/>
            <a:ext cx="6032421" cy="646331"/>
          </a:xfrm>
          <a:prstGeom prst="rect">
            <a:avLst/>
          </a:prstGeom>
        </p:spPr>
        <p:txBody>
          <a:bodyPr wrap="none">
            <a:spAutoFit/>
          </a:bodyPr>
          <a:lstStyle/>
          <a:p>
            <a:r>
              <a:rPr lang="en-US" altLang="zh-CN" sz="3600" dirty="0">
                <a:latin typeface="Arial" panose="020B0604020202020204" pitchFamily="34" charset="0"/>
                <a:cs typeface="Arial" panose="020B0604020202020204" pitchFamily="34" charset="0"/>
              </a:rPr>
              <a:t>Sample of opening speech 1</a:t>
            </a:r>
            <a:endParaRPr lang="zh-CN" altLang="en-US" sz="3600" dirty="0"/>
          </a:p>
        </p:txBody>
      </p:sp>
      <p:sp>
        <p:nvSpPr>
          <p:cNvPr id="4" name="文本框 3">
            <a:extLst>
              <a:ext uri="{FF2B5EF4-FFF2-40B4-BE49-F238E27FC236}">
                <a16:creationId xmlns:a16="http://schemas.microsoft.com/office/drawing/2014/main" id="{DF609058-D1E0-4721-8263-33592DEE9A6E}"/>
              </a:ext>
            </a:extLst>
          </p:cNvPr>
          <p:cNvSpPr txBox="1"/>
          <p:nvPr/>
        </p:nvSpPr>
        <p:spPr>
          <a:xfrm>
            <a:off x="251520" y="1268760"/>
            <a:ext cx="6408712" cy="5509200"/>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Distinguished friends, ladies and gentlemen,</a:t>
            </a:r>
          </a:p>
          <a:p>
            <a:r>
              <a:rPr lang="en-US" altLang="zh-CN" sz="2200" dirty="0">
                <a:latin typeface="Arial" panose="020B0604020202020204" pitchFamily="34" charset="0"/>
                <a:cs typeface="Arial" panose="020B0604020202020204" pitchFamily="34" charset="0"/>
              </a:rPr>
              <a:t>       Good morning! It is my great honor to give an opening address at the International Symposium on Indicators for Assessing Internationalization of Universities: Reviews and Recommendations. I would like to express my warm welcome to the professors and experts in this field, who have come all the way from Europe, America, Australia, Asia and also from many places in Japan. I would also like to express my sincere thanks to the Japan Society for the Promotion of Science, which supports this project.</a:t>
            </a:r>
          </a:p>
          <a:p>
            <a:r>
              <a:rPr lang="en-US" altLang="zh-CN" sz="2200" dirty="0">
                <a:latin typeface="Arial" panose="020B0604020202020204" pitchFamily="34" charset="0"/>
                <a:cs typeface="Arial" panose="020B0604020202020204" pitchFamily="34" charset="0"/>
              </a:rPr>
              <a:t>         Osaka University is very active in internationalization. We are trying to make our university really open to the world. As the important one of such activities, we opened</a:t>
            </a:r>
          </a:p>
        </p:txBody>
      </p:sp>
      <p:sp>
        <p:nvSpPr>
          <p:cNvPr id="5" name="标注: 弯曲线形 4">
            <a:extLst>
              <a:ext uri="{FF2B5EF4-FFF2-40B4-BE49-F238E27FC236}">
                <a16:creationId xmlns:a16="http://schemas.microsoft.com/office/drawing/2014/main" id="{5DC1D3F2-6411-461C-B337-37D4F4564155}"/>
              </a:ext>
            </a:extLst>
          </p:cNvPr>
          <p:cNvSpPr/>
          <p:nvPr/>
        </p:nvSpPr>
        <p:spPr>
          <a:xfrm>
            <a:off x="6876256" y="1412776"/>
            <a:ext cx="2025885" cy="1296144"/>
          </a:xfrm>
          <a:prstGeom prst="borderCallout2">
            <a:avLst>
              <a:gd name="adj1" fmla="val 15279"/>
              <a:gd name="adj2" fmla="val 3505"/>
              <a:gd name="adj3" fmla="val 22221"/>
              <a:gd name="adj4" fmla="val -2336"/>
              <a:gd name="adj5" fmla="val 67218"/>
              <a:gd name="adj6" fmla="val -7844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Expressing welcome and thanks</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9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4">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449D72-21A6-47B6-A81D-201CAE2877CA}"/>
              </a:ext>
            </a:extLst>
          </p:cNvPr>
          <p:cNvSpPr txBox="1"/>
          <p:nvPr/>
        </p:nvSpPr>
        <p:spPr>
          <a:xfrm>
            <a:off x="251520" y="1340768"/>
            <a:ext cx="6408712" cy="4832092"/>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Overseas Centers for Education and Researches, one in San Francisco in 2004, the other in Groningen University in the Netherlands last year. Through these centers we aim at enhancing the exchanges of students, researchers and information. We are often asked how to evaluate the achievements of our efforts to internationalize our university. And above all, what is meant by internationalization of universities. What contents should be in terms of internationalization of universities. I am very sure that this symposium would shed light on these important questions.</a:t>
            </a:r>
          </a:p>
          <a:p>
            <a:r>
              <a:rPr lang="en-US" altLang="zh-CN" sz="2200" dirty="0">
                <a:latin typeface="Arial" panose="020B0604020202020204" pitchFamily="34" charset="0"/>
                <a:cs typeface="Arial" panose="020B0604020202020204" pitchFamily="34" charset="0"/>
              </a:rPr>
              <a:t>         I sincerely hope the success of this symposium. Thank you very much!</a:t>
            </a:r>
          </a:p>
        </p:txBody>
      </p:sp>
      <p:sp>
        <p:nvSpPr>
          <p:cNvPr id="4" name="标注: 弯曲线形 3">
            <a:extLst>
              <a:ext uri="{FF2B5EF4-FFF2-40B4-BE49-F238E27FC236}">
                <a16:creationId xmlns:a16="http://schemas.microsoft.com/office/drawing/2014/main" id="{B02AEC83-EF62-4BF7-A09C-95A25CD97F33}"/>
              </a:ext>
            </a:extLst>
          </p:cNvPr>
          <p:cNvSpPr/>
          <p:nvPr/>
        </p:nvSpPr>
        <p:spPr>
          <a:xfrm>
            <a:off x="6866595" y="1335891"/>
            <a:ext cx="2025885" cy="2880320"/>
          </a:xfrm>
          <a:prstGeom prst="borderCallout2">
            <a:avLst>
              <a:gd name="adj1" fmla="val 8265"/>
              <a:gd name="adj2" fmla="val 6129"/>
              <a:gd name="adj3" fmla="val 10039"/>
              <a:gd name="adj4" fmla="val -4960"/>
              <a:gd name="adj5" fmla="val 21444"/>
              <a:gd name="adj6" fmla="val -68996"/>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Providing background information and bringing out the topics of the symposium</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5" name="标注: 弯曲线形 4">
            <a:extLst>
              <a:ext uri="{FF2B5EF4-FFF2-40B4-BE49-F238E27FC236}">
                <a16:creationId xmlns:a16="http://schemas.microsoft.com/office/drawing/2014/main" id="{A59A006F-7D8A-4D67-876C-41BC486C82C6}"/>
              </a:ext>
            </a:extLst>
          </p:cNvPr>
          <p:cNvSpPr/>
          <p:nvPr/>
        </p:nvSpPr>
        <p:spPr>
          <a:xfrm>
            <a:off x="6866594" y="5013176"/>
            <a:ext cx="2025885" cy="1584176"/>
          </a:xfrm>
          <a:prstGeom prst="borderCallout2">
            <a:avLst>
              <a:gd name="adj1" fmla="val 15279"/>
              <a:gd name="adj2" fmla="val 3505"/>
              <a:gd name="adj3" fmla="val 22221"/>
              <a:gd name="adj4" fmla="val -2336"/>
              <a:gd name="adj5" fmla="val 40968"/>
              <a:gd name="adj6" fmla="val -11728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Expressing good wishes to the symposium</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93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FF0000"/>
                                      </p:to>
                                    </p:animClr>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297205"/>
            <a:ext cx="6840760" cy="5509200"/>
          </a:xfrm>
          <a:prstGeom prst="rect">
            <a:avLst/>
          </a:prstGeom>
          <a:noFill/>
          <a:ln w="28575">
            <a:solidFill>
              <a:schemeClr val="accent1"/>
            </a:solidFill>
          </a:ln>
        </p:spPr>
        <p:txBody>
          <a:bodyPr wrap="square" rtlCol="0" anchor="t">
            <a:spAutoFit/>
          </a:bodyPr>
          <a:lstStyle/>
          <a:p>
            <a:r>
              <a:rPr lang="en-US" altLang="zh-CN" sz="2200" dirty="0">
                <a:latin typeface="Arial" panose="020B0604020202020204" pitchFamily="34" charset="0"/>
                <a:cs typeface="Arial" panose="020B0604020202020204" pitchFamily="34" charset="0"/>
                <a:sym typeface="+mn-ea"/>
              </a:rPr>
              <a:t>Dear Colleagues:</a:t>
            </a:r>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sym typeface="+mn-ea"/>
              </a:rPr>
              <a:t>     On behalf of the Organizing Committee, I warmly welcome you to the 19th International Congress of Zoology. </a:t>
            </a: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sym typeface="+mn-ea"/>
            </a:endParaRPr>
          </a:p>
          <a:p>
            <a:endParaRPr lang="en-US" altLang="zh-CN" sz="2200"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D7BBE379-9D5D-4898-9091-1ED34E63CF57}"/>
              </a:ext>
            </a:extLst>
          </p:cNvPr>
          <p:cNvSpPr/>
          <p:nvPr/>
        </p:nvSpPr>
        <p:spPr>
          <a:xfrm>
            <a:off x="2123728" y="332656"/>
            <a:ext cx="6032421" cy="646331"/>
          </a:xfrm>
          <a:prstGeom prst="rect">
            <a:avLst/>
          </a:prstGeom>
        </p:spPr>
        <p:txBody>
          <a:bodyPr wrap="none">
            <a:spAutoFit/>
          </a:bodyPr>
          <a:lstStyle/>
          <a:p>
            <a:r>
              <a:rPr lang="en-US" altLang="zh-CN" sz="3600" dirty="0">
                <a:latin typeface="Arial" panose="020B0604020202020204" pitchFamily="34" charset="0"/>
                <a:cs typeface="Arial" panose="020B0604020202020204" pitchFamily="34" charset="0"/>
              </a:rPr>
              <a:t>Sample of opening speech 2</a:t>
            </a:r>
            <a:endParaRPr lang="zh-CN" altLang="en-US" sz="3600" dirty="0"/>
          </a:p>
        </p:txBody>
      </p:sp>
      <p:sp>
        <p:nvSpPr>
          <p:cNvPr id="4" name="标注: 弯曲线形 3">
            <a:extLst>
              <a:ext uri="{FF2B5EF4-FFF2-40B4-BE49-F238E27FC236}">
                <a16:creationId xmlns:a16="http://schemas.microsoft.com/office/drawing/2014/main" id="{7AD161B7-E4AC-44C7-8BC0-9A8D41B0C6EB}"/>
              </a:ext>
            </a:extLst>
          </p:cNvPr>
          <p:cNvSpPr/>
          <p:nvPr/>
        </p:nvSpPr>
        <p:spPr>
          <a:xfrm>
            <a:off x="7302905" y="1297205"/>
            <a:ext cx="1706488" cy="979667"/>
          </a:xfrm>
          <a:prstGeom prst="borderCallout2">
            <a:avLst>
              <a:gd name="adj1" fmla="val 15279"/>
              <a:gd name="adj2" fmla="val 3505"/>
              <a:gd name="adj3" fmla="val 22221"/>
              <a:gd name="adj4" fmla="val -2336"/>
              <a:gd name="adj5" fmla="val 72645"/>
              <a:gd name="adj6" fmla="val -7719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Welcome remarks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6" name="标注: 弯曲线形 5">
            <a:extLst>
              <a:ext uri="{FF2B5EF4-FFF2-40B4-BE49-F238E27FC236}">
                <a16:creationId xmlns:a16="http://schemas.microsoft.com/office/drawing/2014/main" id="{9BD76773-B1E2-4EBE-8B31-A68F1FB65F0B}"/>
              </a:ext>
            </a:extLst>
          </p:cNvPr>
          <p:cNvSpPr/>
          <p:nvPr/>
        </p:nvSpPr>
        <p:spPr>
          <a:xfrm>
            <a:off x="7263399" y="3140968"/>
            <a:ext cx="1845105" cy="1584176"/>
          </a:xfrm>
          <a:prstGeom prst="borderCallout2">
            <a:avLst>
              <a:gd name="adj1" fmla="val 15279"/>
              <a:gd name="adj2" fmla="val 3505"/>
              <a:gd name="adj3" fmla="val 22221"/>
              <a:gd name="adj4" fmla="val -2336"/>
              <a:gd name="adj5" fmla="val 67218"/>
              <a:gd name="adj6" fmla="val -78443"/>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rial" panose="020B0604020202020204" pitchFamily="34" charset="0"/>
                <a:cs typeface="Arial" panose="020B0604020202020204" pitchFamily="34" charset="0"/>
              </a:rPr>
              <a:t>Program or arrangement of the conference</a:t>
            </a:r>
            <a:endParaRPr lang="zh-CN" altLang="en-US" sz="2200" dirty="0">
              <a:solidFill>
                <a:schemeClr val="tx1"/>
              </a:solidFill>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9E854A15-6CCC-4759-829E-4A765F81A5A2}"/>
              </a:ext>
            </a:extLst>
          </p:cNvPr>
          <p:cNvSpPr/>
          <p:nvPr/>
        </p:nvSpPr>
        <p:spPr>
          <a:xfrm>
            <a:off x="394592" y="2301548"/>
            <a:ext cx="6769695" cy="4493538"/>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sym typeface="+mn-ea"/>
              </a:rPr>
              <a:t>              There are more than 50 interesting symposia, covering a wide range of branches of zoology such as evolution and systematics, ecology, conservation biology, reproductive biology, diseases, ethics and philosophy. Some symposia will present recent advances of zoology, using modern molecular and biological techniques, some will present new discoveries and applications of traditional zoology, and others will discuss philosophy and ethics of zoology. We are honored to invite some distinguished zoologists to give plenary speeches. The interesting social activities and cultural tours during the conference will give you deep impression.</a:t>
            </a:r>
            <a:endParaRPr lang="zh-CN" altLang="en-US" sz="2200" dirty="0"/>
          </a:p>
        </p:txBody>
      </p:sp>
    </p:spTree>
    <p:extLst>
      <p:ext uri="{BB962C8B-B14F-4D97-AF65-F5344CB8AC3E}">
        <p14:creationId xmlns:p14="http://schemas.microsoft.com/office/powerpoint/2010/main" val="7180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2"/>
                                        </p:tgtEl>
                                        <p:attrNameLst>
                                          <p:attrName>style.color</p:attrName>
                                        </p:attrNameLst>
                                      </p:cBhvr>
                                      <p:to>
                                        <a:srgbClr val="0000FF"/>
                                      </p:to>
                                    </p:animClr>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268760"/>
            <a:ext cx="6912767" cy="5542543"/>
          </a:xfrm>
          <a:prstGeom prst="rect">
            <a:avLst/>
          </a:prstGeom>
          <a:noFill/>
          <a:ln w="28575">
            <a:solidFill>
              <a:schemeClr val="accent1"/>
            </a:solidFill>
          </a:ln>
        </p:spPr>
        <p:txBody>
          <a:bodyPr wrap="square" rtlCol="0" anchor="t">
            <a:spAutoFit/>
          </a:bodyPr>
          <a:lstStyle/>
          <a:p>
            <a:pPr>
              <a:lnSpc>
                <a:spcPts val="2500"/>
              </a:lnSpc>
            </a:pPr>
            <a:r>
              <a:rPr lang="en-US" altLang="zh-CN" sz="2200" dirty="0">
                <a:latin typeface="Arial" panose="020B0604020202020204" pitchFamily="34" charset="0"/>
                <a:cs typeface="Arial" panose="020B0604020202020204" pitchFamily="34" charset="0"/>
                <a:sym typeface="+mn-ea"/>
              </a:rPr>
              <a:t>       In this new century, with rapid and ongoing industrialization, we  face more environmental challenges than ever before: invasion of alien species, extinction of endangered species, environmental deterioration, outbreaks of diseases and pests, and so on. Fortunately, we have become more capable in dealing with these challenges in the rapid development of modern zoology. </a:t>
            </a:r>
          </a:p>
          <a:p>
            <a:pPr>
              <a:lnSpc>
                <a:spcPts val="2500"/>
              </a:lnSpc>
            </a:pPr>
            <a:r>
              <a:rPr lang="en-US" altLang="zh-CN" sz="2200" dirty="0">
                <a:latin typeface="Arial" panose="020B0604020202020204" pitchFamily="34" charset="0"/>
                <a:cs typeface="Arial" panose="020B0604020202020204" pitchFamily="34" charset="0"/>
                <a:sym typeface="+mn-ea"/>
              </a:rPr>
              <a:t>      I sincerely hope that participants worldwide will take this opportunity to exchange ideas, to establish friendships for the future of zoology, and to promote our capacity for solving the conflicts between wildlife and humans. </a:t>
            </a:r>
            <a:endParaRPr lang="en-US" altLang="zh-CN" sz="2200" dirty="0">
              <a:latin typeface="Arial" panose="020B0604020202020204" pitchFamily="34" charset="0"/>
              <a:cs typeface="Arial" panose="020B0604020202020204" pitchFamily="34" charset="0"/>
            </a:endParaRPr>
          </a:p>
          <a:p>
            <a:pPr>
              <a:lnSpc>
                <a:spcPts val="2500"/>
              </a:lnSpc>
            </a:pPr>
            <a:r>
              <a:rPr lang="en-US" altLang="zh-CN" sz="2200" dirty="0">
                <a:latin typeface="Arial" panose="020B0604020202020204" pitchFamily="34" charset="0"/>
                <a:cs typeface="Arial" panose="020B0604020202020204" pitchFamily="34" charset="0"/>
                <a:sym typeface="+mn-ea"/>
              </a:rPr>
              <a:t>       I wish the congress will be successful and productive, and wish you to have a very pleasant and memorable experience in the beautiful and historical city of Beijing.</a:t>
            </a:r>
            <a:endParaRPr lang="zh-CN" altLang="en-US" sz="2200" dirty="0">
              <a:latin typeface="Arial" panose="020B0604020202020204" pitchFamily="34" charset="0"/>
              <a:cs typeface="Arial" panose="020B0604020202020204" pitchFamily="34" charset="0"/>
            </a:endParaRPr>
          </a:p>
        </p:txBody>
      </p:sp>
      <p:sp>
        <p:nvSpPr>
          <p:cNvPr id="4" name="标注: 弯曲线形 3">
            <a:extLst>
              <a:ext uri="{FF2B5EF4-FFF2-40B4-BE49-F238E27FC236}">
                <a16:creationId xmlns:a16="http://schemas.microsoft.com/office/drawing/2014/main" id="{66D1ACB3-991B-4540-89DB-76289CDCF7F2}"/>
              </a:ext>
            </a:extLst>
          </p:cNvPr>
          <p:cNvSpPr/>
          <p:nvPr/>
        </p:nvSpPr>
        <p:spPr>
          <a:xfrm>
            <a:off x="7380312" y="1412776"/>
            <a:ext cx="1706488" cy="936104"/>
          </a:xfrm>
          <a:prstGeom prst="borderCallout2">
            <a:avLst>
              <a:gd name="adj1" fmla="val 15279"/>
              <a:gd name="adj2" fmla="val 3505"/>
              <a:gd name="adj3" fmla="val 22221"/>
              <a:gd name="adj4" fmla="val -2336"/>
              <a:gd name="adj5" fmla="val 67218"/>
              <a:gd name="adj6" fmla="val -78443"/>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rial" panose="020B0604020202020204" pitchFamily="34" charset="0"/>
                <a:cs typeface="Arial" panose="020B0604020202020204" pitchFamily="34" charset="0"/>
              </a:rPr>
              <a:t>Background information</a:t>
            </a:r>
            <a:endParaRPr lang="zh-CN" altLang="en-US" sz="2200" dirty="0">
              <a:solidFill>
                <a:schemeClr val="tx1"/>
              </a:solidFill>
              <a:latin typeface="Arial" panose="020B0604020202020204" pitchFamily="34" charset="0"/>
              <a:cs typeface="Arial" panose="020B0604020202020204" pitchFamily="34" charset="0"/>
            </a:endParaRPr>
          </a:p>
        </p:txBody>
      </p:sp>
      <p:sp>
        <p:nvSpPr>
          <p:cNvPr id="5" name="标注: 弯曲线形 4">
            <a:extLst>
              <a:ext uri="{FF2B5EF4-FFF2-40B4-BE49-F238E27FC236}">
                <a16:creationId xmlns:a16="http://schemas.microsoft.com/office/drawing/2014/main" id="{7B1DC3C6-AB78-4ACF-AF39-D4A1E9D77E14}"/>
              </a:ext>
            </a:extLst>
          </p:cNvPr>
          <p:cNvSpPr/>
          <p:nvPr/>
        </p:nvSpPr>
        <p:spPr>
          <a:xfrm>
            <a:off x="7380312" y="3454628"/>
            <a:ext cx="1706488" cy="1054493"/>
          </a:xfrm>
          <a:prstGeom prst="borderCallout2">
            <a:avLst>
              <a:gd name="adj1" fmla="val 15279"/>
              <a:gd name="adj2" fmla="val 3505"/>
              <a:gd name="adj3" fmla="val 22221"/>
              <a:gd name="adj4" fmla="val -2336"/>
              <a:gd name="adj5" fmla="val 90409"/>
              <a:gd name="adj6" fmla="val -64112"/>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Aim of the conference</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6" name="标注: 弯曲线形 5">
            <a:extLst>
              <a:ext uri="{FF2B5EF4-FFF2-40B4-BE49-F238E27FC236}">
                <a16:creationId xmlns:a16="http://schemas.microsoft.com/office/drawing/2014/main" id="{09514911-D2D6-457D-AB36-1108B1CA1408}"/>
              </a:ext>
            </a:extLst>
          </p:cNvPr>
          <p:cNvSpPr/>
          <p:nvPr/>
        </p:nvSpPr>
        <p:spPr>
          <a:xfrm>
            <a:off x="7452320" y="5589240"/>
            <a:ext cx="1512168" cy="910475"/>
          </a:xfrm>
          <a:prstGeom prst="borderCallout2">
            <a:avLst>
              <a:gd name="adj1" fmla="val 15279"/>
              <a:gd name="adj2" fmla="val 3505"/>
              <a:gd name="adj3" fmla="val 22221"/>
              <a:gd name="adj4" fmla="val -2336"/>
              <a:gd name="adj5" fmla="val 48351"/>
              <a:gd name="adj6" fmla="val -6660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Good wishes</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90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0000FF"/>
                                      </p:to>
                                    </p:animClr>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4AD54E-4980-4DAC-A2DB-B923FFF806F9}"/>
              </a:ext>
            </a:extLst>
          </p:cNvPr>
          <p:cNvSpPr/>
          <p:nvPr/>
        </p:nvSpPr>
        <p:spPr>
          <a:xfrm>
            <a:off x="2123728" y="332656"/>
            <a:ext cx="6032421" cy="646331"/>
          </a:xfrm>
          <a:prstGeom prst="rect">
            <a:avLst/>
          </a:prstGeom>
        </p:spPr>
        <p:txBody>
          <a:bodyPr wrap="none">
            <a:spAutoFit/>
          </a:bodyPr>
          <a:lstStyle/>
          <a:p>
            <a:r>
              <a:rPr lang="en-US" altLang="zh-CN" sz="3600" dirty="0">
                <a:latin typeface="Arial" panose="020B0604020202020204" pitchFamily="34" charset="0"/>
                <a:cs typeface="Arial" panose="020B0604020202020204" pitchFamily="34" charset="0"/>
              </a:rPr>
              <a:t>Sample of opening speech 3</a:t>
            </a:r>
            <a:endParaRPr lang="zh-CN" altLang="en-US" sz="3600" dirty="0"/>
          </a:p>
        </p:txBody>
      </p:sp>
      <p:sp>
        <p:nvSpPr>
          <p:cNvPr id="4" name="文本框 3">
            <a:extLst>
              <a:ext uri="{FF2B5EF4-FFF2-40B4-BE49-F238E27FC236}">
                <a16:creationId xmlns:a16="http://schemas.microsoft.com/office/drawing/2014/main" id="{680FC7F0-30CF-47C7-9087-94317A1FE926}"/>
              </a:ext>
            </a:extLst>
          </p:cNvPr>
          <p:cNvSpPr txBox="1"/>
          <p:nvPr/>
        </p:nvSpPr>
        <p:spPr>
          <a:xfrm>
            <a:off x="251520" y="1268760"/>
            <a:ext cx="6768752" cy="5509200"/>
          </a:xfrm>
          <a:prstGeom prst="rect">
            <a:avLst/>
          </a:prstGeom>
          <a:noFill/>
          <a:ln w="28575">
            <a:solidFill>
              <a:schemeClr val="accent1"/>
            </a:solidFill>
          </a:ln>
        </p:spPr>
        <p:txBody>
          <a:bodyPr wrap="square" rtlCol="0">
            <a:spAutoFit/>
          </a:bodyPr>
          <a:lstStyle/>
          <a:p>
            <a:r>
              <a:rPr lang="en-US" altLang="zh-CN" sz="2200" dirty="0">
                <a:latin typeface="Arial" panose="020B0604020202020204" pitchFamily="34" charset="0"/>
                <a:cs typeface="Arial" panose="020B0604020202020204" pitchFamily="34" charset="0"/>
              </a:rPr>
              <a:t>Distinguished friends, ladies and gentlemen,</a:t>
            </a:r>
          </a:p>
          <a:p>
            <a:r>
              <a:rPr lang="en-US" altLang="zh-CN" sz="2200" dirty="0">
                <a:latin typeface="Arial" panose="020B0604020202020204" pitchFamily="34" charset="0"/>
                <a:cs typeface="Arial" panose="020B0604020202020204" pitchFamily="34" charset="0"/>
              </a:rPr>
              <a:t>       Good morning! The autumn is the most beautiful season in Beijing, and it’s also the season of harvest. Because the world cement industry has an appointment with Beijing’s golden autumn, and the coming of our friends has made this year’s autumn extraordinarily pleasant.</a:t>
            </a:r>
          </a:p>
          <a:p>
            <a:r>
              <a:rPr lang="en-US" altLang="zh-CN" sz="2200" dirty="0">
                <a:latin typeface="Arial" panose="020B0604020202020204" pitchFamily="34" charset="0"/>
                <a:cs typeface="Arial" panose="020B0604020202020204" pitchFamily="34" charset="0"/>
              </a:rPr>
              <a:t>      INTERCEM (International Cement Conference) has been successfully held in 17 countries. Today its eighteenth opening in Beijing is a great event of the world cement industry, and is especially a long awaited blessing of China’s cement industry. What makes us feel honored the most is that our China National Non-metallic Minerals Corporation (Group) (CNMC) is able to undertake this conference as entrusted by INTERCEM and permitted by the State</a:t>
            </a:r>
          </a:p>
        </p:txBody>
      </p:sp>
      <p:sp>
        <p:nvSpPr>
          <p:cNvPr id="5" name="标注: 弯曲线形 4">
            <a:extLst>
              <a:ext uri="{FF2B5EF4-FFF2-40B4-BE49-F238E27FC236}">
                <a16:creationId xmlns:a16="http://schemas.microsoft.com/office/drawing/2014/main" id="{F32877B4-6FCA-4B97-92B7-64EFB2583489}"/>
              </a:ext>
            </a:extLst>
          </p:cNvPr>
          <p:cNvSpPr/>
          <p:nvPr/>
        </p:nvSpPr>
        <p:spPr>
          <a:xfrm>
            <a:off x="7195653" y="1844824"/>
            <a:ext cx="1706488" cy="1296144"/>
          </a:xfrm>
          <a:prstGeom prst="borderCallout2">
            <a:avLst>
              <a:gd name="adj1" fmla="val 15279"/>
              <a:gd name="adj2" fmla="val 3505"/>
              <a:gd name="adj3" fmla="val 22221"/>
              <a:gd name="adj4" fmla="val -2336"/>
              <a:gd name="adj5" fmla="val 67218"/>
              <a:gd name="adj6" fmla="val -7844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Opening the speech </a:t>
            </a:r>
            <a:r>
              <a:rPr lang="zh-CN" altLang="en-US" sz="2400" dirty="0">
                <a:solidFill>
                  <a:schemeClr val="tx1"/>
                </a:solidFill>
                <a:latin typeface="Arial" panose="020B0604020202020204" pitchFamily="34" charset="0"/>
                <a:cs typeface="Arial" panose="020B0604020202020204" pitchFamily="34" charset="0"/>
              </a:rPr>
              <a:t>开场白</a:t>
            </a:r>
          </a:p>
        </p:txBody>
      </p:sp>
    </p:spTree>
    <p:extLst>
      <p:ext uri="{BB962C8B-B14F-4D97-AF65-F5344CB8AC3E}">
        <p14:creationId xmlns:p14="http://schemas.microsoft.com/office/powerpoint/2010/main" val="265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4">
                                            <p:txEl>
                                              <p:pRg st="2" end="2"/>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2148</Words>
  <Application>Microsoft Office PowerPoint</Application>
  <PresentationFormat>全屏显示(4:3)</PresentationFormat>
  <Paragraphs>93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宋体</vt:lpstr>
      <vt:lpstr>微软雅黑</vt:lpstr>
      <vt:lpstr>Arial</vt:lpstr>
      <vt:lpstr>Bodoni MT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Sue</cp:lastModifiedBy>
  <cp:revision>138</cp:revision>
  <dcterms:created xsi:type="dcterms:W3CDTF">2017-11-16T11:08:01Z</dcterms:created>
  <dcterms:modified xsi:type="dcterms:W3CDTF">2018-09-12T08:22:41Z</dcterms:modified>
</cp:coreProperties>
</file>