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1"/>
    <p:sldMasterId id="2147483791" r:id="rId2"/>
  </p:sldMasterIdLst>
  <p:sldIdLst>
    <p:sldId id="256" r:id="rId3"/>
    <p:sldId id="257" r:id="rId4"/>
    <p:sldId id="259" r:id="rId5"/>
    <p:sldId id="263" r:id="rId6"/>
    <p:sldId id="266" r:id="rId7"/>
    <p:sldId id="270" r:id="rId8"/>
    <p:sldId id="258" r:id="rId9"/>
    <p:sldId id="260" r:id="rId10"/>
    <p:sldId id="261" r:id="rId11"/>
    <p:sldId id="262" r:id="rId12"/>
    <p:sldId id="264" r:id="rId13"/>
    <p:sldId id="268" r:id="rId14"/>
    <p:sldId id="269" r:id="rId15"/>
    <p:sldId id="265"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488" y="14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B9D2C864-9362-43C7-A136-D9C41D93A96D}" type="slidenum">
              <a:rPr lang="en-US" smtClean="0"/>
              <a:t>‹#›</a:t>
            </a:fld>
            <a:endParaRPr lang="en-US"/>
          </a:p>
        </p:txBody>
      </p:sp>
    </p:spTree>
    <p:extLst>
      <p:ext uri="{BB962C8B-B14F-4D97-AF65-F5344CB8AC3E}">
        <p14:creationId xmlns:p14="http://schemas.microsoft.com/office/powerpoint/2010/main" val="370489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0E84CCD-4C7E-D64F-B8FE-AF3473173BCF}" type="slidenum">
              <a:rPr lang="en-US" smtClean="0"/>
              <a:t>‹#›</a:t>
            </a:fld>
            <a:endParaRPr lang="en-US"/>
          </a:p>
        </p:txBody>
      </p:sp>
    </p:spTree>
    <p:extLst>
      <p:ext uri="{BB962C8B-B14F-4D97-AF65-F5344CB8AC3E}">
        <p14:creationId xmlns:p14="http://schemas.microsoft.com/office/powerpoint/2010/main" val="2466806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0E84CCD-4C7E-D64F-B8FE-AF3473173BCF}" type="slidenum">
              <a:rPr lang="en-US" smtClean="0"/>
              <a:t>‹#›</a:t>
            </a:fld>
            <a:endParaRPr lang="en-US"/>
          </a:p>
        </p:txBody>
      </p:sp>
    </p:spTree>
    <p:extLst>
      <p:ext uri="{BB962C8B-B14F-4D97-AF65-F5344CB8AC3E}">
        <p14:creationId xmlns:p14="http://schemas.microsoft.com/office/powerpoint/2010/main" val="3576888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8486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953000"/>
          </a:xfrm>
        </p:spPr>
        <p:txBody>
          <a:bodyPr/>
          <a:lstStyle/>
          <a:p>
            <a:r>
              <a:rPr lang="en-US" smtClean="0"/>
              <a:t>Click icon to add table</a:t>
            </a:r>
            <a:endParaRPr lang="en-US"/>
          </a:p>
        </p:txBody>
      </p:sp>
      <p:sp>
        <p:nvSpPr>
          <p:cNvPr id="4" name="Slide Number Placeholder 3"/>
          <p:cNvSpPr>
            <a:spLocks noGrp="1"/>
          </p:cNvSpPr>
          <p:nvPr>
            <p:ph type="sldNum" sz="quarter" idx="10"/>
          </p:nvPr>
        </p:nvSpPr>
        <p:spPr>
          <a:xfrm>
            <a:off x="3276600" y="6477000"/>
            <a:ext cx="2133600" cy="304800"/>
          </a:xfrm>
        </p:spPr>
        <p:txBody>
          <a:bodyPr/>
          <a:lstStyle>
            <a:lvl1pPr>
              <a:defRPr/>
            </a:lvl1pPr>
          </a:lstStyle>
          <a:p>
            <a:fld id="{80E84CCD-4C7E-D64F-B8FE-AF3473173BCF}" type="slidenum">
              <a:rPr lang="en-US" smtClean="0"/>
              <a:t>‹#›</a:t>
            </a:fld>
            <a:endParaRPr lang="en-US"/>
          </a:p>
        </p:txBody>
      </p:sp>
    </p:spTree>
    <p:extLst>
      <p:ext uri="{BB962C8B-B14F-4D97-AF65-F5344CB8AC3E}">
        <p14:creationId xmlns:p14="http://schemas.microsoft.com/office/powerpoint/2010/main" val="4271902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B8024FD-47EE-124F-A08F-59E0744F2DB8}" type="slidenum">
              <a:rPr lang="ko-KR" altLang="en-US"/>
              <a:pPr/>
              <a:t>‹#›</a:t>
            </a:fld>
            <a:endParaRPr lang="en-US"/>
          </a:p>
        </p:txBody>
      </p:sp>
    </p:spTree>
    <p:extLst>
      <p:ext uri="{BB962C8B-B14F-4D97-AF65-F5344CB8AC3E}">
        <p14:creationId xmlns:p14="http://schemas.microsoft.com/office/powerpoint/2010/main" val="370742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BAC71AA-1931-704A-82FF-3B52FAC011E8}" type="slidenum">
              <a:rPr lang="ko-KR" altLang="en-US"/>
              <a:pPr/>
              <a:t>‹#›</a:t>
            </a:fld>
            <a:endParaRPr lang="en-US"/>
          </a:p>
        </p:txBody>
      </p:sp>
    </p:spTree>
    <p:extLst>
      <p:ext uri="{BB962C8B-B14F-4D97-AF65-F5344CB8AC3E}">
        <p14:creationId xmlns:p14="http://schemas.microsoft.com/office/powerpoint/2010/main" val="4159106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031F4D-29D5-9143-9779-8BF1A2EB78DB}" type="slidenum">
              <a:rPr lang="ko-KR" altLang="en-US"/>
              <a:pPr/>
              <a:t>‹#›</a:t>
            </a:fld>
            <a:endParaRPr lang="en-US"/>
          </a:p>
        </p:txBody>
      </p:sp>
    </p:spTree>
    <p:extLst>
      <p:ext uri="{BB962C8B-B14F-4D97-AF65-F5344CB8AC3E}">
        <p14:creationId xmlns:p14="http://schemas.microsoft.com/office/powerpoint/2010/main" val="2085679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635A513-9A4F-944E-B54F-EE0D39DF9B47}" type="slidenum">
              <a:rPr lang="ko-KR" altLang="en-US"/>
              <a:pPr/>
              <a:t>‹#›</a:t>
            </a:fld>
            <a:endParaRPr lang="en-US"/>
          </a:p>
        </p:txBody>
      </p:sp>
    </p:spTree>
    <p:extLst>
      <p:ext uri="{BB962C8B-B14F-4D97-AF65-F5344CB8AC3E}">
        <p14:creationId xmlns:p14="http://schemas.microsoft.com/office/powerpoint/2010/main" val="3387602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quarter"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D894E08-AF11-7143-8F6E-538C0C068121}" type="slidenum">
              <a:rPr lang="ko-KR" altLang="en-US"/>
              <a:pPr/>
              <a:t>‹#›</a:t>
            </a:fld>
            <a:endParaRPr lang="en-US"/>
          </a:p>
        </p:txBody>
      </p:sp>
    </p:spTree>
    <p:extLst>
      <p:ext uri="{BB962C8B-B14F-4D97-AF65-F5344CB8AC3E}">
        <p14:creationId xmlns:p14="http://schemas.microsoft.com/office/powerpoint/2010/main" val="92300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quarter"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1AC5AB4-1D5D-504F-9C7F-695C42985998}" type="slidenum">
              <a:rPr lang="ko-KR" altLang="en-US"/>
              <a:pPr/>
              <a:t>‹#›</a:t>
            </a:fld>
            <a:endParaRPr lang="en-US"/>
          </a:p>
        </p:txBody>
      </p:sp>
    </p:spTree>
    <p:extLst>
      <p:ext uri="{BB962C8B-B14F-4D97-AF65-F5344CB8AC3E}">
        <p14:creationId xmlns:p14="http://schemas.microsoft.com/office/powerpoint/2010/main" val="285085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31A6557-970E-0B43-AECD-E0335F082AE4}" type="slidenum">
              <a:rPr lang="ko-KR" altLang="en-US"/>
              <a:pPr/>
              <a:t>‹#›</a:t>
            </a:fld>
            <a:endParaRPr lang="en-US"/>
          </a:p>
        </p:txBody>
      </p:sp>
    </p:spTree>
    <p:extLst>
      <p:ext uri="{BB962C8B-B14F-4D97-AF65-F5344CB8AC3E}">
        <p14:creationId xmlns:p14="http://schemas.microsoft.com/office/powerpoint/2010/main" val="273889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0E84CCD-4C7E-D64F-B8FE-AF3473173BCF}" type="slidenum">
              <a:rPr lang="en-US" smtClean="0"/>
              <a:t>‹#›</a:t>
            </a:fld>
            <a:endParaRPr lang="en-US"/>
          </a:p>
        </p:txBody>
      </p:sp>
    </p:spTree>
    <p:extLst>
      <p:ext uri="{BB962C8B-B14F-4D97-AF65-F5344CB8AC3E}">
        <p14:creationId xmlns:p14="http://schemas.microsoft.com/office/powerpoint/2010/main" val="32165119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9AB7CC6-E85C-894C-8CD5-5E9B5C9C611C}" type="slidenum">
              <a:rPr lang="ko-KR" altLang="en-US"/>
              <a:pPr/>
              <a:t>‹#›</a:t>
            </a:fld>
            <a:endParaRPr lang="en-US"/>
          </a:p>
        </p:txBody>
      </p:sp>
    </p:spTree>
    <p:extLst>
      <p:ext uri="{BB962C8B-B14F-4D97-AF65-F5344CB8AC3E}">
        <p14:creationId xmlns:p14="http://schemas.microsoft.com/office/powerpoint/2010/main" val="40812922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7E38F79-34D4-B145-A21A-6FB593F59A5D}" type="slidenum">
              <a:rPr lang="ko-KR" altLang="en-US"/>
              <a:pPr/>
              <a:t>‹#›</a:t>
            </a:fld>
            <a:endParaRPr lang="en-US"/>
          </a:p>
        </p:txBody>
      </p:sp>
    </p:spTree>
    <p:extLst>
      <p:ext uri="{BB962C8B-B14F-4D97-AF65-F5344CB8AC3E}">
        <p14:creationId xmlns:p14="http://schemas.microsoft.com/office/powerpoint/2010/main" val="3000496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7D7789-03F2-3E46-8016-02CCC879D93E}" type="slidenum">
              <a:rPr lang="ko-KR" altLang="en-US"/>
              <a:pPr/>
              <a:t>‹#›</a:t>
            </a:fld>
            <a:endParaRPr lang="en-US"/>
          </a:p>
        </p:txBody>
      </p:sp>
    </p:spTree>
    <p:extLst>
      <p:ext uri="{BB962C8B-B14F-4D97-AF65-F5344CB8AC3E}">
        <p14:creationId xmlns:p14="http://schemas.microsoft.com/office/powerpoint/2010/main" val="2791117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3853A9F-0513-9941-93FF-CA207DF08500}" type="slidenum">
              <a:rPr lang="ko-KR" altLang="en-US"/>
              <a:pPr/>
              <a:t>‹#›</a:t>
            </a:fld>
            <a:endParaRPr lang="en-US"/>
          </a:p>
        </p:txBody>
      </p:sp>
    </p:spTree>
    <p:extLst>
      <p:ext uri="{BB962C8B-B14F-4D97-AF65-F5344CB8AC3E}">
        <p14:creationId xmlns:p14="http://schemas.microsoft.com/office/powerpoint/2010/main" val="1893732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80E84CCD-4C7E-D64F-B8FE-AF3473173BCF}" type="slidenum">
              <a:rPr lang="en-US" smtClean="0"/>
              <a:t>‹#›</a:t>
            </a:fld>
            <a:endParaRPr lang="en-US"/>
          </a:p>
        </p:txBody>
      </p:sp>
    </p:spTree>
    <p:extLst>
      <p:ext uri="{BB962C8B-B14F-4D97-AF65-F5344CB8AC3E}">
        <p14:creationId xmlns:p14="http://schemas.microsoft.com/office/powerpoint/2010/main" val="219251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0E84CCD-4C7E-D64F-B8FE-AF3473173BCF}" type="slidenum">
              <a:rPr lang="en-US" smtClean="0"/>
              <a:t>‹#›</a:t>
            </a:fld>
            <a:endParaRPr lang="en-US"/>
          </a:p>
        </p:txBody>
      </p:sp>
    </p:spTree>
    <p:extLst>
      <p:ext uri="{BB962C8B-B14F-4D97-AF65-F5344CB8AC3E}">
        <p14:creationId xmlns:p14="http://schemas.microsoft.com/office/powerpoint/2010/main" val="360222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80E84CCD-4C7E-D64F-B8FE-AF3473173BCF}" type="slidenum">
              <a:rPr lang="en-US" smtClean="0"/>
              <a:t>‹#›</a:t>
            </a:fld>
            <a:endParaRPr lang="en-US"/>
          </a:p>
        </p:txBody>
      </p:sp>
    </p:spTree>
    <p:extLst>
      <p:ext uri="{BB962C8B-B14F-4D97-AF65-F5344CB8AC3E}">
        <p14:creationId xmlns:p14="http://schemas.microsoft.com/office/powerpoint/2010/main" val="268384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0E84CCD-4C7E-D64F-B8FE-AF3473173BCF}" type="slidenum">
              <a:rPr lang="en-US" smtClean="0"/>
              <a:t>‹#›</a:t>
            </a:fld>
            <a:endParaRPr lang="en-US"/>
          </a:p>
        </p:txBody>
      </p:sp>
    </p:spTree>
    <p:extLst>
      <p:ext uri="{BB962C8B-B14F-4D97-AF65-F5344CB8AC3E}">
        <p14:creationId xmlns:p14="http://schemas.microsoft.com/office/powerpoint/2010/main" val="326722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80E84CCD-4C7E-D64F-B8FE-AF3473173BCF}" type="slidenum">
              <a:rPr lang="en-US" smtClean="0"/>
              <a:t>‹#›</a:t>
            </a:fld>
            <a:endParaRPr lang="en-US"/>
          </a:p>
        </p:txBody>
      </p:sp>
    </p:spTree>
    <p:extLst>
      <p:ext uri="{BB962C8B-B14F-4D97-AF65-F5344CB8AC3E}">
        <p14:creationId xmlns:p14="http://schemas.microsoft.com/office/powerpoint/2010/main" val="85470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0E84CCD-4C7E-D64F-B8FE-AF3473173BCF}" type="slidenum">
              <a:rPr lang="en-US" smtClean="0"/>
              <a:t>‹#›</a:t>
            </a:fld>
            <a:endParaRPr lang="en-US"/>
          </a:p>
        </p:txBody>
      </p:sp>
    </p:spTree>
    <p:extLst>
      <p:ext uri="{BB962C8B-B14F-4D97-AF65-F5344CB8AC3E}">
        <p14:creationId xmlns:p14="http://schemas.microsoft.com/office/powerpoint/2010/main" val="2225829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0E84CCD-4C7E-D64F-B8FE-AF3473173BCF}" type="slidenum">
              <a:rPr lang="en-US" smtClean="0"/>
              <a:t>‹#›</a:t>
            </a:fld>
            <a:endParaRPr lang="en-US"/>
          </a:p>
        </p:txBody>
      </p:sp>
    </p:spTree>
    <p:extLst>
      <p:ext uri="{BB962C8B-B14F-4D97-AF65-F5344CB8AC3E}">
        <p14:creationId xmlns:p14="http://schemas.microsoft.com/office/powerpoint/2010/main" val="60223044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Freeform 77"/>
          <p:cNvSpPr>
            <a:spLocks/>
          </p:cNvSpPr>
          <p:nvPr/>
        </p:nvSpPr>
        <p:spPr bwMode="auto">
          <a:xfrm flipV="1">
            <a:off x="2438400" y="671830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w 4224"/>
              <a:gd name="T11" fmla="*/ 0 h 88"/>
              <a:gd name="T12" fmla="*/ 4224 w 4224"/>
              <a:gd name="T13" fmla="*/ 88 h 88"/>
            </a:gdLst>
            <a:ahLst/>
            <a:cxnLst>
              <a:cxn ang="0">
                <a:pos x="T0" y="T1"/>
              </a:cxn>
              <a:cxn ang="0">
                <a:pos x="T2" y="T3"/>
              </a:cxn>
              <a:cxn ang="0">
                <a:pos x="T4" y="T5"/>
              </a:cxn>
              <a:cxn ang="0">
                <a:pos x="T6" y="T7"/>
              </a:cxn>
              <a:cxn ang="0">
                <a:pos x="T8" y="T9"/>
              </a:cxn>
            </a:cxnLst>
            <a:rect l="T10" t="T11" r="T12" b="T13"/>
            <a:pathLst>
              <a:path w="4224" h="88">
                <a:moveTo>
                  <a:pt x="0" y="0"/>
                </a:moveTo>
                <a:lnTo>
                  <a:pt x="88" y="88"/>
                </a:lnTo>
                <a:lnTo>
                  <a:pt x="4224" y="88"/>
                </a:lnTo>
                <a:lnTo>
                  <a:pt x="42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 name="Rectangle 78"/>
          <p:cNvSpPr>
            <a:spLocks noChangeArrowheads="1"/>
          </p:cNvSpPr>
          <p:nvPr/>
        </p:nvSpPr>
        <p:spPr bwMode="auto">
          <a:xfrm flipH="1">
            <a:off x="7820025" y="6705600"/>
            <a:ext cx="13081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p>
            <a:pPr algn="r" eaLnBrk="1" hangingPunct="1"/>
            <a:r>
              <a:rPr lang="en-US" sz="1000" b="1">
                <a:solidFill>
                  <a:schemeClr val="tx2"/>
                </a:solidFill>
                <a:latin typeface="Verdana" charset="0"/>
                <a:ea typeface="Gulim" charset="0"/>
                <a:cs typeface="Gulim" charset="0"/>
              </a:rPr>
              <a:t>YOUR SITE HERE</a:t>
            </a:r>
          </a:p>
        </p:txBody>
      </p:sp>
      <p:sp>
        <p:nvSpPr>
          <p:cNvPr id="1028" name="Freeform 35"/>
          <p:cNvSpPr>
            <a:spLocks/>
          </p:cNvSpPr>
          <p:nvPr/>
        </p:nvSpPr>
        <p:spPr bwMode="auto">
          <a:xfrm>
            <a:off x="0" y="0"/>
            <a:ext cx="9144000" cy="1397000"/>
          </a:xfrm>
          <a:custGeom>
            <a:avLst/>
            <a:gdLst>
              <a:gd name="T0" fmla="*/ 0 w 5760"/>
              <a:gd name="T1" fmla="*/ 856 h 880"/>
              <a:gd name="T2" fmla="*/ 72 w 5760"/>
              <a:gd name="T3" fmla="*/ 856 h 880"/>
              <a:gd name="T4" fmla="*/ 72 w 5760"/>
              <a:gd name="T5" fmla="*/ 576 h 880"/>
              <a:gd name="T6" fmla="*/ 4584 w 5760"/>
              <a:gd name="T7" fmla="*/ 576 h 880"/>
              <a:gd name="T8" fmla="*/ 4888 w 5760"/>
              <a:gd name="T9" fmla="*/ 880 h 880"/>
              <a:gd name="T10" fmla="*/ 5760 w 5760"/>
              <a:gd name="T11" fmla="*/ 880 h 880"/>
              <a:gd name="T12" fmla="*/ 5760 w 5760"/>
              <a:gd name="T13" fmla="*/ 0 h 880"/>
              <a:gd name="T14" fmla="*/ 0 w 5760"/>
              <a:gd name="T15" fmla="*/ 0 h 880"/>
              <a:gd name="T16" fmla="*/ 0 w 5760"/>
              <a:gd name="T17" fmla="*/ 856 h 880"/>
              <a:gd name="T18" fmla="*/ 0 w 5760"/>
              <a:gd name="T19" fmla="*/ 0 h 880"/>
              <a:gd name="T20" fmla="*/ 5760 w 5760"/>
              <a:gd name="T21" fmla="*/ 880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5760" h="880">
                <a:moveTo>
                  <a:pt x="0" y="856"/>
                </a:moveTo>
                <a:lnTo>
                  <a:pt x="72" y="856"/>
                </a:lnTo>
                <a:lnTo>
                  <a:pt x="72" y="576"/>
                </a:lnTo>
                <a:lnTo>
                  <a:pt x="4584" y="576"/>
                </a:lnTo>
                <a:lnTo>
                  <a:pt x="4888" y="880"/>
                </a:lnTo>
                <a:lnTo>
                  <a:pt x="5760" y="880"/>
                </a:lnTo>
                <a:lnTo>
                  <a:pt x="5760" y="0"/>
                </a:lnTo>
                <a:lnTo>
                  <a:pt x="0" y="0"/>
                </a:lnTo>
                <a:lnTo>
                  <a:pt x="0" y="8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9" name="Rectangle 21"/>
          <p:cNvSpPr>
            <a:spLocks noGrp="1" noChangeArrowheads="1"/>
          </p:cNvSpPr>
          <p:nvPr>
            <p:ph type="title"/>
          </p:nvPr>
        </p:nvSpPr>
        <p:spPr bwMode="auto">
          <a:xfrm>
            <a:off x="457200" y="304800"/>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altLang="zh-CN"/>
          </a:p>
        </p:txBody>
      </p:sp>
      <p:sp>
        <p:nvSpPr>
          <p:cNvPr id="1030" name="Rectangle 22"/>
          <p:cNvSpPr>
            <a:spLocks noGrp="1" noChangeArrowheads="1"/>
          </p:cNvSpPr>
          <p:nvPr>
            <p:ph type="body" idx="1"/>
          </p:nvPr>
        </p:nvSpPr>
        <p:spPr bwMode="auto">
          <a:xfrm>
            <a:off x="457200" y="13716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ltLang="zh-CN"/>
          </a:p>
        </p:txBody>
      </p:sp>
      <p:sp>
        <p:nvSpPr>
          <p:cNvPr id="1031" name="Rectangle 25"/>
          <p:cNvSpPr>
            <a:spLocks noGrp="1" noChangeArrowheads="1"/>
          </p:cNvSpPr>
          <p:nvPr>
            <p:ph type="sldNum" sz="quarter" idx="4"/>
          </p:nvPr>
        </p:nvSpPr>
        <p:spPr bwMode="auto">
          <a:xfrm>
            <a:off x="3276600" y="6477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DDDDDD"/>
                  </a:outerShdw>
                </a:effectLst>
                <a:latin typeface="+mn-lt"/>
                <a:ea typeface="Gulim" charset="0"/>
                <a:cs typeface="Gulim" charset="0"/>
              </a:defRPr>
            </a:lvl1pPr>
          </a:lstStyle>
          <a:p>
            <a:fld id="{80E84CCD-4C7E-D64F-B8FE-AF3473173BCF}" type="slidenum">
              <a:rPr lang="en-US" smtClean="0"/>
              <a:t>‹#›</a:t>
            </a:fld>
            <a:endParaRPr lang="en-US"/>
          </a:p>
        </p:txBody>
      </p:sp>
      <p:sp>
        <p:nvSpPr>
          <p:cNvPr id="1032" name="Rectangle 36"/>
          <p:cNvSpPr>
            <a:spLocks noChangeArrowheads="1"/>
          </p:cNvSpPr>
          <p:nvPr/>
        </p:nvSpPr>
        <p:spPr bwMode="auto">
          <a:xfrm>
            <a:off x="8013700" y="987425"/>
            <a:ext cx="11557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spAutoFit/>
          </a:bodyPr>
          <a:lstStyle/>
          <a:p>
            <a:pPr algn="ctr" eaLnBrk="1" hangingPunct="1"/>
            <a:r>
              <a:rPr lang="en-US" b="1">
                <a:solidFill>
                  <a:schemeClr val="tx2"/>
                </a:solidFill>
                <a:latin typeface="Verdana" charset="0"/>
                <a:ea typeface="Gulim" charset="0"/>
                <a:cs typeface="Gulim" charset="0"/>
              </a:rPr>
              <a:t>LOGO</a:t>
            </a:r>
          </a:p>
        </p:txBody>
      </p:sp>
      <p:sp>
        <p:nvSpPr>
          <p:cNvPr id="1033" name="Freeform 37"/>
          <p:cNvSpPr>
            <a:spLocks/>
          </p:cNvSpPr>
          <p:nvPr/>
        </p:nvSpPr>
        <p:spPr bwMode="auto">
          <a:xfrm>
            <a:off x="2438400" y="0"/>
            <a:ext cx="6705600" cy="139700"/>
          </a:xfrm>
          <a:custGeom>
            <a:avLst/>
            <a:gdLst>
              <a:gd name="T0" fmla="*/ 0 w 4224"/>
              <a:gd name="T1" fmla="*/ 0 h 88"/>
              <a:gd name="T2" fmla="*/ 88 w 4224"/>
              <a:gd name="T3" fmla="*/ 88 h 88"/>
              <a:gd name="T4" fmla="*/ 4224 w 4224"/>
              <a:gd name="T5" fmla="*/ 88 h 88"/>
              <a:gd name="T6" fmla="*/ 4224 w 4224"/>
              <a:gd name="T7" fmla="*/ 0 h 88"/>
              <a:gd name="T8" fmla="*/ 0 w 4224"/>
              <a:gd name="T9" fmla="*/ 0 h 88"/>
              <a:gd name="T10" fmla="*/ 0 w 4224"/>
              <a:gd name="T11" fmla="*/ 0 h 88"/>
              <a:gd name="T12" fmla="*/ 4224 w 4224"/>
              <a:gd name="T13" fmla="*/ 88 h 88"/>
            </a:gdLst>
            <a:ahLst/>
            <a:cxnLst>
              <a:cxn ang="0">
                <a:pos x="T0" y="T1"/>
              </a:cxn>
              <a:cxn ang="0">
                <a:pos x="T2" y="T3"/>
              </a:cxn>
              <a:cxn ang="0">
                <a:pos x="T4" y="T5"/>
              </a:cxn>
              <a:cxn ang="0">
                <a:pos x="T6" y="T7"/>
              </a:cxn>
              <a:cxn ang="0">
                <a:pos x="T8" y="T9"/>
              </a:cxn>
            </a:cxnLst>
            <a:rect l="T10" t="T11" r="T12" b="T13"/>
            <a:pathLst>
              <a:path w="4224" h="88">
                <a:moveTo>
                  <a:pt x="0" y="0"/>
                </a:moveTo>
                <a:lnTo>
                  <a:pt x="88" y="88"/>
                </a:lnTo>
                <a:lnTo>
                  <a:pt x="4224" y="88"/>
                </a:lnTo>
                <a:lnTo>
                  <a:pt x="42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34" name="Group 10"/>
          <p:cNvGrpSpPr>
            <a:grpSpLocks/>
          </p:cNvGrpSpPr>
          <p:nvPr/>
        </p:nvGrpSpPr>
        <p:grpSpPr bwMode="auto">
          <a:xfrm>
            <a:off x="2657475" y="4763"/>
            <a:ext cx="6351588" cy="134937"/>
            <a:chOff x="0" y="0"/>
            <a:chExt cx="4001" cy="85"/>
          </a:xfrm>
        </p:grpSpPr>
        <p:sp>
          <p:nvSpPr>
            <p:cNvPr id="1035" name="Rectangle 87"/>
            <p:cNvSpPr>
              <a:spLocks noChangeArrowheads="1"/>
            </p:cNvSpPr>
            <p:nvPr userDrawn="1"/>
          </p:nvSpPr>
          <p:spPr bwMode="auto">
            <a:xfrm>
              <a:off x="0"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36" name="Rectangle 100"/>
            <p:cNvSpPr>
              <a:spLocks noChangeArrowheads="1"/>
            </p:cNvSpPr>
            <p:nvPr userDrawn="1"/>
          </p:nvSpPr>
          <p:spPr bwMode="auto">
            <a:xfrm>
              <a:off x="136"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37" name="Rectangle 101"/>
            <p:cNvSpPr>
              <a:spLocks noChangeArrowheads="1"/>
            </p:cNvSpPr>
            <p:nvPr userDrawn="1"/>
          </p:nvSpPr>
          <p:spPr bwMode="auto">
            <a:xfrm>
              <a:off x="272"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38" name="Rectangle 102"/>
            <p:cNvSpPr>
              <a:spLocks noChangeArrowheads="1"/>
            </p:cNvSpPr>
            <p:nvPr userDrawn="1"/>
          </p:nvSpPr>
          <p:spPr bwMode="auto">
            <a:xfrm>
              <a:off x="408"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39" name="Rectangle 103"/>
            <p:cNvSpPr>
              <a:spLocks noChangeArrowheads="1"/>
            </p:cNvSpPr>
            <p:nvPr userDrawn="1"/>
          </p:nvSpPr>
          <p:spPr bwMode="auto">
            <a:xfrm>
              <a:off x="544"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40" name="Rectangle 104"/>
            <p:cNvSpPr>
              <a:spLocks noChangeArrowheads="1"/>
            </p:cNvSpPr>
            <p:nvPr userDrawn="1"/>
          </p:nvSpPr>
          <p:spPr bwMode="auto">
            <a:xfrm>
              <a:off x="680"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41" name="Rectangle 105"/>
            <p:cNvSpPr>
              <a:spLocks noChangeArrowheads="1"/>
            </p:cNvSpPr>
            <p:nvPr userDrawn="1"/>
          </p:nvSpPr>
          <p:spPr bwMode="auto">
            <a:xfrm>
              <a:off x="816"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42" name="Rectangle 106"/>
            <p:cNvSpPr>
              <a:spLocks noChangeArrowheads="1"/>
            </p:cNvSpPr>
            <p:nvPr userDrawn="1"/>
          </p:nvSpPr>
          <p:spPr bwMode="auto">
            <a:xfrm>
              <a:off x="952"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43" name="Rectangle 107"/>
            <p:cNvSpPr>
              <a:spLocks noChangeArrowheads="1"/>
            </p:cNvSpPr>
            <p:nvPr userDrawn="1"/>
          </p:nvSpPr>
          <p:spPr bwMode="auto">
            <a:xfrm>
              <a:off x="1088"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44" name="Rectangle 108"/>
            <p:cNvSpPr>
              <a:spLocks noChangeArrowheads="1"/>
            </p:cNvSpPr>
            <p:nvPr userDrawn="1"/>
          </p:nvSpPr>
          <p:spPr bwMode="auto">
            <a:xfrm>
              <a:off x="1224"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45" name="Rectangle 109"/>
            <p:cNvSpPr>
              <a:spLocks noChangeArrowheads="1"/>
            </p:cNvSpPr>
            <p:nvPr userDrawn="1"/>
          </p:nvSpPr>
          <p:spPr bwMode="auto">
            <a:xfrm>
              <a:off x="1360"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46" name="Rectangle 110"/>
            <p:cNvSpPr>
              <a:spLocks noChangeArrowheads="1"/>
            </p:cNvSpPr>
            <p:nvPr userDrawn="1"/>
          </p:nvSpPr>
          <p:spPr bwMode="auto">
            <a:xfrm>
              <a:off x="1496"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47" name="Rectangle 111"/>
            <p:cNvSpPr>
              <a:spLocks noChangeArrowheads="1"/>
            </p:cNvSpPr>
            <p:nvPr userDrawn="1"/>
          </p:nvSpPr>
          <p:spPr bwMode="auto">
            <a:xfrm>
              <a:off x="1632"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48" name="Rectangle 112"/>
            <p:cNvSpPr>
              <a:spLocks noChangeArrowheads="1"/>
            </p:cNvSpPr>
            <p:nvPr userDrawn="1"/>
          </p:nvSpPr>
          <p:spPr bwMode="auto">
            <a:xfrm>
              <a:off x="1768"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49" name="Rectangle 113"/>
            <p:cNvSpPr>
              <a:spLocks noChangeArrowheads="1"/>
            </p:cNvSpPr>
            <p:nvPr userDrawn="1"/>
          </p:nvSpPr>
          <p:spPr bwMode="auto">
            <a:xfrm>
              <a:off x="1904"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50" name="Rectangle 114"/>
            <p:cNvSpPr>
              <a:spLocks noChangeArrowheads="1"/>
            </p:cNvSpPr>
            <p:nvPr userDrawn="1"/>
          </p:nvSpPr>
          <p:spPr bwMode="auto">
            <a:xfrm>
              <a:off x="2040"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51" name="Rectangle 115"/>
            <p:cNvSpPr>
              <a:spLocks noChangeArrowheads="1"/>
            </p:cNvSpPr>
            <p:nvPr userDrawn="1"/>
          </p:nvSpPr>
          <p:spPr bwMode="auto">
            <a:xfrm>
              <a:off x="2176"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52" name="Rectangle 116"/>
            <p:cNvSpPr>
              <a:spLocks noChangeArrowheads="1"/>
            </p:cNvSpPr>
            <p:nvPr userDrawn="1"/>
          </p:nvSpPr>
          <p:spPr bwMode="auto">
            <a:xfrm>
              <a:off x="2312"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53" name="Rectangle 117"/>
            <p:cNvSpPr>
              <a:spLocks noChangeArrowheads="1"/>
            </p:cNvSpPr>
            <p:nvPr userDrawn="1"/>
          </p:nvSpPr>
          <p:spPr bwMode="auto">
            <a:xfrm>
              <a:off x="2448"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54" name="Rectangle 118"/>
            <p:cNvSpPr>
              <a:spLocks noChangeArrowheads="1"/>
            </p:cNvSpPr>
            <p:nvPr userDrawn="1"/>
          </p:nvSpPr>
          <p:spPr bwMode="auto">
            <a:xfrm>
              <a:off x="2584"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55" name="Rectangle 119"/>
            <p:cNvSpPr>
              <a:spLocks noChangeArrowheads="1"/>
            </p:cNvSpPr>
            <p:nvPr userDrawn="1"/>
          </p:nvSpPr>
          <p:spPr bwMode="auto">
            <a:xfrm>
              <a:off x="2720"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56" name="Rectangle 120"/>
            <p:cNvSpPr>
              <a:spLocks noChangeArrowheads="1"/>
            </p:cNvSpPr>
            <p:nvPr userDrawn="1"/>
          </p:nvSpPr>
          <p:spPr bwMode="auto">
            <a:xfrm>
              <a:off x="2856"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57" name="Rectangle 121"/>
            <p:cNvSpPr>
              <a:spLocks noChangeArrowheads="1"/>
            </p:cNvSpPr>
            <p:nvPr userDrawn="1"/>
          </p:nvSpPr>
          <p:spPr bwMode="auto">
            <a:xfrm>
              <a:off x="2992"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58" name="Rectangle 122"/>
            <p:cNvSpPr>
              <a:spLocks noChangeArrowheads="1"/>
            </p:cNvSpPr>
            <p:nvPr userDrawn="1"/>
          </p:nvSpPr>
          <p:spPr bwMode="auto">
            <a:xfrm>
              <a:off x="3128"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59" name="Rectangle 123"/>
            <p:cNvSpPr>
              <a:spLocks noChangeArrowheads="1"/>
            </p:cNvSpPr>
            <p:nvPr userDrawn="1"/>
          </p:nvSpPr>
          <p:spPr bwMode="auto">
            <a:xfrm>
              <a:off x="3264"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60" name="Rectangle 124"/>
            <p:cNvSpPr>
              <a:spLocks noChangeArrowheads="1"/>
            </p:cNvSpPr>
            <p:nvPr userDrawn="1"/>
          </p:nvSpPr>
          <p:spPr bwMode="auto">
            <a:xfrm>
              <a:off x="3400"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61" name="Rectangle 125"/>
            <p:cNvSpPr>
              <a:spLocks noChangeArrowheads="1"/>
            </p:cNvSpPr>
            <p:nvPr userDrawn="1"/>
          </p:nvSpPr>
          <p:spPr bwMode="auto">
            <a:xfrm>
              <a:off x="3536"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62" name="Rectangle 126"/>
            <p:cNvSpPr>
              <a:spLocks noChangeArrowheads="1"/>
            </p:cNvSpPr>
            <p:nvPr userDrawn="1"/>
          </p:nvSpPr>
          <p:spPr bwMode="auto">
            <a:xfrm>
              <a:off x="3672"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63" name="Rectangle 127"/>
            <p:cNvSpPr>
              <a:spLocks noChangeArrowheads="1"/>
            </p:cNvSpPr>
            <p:nvPr userDrawn="1"/>
          </p:nvSpPr>
          <p:spPr bwMode="auto">
            <a:xfrm>
              <a:off x="3808"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064" name="Rectangle 128"/>
            <p:cNvSpPr>
              <a:spLocks noChangeArrowheads="1"/>
            </p:cNvSpPr>
            <p:nvPr userDrawn="1"/>
          </p:nvSpPr>
          <p:spPr bwMode="auto">
            <a:xfrm>
              <a:off x="3944" y="0"/>
              <a:ext cx="57" cy="85"/>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gr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Verdana" charset="0"/>
          <a:ea typeface="ＭＳ Ｐゴシック" charset="0"/>
        </a:defRPr>
      </a:lvl2pPr>
      <a:lvl3pPr algn="l" rtl="0" eaLnBrk="1" fontAlgn="base" hangingPunct="1">
        <a:spcBef>
          <a:spcPct val="0"/>
        </a:spcBef>
        <a:spcAft>
          <a:spcPct val="0"/>
        </a:spcAft>
        <a:defRPr sz="3200" b="1">
          <a:solidFill>
            <a:schemeClr val="tx1"/>
          </a:solidFill>
          <a:latin typeface="Verdana" charset="0"/>
          <a:ea typeface="ＭＳ Ｐゴシック" charset="0"/>
        </a:defRPr>
      </a:lvl3pPr>
      <a:lvl4pPr algn="l" rtl="0" eaLnBrk="1" fontAlgn="base" hangingPunct="1">
        <a:spcBef>
          <a:spcPct val="0"/>
        </a:spcBef>
        <a:spcAft>
          <a:spcPct val="0"/>
        </a:spcAft>
        <a:defRPr sz="3200" b="1">
          <a:solidFill>
            <a:schemeClr val="tx1"/>
          </a:solidFill>
          <a:latin typeface="Verdana" charset="0"/>
          <a:ea typeface="ＭＳ Ｐゴシック" charset="0"/>
        </a:defRPr>
      </a:lvl4pPr>
      <a:lvl5pPr algn="l" rtl="0" eaLnBrk="1" fontAlgn="base" hangingPunct="1">
        <a:spcBef>
          <a:spcPct val="0"/>
        </a:spcBef>
        <a:spcAft>
          <a:spcPct val="0"/>
        </a:spcAft>
        <a:defRPr sz="3200" b="1">
          <a:solidFill>
            <a:schemeClr val="tx1"/>
          </a:solidFill>
          <a:latin typeface="Verdana" charset="0"/>
          <a:ea typeface="ＭＳ Ｐゴシック" charset="0"/>
        </a:defRPr>
      </a:lvl5pPr>
      <a:lvl6pPr marL="457200" algn="l" rtl="0" eaLnBrk="1" fontAlgn="base" hangingPunct="1">
        <a:spcBef>
          <a:spcPct val="0"/>
        </a:spcBef>
        <a:spcAft>
          <a:spcPct val="0"/>
        </a:spcAft>
        <a:defRPr sz="3200" b="1">
          <a:solidFill>
            <a:schemeClr val="tx1"/>
          </a:solidFill>
          <a:latin typeface="Verdana" charset="0"/>
          <a:ea typeface="ＭＳ Ｐゴシック" charset="0"/>
        </a:defRPr>
      </a:lvl6pPr>
      <a:lvl7pPr marL="914400" algn="l" rtl="0" eaLnBrk="1" fontAlgn="base" hangingPunct="1">
        <a:spcBef>
          <a:spcPct val="0"/>
        </a:spcBef>
        <a:spcAft>
          <a:spcPct val="0"/>
        </a:spcAft>
        <a:defRPr sz="3200" b="1">
          <a:solidFill>
            <a:schemeClr val="tx1"/>
          </a:solidFill>
          <a:latin typeface="Verdana" charset="0"/>
          <a:ea typeface="ＭＳ Ｐゴシック" charset="0"/>
        </a:defRPr>
      </a:lvl7pPr>
      <a:lvl8pPr marL="1371600" algn="l" rtl="0" eaLnBrk="1" fontAlgn="base" hangingPunct="1">
        <a:spcBef>
          <a:spcPct val="0"/>
        </a:spcBef>
        <a:spcAft>
          <a:spcPct val="0"/>
        </a:spcAft>
        <a:defRPr sz="3200" b="1">
          <a:solidFill>
            <a:schemeClr val="tx1"/>
          </a:solidFill>
          <a:latin typeface="Verdana" charset="0"/>
          <a:ea typeface="ＭＳ Ｐゴシック" charset="0"/>
        </a:defRPr>
      </a:lvl8pPr>
      <a:lvl9pPr marL="1828800" algn="l" rtl="0" eaLnBrk="1" fontAlgn="base" hangingPunct="1">
        <a:spcBef>
          <a:spcPct val="0"/>
        </a:spcBef>
        <a:spcAft>
          <a:spcPct val="0"/>
        </a:spcAft>
        <a:defRPr sz="3200" b="1">
          <a:solidFill>
            <a:schemeClr val="tx1"/>
          </a:solidFill>
          <a:latin typeface="Verdana" charset="0"/>
          <a:ea typeface="ＭＳ Ｐゴシック" charset="0"/>
        </a:defRPr>
      </a:lvl9pPr>
    </p:titleStyle>
    <p:bodyStyle>
      <a:lvl1pPr marL="342900" indent="-342900" algn="l" rtl="0" eaLnBrk="1" fontAlgn="base" hangingPunct="1">
        <a:spcBef>
          <a:spcPct val="20000"/>
        </a:spcBef>
        <a:spcAft>
          <a:spcPct val="0"/>
        </a:spcAft>
        <a:buClr>
          <a:schemeClr val="tx1"/>
        </a:buClr>
        <a:buFont typeface="Wingdings" charset="0"/>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charset="0"/>
        <a:buChar char="n"/>
        <a:defRPr sz="24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60000"/>
        <a:buFont typeface="Wingdings" charset="0"/>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SzPct val="60000"/>
        <a:buFont typeface="Wingdings" charset="0"/>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Freeform 64"/>
          <p:cNvSpPr>
            <a:spLocks/>
          </p:cNvSpPr>
          <p:nvPr/>
        </p:nvSpPr>
        <p:spPr bwMode="auto">
          <a:xfrm>
            <a:off x="0" y="0"/>
            <a:ext cx="9131300" cy="825500"/>
          </a:xfrm>
          <a:custGeom>
            <a:avLst/>
            <a:gdLst>
              <a:gd name="T0" fmla="*/ 0 w 5752"/>
              <a:gd name="T1" fmla="*/ 432 h 520"/>
              <a:gd name="T2" fmla="*/ 0 w 5752"/>
              <a:gd name="T3" fmla="*/ 0 h 520"/>
              <a:gd name="T4" fmla="*/ 5752 w 5752"/>
              <a:gd name="T5" fmla="*/ 0 h 520"/>
              <a:gd name="T6" fmla="*/ 5752 w 5752"/>
              <a:gd name="T7" fmla="*/ 520 h 520"/>
              <a:gd name="T8" fmla="*/ 3960 w 5752"/>
              <a:gd name="T9" fmla="*/ 520 h 520"/>
              <a:gd name="T10" fmla="*/ 3672 w 5752"/>
              <a:gd name="T11" fmla="*/ 232 h 520"/>
              <a:gd name="T12" fmla="*/ 80 w 5752"/>
              <a:gd name="T13" fmla="*/ 232 h 520"/>
              <a:gd name="T14" fmla="*/ 80 w 5752"/>
              <a:gd name="T15" fmla="*/ 432 h 520"/>
              <a:gd name="T16" fmla="*/ 0 w 5752"/>
              <a:gd name="T17" fmla="*/ 432 h 520"/>
              <a:gd name="T18" fmla="*/ 0 w 5752"/>
              <a:gd name="T19" fmla="*/ 0 h 520"/>
              <a:gd name="T20" fmla="*/ 5752 w 5752"/>
              <a:gd name="T21" fmla="*/ 52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5752" h="520">
                <a:moveTo>
                  <a:pt x="0" y="432"/>
                </a:moveTo>
                <a:lnTo>
                  <a:pt x="0" y="0"/>
                </a:lnTo>
                <a:lnTo>
                  <a:pt x="5752" y="0"/>
                </a:lnTo>
                <a:lnTo>
                  <a:pt x="5752" y="520"/>
                </a:lnTo>
                <a:lnTo>
                  <a:pt x="3960" y="520"/>
                </a:lnTo>
                <a:lnTo>
                  <a:pt x="3672" y="232"/>
                </a:lnTo>
                <a:lnTo>
                  <a:pt x="80" y="232"/>
                </a:lnTo>
                <a:lnTo>
                  <a:pt x="80" y="432"/>
                </a:lnTo>
                <a:lnTo>
                  <a:pt x="0" y="4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51" name="Group 3"/>
          <p:cNvGrpSpPr>
            <a:grpSpLocks/>
          </p:cNvGrpSpPr>
          <p:nvPr/>
        </p:nvGrpSpPr>
        <p:grpSpPr bwMode="auto">
          <a:xfrm>
            <a:off x="9525" y="3165475"/>
            <a:ext cx="9136063" cy="2705100"/>
            <a:chOff x="0" y="0"/>
            <a:chExt cx="5755" cy="1704"/>
          </a:xfrm>
        </p:grpSpPr>
        <p:sp>
          <p:nvSpPr>
            <p:cNvPr id="2052" name="Rectangle 137"/>
            <p:cNvSpPr>
              <a:spLocks noChangeArrowheads="1"/>
            </p:cNvSpPr>
            <p:nvPr/>
          </p:nvSpPr>
          <p:spPr bwMode="auto">
            <a:xfrm>
              <a:off x="0" y="0"/>
              <a:ext cx="5755" cy="1703"/>
            </a:xfrm>
            <a:prstGeom prst="rect">
              <a:avLst/>
            </a:prstGeom>
            <a:gradFill rotWithShape="1">
              <a:gsLst>
                <a:gs pos="0">
                  <a:schemeClr val="hlink"/>
                </a:gs>
                <a:gs pos="50000">
                  <a:schemeClr val="tx2"/>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ko-KR" altLang="en-US" sz="1800">
                <a:ea typeface="Gulim" charset="0"/>
                <a:cs typeface="Gulim" charset="0"/>
              </a:endParaRPr>
            </a:p>
          </p:txBody>
        </p:sp>
        <p:grpSp>
          <p:nvGrpSpPr>
            <p:cNvPr id="2053" name="Group 5"/>
            <p:cNvGrpSpPr>
              <a:grpSpLocks/>
            </p:cNvGrpSpPr>
            <p:nvPr/>
          </p:nvGrpSpPr>
          <p:grpSpPr bwMode="auto">
            <a:xfrm>
              <a:off x="189" y="1"/>
              <a:ext cx="5305" cy="1703"/>
              <a:chOff x="0" y="0"/>
              <a:chExt cx="5305" cy="1703"/>
            </a:xfrm>
          </p:grpSpPr>
          <p:sp>
            <p:nvSpPr>
              <p:cNvPr id="2054" name="Rectangle 139"/>
              <p:cNvSpPr>
                <a:spLocks noChangeArrowheads="1"/>
              </p:cNvSpPr>
              <p:nvPr/>
            </p:nvSpPr>
            <p:spPr bwMode="auto">
              <a:xfrm>
                <a:off x="0" y="0"/>
                <a:ext cx="57"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55" name="Rectangle 140"/>
              <p:cNvSpPr>
                <a:spLocks noChangeArrowheads="1"/>
              </p:cNvSpPr>
              <p:nvPr/>
            </p:nvSpPr>
            <p:spPr bwMode="auto">
              <a:xfrm>
                <a:off x="300" y="0"/>
                <a:ext cx="170"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56" name="Rectangle 141"/>
              <p:cNvSpPr>
                <a:spLocks noChangeArrowheads="1"/>
              </p:cNvSpPr>
              <p:nvPr/>
            </p:nvSpPr>
            <p:spPr bwMode="auto">
              <a:xfrm>
                <a:off x="656" y="0"/>
                <a:ext cx="57"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57" name="Rectangle 142"/>
              <p:cNvSpPr>
                <a:spLocks noChangeArrowheads="1"/>
              </p:cNvSpPr>
              <p:nvPr/>
            </p:nvSpPr>
            <p:spPr bwMode="auto">
              <a:xfrm>
                <a:off x="956" y="0"/>
                <a:ext cx="170"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58" name="Rectangle 143"/>
              <p:cNvSpPr>
                <a:spLocks noChangeArrowheads="1"/>
              </p:cNvSpPr>
              <p:nvPr/>
            </p:nvSpPr>
            <p:spPr bwMode="auto">
              <a:xfrm>
                <a:off x="1312" y="0"/>
                <a:ext cx="57"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59" name="Rectangle 144"/>
              <p:cNvSpPr>
                <a:spLocks noChangeArrowheads="1"/>
              </p:cNvSpPr>
              <p:nvPr/>
            </p:nvSpPr>
            <p:spPr bwMode="auto">
              <a:xfrm>
                <a:off x="1612" y="0"/>
                <a:ext cx="170"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60" name="Rectangle 145"/>
              <p:cNvSpPr>
                <a:spLocks noChangeArrowheads="1"/>
              </p:cNvSpPr>
              <p:nvPr/>
            </p:nvSpPr>
            <p:spPr bwMode="auto">
              <a:xfrm>
                <a:off x="1968" y="0"/>
                <a:ext cx="57"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61" name="Rectangle 146"/>
              <p:cNvSpPr>
                <a:spLocks noChangeArrowheads="1"/>
              </p:cNvSpPr>
              <p:nvPr/>
            </p:nvSpPr>
            <p:spPr bwMode="auto">
              <a:xfrm>
                <a:off x="2268" y="0"/>
                <a:ext cx="170"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62" name="Rectangle 147"/>
              <p:cNvSpPr>
                <a:spLocks noChangeArrowheads="1"/>
              </p:cNvSpPr>
              <p:nvPr/>
            </p:nvSpPr>
            <p:spPr bwMode="auto">
              <a:xfrm>
                <a:off x="2624" y="0"/>
                <a:ext cx="57"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63" name="Rectangle 148"/>
              <p:cNvSpPr>
                <a:spLocks noChangeArrowheads="1"/>
              </p:cNvSpPr>
              <p:nvPr/>
            </p:nvSpPr>
            <p:spPr bwMode="auto">
              <a:xfrm>
                <a:off x="2924" y="0"/>
                <a:ext cx="170"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64" name="Rectangle 149"/>
              <p:cNvSpPr>
                <a:spLocks noChangeArrowheads="1"/>
              </p:cNvSpPr>
              <p:nvPr/>
            </p:nvSpPr>
            <p:spPr bwMode="auto">
              <a:xfrm>
                <a:off x="3280" y="0"/>
                <a:ext cx="57"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65" name="Rectangle 150"/>
              <p:cNvSpPr>
                <a:spLocks noChangeArrowheads="1"/>
              </p:cNvSpPr>
              <p:nvPr/>
            </p:nvSpPr>
            <p:spPr bwMode="auto">
              <a:xfrm>
                <a:off x="3580" y="0"/>
                <a:ext cx="170"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66" name="Rectangle 151"/>
              <p:cNvSpPr>
                <a:spLocks noChangeArrowheads="1"/>
              </p:cNvSpPr>
              <p:nvPr/>
            </p:nvSpPr>
            <p:spPr bwMode="auto">
              <a:xfrm>
                <a:off x="3936" y="0"/>
                <a:ext cx="57"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67" name="Rectangle 152"/>
              <p:cNvSpPr>
                <a:spLocks noChangeArrowheads="1"/>
              </p:cNvSpPr>
              <p:nvPr/>
            </p:nvSpPr>
            <p:spPr bwMode="auto">
              <a:xfrm>
                <a:off x="4236" y="0"/>
                <a:ext cx="170"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68" name="Rectangle 153"/>
              <p:cNvSpPr>
                <a:spLocks noChangeArrowheads="1"/>
              </p:cNvSpPr>
              <p:nvPr/>
            </p:nvSpPr>
            <p:spPr bwMode="auto">
              <a:xfrm>
                <a:off x="4592" y="0"/>
                <a:ext cx="57"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69" name="Rectangle 154"/>
              <p:cNvSpPr>
                <a:spLocks noChangeArrowheads="1"/>
              </p:cNvSpPr>
              <p:nvPr/>
            </p:nvSpPr>
            <p:spPr bwMode="auto">
              <a:xfrm>
                <a:off x="4892" y="0"/>
                <a:ext cx="170"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2070" name="Rectangle 155"/>
              <p:cNvSpPr>
                <a:spLocks noChangeArrowheads="1"/>
              </p:cNvSpPr>
              <p:nvPr/>
            </p:nvSpPr>
            <p:spPr bwMode="auto">
              <a:xfrm>
                <a:off x="5248" y="0"/>
                <a:ext cx="57" cy="1703"/>
              </a:xfrm>
              <a:prstGeom prst="rect">
                <a:avLst/>
              </a:prstGeom>
              <a:gradFill rotWithShape="1">
                <a:gsLst>
                  <a:gs pos="0">
                    <a:schemeClr val="accent1"/>
                  </a:gs>
                  <a:gs pos="100000">
                    <a:srgbClr val="425016"/>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grpSp>
      </p:grpSp>
      <p:grpSp>
        <p:nvGrpSpPr>
          <p:cNvPr id="2071" name="Group 23"/>
          <p:cNvGrpSpPr>
            <a:grpSpLocks/>
          </p:cNvGrpSpPr>
          <p:nvPr/>
        </p:nvGrpSpPr>
        <p:grpSpPr bwMode="auto">
          <a:xfrm>
            <a:off x="3571875" y="5175250"/>
            <a:ext cx="1365250" cy="1365250"/>
            <a:chOff x="0" y="0"/>
            <a:chExt cx="860" cy="860"/>
          </a:xfrm>
        </p:grpSpPr>
        <p:sp>
          <p:nvSpPr>
            <p:cNvPr id="2072" name="Oval 157"/>
            <p:cNvSpPr>
              <a:spLocks noChangeArrowheads="1"/>
            </p:cNvSpPr>
            <p:nvPr/>
          </p:nvSpPr>
          <p:spPr bwMode="auto">
            <a:xfrm>
              <a:off x="0" y="0"/>
              <a:ext cx="860" cy="860"/>
            </a:xfrm>
            <a:prstGeom prst="ellipse">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a:p>
          </p:txBody>
        </p:sp>
        <p:sp>
          <p:nvSpPr>
            <p:cNvPr id="2073" name="Oval 158"/>
            <p:cNvSpPr>
              <a:spLocks noChangeArrowheads="1"/>
            </p:cNvSpPr>
            <p:nvPr/>
          </p:nvSpPr>
          <p:spPr bwMode="auto">
            <a:xfrm>
              <a:off x="237" y="277"/>
              <a:ext cx="476" cy="476"/>
            </a:xfrm>
            <a:prstGeom prst="ellipse">
              <a:avLst/>
            </a:prstGeom>
            <a:gradFill rotWithShape="1">
              <a:gsLst>
                <a:gs pos="0">
                  <a:schemeClr val="bg1"/>
                </a:gs>
                <a:gs pos="100000">
                  <a:schemeClr val="accent2">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a:p>
          </p:txBody>
        </p:sp>
        <p:sp>
          <p:nvSpPr>
            <p:cNvPr id="2074" name="Oval 159"/>
            <p:cNvSpPr>
              <a:spLocks noChangeArrowheads="1"/>
            </p:cNvSpPr>
            <p:nvPr/>
          </p:nvSpPr>
          <p:spPr bwMode="auto">
            <a:xfrm rot="19033561">
              <a:off x="72" y="133"/>
              <a:ext cx="362" cy="200"/>
            </a:xfrm>
            <a:prstGeom prst="ellipse">
              <a:avLst/>
            </a:prstGeom>
            <a:gradFill rotWithShape="1">
              <a:gsLst>
                <a:gs pos="0">
                  <a:schemeClr val="bg1"/>
                </a:gs>
                <a:gs pos="100000">
                  <a:schemeClr val="hlink"/>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a:p>
          </p:txBody>
        </p:sp>
      </p:grpSp>
      <p:grpSp>
        <p:nvGrpSpPr>
          <p:cNvPr id="2075" name="Group 27"/>
          <p:cNvGrpSpPr>
            <a:grpSpLocks/>
          </p:cNvGrpSpPr>
          <p:nvPr/>
        </p:nvGrpSpPr>
        <p:grpSpPr bwMode="auto">
          <a:xfrm>
            <a:off x="5046663" y="4230688"/>
            <a:ext cx="1949450" cy="1949450"/>
            <a:chOff x="0" y="0"/>
            <a:chExt cx="1228" cy="1228"/>
          </a:xfrm>
        </p:grpSpPr>
        <p:sp>
          <p:nvSpPr>
            <p:cNvPr id="2076" name="Oval 161"/>
            <p:cNvSpPr>
              <a:spLocks noChangeArrowheads="1"/>
            </p:cNvSpPr>
            <p:nvPr/>
          </p:nvSpPr>
          <p:spPr bwMode="auto">
            <a:xfrm>
              <a:off x="0" y="0"/>
              <a:ext cx="1228" cy="12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a:p>
          </p:txBody>
        </p:sp>
        <p:sp>
          <p:nvSpPr>
            <p:cNvPr id="2077" name="Oval 162"/>
            <p:cNvSpPr>
              <a:spLocks noChangeArrowheads="1"/>
            </p:cNvSpPr>
            <p:nvPr/>
          </p:nvSpPr>
          <p:spPr bwMode="auto">
            <a:xfrm>
              <a:off x="339" y="395"/>
              <a:ext cx="678" cy="680"/>
            </a:xfrm>
            <a:prstGeom prst="ellipse">
              <a:avLst/>
            </a:prstGeom>
            <a:gradFill rotWithShape="1">
              <a:gsLst>
                <a:gs pos="0">
                  <a:schemeClr val="bg1"/>
                </a:gs>
                <a:gs pos="100000">
                  <a:schemeClr val="accent2">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a:p>
          </p:txBody>
        </p:sp>
        <p:sp>
          <p:nvSpPr>
            <p:cNvPr id="2078" name="Oval 163"/>
            <p:cNvSpPr>
              <a:spLocks noChangeArrowheads="1"/>
            </p:cNvSpPr>
            <p:nvPr/>
          </p:nvSpPr>
          <p:spPr bwMode="auto">
            <a:xfrm rot="19033561">
              <a:off x="104" y="189"/>
              <a:ext cx="516" cy="286"/>
            </a:xfrm>
            <a:prstGeom prst="ellipse">
              <a:avLst/>
            </a:prstGeom>
            <a:gradFill rotWithShape="1">
              <a:gsLst>
                <a:gs pos="0">
                  <a:schemeClr val="bg1"/>
                </a:gs>
                <a:gs pos="100000">
                  <a:schemeClr val="accent2"/>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a:p>
          </p:txBody>
        </p:sp>
      </p:grpSp>
      <p:sp>
        <p:nvSpPr>
          <p:cNvPr id="2079" name="Oval 164"/>
          <p:cNvSpPr>
            <a:spLocks noChangeArrowheads="1"/>
          </p:cNvSpPr>
          <p:nvPr/>
        </p:nvSpPr>
        <p:spPr bwMode="auto">
          <a:xfrm>
            <a:off x="7489825" y="3582988"/>
            <a:ext cx="1655763" cy="165576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a:p>
        </p:txBody>
      </p:sp>
      <p:sp>
        <p:nvSpPr>
          <p:cNvPr id="2080" name="Oval 165"/>
          <p:cNvSpPr>
            <a:spLocks noChangeArrowheads="1"/>
          </p:cNvSpPr>
          <p:nvPr/>
        </p:nvSpPr>
        <p:spPr bwMode="auto">
          <a:xfrm>
            <a:off x="5643563" y="2386013"/>
            <a:ext cx="1873250" cy="1873250"/>
          </a:xfrm>
          <a:prstGeom prst="ellipse">
            <a:avLst/>
          </a:prstGeom>
          <a:solidFill>
            <a:schemeClr val="bg1"/>
          </a:solidFill>
          <a:ln>
            <a:noFill/>
          </a:ln>
          <a:effectLst>
            <a:outerShdw blurRad="63500" dist="38099" dir="2700000" algn="ctr" rotWithShape="0">
              <a:schemeClr val="bg2">
                <a:alpha val="50000"/>
              </a:scheme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latinLnBrk="1" hangingPunct="1"/>
            <a:endParaRPr lang="ko-KR" altLang="en-US" sz="1800">
              <a:solidFill>
                <a:schemeClr val="bg1"/>
              </a:solidFill>
              <a:latin typeface="Gulim" charset="0"/>
              <a:ea typeface="Gulim" charset="0"/>
              <a:cs typeface="Gulim" charset="0"/>
            </a:endParaRPr>
          </a:p>
        </p:txBody>
      </p:sp>
      <p:sp>
        <p:nvSpPr>
          <p:cNvPr id="2081" name="Rectangle 21"/>
          <p:cNvSpPr>
            <a:spLocks noGrp="1" noChangeArrowheads="1"/>
          </p:cNvSpPr>
          <p:nvPr>
            <p:ph type="title"/>
          </p:nvPr>
        </p:nvSpPr>
        <p:spPr bwMode="auto">
          <a:xfrm>
            <a:off x="457200" y="304800"/>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en-US" altLang="zh-CN"/>
          </a:p>
        </p:txBody>
      </p:sp>
      <p:sp>
        <p:nvSpPr>
          <p:cNvPr id="2082" name="Rectangle 22"/>
          <p:cNvSpPr>
            <a:spLocks noGrp="1" noChangeArrowheads="1"/>
          </p:cNvSpPr>
          <p:nvPr>
            <p:ph type="body" idx="1"/>
          </p:nvPr>
        </p:nvSpPr>
        <p:spPr bwMode="auto">
          <a:xfrm>
            <a:off x="457200" y="13716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ltLang="zh-CN"/>
          </a:p>
        </p:txBody>
      </p:sp>
      <p:sp>
        <p:nvSpPr>
          <p:cNvPr id="2083" name="Rectangle 23"/>
          <p:cNvSpPr>
            <a:spLocks noGrp="1" noChangeArrowheads="1"/>
          </p:cNvSpPr>
          <p:nvPr>
            <p:ph type="dt" sz="quarter" idx="2"/>
          </p:nvPr>
        </p:nvSpPr>
        <p:spPr bwMode="auto">
          <a:xfrm>
            <a:off x="457200" y="6553200"/>
            <a:ext cx="2133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DDDDDD"/>
                  </a:outerShdw>
                </a:effectLst>
                <a:ea typeface="Gulim" charset="0"/>
                <a:cs typeface="Gulim" charset="0"/>
              </a:defRPr>
            </a:lvl1pPr>
          </a:lstStyle>
          <a:p>
            <a:endParaRPr lang="en-US"/>
          </a:p>
        </p:txBody>
      </p:sp>
      <p:sp>
        <p:nvSpPr>
          <p:cNvPr id="2084" name="Rectangle 24"/>
          <p:cNvSpPr>
            <a:spLocks noGrp="1" noChangeArrowheads="1"/>
          </p:cNvSpPr>
          <p:nvPr>
            <p:ph type="ftr" sz="quarter" idx="3"/>
          </p:nvPr>
        </p:nvSpPr>
        <p:spPr bwMode="auto">
          <a:xfrm>
            <a:off x="3124200" y="6553200"/>
            <a:ext cx="2895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400">
                <a:effectLst>
                  <a:outerShdw blurRad="38100" dist="38100" dir="2700000" algn="tl">
                    <a:srgbClr val="DDDDDD"/>
                  </a:outerShdw>
                </a:effectLst>
                <a:ea typeface="Gulim" charset="0"/>
                <a:cs typeface="Gulim" charset="0"/>
              </a:defRPr>
            </a:lvl1pPr>
          </a:lstStyle>
          <a:p>
            <a:endParaRPr lang="en-US"/>
          </a:p>
        </p:txBody>
      </p:sp>
      <p:sp>
        <p:nvSpPr>
          <p:cNvPr id="2085" name="Rectangle 25"/>
          <p:cNvSpPr>
            <a:spLocks noGrp="1" noChangeArrowheads="1"/>
          </p:cNvSpPr>
          <p:nvPr>
            <p:ph type="sldNum" sz="quarter" idx="4"/>
          </p:nvPr>
        </p:nvSpPr>
        <p:spPr bwMode="auto">
          <a:xfrm>
            <a:off x="6553200" y="6553200"/>
            <a:ext cx="2133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400">
                <a:effectLst>
                  <a:outerShdw blurRad="38100" dist="38100" dir="2700000" algn="tl">
                    <a:srgbClr val="DDDDDD"/>
                  </a:outerShdw>
                </a:effectLst>
                <a:ea typeface="Gulim" charset="0"/>
                <a:cs typeface="Gulim" charset="0"/>
              </a:defRPr>
            </a:lvl1pPr>
          </a:lstStyle>
          <a:p>
            <a:fld id="{ECA3640A-A514-F44C-83AC-660B0E024E58}" type="slidenum">
              <a:rPr lang="ko-KR" altLang="en-US"/>
              <a:pPr/>
              <a:t>‹#›</a:t>
            </a:fld>
            <a:endParaRPr 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Verdana" charset="0"/>
          <a:ea typeface="ＭＳ Ｐゴシック" charset="0"/>
        </a:defRPr>
      </a:lvl2pPr>
      <a:lvl3pPr algn="l" rtl="0" eaLnBrk="1" fontAlgn="base" hangingPunct="1">
        <a:spcBef>
          <a:spcPct val="0"/>
        </a:spcBef>
        <a:spcAft>
          <a:spcPct val="0"/>
        </a:spcAft>
        <a:defRPr sz="3200" b="1">
          <a:solidFill>
            <a:schemeClr val="tx1"/>
          </a:solidFill>
          <a:latin typeface="Verdana" charset="0"/>
          <a:ea typeface="ＭＳ Ｐゴシック" charset="0"/>
        </a:defRPr>
      </a:lvl3pPr>
      <a:lvl4pPr algn="l" rtl="0" eaLnBrk="1" fontAlgn="base" hangingPunct="1">
        <a:spcBef>
          <a:spcPct val="0"/>
        </a:spcBef>
        <a:spcAft>
          <a:spcPct val="0"/>
        </a:spcAft>
        <a:defRPr sz="3200" b="1">
          <a:solidFill>
            <a:schemeClr val="tx1"/>
          </a:solidFill>
          <a:latin typeface="Verdana" charset="0"/>
          <a:ea typeface="ＭＳ Ｐゴシック" charset="0"/>
        </a:defRPr>
      </a:lvl4pPr>
      <a:lvl5pPr algn="l" rtl="0" eaLnBrk="1" fontAlgn="base" hangingPunct="1">
        <a:spcBef>
          <a:spcPct val="0"/>
        </a:spcBef>
        <a:spcAft>
          <a:spcPct val="0"/>
        </a:spcAft>
        <a:defRPr sz="3200" b="1">
          <a:solidFill>
            <a:schemeClr val="tx1"/>
          </a:solidFill>
          <a:latin typeface="Verdana" charset="0"/>
          <a:ea typeface="ＭＳ Ｐゴシック" charset="0"/>
        </a:defRPr>
      </a:lvl5pPr>
      <a:lvl6pPr marL="457200" algn="l" rtl="0" eaLnBrk="1" fontAlgn="base" hangingPunct="1">
        <a:spcBef>
          <a:spcPct val="0"/>
        </a:spcBef>
        <a:spcAft>
          <a:spcPct val="0"/>
        </a:spcAft>
        <a:defRPr sz="3200" b="1">
          <a:solidFill>
            <a:schemeClr val="tx1"/>
          </a:solidFill>
          <a:latin typeface="Verdana" charset="0"/>
          <a:ea typeface="ＭＳ Ｐゴシック" charset="0"/>
        </a:defRPr>
      </a:lvl6pPr>
      <a:lvl7pPr marL="914400" algn="l" rtl="0" eaLnBrk="1" fontAlgn="base" hangingPunct="1">
        <a:spcBef>
          <a:spcPct val="0"/>
        </a:spcBef>
        <a:spcAft>
          <a:spcPct val="0"/>
        </a:spcAft>
        <a:defRPr sz="3200" b="1">
          <a:solidFill>
            <a:schemeClr val="tx1"/>
          </a:solidFill>
          <a:latin typeface="Verdana" charset="0"/>
          <a:ea typeface="ＭＳ Ｐゴシック" charset="0"/>
        </a:defRPr>
      </a:lvl7pPr>
      <a:lvl8pPr marL="1371600" algn="l" rtl="0" eaLnBrk="1" fontAlgn="base" hangingPunct="1">
        <a:spcBef>
          <a:spcPct val="0"/>
        </a:spcBef>
        <a:spcAft>
          <a:spcPct val="0"/>
        </a:spcAft>
        <a:defRPr sz="3200" b="1">
          <a:solidFill>
            <a:schemeClr val="tx1"/>
          </a:solidFill>
          <a:latin typeface="Verdana" charset="0"/>
          <a:ea typeface="ＭＳ Ｐゴシック" charset="0"/>
        </a:defRPr>
      </a:lvl8pPr>
      <a:lvl9pPr marL="1828800" algn="l" rtl="0" eaLnBrk="1" fontAlgn="base" hangingPunct="1">
        <a:spcBef>
          <a:spcPct val="0"/>
        </a:spcBef>
        <a:spcAft>
          <a:spcPct val="0"/>
        </a:spcAft>
        <a:defRPr sz="3200" b="1">
          <a:solidFill>
            <a:schemeClr val="tx1"/>
          </a:solidFill>
          <a:latin typeface="Verdana" charset="0"/>
          <a:ea typeface="ＭＳ Ｐゴシック" charset="0"/>
        </a:defRPr>
      </a:lvl9pPr>
    </p:titleStyle>
    <p:bodyStyle>
      <a:lvl1pPr marL="342900" indent="-342900" algn="l" rtl="0" eaLnBrk="1" fontAlgn="base" hangingPunct="1">
        <a:spcBef>
          <a:spcPct val="20000"/>
        </a:spcBef>
        <a:spcAft>
          <a:spcPct val="0"/>
        </a:spcAft>
        <a:buClr>
          <a:schemeClr val="tx1"/>
        </a:buClr>
        <a:buFont typeface="Wingdings" charset="0"/>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charset="0"/>
        <a:buChar char="n"/>
        <a:defRPr sz="24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60000"/>
        <a:buFont typeface="Wingdings" charset="0"/>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tx1"/>
        </a:buClr>
        <a:buSzPct val="60000"/>
        <a:buFont typeface="Wingdings" charset="0"/>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60000"/>
        <a:buFont typeface="Wingdings" charset="0"/>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60000"/>
        <a:buFont typeface="Wingdings" charset="0"/>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60000"/>
        <a:buFont typeface="Wingdings" charset="0"/>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60000"/>
        <a:buFont typeface="Wingdings" charset="0"/>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6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429" y="2130425"/>
            <a:ext cx="8859749" cy="1470025"/>
          </a:xfrm>
        </p:spPr>
        <p:txBody>
          <a:bodyPr>
            <a:noAutofit/>
          </a:bodyPr>
          <a:lstStyle/>
          <a:p>
            <a:r>
              <a:rPr lang="en-US" dirty="0" smtClean="0"/>
              <a:t>Technical communication  </a:t>
            </a:r>
            <a:r>
              <a:rPr lang="en-US" dirty="0"/>
              <a:t>(</a:t>
            </a:r>
            <a:r>
              <a:rPr lang="en-US" altLang="zh-CN" dirty="0"/>
              <a:t>TC</a:t>
            </a:r>
            <a:r>
              <a:rPr lang="en-US" dirty="0"/>
              <a:t>) </a:t>
            </a:r>
            <a:r>
              <a:rPr lang="en-US" dirty="0" smtClean="0"/>
              <a:t/>
            </a:r>
            <a:br>
              <a:rPr lang="en-US" dirty="0" smtClean="0"/>
            </a:br>
            <a:r>
              <a:rPr lang="en-US" dirty="0" smtClean="0"/>
              <a:t/>
            </a:r>
            <a:br>
              <a:rPr lang="en-US" dirty="0" smtClean="0"/>
            </a:br>
            <a:r>
              <a:rPr kumimoji="0" lang="zh-CN" altLang="en-US" b="0" i="0" u="none" strike="noStrike" cap="none" normalizeH="0" baseline="0" dirty="0" smtClean="0">
                <a:ln>
                  <a:noFill/>
                </a:ln>
                <a:solidFill>
                  <a:schemeClr val="tx1"/>
                </a:solidFill>
                <a:effectLst/>
                <a:latin typeface="黑体" charset="0"/>
                <a:ea typeface="黑体" charset="0"/>
                <a:cs typeface="黑体" charset="0"/>
              </a:rPr>
              <a:t>技术传播与写作</a:t>
            </a:r>
            <a:endParaRPr lang="en-US" dirty="0"/>
          </a:p>
        </p:txBody>
      </p:sp>
      <p:sp>
        <p:nvSpPr>
          <p:cNvPr id="3" name="Subtitle 2"/>
          <p:cNvSpPr>
            <a:spLocks noGrp="1"/>
          </p:cNvSpPr>
          <p:nvPr>
            <p:ph type="subTitle" idx="1"/>
          </p:nvPr>
        </p:nvSpPr>
        <p:spPr/>
        <p:txBody>
          <a:bodyPr/>
          <a:lstStyle/>
          <a:p>
            <a:r>
              <a:rPr lang="en-US" dirty="0" smtClean="0"/>
              <a:t>E-mail writing</a:t>
            </a:r>
            <a:endParaRPr lang="en-US" dirty="0"/>
          </a:p>
        </p:txBody>
      </p:sp>
    </p:spTree>
    <p:extLst>
      <p:ext uri="{BB962C8B-B14F-4D97-AF65-F5344CB8AC3E}">
        <p14:creationId xmlns:p14="http://schemas.microsoft.com/office/powerpoint/2010/main" val="427698756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6616700" cy="4953000"/>
          </a:xfrm>
          <a:ln>
            <a:solidFill>
              <a:srgbClr val="003300"/>
            </a:solidFill>
          </a:ln>
        </p:spPr>
        <p:txBody>
          <a:bodyPr/>
          <a:lstStyle/>
          <a:p>
            <a:pPr marL="0" indent="0" algn="just">
              <a:buNone/>
            </a:pPr>
            <a:r>
              <a:rPr lang="en-US" sz="1800" b="0" dirty="0" smtClean="0">
                <a:solidFill>
                  <a:schemeClr val="tx1"/>
                </a:solidFill>
              </a:rPr>
              <a:t>    EDITTING </a:t>
            </a:r>
            <a:r>
              <a:rPr lang="en-US" sz="1800" b="0" dirty="0">
                <a:solidFill>
                  <a:schemeClr val="tx1"/>
                </a:solidFill>
              </a:rPr>
              <a:t>THE WAFFER DATA FILE SHOULD BE USED ONLY AS A LAST REPORT, IF THIS BECOMES A COMMON PROBLEM, WE COULD HAVE MORE PROBLESM WITH INVALID DATA THAT THERE ARE NOW</a:t>
            </a:r>
            <a:r>
              <a:rPr lang="en-US" sz="1800" b="0" dirty="0" smtClean="0">
                <a:solidFill>
                  <a:schemeClr val="tx1"/>
                </a:solidFill>
              </a:rPr>
              <a:t>.</a:t>
            </a:r>
          </a:p>
          <a:p>
            <a:pPr marL="0" indent="0" algn="just">
              <a:buNone/>
            </a:pPr>
            <a:r>
              <a:rPr lang="en-US" sz="1800" b="0" dirty="0">
                <a:solidFill>
                  <a:schemeClr val="tx1"/>
                </a:solidFill>
              </a:rPr>
              <a:t> </a:t>
            </a:r>
            <a:r>
              <a:rPr lang="en-US" sz="1800" b="0" dirty="0" smtClean="0">
                <a:solidFill>
                  <a:schemeClr val="tx1"/>
                </a:solidFill>
              </a:rPr>
              <a:t> SUPERS AND LEADS: PLEASE PASS THIS INFORMATION ALONG TO THOSE WHO NEED TO KNOW.</a:t>
            </a:r>
          </a:p>
          <a:p>
            <a:pPr marL="0" indent="0" algn="just">
              <a:buNone/>
            </a:pPr>
            <a:endParaRPr lang="en-US" sz="1800" b="0" dirty="0">
              <a:solidFill>
                <a:schemeClr val="tx1"/>
              </a:solidFill>
            </a:endParaRPr>
          </a:p>
          <a:p>
            <a:pPr marL="0" indent="0" algn="just">
              <a:buNone/>
            </a:pPr>
            <a:r>
              <a:rPr lang="en-US" sz="1800" b="0" dirty="0" smtClean="0">
                <a:solidFill>
                  <a:schemeClr val="tx1"/>
                </a:solidFill>
              </a:rPr>
              <a:t>ROGER VANDENHEUVAL.</a:t>
            </a:r>
            <a:endParaRPr lang="en-US" sz="1800" b="0" dirty="0">
              <a:solidFill>
                <a:schemeClr val="tx1"/>
              </a:solidFill>
            </a:endParaRPr>
          </a:p>
          <a:p>
            <a:pPr algn="just"/>
            <a:endParaRPr lang="en-US" sz="1800" b="0" dirty="0">
              <a:solidFill>
                <a:schemeClr val="tx1"/>
              </a:solidFill>
            </a:endParaRPr>
          </a:p>
        </p:txBody>
      </p:sp>
      <p:grpSp>
        <p:nvGrpSpPr>
          <p:cNvPr id="4" name="Group 3"/>
          <p:cNvGrpSpPr/>
          <p:nvPr/>
        </p:nvGrpSpPr>
        <p:grpSpPr>
          <a:xfrm>
            <a:off x="5080000" y="2489200"/>
            <a:ext cx="4089400" cy="1587500"/>
            <a:chOff x="5011037" y="342900"/>
            <a:chExt cx="4089400" cy="1587500"/>
          </a:xfrm>
        </p:grpSpPr>
        <p:sp>
          <p:nvSpPr>
            <p:cNvPr id="5" name="Rectangle 4"/>
            <p:cNvSpPr/>
            <p:nvPr/>
          </p:nvSpPr>
          <p:spPr bwMode="auto">
            <a:xfrm>
              <a:off x="7442201" y="1591846"/>
              <a:ext cx="1658236" cy="338554"/>
            </a:xfrm>
            <a:prstGeom prst="rect">
              <a:avLst/>
            </a:prstGeom>
            <a:solidFill>
              <a:srgbClr val="59D85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0"/>
                  <a:cs typeface="宋体" charset="0"/>
                </a:rPr>
                <a:t>No proofreading</a:t>
              </a:r>
              <a:endParaRPr kumimoji="0" lang="en-US" sz="1600" b="0" i="0" u="none" strike="noStrike" cap="none" normalizeH="0" baseline="0" dirty="0">
                <a:ln>
                  <a:noFill/>
                </a:ln>
                <a:solidFill>
                  <a:schemeClr val="tx1"/>
                </a:solidFill>
                <a:effectLst/>
                <a:latin typeface="Times New Roman" charset="0"/>
                <a:ea typeface="宋体" charset="0"/>
                <a:cs typeface="宋体" charset="0"/>
              </a:endParaRPr>
            </a:p>
          </p:txBody>
        </p:sp>
        <p:cxnSp>
          <p:nvCxnSpPr>
            <p:cNvPr id="6" name="Straight Arrow Connector 5"/>
            <p:cNvCxnSpPr/>
            <p:nvPr/>
          </p:nvCxnSpPr>
          <p:spPr>
            <a:xfrm flipH="1" flipV="1">
              <a:off x="5011037" y="342900"/>
              <a:ext cx="2431164" cy="1422400"/>
            </a:xfrm>
            <a:prstGeom prst="straightConnector1">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53687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Netiquette </a:t>
            </a:r>
            <a:r>
              <a:rPr lang="en-US" altLang="zh-CN" dirty="0" smtClean="0"/>
              <a:t>g</a:t>
            </a:r>
            <a:r>
              <a:rPr lang="en-US" dirty="0" smtClean="0"/>
              <a:t>uidelines for </a:t>
            </a:r>
            <a:r>
              <a:rPr lang="en-US" dirty="0"/>
              <a:t>writing a business </a:t>
            </a:r>
            <a:r>
              <a:rPr lang="en-US" dirty="0" smtClean="0"/>
              <a:t>email</a:t>
            </a:r>
            <a:endParaRPr lang="en-US" dirty="0"/>
          </a:p>
        </p:txBody>
      </p:sp>
      <p:sp>
        <p:nvSpPr>
          <p:cNvPr id="3" name="Content Placeholder 2"/>
          <p:cNvSpPr>
            <a:spLocks noGrp="1"/>
          </p:cNvSpPr>
          <p:nvPr>
            <p:ph idx="1"/>
          </p:nvPr>
        </p:nvSpPr>
        <p:spPr>
          <a:xfrm>
            <a:off x="457200" y="1219200"/>
            <a:ext cx="8229600" cy="4953000"/>
          </a:xfrm>
        </p:spPr>
        <p:txBody>
          <a:bodyPr/>
          <a:lstStyle/>
          <a:p>
            <a:pPr marL="0" indent="0">
              <a:lnSpc>
                <a:spcPct val="110000"/>
              </a:lnSpc>
              <a:buNone/>
            </a:pP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Netiquette refers to etiquette on a network</a:t>
            </a:r>
            <a:r>
              <a:rPr lang="en-US" sz="2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a:p>
            <a:pPr>
              <a:lnSpc>
                <a:spcPct val="110000"/>
              </a:lnSpc>
            </a:pPr>
            <a:r>
              <a:rPr lang="en-US" sz="2400" b="0" dirty="0"/>
              <a:t>Stick to </a:t>
            </a:r>
            <a:r>
              <a:rPr lang="en-US" sz="2400" b="0" dirty="0" smtClean="0"/>
              <a:t>business </a:t>
            </a:r>
          </a:p>
          <a:p>
            <a:pPr>
              <a:lnSpc>
                <a:spcPct val="110000"/>
              </a:lnSpc>
            </a:pPr>
            <a:r>
              <a:rPr lang="en-US" sz="2400" b="0" u="sng" dirty="0" smtClean="0"/>
              <a:t>Use </a:t>
            </a:r>
            <a:r>
              <a:rPr lang="en-US" sz="2400" b="0" u="sng" dirty="0"/>
              <a:t>appropriate formality</a:t>
            </a:r>
            <a:r>
              <a:rPr lang="zh-CN" altLang="en-US" sz="2400" b="0" u="sng" dirty="0"/>
              <a:t> </a:t>
            </a:r>
            <a:endParaRPr lang="en-US" altLang="zh-CN" sz="2400" b="0" u="sng" dirty="0" smtClean="0"/>
          </a:p>
          <a:p>
            <a:pPr>
              <a:lnSpc>
                <a:spcPct val="110000"/>
              </a:lnSpc>
            </a:pPr>
            <a:r>
              <a:rPr lang="en-US" sz="2400" b="0" dirty="0"/>
              <a:t>Write correctly</a:t>
            </a:r>
            <a:r>
              <a:rPr lang="zh-CN" altLang="en-US" sz="2400" b="0" dirty="0"/>
              <a:t> </a:t>
            </a:r>
            <a:endParaRPr lang="en-US" altLang="zh-CN" sz="2400" b="0" dirty="0" smtClean="0"/>
          </a:p>
          <a:p>
            <a:pPr>
              <a:lnSpc>
                <a:spcPct val="110000"/>
              </a:lnSpc>
            </a:pPr>
            <a:r>
              <a:rPr lang="en-US" sz="2400" b="0" dirty="0"/>
              <a:t>Don’t flame</a:t>
            </a:r>
            <a:r>
              <a:rPr lang="zh-CN" altLang="en-US" sz="2400" b="0" dirty="0"/>
              <a:t> </a:t>
            </a:r>
            <a:endParaRPr lang="en-US" altLang="zh-CN" sz="2400" b="0" dirty="0" smtClean="0"/>
          </a:p>
          <a:p>
            <a:pPr>
              <a:lnSpc>
                <a:spcPct val="110000"/>
              </a:lnSpc>
            </a:pPr>
            <a:r>
              <a:rPr lang="en-US" sz="2400" b="0" dirty="0"/>
              <a:t>Make your message easy on the </a:t>
            </a:r>
            <a:r>
              <a:rPr lang="en-US" sz="2400" b="0" dirty="0" smtClean="0"/>
              <a:t>eyes</a:t>
            </a:r>
          </a:p>
          <a:p>
            <a:pPr>
              <a:lnSpc>
                <a:spcPct val="110000"/>
              </a:lnSpc>
            </a:pPr>
            <a:r>
              <a:rPr lang="en-US" sz="2400" b="0" dirty="0"/>
              <a:t>Don’t forward a message to an online discussion forum without the writer’s permission</a:t>
            </a:r>
            <a:r>
              <a:rPr lang="zh-CN" altLang="en-US" sz="2400" b="0" dirty="0"/>
              <a:t> </a:t>
            </a:r>
            <a:r>
              <a:rPr lang="en-US" sz="2400" b="0" dirty="0" smtClean="0"/>
              <a:t> </a:t>
            </a:r>
          </a:p>
          <a:p>
            <a:pPr>
              <a:lnSpc>
                <a:spcPct val="110000"/>
              </a:lnSpc>
            </a:pPr>
            <a:r>
              <a:rPr lang="en-US" sz="2400" b="0" dirty="0"/>
              <a:t>Don’t send a message unless you have something to say</a:t>
            </a:r>
            <a:r>
              <a:rPr lang="zh-CN" altLang="en-US" sz="2400" b="0" dirty="0"/>
              <a:t> </a:t>
            </a:r>
            <a:endParaRPr lang="en-US" sz="2400" b="0" dirty="0"/>
          </a:p>
        </p:txBody>
      </p:sp>
    </p:spTree>
    <p:extLst>
      <p:ext uri="{BB962C8B-B14F-4D97-AF65-F5344CB8AC3E}">
        <p14:creationId xmlns:p14="http://schemas.microsoft.com/office/powerpoint/2010/main" val="41527931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Use appropriate formality</a:t>
            </a:r>
            <a:r>
              <a:rPr lang="zh-CN" altLang="en-US" b="0" dirty="0"/>
              <a:t> </a:t>
            </a:r>
            <a:r>
              <a:rPr lang="en-US" altLang="zh-CN" b="0" dirty="0"/>
              <a:t/>
            </a:r>
            <a:br>
              <a:rPr lang="en-US" altLang="zh-CN" b="0" dirty="0"/>
            </a:br>
            <a:r>
              <a:rPr lang="en-US" altLang="zh-CN" b="0" dirty="0" smtClean="0"/>
              <a:t>--</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use </a:t>
            </a: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 moderately formal tone</a:t>
            </a:r>
            <a:endParaRPr lang="en-US" dirty="0"/>
          </a:p>
        </p:txBody>
      </p:sp>
      <p:sp>
        <p:nvSpPr>
          <p:cNvPr id="3" name="Content Placeholder 2"/>
          <p:cNvSpPr>
            <a:spLocks noGrp="1"/>
          </p:cNvSpPr>
          <p:nvPr>
            <p:ph idx="1"/>
          </p:nvPr>
        </p:nvSpPr>
        <p:spPr/>
        <p:txBody>
          <a:bodyPr/>
          <a:lstStyle/>
          <a:p>
            <a:pPr marL="0" indent="0">
              <a:buNone/>
            </a:pPr>
            <a:r>
              <a:rPr lang="en-US" sz="2400" b="0" dirty="0">
                <a:solidFill>
                  <a:srgbClr val="003300"/>
                </a:solidFill>
              </a:rPr>
              <a:t>Too </a:t>
            </a:r>
            <a:r>
              <a:rPr lang="en-US" sz="2400" b="0" dirty="0" smtClean="0">
                <a:solidFill>
                  <a:srgbClr val="003300"/>
                </a:solidFill>
              </a:rPr>
              <a:t>informal </a:t>
            </a:r>
          </a:p>
          <a:p>
            <a:pPr algn="just"/>
            <a:r>
              <a:rPr lang="en-US" sz="2400" b="0" dirty="0" smtClean="0">
                <a:solidFill>
                  <a:srgbClr val="003300"/>
                </a:solidFill>
              </a:rPr>
              <a:t>Our </a:t>
            </a:r>
            <a:r>
              <a:rPr lang="en-US" sz="2400" b="0" dirty="0">
                <a:solidFill>
                  <a:srgbClr val="003300"/>
                </a:solidFill>
              </a:rPr>
              <a:t>meeting with United went south right away when they threw </a:t>
            </a:r>
            <a:r>
              <a:rPr lang="en-US" sz="2400" b="0" dirty="0" smtClean="0">
                <a:solidFill>
                  <a:srgbClr val="003300"/>
                </a:solidFill>
              </a:rPr>
              <a:t>a hissy </a:t>
            </a:r>
            <a:r>
              <a:rPr lang="en-US" sz="2400" b="0" dirty="0">
                <a:solidFill>
                  <a:srgbClr val="003300"/>
                </a:solidFill>
              </a:rPr>
              <a:t>fit, saying that we blew off the deadline for the progress report</a:t>
            </a:r>
            <a:r>
              <a:rPr lang="en-US" sz="2400" b="0" dirty="0" smtClean="0">
                <a:solidFill>
                  <a:srgbClr val="003300"/>
                </a:solidFill>
              </a:rPr>
              <a:t>.</a:t>
            </a:r>
          </a:p>
          <a:p>
            <a:pPr marL="0" indent="0" algn="just">
              <a:buNone/>
            </a:pPr>
            <a:endParaRPr lang="en-US" sz="2400" b="0" dirty="0">
              <a:solidFill>
                <a:srgbClr val="003300"/>
              </a:solidFill>
            </a:endParaRPr>
          </a:p>
          <a:p>
            <a:pPr marL="0" indent="0">
              <a:buNone/>
            </a:pPr>
            <a:r>
              <a:rPr lang="en-US" sz="2400" b="0" dirty="0" smtClean="0">
                <a:solidFill>
                  <a:srgbClr val="003300"/>
                </a:solidFill>
              </a:rPr>
              <a:t>Moderately formal </a:t>
            </a:r>
          </a:p>
          <a:p>
            <a:pPr algn="just"/>
            <a:r>
              <a:rPr lang="en-US" sz="2400" b="0" dirty="0" smtClean="0">
                <a:solidFill>
                  <a:srgbClr val="003300"/>
                </a:solidFill>
              </a:rPr>
              <a:t>In </a:t>
            </a:r>
            <a:r>
              <a:rPr lang="en-US" sz="2400" b="0" dirty="0">
                <a:solidFill>
                  <a:srgbClr val="003300"/>
                </a:solidFill>
              </a:rPr>
              <a:t>our meeting, the United representative expressed concern </a:t>
            </a:r>
            <a:r>
              <a:rPr lang="en-US" sz="2400" b="0" dirty="0" smtClean="0">
                <a:solidFill>
                  <a:srgbClr val="003300"/>
                </a:solidFill>
              </a:rPr>
              <a:t>that we </a:t>
            </a:r>
            <a:r>
              <a:rPr lang="en-US" sz="2400" b="0" dirty="0">
                <a:solidFill>
                  <a:srgbClr val="003300"/>
                </a:solidFill>
              </a:rPr>
              <a:t>had missed the deadline for the progress report.</a:t>
            </a:r>
            <a:endParaRPr lang="en-US" sz="2400" dirty="0">
              <a:solidFill>
                <a:srgbClr val="003300"/>
              </a:solidFill>
            </a:endParaRPr>
          </a:p>
        </p:txBody>
      </p:sp>
      <p:sp>
        <p:nvSpPr>
          <p:cNvPr id="4" name="TextBox 3"/>
          <p:cNvSpPr txBox="1"/>
          <p:nvPr/>
        </p:nvSpPr>
        <p:spPr>
          <a:xfrm>
            <a:off x="7626523" y="1002268"/>
            <a:ext cx="1358553" cy="369332"/>
          </a:xfrm>
          <a:prstGeom prst="rect">
            <a:avLst/>
          </a:prstGeom>
          <a:solidFill>
            <a:schemeClr val="bg1"/>
          </a:solidFill>
          <a:ln>
            <a:solidFill>
              <a:srgbClr val="003300"/>
            </a:solidFill>
          </a:ln>
        </p:spPr>
        <p:txBody>
          <a:bodyPr wrap="none" rtlCol="0">
            <a:spAutoFit/>
          </a:bodyPr>
          <a:lstStyle/>
          <a:p>
            <a:r>
              <a:rPr lang="en-US" dirty="0" smtClean="0">
                <a:solidFill>
                  <a:srgbClr val="FF0000"/>
                </a:solidFill>
              </a:rPr>
              <a:t>Get worse</a:t>
            </a:r>
            <a:endParaRPr lang="en-US" dirty="0">
              <a:solidFill>
                <a:srgbClr val="FF0000"/>
              </a:solidFill>
            </a:endParaRPr>
          </a:p>
        </p:txBody>
      </p:sp>
      <p:cxnSp>
        <p:nvCxnSpPr>
          <p:cNvPr id="7" name="Straight Arrow Connector 6"/>
          <p:cNvCxnSpPr/>
          <p:nvPr/>
        </p:nvCxnSpPr>
        <p:spPr bwMode="auto">
          <a:xfrm flipH="1">
            <a:off x="6273800" y="1371600"/>
            <a:ext cx="1143000" cy="406400"/>
          </a:xfrm>
          <a:prstGeom prst="straightConnector1">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TextBox 8"/>
          <p:cNvSpPr txBox="1"/>
          <p:nvPr/>
        </p:nvSpPr>
        <p:spPr>
          <a:xfrm>
            <a:off x="4902200" y="1866900"/>
            <a:ext cx="1930400" cy="369332"/>
          </a:xfrm>
          <a:prstGeom prst="rect">
            <a:avLst/>
          </a:prstGeom>
          <a:noFill/>
          <a:ln>
            <a:solidFill>
              <a:schemeClr val="tx2">
                <a:lumMod val="75000"/>
              </a:schemeClr>
            </a:solidFill>
          </a:ln>
        </p:spPr>
        <p:txBody>
          <a:bodyPr wrap="square" rtlCol="0">
            <a:spAutoFit/>
          </a:bodyPr>
          <a:lstStyle/>
          <a:p>
            <a:endParaRPr lang="en-US" dirty="0"/>
          </a:p>
        </p:txBody>
      </p:sp>
      <p:sp>
        <p:nvSpPr>
          <p:cNvPr id="10" name="TextBox 9"/>
          <p:cNvSpPr txBox="1"/>
          <p:nvPr/>
        </p:nvSpPr>
        <p:spPr>
          <a:xfrm>
            <a:off x="2616200" y="2248932"/>
            <a:ext cx="2590800" cy="369332"/>
          </a:xfrm>
          <a:prstGeom prst="rect">
            <a:avLst/>
          </a:prstGeom>
          <a:noFill/>
          <a:ln>
            <a:solidFill>
              <a:srgbClr val="3C5A00"/>
            </a:solidFill>
          </a:ln>
        </p:spPr>
        <p:txBody>
          <a:bodyPr wrap="square" rtlCol="0">
            <a:spAutoFit/>
          </a:bodyPr>
          <a:lstStyle/>
          <a:p>
            <a:endParaRPr lang="en-US" dirty="0"/>
          </a:p>
        </p:txBody>
      </p:sp>
      <p:cxnSp>
        <p:nvCxnSpPr>
          <p:cNvPr id="14" name="Straight Arrow Connector 13"/>
          <p:cNvCxnSpPr/>
          <p:nvPr/>
        </p:nvCxnSpPr>
        <p:spPr bwMode="auto">
          <a:xfrm flipH="1" flipV="1">
            <a:off x="5207000" y="2527300"/>
            <a:ext cx="2419524" cy="774700"/>
          </a:xfrm>
          <a:prstGeom prst="straightConnector1">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7" name="TextBox 16"/>
          <p:cNvSpPr txBox="1"/>
          <p:nvPr/>
        </p:nvSpPr>
        <p:spPr>
          <a:xfrm>
            <a:off x="7626524" y="3149600"/>
            <a:ext cx="1558389" cy="369332"/>
          </a:xfrm>
          <a:prstGeom prst="rect">
            <a:avLst/>
          </a:prstGeom>
          <a:solidFill>
            <a:srgbClr val="FFFFFF"/>
          </a:solidFill>
          <a:ln>
            <a:solidFill>
              <a:srgbClr val="3C5A00"/>
            </a:solidFill>
          </a:ln>
        </p:spPr>
        <p:txBody>
          <a:bodyPr wrap="none" rtlCol="0">
            <a:spAutoFit/>
          </a:bodyPr>
          <a:lstStyle/>
          <a:p>
            <a:r>
              <a:rPr lang="en-US" dirty="0" smtClean="0">
                <a:solidFill>
                  <a:srgbClr val="FF0000"/>
                </a:solidFill>
              </a:rPr>
              <a:t>Make a fuss</a:t>
            </a:r>
            <a:endParaRPr lang="en-US" dirty="0">
              <a:solidFill>
                <a:srgbClr val="FF0000"/>
              </a:solidFill>
            </a:endParaRPr>
          </a:p>
        </p:txBody>
      </p:sp>
      <p:sp>
        <p:nvSpPr>
          <p:cNvPr id="18" name="TextBox 17"/>
          <p:cNvSpPr txBox="1"/>
          <p:nvPr/>
        </p:nvSpPr>
        <p:spPr>
          <a:xfrm>
            <a:off x="7718512" y="2236232"/>
            <a:ext cx="1174576" cy="369332"/>
          </a:xfrm>
          <a:prstGeom prst="rect">
            <a:avLst/>
          </a:prstGeom>
          <a:noFill/>
          <a:ln>
            <a:solidFill>
              <a:srgbClr val="3C5A00"/>
            </a:solidFill>
          </a:ln>
        </p:spPr>
        <p:txBody>
          <a:bodyPr wrap="square" rtlCol="0">
            <a:spAutoFit/>
          </a:bodyPr>
          <a:lstStyle/>
          <a:p>
            <a:endParaRPr lang="en-US" dirty="0"/>
          </a:p>
        </p:txBody>
      </p:sp>
      <p:sp>
        <p:nvSpPr>
          <p:cNvPr id="19" name="TextBox 18"/>
          <p:cNvSpPr txBox="1"/>
          <p:nvPr/>
        </p:nvSpPr>
        <p:spPr>
          <a:xfrm>
            <a:off x="673100" y="2605564"/>
            <a:ext cx="739688" cy="369332"/>
          </a:xfrm>
          <a:prstGeom prst="rect">
            <a:avLst/>
          </a:prstGeom>
          <a:noFill/>
          <a:ln>
            <a:solidFill>
              <a:srgbClr val="3C5A00"/>
            </a:solidFill>
          </a:ln>
        </p:spPr>
        <p:txBody>
          <a:bodyPr wrap="square" rtlCol="0">
            <a:spAutoFit/>
          </a:bodyPr>
          <a:lstStyle/>
          <a:p>
            <a:endParaRPr lang="en-US" dirty="0"/>
          </a:p>
        </p:txBody>
      </p:sp>
      <p:cxnSp>
        <p:nvCxnSpPr>
          <p:cNvPr id="20" name="Straight Arrow Connector 19"/>
          <p:cNvCxnSpPr/>
          <p:nvPr/>
        </p:nvCxnSpPr>
        <p:spPr bwMode="auto">
          <a:xfrm flipH="1" flipV="1">
            <a:off x="1406438" y="2974896"/>
            <a:ext cx="1362162" cy="250904"/>
          </a:xfrm>
          <a:prstGeom prst="straightConnector1">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TextBox 21"/>
          <p:cNvSpPr txBox="1"/>
          <p:nvPr/>
        </p:nvSpPr>
        <p:spPr>
          <a:xfrm>
            <a:off x="2768600" y="3117334"/>
            <a:ext cx="713056" cy="369332"/>
          </a:xfrm>
          <a:prstGeom prst="rect">
            <a:avLst/>
          </a:prstGeom>
          <a:solidFill>
            <a:srgbClr val="FFFFFF"/>
          </a:solidFill>
          <a:ln>
            <a:solidFill>
              <a:srgbClr val="3C5A00"/>
            </a:solidFill>
          </a:ln>
        </p:spPr>
        <p:txBody>
          <a:bodyPr wrap="none" rtlCol="0">
            <a:spAutoFit/>
          </a:bodyPr>
          <a:lstStyle/>
          <a:p>
            <a:r>
              <a:rPr lang="en-US" dirty="0" smtClean="0">
                <a:solidFill>
                  <a:srgbClr val="FF0000"/>
                </a:solidFill>
              </a:rPr>
              <a:t>miss</a:t>
            </a:r>
            <a:endParaRPr lang="en-US" dirty="0">
              <a:solidFill>
                <a:srgbClr val="FF0000"/>
              </a:solidFill>
            </a:endParaRPr>
          </a:p>
        </p:txBody>
      </p:sp>
    </p:spTree>
    <p:extLst>
      <p:ext uri="{BB962C8B-B14F-4D97-AF65-F5344CB8AC3E}">
        <p14:creationId xmlns:p14="http://schemas.microsoft.com/office/powerpoint/2010/main" val="30347521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checkerboard(across)">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linds(horizontal)">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linds(horizontal)">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checkerboard(across)">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blinds(horizontal)">
                                      <p:cBhvr>
                                        <p:cTn id="68" dur="500"/>
                                        <p:tgtEl>
                                          <p:spTgt spid="3">
                                            <p:txEl>
                                              <p:pRg st="3" end="3"/>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blinds(horizontal)">
                                      <p:cBhvr>
                                        <p:cTn id="7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7" grpId="0" animBg="1"/>
      <p:bldP spid="18" grpId="0" animBg="1"/>
      <p:bldP spid="19"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b="0" dirty="0">
                <a:solidFill>
                  <a:srgbClr val="003300"/>
                </a:solidFill>
              </a:rPr>
              <a:t>Too </a:t>
            </a:r>
            <a:r>
              <a:rPr lang="en-US" sz="2400" b="0" dirty="0" smtClean="0">
                <a:solidFill>
                  <a:srgbClr val="003300"/>
                </a:solidFill>
              </a:rPr>
              <a:t>formal </a:t>
            </a:r>
          </a:p>
          <a:p>
            <a:pPr algn="just"/>
            <a:r>
              <a:rPr lang="en-US" sz="2400" b="0" dirty="0" smtClean="0">
                <a:solidFill>
                  <a:srgbClr val="003300"/>
                </a:solidFill>
              </a:rPr>
              <a:t>It </a:t>
            </a:r>
            <a:r>
              <a:rPr lang="en-US" sz="2400" b="0" dirty="0">
                <a:solidFill>
                  <a:srgbClr val="003300"/>
                </a:solidFill>
              </a:rPr>
              <a:t>was indubitably the case that our team was successful in </a:t>
            </a:r>
            <a:r>
              <a:rPr lang="en-US" sz="2400" b="0" dirty="0" smtClean="0">
                <a:solidFill>
                  <a:srgbClr val="003300"/>
                </a:solidFill>
              </a:rPr>
              <a:t>presenting a </a:t>
            </a:r>
            <a:r>
              <a:rPr lang="en-US" sz="2400" b="0" dirty="0">
                <a:solidFill>
                  <a:srgbClr val="003300"/>
                </a:solidFill>
              </a:rPr>
              <a:t>proposal that was characterized by quality of the highest </a:t>
            </a:r>
            <a:r>
              <a:rPr lang="en-US" sz="2400" b="0" dirty="0" smtClean="0">
                <a:solidFill>
                  <a:srgbClr val="003300"/>
                </a:solidFill>
              </a:rPr>
              <a:t>order. My </a:t>
            </a:r>
            <a:r>
              <a:rPr lang="en-US" sz="2400" b="0" dirty="0">
                <a:solidFill>
                  <a:srgbClr val="003300"/>
                </a:solidFill>
              </a:rPr>
              <a:t>appreciation for your industriousness is herewith extended</a:t>
            </a:r>
            <a:r>
              <a:rPr lang="en-US" sz="2400" b="0" dirty="0" smtClean="0">
                <a:solidFill>
                  <a:srgbClr val="003300"/>
                </a:solidFill>
              </a:rPr>
              <a:t>.</a:t>
            </a:r>
          </a:p>
          <a:p>
            <a:pPr marL="0" indent="0">
              <a:buNone/>
            </a:pPr>
            <a:r>
              <a:rPr lang="en-US" sz="2400" dirty="0" smtClean="0">
                <a:solidFill>
                  <a:srgbClr val="003300"/>
                </a:solidFill>
              </a:rPr>
              <a:t>Task 3: </a:t>
            </a:r>
            <a:r>
              <a:rPr lang="en-US" sz="2400" b="0" dirty="0" smtClean="0">
                <a:solidFill>
                  <a:srgbClr val="003300"/>
                </a:solidFill>
              </a:rPr>
              <a:t>rewrite the above into moderately formal tone</a:t>
            </a:r>
          </a:p>
          <a:p>
            <a:pPr algn="just"/>
            <a:r>
              <a:rPr lang="en-US" sz="2400" b="0" dirty="0" smtClean="0">
                <a:solidFill>
                  <a:srgbClr val="003300"/>
                </a:solidFill>
              </a:rPr>
              <a:t>I </a:t>
            </a:r>
            <a:r>
              <a:rPr lang="en-US" sz="2400" b="0" dirty="0">
                <a:solidFill>
                  <a:srgbClr val="003300"/>
                </a:solidFill>
              </a:rPr>
              <a:t>think we put together an excellent proposal. Thank you very </a:t>
            </a:r>
            <a:r>
              <a:rPr lang="en-US" sz="2400" b="0" dirty="0" smtClean="0">
                <a:solidFill>
                  <a:srgbClr val="003300"/>
                </a:solidFill>
              </a:rPr>
              <a:t>much for </a:t>
            </a:r>
            <a:r>
              <a:rPr lang="en-US" sz="2400" b="0" dirty="0">
                <a:solidFill>
                  <a:srgbClr val="003300"/>
                </a:solidFill>
              </a:rPr>
              <a:t>your hard work.</a:t>
            </a:r>
            <a:endParaRPr lang="en-US" sz="2400" dirty="0">
              <a:solidFill>
                <a:srgbClr val="003300"/>
              </a:solidFill>
            </a:endParaRPr>
          </a:p>
        </p:txBody>
      </p:sp>
      <p:sp>
        <p:nvSpPr>
          <p:cNvPr id="4" name="Title 1"/>
          <p:cNvSpPr>
            <a:spLocks noGrp="1"/>
          </p:cNvSpPr>
          <p:nvPr>
            <p:ph type="title"/>
          </p:nvPr>
        </p:nvSpPr>
        <p:spPr/>
        <p:txBody>
          <a:bodyPr/>
          <a:lstStyle/>
          <a:p>
            <a:r>
              <a:rPr lang="en-US" b="0" dirty="0"/>
              <a:t>Use appropriate formality</a:t>
            </a:r>
            <a:r>
              <a:rPr lang="zh-CN" altLang="en-US" b="0" dirty="0"/>
              <a:t> </a:t>
            </a:r>
            <a:r>
              <a:rPr lang="en-US" altLang="zh-CN" b="0" dirty="0"/>
              <a:t/>
            </a:r>
            <a:br>
              <a:rPr lang="en-US" altLang="zh-CN" b="0" dirty="0"/>
            </a:br>
            <a:r>
              <a:rPr lang="en-US" altLang="zh-CN" b="0" dirty="0" smtClean="0"/>
              <a:t>--</a:t>
            </a:r>
            <a:r>
              <a:rPr lang="en-US"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use </a:t>
            </a:r>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 moderately formal tone</a:t>
            </a:r>
            <a:endParaRPr lang="en-US" dirty="0"/>
          </a:p>
        </p:txBody>
      </p:sp>
      <p:sp>
        <p:nvSpPr>
          <p:cNvPr id="2" name="TextBox 1"/>
          <p:cNvSpPr txBox="1"/>
          <p:nvPr/>
        </p:nvSpPr>
        <p:spPr>
          <a:xfrm>
            <a:off x="2032000" y="1809234"/>
            <a:ext cx="1765300" cy="369332"/>
          </a:xfrm>
          <a:prstGeom prst="rect">
            <a:avLst/>
          </a:prstGeom>
          <a:noFill/>
          <a:ln>
            <a:solidFill>
              <a:srgbClr val="3C5A00"/>
            </a:solidFill>
          </a:ln>
        </p:spPr>
        <p:txBody>
          <a:bodyPr wrap="square" rtlCol="0">
            <a:spAutoFit/>
          </a:bodyPr>
          <a:lstStyle/>
          <a:p>
            <a:endParaRPr lang="en-US" dirty="0"/>
          </a:p>
        </p:txBody>
      </p:sp>
      <p:cxnSp>
        <p:nvCxnSpPr>
          <p:cNvPr id="1025" name="Straight Arrow Connector 1"/>
          <p:cNvCxnSpPr>
            <a:cxnSpLocks noChangeShapeType="1"/>
          </p:cNvCxnSpPr>
          <p:nvPr/>
        </p:nvCxnSpPr>
        <p:spPr bwMode="auto">
          <a:xfrm flipV="1">
            <a:off x="3965575" y="1371600"/>
            <a:ext cx="1828800" cy="293688"/>
          </a:xfrm>
          <a:prstGeom prst="straightConnector1">
            <a:avLst/>
          </a:prstGeom>
          <a:noFill/>
          <a:ln w="25400">
            <a:solidFill>
              <a:srgbClr val="4F81BD"/>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6" name="TextBox 5"/>
          <p:cNvSpPr txBox="1"/>
          <p:nvPr/>
        </p:nvSpPr>
        <p:spPr>
          <a:xfrm>
            <a:off x="5981700" y="1186934"/>
            <a:ext cx="1622860" cy="369332"/>
          </a:xfrm>
          <a:prstGeom prst="rect">
            <a:avLst/>
          </a:prstGeom>
          <a:solidFill>
            <a:srgbClr val="FFFFFF"/>
          </a:solidFill>
          <a:ln>
            <a:solidFill>
              <a:srgbClr val="3C5A00"/>
            </a:solidFill>
          </a:ln>
        </p:spPr>
        <p:txBody>
          <a:bodyPr wrap="none" rtlCol="0">
            <a:spAutoFit/>
          </a:bodyPr>
          <a:lstStyle/>
          <a:p>
            <a:r>
              <a:rPr lang="en-US" dirty="0" smtClean="0">
                <a:solidFill>
                  <a:srgbClr val="FF0000"/>
                </a:solidFill>
              </a:rPr>
              <a:t>undoubtedly</a:t>
            </a:r>
            <a:endParaRPr lang="en-US" dirty="0">
              <a:solidFill>
                <a:srgbClr val="FF0000"/>
              </a:solidFill>
            </a:endParaRPr>
          </a:p>
        </p:txBody>
      </p:sp>
    </p:spTree>
    <p:extLst>
      <p:ext uri="{BB962C8B-B14F-4D97-AF65-F5344CB8AC3E}">
        <p14:creationId xmlns:p14="http://schemas.microsoft.com/office/powerpoint/2010/main" val="21977161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2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linds(horizontal)">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509000" cy="609600"/>
          </a:xfrm>
        </p:spPr>
        <p:txBody>
          <a:bodyPr/>
          <a:lstStyle/>
          <a:p>
            <a:r>
              <a:rPr lang="en-US" altLang="zh-CN" dirty="0" smtClean="0"/>
              <a:t>Task 4: rewrite the E-mail in task 2</a:t>
            </a:r>
            <a:endParaRPr lang="en-US" dirty="0"/>
          </a:p>
        </p:txBody>
      </p:sp>
      <p:sp>
        <p:nvSpPr>
          <p:cNvPr id="3" name="Content Placeholder 2"/>
          <p:cNvSpPr>
            <a:spLocks noGrp="1"/>
          </p:cNvSpPr>
          <p:nvPr>
            <p:ph idx="1"/>
          </p:nvPr>
        </p:nvSpPr>
        <p:spPr>
          <a:xfrm>
            <a:off x="457200" y="1181100"/>
            <a:ext cx="6769100" cy="5499100"/>
          </a:xfrm>
          <a:ln>
            <a:solidFill>
              <a:srgbClr val="135113"/>
            </a:solidFill>
          </a:ln>
        </p:spPr>
        <p:txBody>
          <a:bodyPr/>
          <a:lstStyle/>
          <a:p>
            <a:pPr marL="0" indent="0">
              <a:buNone/>
            </a:pPr>
            <a:r>
              <a:rPr lang="en-US" sz="2000" b="0" dirty="0">
                <a:solidFill>
                  <a:schemeClr val="tx1"/>
                </a:solidFill>
              </a:rPr>
              <a:t>To: Supers and Leads</a:t>
            </a:r>
          </a:p>
          <a:p>
            <a:pPr marL="0" indent="0">
              <a:buNone/>
            </a:pPr>
            <a:r>
              <a:rPr lang="en-US" sz="2000" b="0" dirty="0">
                <a:solidFill>
                  <a:schemeClr val="tx1"/>
                </a:solidFill>
              </a:rPr>
              <a:t>Subject: Fix for Missing Laser Repair Files for 16MB Wafers</a:t>
            </a:r>
          </a:p>
          <a:p>
            <a:pPr marL="0" indent="0">
              <a:buNone/>
            </a:pPr>
            <a:endParaRPr lang="en-US" sz="2000" b="0" dirty="0" smtClean="0">
              <a:solidFill>
                <a:schemeClr val="tx1"/>
              </a:solidFill>
            </a:endParaRPr>
          </a:p>
          <a:p>
            <a:pPr marL="0" indent="0">
              <a:buNone/>
            </a:pPr>
            <a:r>
              <a:rPr lang="en-US" sz="2000" b="0" dirty="0" smtClean="0">
                <a:solidFill>
                  <a:schemeClr val="tx1"/>
                </a:solidFill>
              </a:rPr>
              <a:t>Supers </a:t>
            </a:r>
            <a:r>
              <a:rPr lang="en-US" sz="2000" b="0" dirty="0">
                <a:solidFill>
                  <a:schemeClr val="tx1"/>
                </a:solidFill>
              </a:rPr>
              <a:t>and </a:t>
            </a:r>
            <a:r>
              <a:rPr lang="en-US" sz="2000" b="0" dirty="0" smtClean="0">
                <a:solidFill>
                  <a:schemeClr val="tx1"/>
                </a:solidFill>
              </a:rPr>
              <a:t>Leads (Dear Dave and Alice):</a:t>
            </a:r>
          </a:p>
          <a:p>
            <a:pPr marL="0" indent="0">
              <a:buNone/>
            </a:pPr>
            <a:endParaRPr lang="en-US" sz="2000" b="0" dirty="0">
              <a:solidFill>
                <a:schemeClr val="tx1"/>
              </a:solidFill>
            </a:endParaRPr>
          </a:p>
          <a:p>
            <a:pPr marL="0" indent="0" algn="just">
              <a:buNone/>
            </a:pPr>
            <a:r>
              <a:rPr lang="en-US" sz="2000" b="0" dirty="0" smtClean="0">
                <a:solidFill>
                  <a:schemeClr val="tx1"/>
                </a:solidFill>
              </a:rPr>
              <a:t>   Lately</a:t>
            </a:r>
            <a:r>
              <a:rPr lang="en-US" sz="2000" b="0" dirty="0">
                <a:solidFill>
                  <a:schemeClr val="tx1"/>
                </a:solidFill>
              </a:rPr>
              <a:t>, we have been missing laser repair files for our 16MB </a:t>
            </a:r>
            <a:r>
              <a:rPr lang="en-US" sz="2000" b="0" dirty="0" smtClean="0">
                <a:solidFill>
                  <a:schemeClr val="tx1"/>
                </a:solidFill>
              </a:rPr>
              <a:t>wafers. In </a:t>
            </a:r>
            <a:r>
              <a:rPr lang="en-US" sz="2000" b="0" dirty="0">
                <a:solidFill>
                  <a:schemeClr val="tx1"/>
                </a:solidFill>
              </a:rPr>
              <a:t>this e-mail I </a:t>
            </a:r>
            <a:r>
              <a:rPr lang="en-US" sz="2000" b="0" dirty="0" smtClean="0">
                <a:solidFill>
                  <a:schemeClr val="tx1"/>
                </a:solidFill>
              </a:rPr>
              <a:t>‘</a:t>
            </a:r>
            <a:r>
              <a:rPr lang="en-US" sz="2000" b="0" smtClean="0">
                <a:solidFill>
                  <a:schemeClr val="tx1"/>
                </a:solidFill>
              </a:rPr>
              <a:t>d like to </a:t>
            </a:r>
            <a:r>
              <a:rPr lang="en-US" sz="2000" b="0" dirty="0">
                <a:solidFill>
                  <a:schemeClr val="tx1"/>
                </a:solidFill>
              </a:rPr>
              <a:t>briefly describe the problem and recommend </a:t>
            </a:r>
            <a:r>
              <a:rPr lang="en-US" sz="2000" b="0" dirty="0" smtClean="0">
                <a:solidFill>
                  <a:schemeClr val="tx1"/>
                </a:solidFill>
              </a:rPr>
              <a:t>a method </a:t>
            </a:r>
            <a:r>
              <a:rPr lang="en-US" sz="2000" b="0" dirty="0">
                <a:solidFill>
                  <a:schemeClr val="tx1"/>
                </a:solidFill>
              </a:rPr>
              <a:t>for solving it</a:t>
            </a:r>
            <a:r>
              <a:rPr lang="en-US" sz="2000" b="0" dirty="0" smtClean="0">
                <a:solidFill>
                  <a:schemeClr val="tx1"/>
                </a:solidFill>
              </a:rPr>
              <a:t>.</a:t>
            </a:r>
          </a:p>
          <a:p>
            <a:pPr marL="0" indent="0" algn="just">
              <a:buNone/>
            </a:pPr>
            <a:endParaRPr lang="en-US" sz="2000" b="0" dirty="0">
              <a:solidFill>
                <a:schemeClr val="tx1"/>
              </a:solidFill>
            </a:endParaRPr>
          </a:p>
          <a:p>
            <a:pPr marL="0" indent="0" algn="just">
              <a:buNone/>
            </a:pPr>
            <a:r>
              <a:rPr lang="en-US" sz="2000" b="0" dirty="0" smtClean="0">
                <a:solidFill>
                  <a:schemeClr val="tx1"/>
                </a:solidFill>
              </a:rPr>
              <a:t>   Here </a:t>
            </a:r>
            <a:r>
              <a:rPr lang="en-US" sz="2000" b="0" dirty="0">
                <a:solidFill>
                  <a:schemeClr val="tx1"/>
                </a:solidFill>
              </a:rPr>
              <a:t>is what I think is happening. Some of the wafers have </a:t>
            </a:r>
            <a:r>
              <a:rPr lang="en-US" sz="2000" b="0" dirty="0" smtClean="0">
                <a:solidFill>
                  <a:schemeClr val="tx1"/>
                </a:solidFill>
              </a:rPr>
              <a:t>been probed </a:t>
            </a:r>
            <a:r>
              <a:rPr lang="en-US" sz="2000" b="0" dirty="0">
                <a:solidFill>
                  <a:schemeClr val="tx1"/>
                </a:solidFill>
              </a:rPr>
              <a:t>under the correlate step; this method copies the data into </a:t>
            </a:r>
            <a:r>
              <a:rPr lang="en-US" sz="2000" b="0" dirty="0" smtClean="0">
                <a:solidFill>
                  <a:schemeClr val="tx1"/>
                </a:solidFill>
              </a:rPr>
              <a:t>the </a:t>
            </a:r>
            <a:r>
              <a:rPr lang="en-US" sz="2000" b="0" dirty="0" err="1" smtClean="0">
                <a:solidFill>
                  <a:schemeClr val="tx1"/>
                </a:solidFill>
              </a:rPr>
              <a:t>nonprod</a:t>
            </a:r>
            <a:r>
              <a:rPr lang="en-US" sz="2000" b="0" dirty="0" smtClean="0">
                <a:solidFill>
                  <a:schemeClr val="tx1"/>
                </a:solidFill>
              </a:rPr>
              <a:t> </a:t>
            </a:r>
            <a:r>
              <a:rPr lang="en-US" sz="2000" b="0" dirty="0">
                <a:solidFill>
                  <a:schemeClr val="tx1"/>
                </a:solidFill>
              </a:rPr>
              <a:t>step and leaves the repair data </a:t>
            </a:r>
            <a:r>
              <a:rPr lang="en-US" sz="2000" b="0" dirty="0" err="1">
                <a:solidFill>
                  <a:schemeClr val="tx1"/>
                </a:solidFill>
              </a:rPr>
              <a:t>uncopied</a:t>
            </a:r>
            <a:r>
              <a:rPr lang="en-US" sz="2000" b="0" dirty="0">
                <a:solidFill>
                  <a:schemeClr val="tx1"/>
                </a:solidFill>
              </a:rPr>
              <a:t>. It remains </a:t>
            </a:r>
            <a:r>
              <a:rPr lang="en-US" sz="2000" b="0" dirty="0" smtClean="0">
                <a:solidFill>
                  <a:schemeClr val="tx1"/>
                </a:solidFill>
              </a:rPr>
              <a:t>under the </a:t>
            </a:r>
            <a:r>
              <a:rPr lang="en-US" sz="2000" b="0" dirty="0">
                <a:solidFill>
                  <a:schemeClr val="tx1"/>
                </a:solidFill>
              </a:rPr>
              <a:t>correlate step</a:t>
            </a:r>
            <a:r>
              <a:rPr lang="en-US" sz="2000" b="0" dirty="0" smtClean="0">
                <a:solidFill>
                  <a:schemeClr val="tx1"/>
                </a:solidFill>
              </a:rPr>
              <a:t>.</a:t>
            </a:r>
          </a:p>
          <a:p>
            <a:pPr marL="0" indent="0">
              <a:buNone/>
            </a:pPr>
            <a:endParaRPr lang="en-US" sz="2000" b="0" dirty="0">
              <a:solidFill>
                <a:schemeClr val="tx1"/>
              </a:solidFill>
            </a:endParaRPr>
          </a:p>
        </p:txBody>
      </p:sp>
      <p:grpSp>
        <p:nvGrpSpPr>
          <p:cNvPr id="9" name="Group 8"/>
          <p:cNvGrpSpPr/>
          <p:nvPr/>
        </p:nvGrpSpPr>
        <p:grpSpPr>
          <a:xfrm>
            <a:off x="5581650" y="4368800"/>
            <a:ext cx="3562350" cy="923330"/>
            <a:chOff x="5581650" y="4368800"/>
            <a:chExt cx="3562350" cy="923330"/>
          </a:xfrm>
        </p:grpSpPr>
        <p:cxnSp>
          <p:nvCxnSpPr>
            <p:cNvPr id="4" name="Straight Arrow Connector 3"/>
            <p:cNvCxnSpPr/>
            <p:nvPr/>
          </p:nvCxnSpPr>
          <p:spPr>
            <a:xfrm flipH="1">
              <a:off x="5581650" y="4699000"/>
              <a:ext cx="21526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bwMode="auto">
            <a:xfrm>
              <a:off x="7848600" y="4368800"/>
              <a:ext cx="1295400" cy="92333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charset="0"/>
                  <a:ea typeface="宋体" charset="0"/>
                  <a:cs typeface="宋体" charset="0"/>
                </a:rPr>
                <a:t>Double spacing /short</a:t>
              </a:r>
              <a:r>
                <a:rPr kumimoji="0" lang="en-US" b="0" i="0" u="none" strike="noStrike" cap="none" normalizeH="0" dirty="0" smtClean="0">
                  <a:ln>
                    <a:noFill/>
                  </a:ln>
                  <a:solidFill>
                    <a:schemeClr val="tx1"/>
                  </a:solidFill>
                  <a:effectLst/>
                  <a:latin typeface="Times New Roman" charset="0"/>
                  <a:ea typeface="宋体" charset="0"/>
                  <a:cs typeface="宋体" charset="0"/>
                </a:rPr>
                <a:t> lines</a:t>
              </a:r>
              <a:endParaRPr kumimoji="0" lang="en-US" b="0" i="0" u="none" strike="noStrike" cap="none" normalizeH="0" baseline="0" dirty="0">
                <a:ln>
                  <a:noFill/>
                </a:ln>
                <a:solidFill>
                  <a:schemeClr val="tx1"/>
                </a:solidFill>
                <a:effectLst/>
                <a:latin typeface="Times New Roman" charset="0"/>
                <a:ea typeface="宋体" charset="0"/>
                <a:cs typeface="宋体" charset="0"/>
              </a:endParaRPr>
            </a:p>
          </p:txBody>
        </p:sp>
      </p:grpSp>
      <p:sp>
        <p:nvSpPr>
          <p:cNvPr id="10" name="Rectangle 9"/>
          <p:cNvSpPr/>
          <p:nvPr/>
        </p:nvSpPr>
        <p:spPr bwMode="auto">
          <a:xfrm>
            <a:off x="7848600" y="1879600"/>
            <a:ext cx="1295400" cy="646331"/>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charset="0"/>
                <a:ea typeface="宋体" charset="0"/>
                <a:cs typeface="宋体" charset="0"/>
              </a:rPr>
              <a:t>subject/purpose</a:t>
            </a:r>
            <a:endParaRPr kumimoji="0" lang="en-US" b="0" i="0" u="none" strike="noStrike" cap="none" normalizeH="0" baseline="0" dirty="0">
              <a:ln>
                <a:noFill/>
              </a:ln>
              <a:solidFill>
                <a:schemeClr val="tx1"/>
              </a:solidFill>
              <a:effectLst/>
              <a:latin typeface="Times New Roman" charset="0"/>
              <a:ea typeface="宋体" charset="0"/>
              <a:cs typeface="宋体" charset="0"/>
            </a:endParaRPr>
          </a:p>
        </p:txBody>
      </p:sp>
      <p:cxnSp>
        <p:nvCxnSpPr>
          <p:cNvPr id="11" name="Straight Arrow Connector 10"/>
          <p:cNvCxnSpPr/>
          <p:nvPr/>
        </p:nvCxnSpPr>
        <p:spPr>
          <a:xfrm flipH="1" flipV="1">
            <a:off x="5581650" y="1879600"/>
            <a:ext cx="2152650" cy="368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30423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checkerboard(across)">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7035800" cy="4953000"/>
          </a:xfrm>
          <a:ln>
            <a:solidFill>
              <a:srgbClr val="135113"/>
            </a:solidFill>
          </a:ln>
        </p:spPr>
        <p:txBody>
          <a:bodyPr/>
          <a:lstStyle/>
          <a:p>
            <a:pPr marL="0" indent="0" algn="just">
              <a:buNone/>
            </a:pPr>
            <a:r>
              <a:rPr lang="en-US" sz="2000" b="0" dirty="0" smtClean="0">
                <a:solidFill>
                  <a:schemeClr val="tx1"/>
                </a:solidFill>
              </a:rPr>
              <a:t>  To </a:t>
            </a:r>
            <a:r>
              <a:rPr lang="en-US" sz="2000" b="0" dirty="0">
                <a:solidFill>
                  <a:schemeClr val="tx1"/>
                </a:solidFill>
              </a:rPr>
              <a:t>prevent this problem, please use the probing method outlined in Spec 344-012. If a wafer must be probed using a </a:t>
            </a:r>
            <a:r>
              <a:rPr lang="en-US" sz="2000" b="0" dirty="0" err="1">
                <a:solidFill>
                  <a:schemeClr val="tx1"/>
                </a:solidFill>
              </a:rPr>
              <a:t>differentmethod</a:t>
            </a:r>
            <a:r>
              <a:rPr lang="en-US" sz="2000" b="0" dirty="0" smtClean="0">
                <a:solidFill>
                  <a:schemeClr val="tx1"/>
                </a:solidFill>
              </a:rPr>
              <a:t>, </a:t>
            </a:r>
            <a:r>
              <a:rPr lang="en-US" sz="2000" b="0" dirty="0">
                <a:solidFill>
                  <a:schemeClr val="tx1"/>
                </a:solidFill>
              </a:rPr>
              <a:t>rename the wafer in the CHANGE file to the *.* format. Edit the wafer data file only as a last resort</a:t>
            </a:r>
            <a:r>
              <a:rPr lang="en-US" sz="2000" b="0" dirty="0" smtClean="0">
                <a:solidFill>
                  <a:schemeClr val="tx1"/>
                </a:solidFill>
              </a:rPr>
              <a:t>.</a:t>
            </a:r>
            <a:endParaRPr lang="en-US" sz="2000" b="0" dirty="0">
              <a:solidFill>
                <a:schemeClr val="tx1"/>
              </a:solidFill>
            </a:endParaRPr>
          </a:p>
          <a:p>
            <a:pPr marL="0" indent="0">
              <a:buNone/>
            </a:pPr>
            <a:endParaRPr lang="en-US" sz="2000" b="0" dirty="0" smtClean="0">
              <a:solidFill>
                <a:schemeClr val="tx1"/>
              </a:solidFill>
            </a:endParaRPr>
          </a:p>
          <a:p>
            <a:pPr marL="0" indent="0" algn="just">
              <a:buNone/>
            </a:pPr>
            <a:r>
              <a:rPr lang="en-US" sz="2000" b="0" dirty="0" smtClean="0">
                <a:solidFill>
                  <a:schemeClr val="tx1"/>
                </a:solidFill>
              </a:rPr>
              <a:t>   I'm </a:t>
            </a:r>
            <a:r>
              <a:rPr lang="en-US" sz="2000" b="0" dirty="0">
                <a:solidFill>
                  <a:schemeClr val="tx1"/>
                </a:solidFill>
              </a:rPr>
              <a:t>sending along copies of Spec 344-012. Would you please </a:t>
            </a:r>
            <a:r>
              <a:rPr lang="en-US" sz="2000" b="0" dirty="0" smtClean="0">
                <a:solidFill>
                  <a:schemeClr val="tx1"/>
                </a:solidFill>
              </a:rPr>
              <a:t>pass along </a:t>
            </a:r>
            <a:r>
              <a:rPr lang="en-US" sz="2000" b="0" dirty="0">
                <a:solidFill>
                  <a:schemeClr val="tx1"/>
                </a:solidFill>
              </a:rPr>
              <a:t>this e-mail and the spec to all of your </a:t>
            </a:r>
            <a:r>
              <a:rPr lang="en-US" sz="2000" b="0" dirty="0" smtClean="0">
                <a:solidFill>
                  <a:schemeClr val="tx1"/>
                </a:solidFill>
              </a:rPr>
              <a:t>operators</a:t>
            </a:r>
            <a:r>
              <a:rPr lang="en-US" sz="2000" b="0" dirty="0">
                <a:solidFill>
                  <a:schemeClr val="tx1"/>
                </a:solidFill>
              </a:rPr>
              <a:t>?</a:t>
            </a:r>
            <a:endParaRPr lang="en-US" sz="2000" b="0" dirty="0" smtClean="0">
              <a:solidFill>
                <a:schemeClr val="tx1"/>
              </a:solidFill>
            </a:endParaRPr>
          </a:p>
          <a:p>
            <a:pPr marL="0" indent="0" algn="just">
              <a:buNone/>
            </a:pPr>
            <a:endParaRPr lang="en-US" sz="2000" b="0" dirty="0">
              <a:solidFill>
                <a:schemeClr val="tx1"/>
              </a:solidFill>
            </a:endParaRPr>
          </a:p>
          <a:p>
            <a:pPr marL="0" indent="0" algn="just">
              <a:buNone/>
            </a:pPr>
            <a:r>
              <a:rPr lang="en-US" sz="2000" b="0" dirty="0" smtClean="0">
                <a:solidFill>
                  <a:schemeClr val="tx1"/>
                </a:solidFill>
              </a:rPr>
              <a:t>   Thanks</a:t>
            </a:r>
            <a:r>
              <a:rPr lang="en-US" sz="2000" b="0" dirty="0">
                <a:solidFill>
                  <a:schemeClr val="tx1"/>
                </a:solidFill>
              </a:rPr>
              <a:t>. Please get in touch with me if you have any questions.</a:t>
            </a:r>
          </a:p>
          <a:p>
            <a:pPr marL="0" indent="0">
              <a:buNone/>
            </a:pPr>
            <a:endParaRPr lang="en-US" sz="2000" b="0" dirty="0" smtClean="0">
              <a:solidFill>
                <a:schemeClr val="tx1"/>
              </a:solidFill>
            </a:endParaRPr>
          </a:p>
          <a:p>
            <a:pPr marL="0" indent="0">
              <a:buNone/>
            </a:pPr>
            <a:r>
              <a:rPr lang="en-US" sz="2000" b="0" dirty="0" smtClean="0">
                <a:solidFill>
                  <a:schemeClr val="tx1"/>
                </a:solidFill>
              </a:rPr>
              <a:t>Best,</a:t>
            </a:r>
          </a:p>
          <a:p>
            <a:pPr marL="0" indent="0">
              <a:buNone/>
            </a:pPr>
            <a:r>
              <a:rPr lang="en-US" sz="2000" b="0" dirty="0" smtClean="0">
                <a:solidFill>
                  <a:schemeClr val="tx1"/>
                </a:solidFill>
              </a:rPr>
              <a:t>Roger </a:t>
            </a:r>
            <a:r>
              <a:rPr lang="en-US" sz="2000" b="0" dirty="0" err="1">
                <a:solidFill>
                  <a:schemeClr val="tx1"/>
                </a:solidFill>
              </a:rPr>
              <a:t>Vandenheuval</a:t>
            </a:r>
            <a:endParaRPr lang="en-US" sz="2000" dirty="0">
              <a:solidFill>
                <a:schemeClr val="tx1"/>
              </a:solidFill>
            </a:endParaRPr>
          </a:p>
          <a:p>
            <a:endParaRPr lang="en-US" sz="2000" dirty="0"/>
          </a:p>
        </p:txBody>
      </p:sp>
      <p:grpSp>
        <p:nvGrpSpPr>
          <p:cNvPr id="13" name="Group 12"/>
          <p:cNvGrpSpPr/>
          <p:nvPr/>
        </p:nvGrpSpPr>
        <p:grpSpPr>
          <a:xfrm>
            <a:off x="4368800" y="5054600"/>
            <a:ext cx="4775200" cy="874931"/>
            <a:chOff x="4368800" y="5054600"/>
            <a:chExt cx="4775200" cy="874931"/>
          </a:xfrm>
        </p:grpSpPr>
        <p:sp>
          <p:nvSpPr>
            <p:cNvPr id="4" name="Rectangle 3"/>
            <p:cNvSpPr/>
            <p:nvPr/>
          </p:nvSpPr>
          <p:spPr bwMode="auto">
            <a:xfrm>
              <a:off x="7962900" y="5283200"/>
              <a:ext cx="1181100" cy="646331"/>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charset="0"/>
                  <a:ea typeface="宋体" charset="0"/>
                  <a:cs typeface="宋体" charset="0"/>
                </a:rPr>
                <a:t>Concludes politely</a:t>
              </a:r>
              <a:endParaRPr kumimoji="0" lang="en-US" b="0" i="0" u="none" strike="noStrike" cap="none" normalizeH="0" baseline="0" dirty="0">
                <a:ln>
                  <a:noFill/>
                </a:ln>
                <a:solidFill>
                  <a:schemeClr val="tx1"/>
                </a:solidFill>
                <a:effectLst/>
                <a:latin typeface="Times New Roman" charset="0"/>
                <a:ea typeface="宋体" charset="0"/>
                <a:cs typeface="宋体" charset="0"/>
              </a:endParaRPr>
            </a:p>
          </p:txBody>
        </p:sp>
        <p:cxnSp>
          <p:nvCxnSpPr>
            <p:cNvPr id="9" name="Straight Arrow Connector 8"/>
            <p:cNvCxnSpPr/>
            <p:nvPr/>
          </p:nvCxnSpPr>
          <p:spPr>
            <a:xfrm flipH="1" flipV="1">
              <a:off x="4368800" y="5054600"/>
              <a:ext cx="3429000" cy="622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57593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848600" cy="609600"/>
          </a:xfrm>
        </p:spPr>
        <p:txBody>
          <a:bodyPr/>
          <a:lstStyle/>
          <a:p>
            <a:pPr lvl="0"/>
            <a:r>
              <a:rPr lang="en-US" dirty="0"/>
              <a:t>Warm-up (Q&amp;A)</a:t>
            </a:r>
            <a:r>
              <a:rPr lang="zh-CN" altLang="en-US" dirty="0"/>
              <a:t/>
            </a:r>
            <a:br>
              <a:rPr lang="zh-CN" altLang="en-US" dirty="0"/>
            </a:br>
            <a:endParaRPr lang="en-US" dirty="0"/>
          </a:p>
        </p:txBody>
      </p:sp>
      <p:sp>
        <p:nvSpPr>
          <p:cNvPr id="3" name="Content Placeholder 2"/>
          <p:cNvSpPr>
            <a:spLocks noGrp="1"/>
          </p:cNvSpPr>
          <p:nvPr>
            <p:ph idx="1"/>
          </p:nvPr>
        </p:nvSpPr>
        <p:spPr/>
        <p:txBody>
          <a:bodyPr/>
          <a:lstStyle/>
          <a:p>
            <a:pPr>
              <a:lnSpc>
                <a:spcPct val="140000"/>
              </a:lnSpc>
            </a:pPr>
            <a:r>
              <a:rPr lang="en-US" dirty="0" smtClean="0"/>
              <a:t>Brainstorming: </a:t>
            </a:r>
            <a:endParaRPr lang="zh-CN" altLang="en-US" dirty="0"/>
          </a:p>
          <a:p>
            <a:pPr lvl="1">
              <a:lnSpc>
                <a:spcPct val="140000"/>
              </a:lnSpc>
            </a:pPr>
            <a:r>
              <a:rPr lang="en-US" sz="2800" dirty="0"/>
              <a:t>Have you ever sent </a:t>
            </a:r>
            <a:r>
              <a:rPr lang="en-US" sz="2800" dirty="0" smtClean="0"/>
              <a:t>E-mails </a:t>
            </a:r>
            <a:r>
              <a:rPr lang="en-US" sz="2800" dirty="0"/>
              <a:t>to your supervisors or </a:t>
            </a:r>
            <a:r>
              <a:rPr lang="en-US" sz="2800" dirty="0" smtClean="0"/>
              <a:t>lab mates</a:t>
            </a:r>
            <a:r>
              <a:rPr lang="en-US" sz="2800" dirty="0"/>
              <a:t>?</a:t>
            </a:r>
            <a:endParaRPr lang="zh-CN" altLang="en-US" sz="2800" dirty="0"/>
          </a:p>
          <a:p>
            <a:pPr lvl="1">
              <a:lnSpc>
                <a:spcPct val="140000"/>
              </a:lnSpc>
            </a:pPr>
            <a:r>
              <a:rPr lang="en-US" sz="2800" dirty="0"/>
              <a:t>Do you have some tips for </a:t>
            </a:r>
            <a:r>
              <a:rPr lang="en-US" sz="2800" dirty="0" smtClean="0"/>
              <a:t>E-mail </a:t>
            </a:r>
            <a:r>
              <a:rPr lang="en-US" sz="2800" dirty="0"/>
              <a:t>writing to the new comers to your lab?</a:t>
            </a:r>
            <a:endParaRPr lang="zh-CN" altLang="en-US" sz="2800" dirty="0"/>
          </a:p>
          <a:p>
            <a:pPr>
              <a:lnSpc>
                <a:spcPct val="140000"/>
              </a:lnSpc>
            </a:pPr>
            <a:endParaRPr lang="en-US" dirty="0"/>
          </a:p>
        </p:txBody>
      </p:sp>
    </p:spTree>
    <p:extLst>
      <p:ext uri="{BB962C8B-B14F-4D97-AF65-F5344CB8AC3E}">
        <p14:creationId xmlns:p14="http://schemas.microsoft.com/office/powerpoint/2010/main" val="35242945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E-mail</a:t>
            </a:r>
            <a:r>
              <a:rPr lang="zh-CN" altLang="en-US" dirty="0" smtClean="0"/>
              <a:t> </a:t>
            </a:r>
            <a:r>
              <a:rPr lang="en-US" altLang="zh-CN" dirty="0" smtClean="0"/>
              <a:t>1:comments?</a:t>
            </a:r>
            <a:endParaRPr lang="en-US" dirty="0"/>
          </a:p>
        </p:txBody>
      </p:sp>
      <p:pic>
        <p:nvPicPr>
          <p:cNvPr id="4" name="Content Placeholder 3"/>
          <p:cNvPicPr>
            <a:picLocks noGrp="1" noChangeAspect="1"/>
          </p:cNvPicPr>
          <p:nvPr>
            <p:ph idx="1"/>
          </p:nvPr>
        </p:nvPicPr>
        <p:blipFill>
          <a:blip r:embed="rId2"/>
          <a:srcRect t="-27053" b="-27053"/>
          <a:stretch>
            <a:fillRect/>
          </a:stretch>
        </p:blipFill>
        <p:spPr>
          <a:xfrm>
            <a:off x="457200" y="914400"/>
            <a:ext cx="8229600" cy="5410200"/>
          </a:xfrm>
        </p:spPr>
      </p:pic>
    </p:spTree>
    <p:extLst>
      <p:ext uri="{BB962C8B-B14F-4D97-AF65-F5344CB8AC3E}">
        <p14:creationId xmlns:p14="http://schemas.microsoft.com/office/powerpoint/2010/main" val="3477597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2: </a:t>
            </a:r>
            <a:r>
              <a:rPr lang="en-US" altLang="zh-CN" dirty="0" smtClean="0"/>
              <a:t>comments?</a:t>
            </a:r>
            <a:endParaRPr lang="en-US" dirty="0"/>
          </a:p>
        </p:txBody>
      </p:sp>
      <p:pic>
        <p:nvPicPr>
          <p:cNvPr id="4" name="Content Placeholder 3"/>
          <p:cNvPicPr>
            <a:picLocks noGrp="1" noChangeAspect="1"/>
          </p:cNvPicPr>
          <p:nvPr>
            <p:ph idx="1"/>
          </p:nvPr>
        </p:nvPicPr>
        <p:blipFill>
          <a:blip r:embed="rId2"/>
          <a:srcRect t="-10959" b="-10959"/>
          <a:stretch>
            <a:fillRect/>
          </a:stretch>
        </p:blipFill>
        <p:spPr/>
      </p:pic>
    </p:spTree>
    <p:extLst>
      <p:ext uri="{BB962C8B-B14F-4D97-AF65-F5344CB8AC3E}">
        <p14:creationId xmlns:p14="http://schemas.microsoft.com/office/powerpoint/2010/main" val="275612694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Task 1</a:t>
            </a:r>
            <a:endParaRPr lang="en-US" dirty="0"/>
          </a:p>
        </p:txBody>
      </p:sp>
      <p:sp>
        <p:nvSpPr>
          <p:cNvPr id="3" name="Content Placeholder 2"/>
          <p:cNvSpPr>
            <a:spLocks noGrp="1"/>
          </p:cNvSpPr>
          <p:nvPr>
            <p:ph idx="1"/>
          </p:nvPr>
        </p:nvSpPr>
        <p:spPr/>
        <p:txBody>
          <a:bodyPr/>
          <a:lstStyle/>
          <a:p>
            <a:r>
              <a:rPr lang="en-US" altLang="zh-CN" dirty="0" smtClean="0"/>
              <a:t>Scenario:</a:t>
            </a:r>
            <a:r>
              <a:rPr lang="zh-CN" altLang="en-US" dirty="0" smtClean="0"/>
              <a:t> </a:t>
            </a:r>
            <a:endParaRPr lang="en-US" altLang="zh-CN" dirty="0" smtClean="0"/>
          </a:p>
          <a:p>
            <a:pPr marL="0" indent="0">
              <a:buNone/>
            </a:pPr>
            <a:r>
              <a:rPr lang="en-US" altLang="zh-CN" b="0" dirty="0" smtClean="0">
                <a:solidFill>
                  <a:srgbClr val="003300"/>
                </a:solidFill>
              </a:rPr>
              <a:t>Lily</a:t>
            </a:r>
            <a:r>
              <a:rPr lang="zh-CN" altLang="en-US" b="0" dirty="0" smtClean="0">
                <a:solidFill>
                  <a:srgbClr val="003300"/>
                </a:solidFill>
              </a:rPr>
              <a:t> </a:t>
            </a:r>
            <a:r>
              <a:rPr lang="en-US" altLang="zh-CN" b="0" dirty="0" smtClean="0">
                <a:solidFill>
                  <a:srgbClr val="003300"/>
                </a:solidFill>
              </a:rPr>
              <a:t>is</a:t>
            </a:r>
            <a:r>
              <a:rPr lang="zh-CN" altLang="en-US" b="0" dirty="0" smtClean="0">
                <a:solidFill>
                  <a:srgbClr val="003300"/>
                </a:solidFill>
              </a:rPr>
              <a:t> </a:t>
            </a:r>
            <a:r>
              <a:rPr lang="en-US" altLang="zh-CN" b="0" dirty="0" smtClean="0">
                <a:solidFill>
                  <a:srgbClr val="003300"/>
                </a:solidFill>
              </a:rPr>
              <a:t>your</a:t>
            </a:r>
            <a:r>
              <a:rPr lang="zh-CN" altLang="en-US" b="0" dirty="0" smtClean="0">
                <a:solidFill>
                  <a:srgbClr val="003300"/>
                </a:solidFill>
              </a:rPr>
              <a:t> </a:t>
            </a:r>
            <a:r>
              <a:rPr lang="en-US" altLang="zh-CN" b="0" dirty="0" smtClean="0">
                <a:solidFill>
                  <a:srgbClr val="003300"/>
                </a:solidFill>
              </a:rPr>
              <a:t>new</a:t>
            </a:r>
            <a:r>
              <a:rPr lang="zh-CN" altLang="en-US" b="0" dirty="0" smtClean="0">
                <a:solidFill>
                  <a:srgbClr val="003300"/>
                </a:solidFill>
              </a:rPr>
              <a:t> </a:t>
            </a:r>
            <a:r>
              <a:rPr lang="en-US" altLang="zh-CN" b="0" dirty="0" smtClean="0">
                <a:solidFill>
                  <a:srgbClr val="003300"/>
                </a:solidFill>
              </a:rPr>
              <a:t>teacher</a:t>
            </a:r>
            <a:r>
              <a:rPr lang="zh-CN" altLang="en-US" b="0" dirty="0" smtClean="0">
                <a:solidFill>
                  <a:srgbClr val="003300"/>
                </a:solidFill>
              </a:rPr>
              <a:t> </a:t>
            </a:r>
            <a:r>
              <a:rPr lang="en-US" altLang="zh-CN" b="0" dirty="0" smtClean="0">
                <a:solidFill>
                  <a:srgbClr val="003300"/>
                </a:solidFill>
              </a:rPr>
              <a:t>who</a:t>
            </a:r>
            <a:r>
              <a:rPr lang="zh-CN" altLang="en-US" b="0" dirty="0" smtClean="0">
                <a:solidFill>
                  <a:srgbClr val="003300"/>
                </a:solidFill>
              </a:rPr>
              <a:t> </a:t>
            </a:r>
            <a:r>
              <a:rPr lang="en-US" altLang="zh-CN" b="0" dirty="0" smtClean="0">
                <a:solidFill>
                  <a:srgbClr val="003300"/>
                </a:solidFill>
              </a:rPr>
              <a:t>will</a:t>
            </a:r>
            <a:r>
              <a:rPr lang="zh-CN" altLang="en-US" b="0" dirty="0" smtClean="0">
                <a:solidFill>
                  <a:srgbClr val="003300"/>
                </a:solidFill>
              </a:rPr>
              <a:t> </a:t>
            </a:r>
            <a:r>
              <a:rPr lang="en-US" altLang="zh-CN" b="0" dirty="0" smtClean="0">
                <a:solidFill>
                  <a:srgbClr val="003300"/>
                </a:solidFill>
              </a:rPr>
              <a:t>take</a:t>
            </a:r>
            <a:r>
              <a:rPr lang="zh-CN" altLang="en-US" b="0" dirty="0" smtClean="0">
                <a:solidFill>
                  <a:srgbClr val="003300"/>
                </a:solidFill>
              </a:rPr>
              <a:t> </a:t>
            </a:r>
            <a:r>
              <a:rPr lang="en-US" altLang="zh-CN" b="0" dirty="0" smtClean="0">
                <a:solidFill>
                  <a:srgbClr val="003300"/>
                </a:solidFill>
              </a:rPr>
              <a:t>your</a:t>
            </a:r>
            <a:r>
              <a:rPr lang="zh-CN" altLang="en-US" b="0" dirty="0" smtClean="0">
                <a:solidFill>
                  <a:srgbClr val="003300"/>
                </a:solidFill>
              </a:rPr>
              <a:t> </a:t>
            </a:r>
            <a:r>
              <a:rPr lang="en-US" altLang="zh-CN" b="0" dirty="0" smtClean="0">
                <a:solidFill>
                  <a:srgbClr val="003300"/>
                </a:solidFill>
              </a:rPr>
              <a:t>class</a:t>
            </a:r>
            <a:r>
              <a:rPr lang="zh-CN" altLang="en-US" b="0" dirty="0" smtClean="0">
                <a:solidFill>
                  <a:srgbClr val="003300"/>
                </a:solidFill>
              </a:rPr>
              <a:t> </a:t>
            </a:r>
            <a:r>
              <a:rPr lang="en-US" altLang="zh-CN" b="0" dirty="0" smtClean="0">
                <a:solidFill>
                  <a:srgbClr val="003300"/>
                </a:solidFill>
              </a:rPr>
              <a:t>in</a:t>
            </a:r>
            <a:r>
              <a:rPr lang="zh-CN" altLang="en-US" b="0" dirty="0" smtClean="0">
                <a:solidFill>
                  <a:srgbClr val="003300"/>
                </a:solidFill>
              </a:rPr>
              <a:t> </a:t>
            </a:r>
            <a:r>
              <a:rPr lang="en-US" altLang="zh-CN" b="0" dirty="0" smtClean="0">
                <a:solidFill>
                  <a:srgbClr val="003300"/>
                </a:solidFill>
              </a:rPr>
              <a:t>the</a:t>
            </a:r>
            <a:r>
              <a:rPr lang="zh-CN" altLang="en-US" b="0" dirty="0" smtClean="0">
                <a:solidFill>
                  <a:srgbClr val="003300"/>
                </a:solidFill>
              </a:rPr>
              <a:t> </a:t>
            </a:r>
            <a:r>
              <a:rPr lang="en-US" altLang="zh-CN" b="0" dirty="0" smtClean="0">
                <a:solidFill>
                  <a:srgbClr val="003300"/>
                </a:solidFill>
              </a:rPr>
              <a:t>3</a:t>
            </a:r>
            <a:r>
              <a:rPr lang="en-US" altLang="zh-CN" b="0" baseline="30000" dirty="0" smtClean="0">
                <a:solidFill>
                  <a:srgbClr val="003300"/>
                </a:solidFill>
              </a:rPr>
              <a:t>rd</a:t>
            </a:r>
            <a:r>
              <a:rPr lang="zh-CN" altLang="en-US" b="0" dirty="0" smtClean="0">
                <a:solidFill>
                  <a:srgbClr val="003300"/>
                </a:solidFill>
              </a:rPr>
              <a:t> </a:t>
            </a:r>
            <a:r>
              <a:rPr lang="en-US" altLang="zh-CN" b="0" dirty="0" smtClean="0">
                <a:solidFill>
                  <a:srgbClr val="003300"/>
                </a:solidFill>
              </a:rPr>
              <a:t>week.</a:t>
            </a:r>
            <a:r>
              <a:rPr lang="zh-CN" altLang="en-US" b="0" dirty="0" smtClean="0">
                <a:solidFill>
                  <a:srgbClr val="003300"/>
                </a:solidFill>
              </a:rPr>
              <a:t> </a:t>
            </a:r>
            <a:r>
              <a:rPr lang="en-US" altLang="zh-CN" b="0" dirty="0" smtClean="0">
                <a:solidFill>
                  <a:srgbClr val="003300"/>
                </a:solidFill>
              </a:rPr>
              <a:t>Please</a:t>
            </a:r>
            <a:r>
              <a:rPr lang="zh-CN" altLang="en-US" b="0" dirty="0" smtClean="0">
                <a:solidFill>
                  <a:srgbClr val="003300"/>
                </a:solidFill>
              </a:rPr>
              <a:t> </a:t>
            </a:r>
            <a:r>
              <a:rPr lang="en-US" altLang="zh-CN" b="0" dirty="0" smtClean="0">
                <a:solidFill>
                  <a:srgbClr val="003300"/>
                </a:solidFill>
              </a:rPr>
              <a:t>write</a:t>
            </a:r>
            <a:r>
              <a:rPr lang="zh-CN" altLang="en-US" b="0" dirty="0" smtClean="0">
                <a:solidFill>
                  <a:srgbClr val="003300"/>
                </a:solidFill>
              </a:rPr>
              <a:t> </a:t>
            </a:r>
            <a:r>
              <a:rPr lang="en-US" altLang="zh-CN" b="0" dirty="0" smtClean="0">
                <a:solidFill>
                  <a:srgbClr val="003300"/>
                </a:solidFill>
              </a:rPr>
              <a:t>an</a:t>
            </a:r>
            <a:r>
              <a:rPr lang="zh-CN" altLang="en-US" b="0" dirty="0" smtClean="0">
                <a:solidFill>
                  <a:srgbClr val="003300"/>
                </a:solidFill>
              </a:rPr>
              <a:t> </a:t>
            </a:r>
            <a:r>
              <a:rPr lang="en-US" altLang="zh-CN" b="0" dirty="0" smtClean="0">
                <a:solidFill>
                  <a:srgbClr val="003300"/>
                </a:solidFill>
              </a:rPr>
              <a:t>email</a:t>
            </a:r>
            <a:r>
              <a:rPr lang="zh-CN" altLang="en-US" b="0" dirty="0" smtClean="0">
                <a:solidFill>
                  <a:srgbClr val="003300"/>
                </a:solidFill>
              </a:rPr>
              <a:t> </a:t>
            </a:r>
            <a:r>
              <a:rPr lang="en-US" altLang="zh-CN" b="0" dirty="0" smtClean="0">
                <a:solidFill>
                  <a:srgbClr val="003300"/>
                </a:solidFill>
              </a:rPr>
              <a:t>to</a:t>
            </a:r>
            <a:r>
              <a:rPr lang="zh-CN" altLang="en-US" b="0" dirty="0" smtClean="0">
                <a:solidFill>
                  <a:srgbClr val="003300"/>
                </a:solidFill>
              </a:rPr>
              <a:t> </a:t>
            </a:r>
            <a:r>
              <a:rPr lang="en-US" altLang="zh-CN" b="0" dirty="0" smtClean="0">
                <a:solidFill>
                  <a:srgbClr val="003300"/>
                </a:solidFill>
              </a:rPr>
              <a:t>let</a:t>
            </a:r>
            <a:r>
              <a:rPr lang="zh-CN" altLang="en-US" b="0" dirty="0" smtClean="0">
                <a:solidFill>
                  <a:srgbClr val="003300"/>
                </a:solidFill>
              </a:rPr>
              <a:t> </a:t>
            </a:r>
            <a:r>
              <a:rPr lang="en-US" altLang="zh-CN" b="0" dirty="0" smtClean="0">
                <a:solidFill>
                  <a:srgbClr val="003300"/>
                </a:solidFill>
              </a:rPr>
              <a:t>her</a:t>
            </a:r>
            <a:r>
              <a:rPr lang="zh-CN" altLang="en-US" b="0" dirty="0" smtClean="0">
                <a:solidFill>
                  <a:srgbClr val="003300"/>
                </a:solidFill>
              </a:rPr>
              <a:t> </a:t>
            </a:r>
            <a:r>
              <a:rPr lang="en-US" altLang="zh-CN" b="0" dirty="0" smtClean="0">
                <a:solidFill>
                  <a:srgbClr val="003300"/>
                </a:solidFill>
              </a:rPr>
              <a:t>know</a:t>
            </a:r>
            <a:r>
              <a:rPr lang="zh-CN" altLang="en-US" b="0" dirty="0" smtClean="0">
                <a:solidFill>
                  <a:srgbClr val="003300"/>
                </a:solidFill>
              </a:rPr>
              <a:t> </a:t>
            </a:r>
            <a:r>
              <a:rPr lang="en-US" altLang="zh-CN" b="0" dirty="0" smtClean="0">
                <a:solidFill>
                  <a:srgbClr val="003300"/>
                </a:solidFill>
              </a:rPr>
              <a:t>the</a:t>
            </a:r>
            <a:r>
              <a:rPr lang="zh-CN" altLang="en-US" b="0" dirty="0" smtClean="0">
                <a:solidFill>
                  <a:srgbClr val="003300"/>
                </a:solidFill>
              </a:rPr>
              <a:t> </a:t>
            </a:r>
            <a:r>
              <a:rPr lang="en-US" altLang="zh-CN" b="0" dirty="0" smtClean="0">
                <a:solidFill>
                  <a:srgbClr val="003300"/>
                </a:solidFill>
              </a:rPr>
              <a:t>time</a:t>
            </a:r>
            <a:r>
              <a:rPr lang="zh-CN" altLang="en-US" b="0" dirty="0" smtClean="0">
                <a:solidFill>
                  <a:srgbClr val="003300"/>
                </a:solidFill>
              </a:rPr>
              <a:t> </a:t>
            </a:r>
            <a:r>
              <a:rPr lang="en-US" altLang="zh-CN" b="0" dirty="0" smtClean="0">
                <a:solidFill>
                  <a:srgbClr val="003300"/>
                </a:solidFill>
              </a:rPr>
              <a:t>and</a:t>
            </a:r>
            <a:r>
              <a:rPr lang="zh-CN" altLang="en-US" b="0" dirty="0" smtClean="0">
                <a:solidFill>
                  <a:srgbClr val="003300"/>
                </a:solidFill>
              </a:rPr>
              <a:t> </a:t>
            </a:r>
            <a:r>
              <a:rPr lang="en-US" altLang="zh-CN" b="0" dirty="0" smtClean="0">
                <a:solidFill>
                  <a:srgbClr val="003300"/>
                </a:solidFill>
              </a:rPr>
              <a:t>classroom.</a:t>
            </a:r>
            <a:endParaRPr lang="en-US" b="0" dirty="0">
              <a:solidFill>
                <a:srgbClr val="003300"/>
              </a:solidFill>
            </a:endParaRPr>
          </a:p>
        </p:txBody>
      </p:sp>
    </p:spTree>
    <p:extLst>
      <p:ext uri="{BB962C8B-B14F-4D97-AF65-F5344CB8AC3E}">
        <p14:creationId xmlns:p14="http://schemas.microsoft.com/office/powerpoint/2010/main" val="22828582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e-mail</a:t>
            </a:r>
            <a:endParaRPr lang="en-US" dirty="0"/>
          </a:p>
        </p:txBody>
      </p:sp>
      <p:sp>
        <p:nvSpPr>
          <p:cNvPr id="3" name="Content Placeholder 2"/>
          <p:cNvSpPr>
            <a:spLocks noGrp="1"/>
          </p:cNvSpPr>
          <p:nvPr>
            <p:ph idx="1"/>
          </p:nvPr>
        </p:nvSpPr>
        <p:spPr>
          <a:ln>
            <a:solidFill>
              <a:schemeClr val="tx1"/>
            </a:solidFill>
          </a:ln>
        </p:spPr>
        <p:txBody>
          <a:bodyPr/>
          <a:lstStyle/>
          <a:p>
            <a:pPr marL="0" indent="0">
              <a:buNone/>
            </a:pPr>
            <a:r>
              <a:rPr lang="en-US" b="0" dirty="0" smtClean="0"/>
              <a:t>Dear Lily,</a:t>
            </a:r>
          </a:p>
          <a:p>
            <a:pPr marL="0" indent="0">
              <a:buNone/>
            </a:pPr>
            <a:endParaRPr lang="en-US" b="0" dirty="0" smtClean="0"/>
          </a:p>
          <a:p>
            <a:pPr marL="0" indent="0" algn="just">
              <a:buNone/>
            </a:pPr>
            <a:r>
              <a:rPr lang="en-US" b="0" dirty="0" smtClean="0"/>
              <a:t>    This is Zhang San, monitor of class *, writing to let you know /remind you that tomorrow’s class will be 9:30-11:30 in </a:t>
            </a:r>
            <a:r>
              <a:rPr lang="en-US" b="0" dirty="0" err="1" smtClean="0"/>
              <a:t>rm</a:t>
            </a:r>
            <a:r>
              <a:rPr lang="en-US" b="0" dirty="0" smtClean="0"/>
              <a:t> 306, </a:t>
            </a:r>
            <a:r>
              <a:rPr lang="en-US" b="0" dirty="0" err="1" smtClean="0"/>
              <a:t>Jizhong</a:t>
            </a:r>
            <a:r>
              <a:rPr lang="en-US" b="0" dirty="0" smtClean="0"/>
              <a:t> Building. Please feel free /don’t hesitate to contact me if you have any questions. See you then.</a:t>
            </a:r>
          </a:p>
          <a:p>
            <a:pPr marL="0" indent="0" algn="just">
              <a:buNone/>
            </a:pPr>
            <a:endParaRPr lang="en-US" b="0" dirty="0" smtClean="0"/>
          </a:p>
          <a:p>
            <a:pPr marL="0" indent="0" algn="just">
              <a:buNone/>
            </a:pPr>
            <a:r>
              <a:rPr lang="en-US" b="0" dirty="0" smtClean="0"/>
              <a:t>Yours, </a:t>
            </a:r>
          </a:p>
          <a:p>
            <a:pPr marL="0" indent="0" algn="just">
              <a:buNone/>
            </a:pPr>
            <a:r>
              <a:rPr lang="en-US" b="0" dirty="0" smtClean="0"/>
              <a:t>San</a:t>
            </a:r>
            <a:endParaRPr lang="en-US" b="0" dirty="0"/>
          </a:p>
        </p:txBody>
      </p:sp>
    </p:spTree>
    <p:extLst>
      <p:ext uri="{BB962C8B-B14F-4D97-AF65-F5344CB8AC3E}">
        <p14:creationId xmlns:p14="http://schemas.microsoft.com/office/powerpoint/2010/main" val="27243163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848600" cy="609600"/>
          </a:xfrm>
        </p:spPr>
        <p:txBody>
          <a:bodyPr/>
          <a:lstStyle/>
          <a:p>
            <a:pPr lvl="0"/>
            <a:r>
              <a:rPr lang="en-US" dirty="0"/>
              <a:t>Task </a:t>
            </a:r>
            <a:r>
              <a:rPr lang="en-US" dirty="0" smtClean="0"/>
              <a:t>2: comments?</a:t>
            </a:r>
            <a:r>
              <a:rPr lang="zh-CN" altLang="en-US" dirty="0"/>
              <a:t/>
            </a:r>
            <a:br>
              <a:rPr lang="zh-CN" altLang="en-US" dirty="0"/>
            </a:br>
            <a:endParaRPr lang="en-US" dirty="0"/>
          </a:p>
        </p:txBody>
      </p:sp>
      <p:sp>
        <p:nvSpPr>
          <p:cNvPr id="3" name="Content Placeholder 2"/>
          <p:cNvSpPr>
            <a:spLocks noGrp="1"/>
          </p:cNvSpPr>
          <p:nvPr>
            <p:ph idx="1"/>
          </p:nvPr>
        </p:nvSpPr>
        <p:spPr>
          <a:xfrm>
            <a:off x="457200" y="1202585"/>
            <a:ext cx="8229600" cy="968346"/>
          </a:xfrm>
        </p:spPr>
        <p:txBody>
          <a:bodyPr/>
          <a:lstStyle/>
          <a:p>
            <a:r>
              <a:rPr lang="en-US" sz="2000" b="0" dirty="0" smtClean="0">
                <a:solidFill>
                  <a:srgbClr val="003300"/>
                </a:solidFill>
              </a:rPr>
              <a:t>The</a:t>
            </a:r>
            <a:r>
              <a:rPr lang="zh-CN" altLang="en-US" sz="2000" b="0" dirty="0" smtClean="0">
                <a:solidFill>
                  <a:srgbClr val="003300"/>
                </a:solidFill>
              </a:rPr>
              <a:t> </a:t>
            </a:r>
            <a:r>
              <a:rPr lang="en-US" sz="2000" b="0" dirty="0" smtClean="0">
                <a:solidFill>
                  <a:srgbClr val="003300"/>
                </a:solidFill>
              </a:rPr>
              <a:t>writer </a:t>
            </a:r>
            <a:r>
              <a:rPr lang="en-US" sz="2000" b="0" dirty="0">
                <a:solidFill>
                  <a:srgbClr val="003300"/>
                </a:solidFill>
              </a:rPr>
              <a:t>is a technical professional working for a microchip manufacturer</a:t>
            </a:r>
            <a:r>
              <a:rPr lang="en-US" sz="2000" b="0" dirty="0" smtClean="0">
                <a:solidFill>
                  <a:srgbClr val="003300"/>
                </a:solidFill>
              </a:rPr>
              <a:t>.</a:t>
            </a:r>
          </a:p>
          <a:p>
            <a:endParaRPr lang="en-US" sz="2000" dirty="0">
              <a:solidFill>
                <a:srgbClr val="003300"/>
              </a:solidFill>
            </a:endParaRPr>
          </a:p>
        </p:txBody>
      </p:sp>
      <p:sp>
        <p:nvSpPr>
          <p:cNvPr id="4" name="TextBox 3"/>
          <p:cNvSpPr txBox="1"/>
          <p:nvPr/>
        </p:nvSpPr>
        <p:spPr>
          <a:xfrm>
            <a:off x="223257" y="2137103"/>
            <a:ext cx="8239567" cy="4524316"/>
          </a:xfrm>
          <a:prstGeom prst="rect">
            <a:avLst/>
          </a:prstGeom>
          <a:noFill/>
          <a:ln>
            <a:solidFill>
              <a:schemeClr val="tx1"/>
            </a:solidFill>
          </a:ln>
        </p:spPr>
        <p:txBody>
          <a:bodyPr wrap="square" rtlCol="0">
            <a:spAutoFit/>
          </a:bodyPr>
          <a:lstStyle/>
          <a:p>
            <a:pPr algn="just"/>
            <a:r>
              <a:rPr lang="en-US" dirty="0" smtClean="0"/>
              <a:t>To: Supers and Leads</a:t>
            </a:r>
          </a:p>
          <a:p>
            <a:pPr algn="just"/>
            <a:r>
              <a:rPr lang="en-US" dirty="0" smtClean="0"/>
              <a:t>Subject:</a:t>
            </a:r>
          </a:p>
          <a:p>
            <a:pPr algn="just"/>
            <a:endParaRPr lang="en-US" dirty="0"/>
          </a:p>
          <a:p>
            <a:pPr algn="just"/>
            <a:r>
              <a:rPr lang="en-US" dirty="0" smtClean="0"/>
              <a:t>    LATELY, WE HAVE BEEN MISSING LASER REPAIR FILES FOR OUR 16MEG WAFERS. AFTER BRIEF INVESTIGATION, I HAVE FOUND THE MAIN REASON FOR THE MISSING DATA.</a:t>
            </a:r>
          </a:p>
          <a:p>
            <a:pPr algn="just"/>
            <a:r>
              <a:rPr lang="en-US" dirty="0"/>
              <a:t> </a:t>
            </a:r>
            <a:r>
              <a:rPr lang="en-US" dirty="0" smtClean="0"/>
              <a:t> OCCASIONALLY, SOME OF YOU HAVE WRONGLY PROBED THE WAFERS UNDER THE CORRELATED STEP AND THE DATA IS THEN COPIED INTO THE NONPROD STEP USING THE QTR PROGRAM THIS IS REALLY STUPID. WHEN DATE IS COPIED THIS WAY THE REPAIR DATA IS NOT COPIED. IT REMAINS UNDER THE CORRELATE STEP.</a:t>
            </a:r>
          </a:p>
          <a:p>
            <a:pPr algn="just"/>
            <a:r>
              <a:rPr lang="en-US" dirty="0"/>
              <a:t> </a:t>
            </a:r>
            <a:r>
              <a:rPr lang="en-US" dirty="0" smtClean="0"/>
              <a:t>   TO AVOID THE PROBLEM, FIRST PROBE THE WAFFERS THE RIGHT WAY. IF A WAFFER MUST BE PROBED UNDER A DIFFERENT STEP, THE WAFFER IN THE CHANGE FILE MUST BE RENAMED TO THE **FORMAT.</a:t>
            </a:r>
          </a:p>
          <a:p>
            <a:pPr algn="just"/>
            <a:r>
              <a:rPr lang="en-US" dirty="0"/>
              <a:t> </a:t>
            </a:r>
            <a:r>
              <a:rPr lang="en-US" dirty="0" smtClean="0"/>
              <a:t>   </a:t>
            </a:r>
            <a:endParaRPr lang="en-US" dirty="0"/>
          </a:p>
        </p:txBody>
      </p:sp>
    </p:spTree>
    <p:extLst>
      <p:ext uri="{BB962C8B-B14F-4D97-AF65-F5344CB8AC3E}">
        <p14:creationId xmlns:p14="http://schemas.microsoft.com/office/powerpoint/2010/main" val="5001200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ln>
            <a:solidFill>
              <a:srgbClr val="003300"/>
            </a:solidFill>
          </a:ln>
        </p:spPr>
        <p:txBody>
          <a:bodyPr/>
          <a:lstStyle/>
          <a:p>
            <a:pPr marL="0" indent="0" algn="just">
              <a:buNone/>
            </a:pPr>
            <a:r>
              <a:rPr lang="en-US" sz="1800" b="0" dirty="0" smtClean="0">
                <a:solidFill>
                  <a:schemeClr val="tx1"/>
                </a:solidFill>
              </a:rPr>
              <a:t>    EDITTING </a:t>
            </a:r>
            <a:r>
              <a:rPr lang="en-US" sz="1800" b="0" dirty="0">
                <a:solidFill>
                  <a:schemeClr val="tx1"/>
                </a:solidFill>
              </a:rPr>
              <a:t>THE WAFFER DATA FILE SHOULD BE USED ONLY AS A LAST REPORT, IF THIS BECOMES A COMMON PROBLEM, WE COULD HAVE MORE PROBLESM WITH INVALID DATA THAT THERE ARE NOW</a:t>
            </a:r>
            <a:r>
              <a:rPr lang="en-US" sz="1800" b="0" dirty="0" smtClean="0">
                <a:solidFill>
                  <a:schemeClr val="tx1"/>
                </a:solidFill>
              </a:rPr>
              <a:t>.</a:t>
            </a:r>
          </a:p>
          <a:p>
            <a:pPr marL="0" indent="0" algn="just">
              <a:buNone/>
            </a:pPr>
            <a:r>
              <a:rPr lang="en-US" sz="1800" b="0" dirty="0">
                <a:solidFill>
                  <a:schemeClr val="tx1"/>
                </a:solidFill>
              </a:rPr>
              <a:t> </a:t>
            </a:r>
            <a:r>
              <a:rPr lang="en-US" sz="1800" b="0" dirty="0" smtClean="0">
                <a:solidFill>
                  <a:schemeClr val="tx1"/>
                </a:solidFill>
              </a:rPr>
              <a:t>   SUPERS AND LEADS: PLEASE PASS THIS INFORMATION ALONG TO THOSE WHO NEED TO KNOW.</a:t>
            </a:r>
          </a:p>
          <a:p>
            <a:pPr marL="0" indent="0" algn="just">
              <a:buNone/>
            </a:pPr>
            <a:endParaRPr lang="en-US" sz="1800" b="0" dirty="0">
              <a:solidFill>
                <a:schemeClr val="tx1"/>
              </a:solidFill>
            </a:endParaRPr>
          </a:p>
          <a:p>
            <a:pPr marL="0" indent="0" algn="just">
              <a:buNone/>
            </a:pPr>
            <a:r>
              <a:rPr lang="en-US" sz="1800" b="0" dirty="0" smtClean="0">
                <a:solidFill>
                  <a:schemeClr val="tx1"/>
                </a:solidFill>
              </a:rPr>
              <a:t>ROGER VANDENHEUVAL.</a:t>
            </a:r>
            <a:endParaRPr lang="en-US" sz="1800" b="0" dirty="0">
              <a:solidFill>
                <a:schemeClr val="tx1"/>
              </a:solidFill>
            </a:endParaRPr>
          </a:p>
          <a:p>
            <a:pPr algn="just"/>
            <a:endParaRPr lang="en-US" sz="1800" b="0" dirty="0">
              <a:solidFill>
                <a:schemeClr val="tx1"/>
              </a:solidFill>
            </a:endParaRPr>
          </a:p>
        </p:txBody>
      </p:sp>
    </p:spTree>
    <p:extLst>
      <p:ext uri="{BB962C8B-B14F-4D97-AF65-F5344CB8AC3E}">
        <p14:creationId xmlns:p14="http://schemas.microsoft.com/office/powerpoint/2010/main" val="55200889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848600" cy="609600"/>
          </a:xfrm>
        </p:spPr>
        <p:txBody>
          <a:bodyPr/>
          <a:lstStyle/>
          <a:p>
            <a:pPr lvl="0"/>
            <a:r>
              <a:rPr lang="en-US" dirty="0"/>
              <a:t>Task 2</a:t>
            </a:r>
            <a:r>
              <a:rPr lang="en-US" dirty="0" smtClean="0"/>
              <a:t> comments</a:t>
            </a:r>
            <a:r>
              <a:rPr lang="zh-CN" altLang="en-US" dirty="0"/>
              <a:t/>
            </a:r>
            <a:br>
              <a:rPr lang="zh-CN" altLang="en-US" dirty="0"/>
            </a:br>
            <a:endParaRPr lang="en-US" dirty="0"/>
          </a:p>
        </p:txBody>
      </p:sp>
      <p:sp>
        <p:nvSpPr>
          <p:cNvPr id="4" name="TextBox 3"/>
          <p:cNvSpPr txBox="1"/>
          <p:nvPr/>
        </p:nvSpPr>
        <p:spPr>
          <a:xfrm>
            <a:off x="66233" y="1324303"/>
            <a:ext cx="7223567" cy="4801315"/>
          </a:xfrm>
          <a:prstGeom prst="rect">
            <a:avLst/>
          </a:prstGeom>
          <a:noFill/>
          <a:ln>
            <a:solidFill>
              <a:schemeClr val="tx1"/>
            </a:solidFill>
          </a:ln>
        </p:spPr>
        <p:txBody>
          <a:bodyPr wrap="square" rtlCol="0">
            <a:spAutoFit/>
          </a:bodyPr>
          <a:lstStyle/>
          <a:p>
            <a:pPr algn="just"/>
            <a:r>
              <a:rPr lang="en-US" dirty="0" smtClean="0"/>
              <a:t>To: Supers and Leads</a:t>
            </a:r>
          </a:p>
          <a:p>
            <a:pPr algn="just"/>
            <a:r>
              <a:rPr lang="en-US" dirty="0" smtClean="0"/>
              <a:t>Subject:</a:t>
            </a:r>
          </a:p>
          <a:p>
            <a:pPr algn="just"/>
            <a:endParaRPr lang="en-US" dirty="0"/>
          </a:p>
          <a:p>
            <a:pPr algn="just"/>
            <a:r>
              <a:rPr lang="en-US" dirty="0" smtClean="0"/>
              <a:t>    LATELY, WE HAVE BEEN MISSING LASER REPAIR FILES FOR OUR 16MEG WAFERS. AFTER BRIEF INVESTIGATION, I HAVE FOUND THE MAIN REASON FOR THE MISSING DATA.</a:t>
            </a:r>
          </a:p>
          <a:p>
            <a:pPr algn="just"/>
            <a:r>
              <a:rPr lang="en-US" dirty="0"/>
              <a:t> </a:t>
            </a:r>
            <a:r>
              <a:rPr lang="en-US" dirty="0" smtClean="0"/>
              <a:t> OCCASIONALLY, SOME OF YOU HAVE WRONGLY PROBED THE WAFERS UNDER THE CORRELATED STEP AND THE DATA IS THEN COPIED INTO THE NONPROD STEP USING THE QTR PROGRAM THIS IS REALLY STUPID. WHEN DATE IS COPIED THIS WAY THE REPAIR DATA IS NOT COPIED. IT REMAINS UNDER THE CORRELATE STEP.</a:t>
            </a:r>
          </a:p>
          <a:p>
            <a:pPr algn="just"/>
            <a:r>
              <a:rPr lang="en-US" dirty="0"/>
              <a:t> </a:t>
            </a:r>
            <a:r>
              <a:rPr lang="en-US" dirty="0" smtClean="0"/>
              <a:t>   TO AVOID THE PROBLEM, FIRST PROBE THE WAFFERS THE RIGHT WAY. IF A WAFFER MUST BE PROBED UNDER A DIFFERENT STEP, THE WAFFER IN THE CHANGE FILE MUST BE RENAMED TO THE **FORMAT.</a:t>
            </a:r>
          </a:p>
          <a:p>
            <a:pPr algn="just"/>
            <a:r>
              <a:rPr lang="en-US" dirty="0"/>
              <a:t> </a:t>
            </a:r>
            <a:r>
              <a:rPr lang="en-US" dirty="0" smtClean="0"/>
              <a:t>   </a:t>
            </a:r>
            <a:endParaRPr lang="en-US" dirty="0"/>
          </a:p>
        </p:txBody>
      </p:sp>
      <p:sp>
        <p:nvSpPr>
          <p:cNvPr id="16" name="Left Arrow 15"/>
          <p:cNvSpPr/>
          <p:nvPr/>
        </p:nvSpPr>
        <p:spPr bwMode="auto">
          <a:xfrm>
            <a:off x="5130800" y="1079500"/>
            <a:ext cx="2006600" cy="850900"/>
          </a:xfrm>
          <a:prstGeom prst="leftArrow">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宋体" charset="0"/>
              <a:cs typeface="宋体" charset="0"/>
            </a:endParaRPr>
          </a:p>
        </p:txBody>
      </p:sp>
      <p:cxnSp>
        <p:nvCxnSpPr>
          <p:cNvPr id="19" name="Straight Arrow Connector 18"/>
          <p:cNvCxnSpPr>
            <a:stCxn id="2" idx="2"/>
          </p:cNvCxnSpPr>
          <p:nvPr/>
        </p:nvCxnSpPr>
        <p:spPr bwMode="auto">
          <a:xfrm>
            <a:off x="4394200" y="1219200"/>
            <a:ext cx="914400" cy="914400"/>
          </a:xfrm>
          <a:prstGeom prst="straightConnector1">
            <a:avLst/>
          </a:prstGeom>
          <a:noFill/>
          <a:ln>
            <a:noFill/>
            <a:headEnd type="arrow"/>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4" name="Group 23"/>
          <p:cNvGrpSpPr/>
          <p:nvPr/>
        </p:nvGrpSpPr>
        <p:grpSpPr>
          <a:xfrm>
            <a:off x="3454400" y="954971"/>
            <a:ext cx="5689600" cy="810329"/>
            <a:chOff x="3454400" y="954971"/>
            <a:chExt cx="5689600" cy="810329"/>
          </a:xfrm>
        </p:grpSpPr>
        <p:sp>
          <p:nvSpPr>
            <p:cNvPr id="5" name="TextBox 4"/>
            <p:cNvSpPr txBox="1"/>
            <p:nvPr/>
          </p:nvSpPr>
          <p:spPr>
            <a:xfrm>
              <a:off x="7727063" y="954971"/>
              <a:ext cx="1416937" cy="369332"/>
            </a:xfrm>
            <a:prstGeom prst="wedgeRectCallout">
              <a:avLst/>
            </a:prstGeom>
            <a:solidFill>
              <a:schemeClr val="bg2">
                <a:lumMod val="50000"/>
                <a:lumOff val="50000"/>
              </a:schemeClr>
            </a:solidFill>
            <a:ln>
              <a:solidFill>
                <a:schemeClr val="tx1"/>
              </a:solidFill>
            </a:ln>
          </p:spPr>
          <p:txBody>
            <a:bodyPr wrap="none" rtlCol="0">
              <a:spAutoFit/>
            </a:bodyPr>
            <a:lstStyle/>
            <a:p>
              <a:r>
                <a:rPr lang="en-US" dirty="0" smtClean="0"/>
                <a:t>No subject</a:t>
              </a:r>
              <a:endParaRPr lang="en-US" dirty="0"/>
            </a:p>
          </p:txBody>
        </p:sp>
        <p:cxnSp>
          <p:nvCxnSpPr>
            <p:cNvPr id="21" name="Straight Arrow Connector 20"/>
            <p:cNvCxnSpPr/>
            <p:nvPr/>
          </p:nvCxnSpPr>
          <p:spPr>
            <a:xfrm flipH="1">
              <a:off x="3454400" y="1193800"/>
              <a:ext cx="3835400" cy="571500"/>
            </a:xfrm>
            <a:prstGeom prst="straightConnector1">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grpSp>
      <p:sp>
        <p:nvSpPr>
          <p:cNvPr id="25" name="Rounded Rectangular Callout 24"/>
          <p:cNvSpPr/>
          <p:nvPr/>
        </p:nvSpPr>
        <p:spPr bwMode="auto">
          <a:xfrm>
            <a:off x="7727063" y="1765300"/>
            <a:ext cx="578737" cy="368300"/>
          </a:xfrm>
          <a:prstGeom prst="wedgeRoundRect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宋体" charset="0"/>
              <a:cs typeface="宋体" charset="0"/>
            </a:endParaRPr>
          </a:p>
        </p:txBody>
      </p:sp>
      <p:sp>
        <p:nvSpPr>
          <p:cNvPr id="27" name="Rectangle 26"/>
          <p:cNvSpPr/>
          <p:nvPr/>
        </p:nvSpPr>
        <p:spPr bwMode="auto">
          <a:xfrm>
            <a:off x="7988300" y="1972846"/>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宋体" charset="0"/>
              <a:cs typeface="宋体" charset="0"/>
            </a:endParaRPr>
          </a:p>
        </p:txBody>
      </p:sp>
      <p:grpSp>
        <p:nvGrpSpPr>
          <p:cNvPr id="32" name="Group 31"/>
          <p:cNvGrpSpPr/>
          <p:nvPr/>
        </p:nvGrpSpPr>
        <p:grpSpPr>
          <a:xfrm>
            <a:off x="3606800" y="1591846"/>
            <a:ext cx="5295900" cy="338554"/>
            <a:chOff x="3606800" y="1591846"/>
            <a:chExt cx="5295900" cy="338554"/>
          </a:xfrm>
        </p:grpSpPr>
        <p:sp>
          <p:nvSpPr>
            <p:cNvPr id="29" name="Rectangle 28"/>
            <p:cNvSpPr/>
            <p:nvPr/>
          </p:nvSpPr>
          <p:spPr bwMode="auto">
            <a:xfrm>
              <a:off x="7727063" y="1591846"/>
              <a:ext cx="1175637" cy="338554"/>
            </a:xfrm>
            <a:prstGeom prst="rect">
              <a:avLst/>
            </a:prstGeom>
            <a:solidFill>
              <a:srgbClr val="59D85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0"/>
                  <a:cs typeface="宋体" charset="0"/>
                </a:rPr>
                <a:t>No purpose</a:t>
              </a:r>
              <a:endParaRPr kumimoji="0" lang="en-US" sz="1600" b="0" i="0" u="none" strike="noStrike" cap="none" normalizeH="0" baseline="0" dirty="0">
                <a:ln>
                  <a:noFill/>
                </a:ln>
                <a:solidFill>
                  <a:schemeClr val="tx1"/>
                </a:solidFill>
                <a:effectLst/>
                <a:latin typeface="Times New Roman" charset="0"/>
                <a:ea typeface="宋体" charset="0"/>
                <a:cs typeface="宋体" charset="0"/>
              </a:endParaRPr>
            </a:p>
          </p:txBody>
        </p:sp>
        <p:cxnSp>
          <p:nvCxnSpPr>
            <p:cNvPr id="30" name="Straight Arrow Connector 29"/>
            <p:cNvCxnSpPr/>
            <p:nvPr/>
          </p:nvCxnSpPr>
          <p:spPr>
            <a:xfrm flipH="1">
              <a:off x="3606800" y="1765300"/>
              <a:ext cx="3835400" cy="152400"/>
            </a:xfrm>
            <a:prstGeom prst="straightConnector1">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grpSp>
      <p:sp>
        <p:nvSpPr>
          <p:cNvPr id="34" name="Rectangle 33"/>
          <p:cNvSpPr/>
          <p:nvPr/>
        </p:nvSpPr>
        <p:spPr bwMode="auto">
          <a:xfrm>
            <a:off x="7727064" y="2099846"/>
            <a:ext cx="1416936" cy="584776"/>
          </a:xfrm>
          <a:prstGeom prst="rect">
            <a:avLst/>
          </a:prstGeom>
          <a:solidFill>
            <a:srgbClr val="59D85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0"/>
                <a:cs typeface="宋体" charset="0"/>
              </a:rPr>
              <a:t>Upper case=yelling</a:t>
            </a:r>
            <a:endParaRPr kumimoji="0" lang="en-US" sz="1600" b="0" i="0" u="none" strike="noStrike" cap="none" normalizeH="0" baseline="0" dirty="0">
              <a:ln>
                <a:noFill/>
              </a:ln>
              <a:solidFill>
                <a:schemeClr val="tx1"/>
              </a:solidFill>
              <a:effectLst/>
              <a:latin typeface="Times New Roman" charset="0"/>
              <a:ea typeface="宋体" charset="0"/>
              <a:cs typeface="宋体" charset="0"/>
            </a:endParaRPr>
          </a:p>
        </p:txBody>
      </p:sp>
      <p:grpSp>
        <p:nvGrpSpPr>
          <p:cNvPr id="36" name="Group 35"/>
          <p:cNvGrpSpPr/>
          <p:nvPr/>
        </p:nvGrpSpPr>
        <p:grpSpPr>
          <a:xfrm>
            <a:off x="5930900" y="3738146"/>
            <a:ext cx="3238500" cy="338554"/>
            <a:chOff x="5861937" y="1591846"/>
            <a:chExt cx="3238500" cy="338554"/>
          </a:xfrm>
        </p:grpSpPr>
        <p:sp>
          <p:nvSpPr>
            <p:cNvPr id="37" name="Rectangle 36"/>
            <p:cNvSpPr/>
            <p:nvPr/>
          </p:nvSpPr>
          <p:spPr bwMode="auto">
            <a:xfrm>
              <a:off x="7442201" y="1591846"/>
              <a:ext cx="1658236" cy="338554"/>
            </a:xfrm>
            <a:prstGeom prst="rect">
              <a:avLst/>
            </a:prstGeom>
            <a:solidFill>
              <a:srgbClr val="59D85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0"/>
                  <a:cs typeface="宋体" charset="0"/>
                </a:rPr>
                <a:t>No proofreading</a:t>
              </a:r>
              <a:endParaRPr kumimoji="0" lang="en-US" sz="1600" b="0" i="0" u="none" strike="noStrike" cap="none" normalizeH="0" baseline="0" dirty="0">
                <a:ln>
                  <a:noFill/>
                </a:ln>
                <a:solidFill>
                  <a:schemeClr val="tx1"/>
                </a:solidFill>
                <a:effectLst/>
                <a:latin typeface="Times New Roman" charset="0"/>
                <a:ea typeface="宋体" charset="0"/>
                <a:cs typeface="宋体" charset="0"/>
              </a:endParaRPr>
            </a:p>
          </p:txBody>
        </p:sp>
        <p:cxnSp>
          <p:nvCxnSpPr>
            <p:cNvPr id="38" name="Straight Arrow Connector 37"/>
            <p:cNvCxnSpPr/>
            <p:nvPr/>
          </p:nvCxnSpPr>
          <p:spPr>
            <a:xfrm flipH="1">
              <a:off x="5861937" y="1765300"/>
              <a:ext cx="1580263" cy="152400"/>
            </a:xfrm>
            <a:prstGeom prst="straightConnector1">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grpSp>
      <p:grpSp>
        <p:nvGrpSpPr>
          <p:cNvPr id="40" name="Group 39"/>
          <p:cNvGrpSpPr/>
          <p:nvPr/>
        </p:nvGrpSpPr>
        <p:grpSpPr>
          <a:xfrm>
            <a:off x="4394200" y="3103146"/>
            <a:ext cx="4775200" cy="884654"/>
            <a:chOff x="4172837" y="804446"/>
            <a:chExt cx="4775200" cy="884654"/>
          </a:xfrm>
        </p:grpSpPr>
        <p:sp>
          <p:nvSpPr>
            <p:cNvPr id="41" name="Rectangle 40"/>
            <p:cNvSpPr/>
            <p:nvPr/>
          </p:nvSpPr>
          <p:spPr bwMode="auto">
            <a:xfrm>
              <a:off x="7627237" y="804446"/>
              <a:ext cx="1320800" cy="338554"/>
            </a:xfrm>
            <a:prstGeom prst="rect">
              <a:avLst/>
            </a:prstGeom>
            <a:solidFill>
              <a:srgbClr val="59D85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sz="1600" dirty="0" smtClean="0">
                  <a:latin typeface="Times New Roman" charset="0"/>
                  <a:ea typeface="宋体" charset="0"/>
                  <a:cs typeface="宋体" charset="0"/>
                </a:rPr>
                <a:t>Hostile tone</a:t>
              </a:r>
              <a:endParaRPr kumimoji="0" lang="en-US" sz="1600" b="0" i="0" u="none" strike="noStrike" cap="none" normalizeH="0" baseline="0" dirty="0">
                <a:ln>
                  <a:noFill/>
                </a:ln>
                <a:solidFill>
                  <a:schemeClr val="tx1"/>
                </a:solidFill>
                <a:effectLst/>
                <a:latin typeface="Times New Roman" charset="0"/>
                <a:ea typeface="宋体" charset="0"/>
                <a:cs typeface="宋体" charset="0"/>
              </a:endParaRPr>
            </a:p>
          </p:txBody>
        </p:sp>
        <p:cxnSp>
          <p:nvCxnSpPr>
            <p:cNvPr id="42" name="Straight Arrow Connector 41"/>
            <p:cNvCxnSpPr/>
            <p:nvPr/>
          </p:nvCxnSpPr>
          <p:spPr>
            <a:xfrm flipH="1">
              <a:off x="4172837" y="965200"/>
              <a:ext cx="3116965" cy="723900"/>
            </a:xfrm>
            <a:prstGeom prst="straightConnector1">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6108700" y="5880100"/>
            <a:ext cx="3026218" cy="948898"/>
            <a:chOff x="6103237" y="1231900"/>
            <a:chExt cx="3026218" cy="948898"/>
          </a:xfrm>
        </p:grpSpPr>
        <p:sp>
          <p:nvSpPr>
            <p:cNvPr id="45" name="Rectangle 44"/>
            <p:cNvSpPr/>
            <p:nvPr/>
          </p:nvSpPr>
          <p:spPr bwMode="auto">
            <a:xfrm>
              <a:off x="7471219" y="1349801"/>
              <a:ext cx="1658236" cy="830997"/>
            </a:xfrm>
            <a:prstGeom prst="rect">
              <a:avLst/>
            </a:prstGeom>
            <a:solidFill>
              <a:srgbClr val="59D859"/>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charset="0"/>
                  <a:ea typeface="宋体" charset="0"/>
                  <a:cs typeface="宋体" charset="0"/>
                </a:rPr>
                <a:t>Long lines and no space between </a:t>
              </a:r>
              <a:r>
                <a:rPr kumimoji="0" lang="en-US" sz="1600" b="0" i="0" u="none" strike="noStrike" cap="none" normalizeH="0" baseline="0" dirty="0" err="1" smtClean="0">
                  <a:ln>
                    <a:noFill/>
                  </a:ln>
                  <a:solidFill>
                    <a:schemeClr val="tx1"/>
                  </a:solidFill>
                  <a:effectLst/>
                  <a:latin typeface="Times New Roman" charset="0"/>
                  <a:ea typeface="宋体" charset="0"/>
                  <a:cs typeface="宋体" charset="0"/>
                </a:rPr>
                <a:t>paras</a:t>
              </a:r>
              <a:endParaRPr kumimoji="0" lang="en-US" sz="1600" b="0" i="0" u="none" strike="noStrike" cap="none" normalizeH="0" baseline="0" dirty="0">
                <a:ln>
                  <a:noFill/>
                </a:ln>
                <a:solidFill>
                  <a:schemeClr val="tx1"/>
                </a:solidFill>
                <a:effectLst/>
                <a:latin typeface="Times New Roman" charset="0"/>
                <a:ea typeface="宋体" charset="0"/>
                <a:cs typeface="宋体" charset="0"/>
              </a:endParaRPr>
            </a:p>
          </p:txBody>
        </p:sp>
        <p:cxnSp>
          <p:nvCxnSpPr>
            <p:cNvPr id="46" name="Straight Arrow Connector 45"/>
            <p:cNvCxnSpPr/>
            <p:nvPr/>
          </p:nvCxnSpPr>
          <p:spPr>
            <a:xfrm flipH="1" flipV="1">
              <a:off x="6103237" y="1231900"/>
              <a:ext cx="1338964" cy="533400"/>
            </a:xfrm>
            <a:prstGeom prst="straightConnector1">
              <a:avLst/>
            </a:prstGeom>
            <a:ln>
              <a:solidFill>
                <a:schemeClr val="bg2"/>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63499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linds(horizontal)">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checkerboard(across)">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dissolve">
                                      <p:cBhvr>
                                        <p:cTn id="21" dur="500"/>
                                        <p:tgtEl>
                                          <p:spTgt spid="4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ppt_x"/>
                                          </p:val>
                                        </p:tav>
                                        <p:tav tm="100000">
                                          <p:val>
                                            <p:strVal val="#ppt_x"/>
                                          </p:val>
                                        </p:tav>
                                      </p:tavLst>
                                    </p:anim>
                                    <p:anim calcmode="lin" valueType="num">
                                      <p:cBhvr additive="base">
                                        <p:cTn id="2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theme/theme1.xml><?xml version="1.0" encoding="utf-8"?>
<a:theme xmlns:a="http://schemas.openxmlformats.org/drawingml/2006/main" name="Conference Organizers and Session Modes">
  <a:themeElements>
    <a:clrScheme name="rainsdrops_II 2">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fontScheme name="rainsdrops_II">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宋体" charset="0"/>
            <a:cs typeface="宋体" charset="0"/>
          </a:defRPr>
        </a:defPPr>
      </a:lstStyle>
    </a:lnDef>
  </a:objectDefaults>
  <a:extraClrSchemeLst>
    <a:extraClrScheme>
      <a:clrScheme name="rainsdrops_II 1">
        <a:dk1>
          <a:srgbClr val="142328"/>
        </a:dk1>
        <a:lt1>
          <a:srgbClr val="FFFFFF"/>
        </a:lt1>
        <a:dk2>
          <a:srgbClr val="38629A"/>
        </a:dk2>
        <a:lt2>
          <a:srgbClr val="1E3750"/>
        </a:lt2>
        <a:accent1>
          <a:srgbClr val="8EB7FD"/>
        </a:accent1>
        <a:accent2>
          <a:srgbClr val="F9DDF9"/>
        </a:accent2>
        <a:accent3>
          <a:srgbClr val="FFFFFF"/>
        </a:accent3>
        <a:accent4>
          <a:srgbClr val="0F1C21"/>
        </a:accent4>
        <a:accent5>
          <a:srgbClr val="C6D8FE"/>
        </a:accent5>
        <a:accent6>
          <a:srgbClr val="E2C8E2"/>
        </a:accent6>
        <a:hlink>
          <a:srgbClr val="B6D5F4"/>
        </a:hlink>
        <a:folHlink>
          <a:srgbClr val="DAE4F2"/>
        </a:folHlink>
      </a:clrScheme>
      <a:clrMap bg1="lt1" tx1="dk1" bg2="lt2" tx2="dk2" accent1="accent1" accent2="accent2" accent3="accent3" accent4="accent4" accent5="accent5" accent6="accent6" hlink="hlink" folHlink="folHlink"/>
    </a:extraClrScheme>
    <a:extraClrScheme>
      <a:clrScheme name="rainsdrops_II 2">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clrMap bg1="lt1" tx1="dk1" bg2="lt2" tx2="dk2" accent1="accent1" accent2="accent2" accent3="accent3" accent4="accent4" accent5="accent5" accent6="accent6" hlink="hlink" folHlink="folHlink"/>
    </a:extraClrScheme>
    <a:extraClrScheme>
      <a:clrScheme name="rainsdrops_II 3">
        <a:dk1>
          <a:srgbClr val="0B1F27"/>
        </a:dk1>
        <a:lt1>
          <a:srgbClr val="FFFFFF"/>
        </a:lt1>
        <a:dk2>
          <a:srgbClr val="266984"/>
        </a:dk2>
        <a:lt2>
          <a:srgbClr val="1B4A5D"/>
        </a:lt2>
        <a:accent1>
          <a:srgbClr val="389BC2"/>
        </a:accent1>
        <a:accent2>
          <a:srgbClr val="D7D7D7"/>
        </a:accent2>
        <a:accent3>
          <a:srgbClr val="FFFFFF"/>
        </a:accent3>
        <a:accent4>
          <a:srgbClr val="081920"/>
        </a:accent4>
        <a:accent5>
          <a:srgbClr val="AECBDD"/>
        </a:accent5>
        <a:accent6>
          <a:srgbClr val="C3C3C3"/>
        </a:accent6>
        <a:hlink>
          <a:srgbClr val="9ACDE2"/>
        </a:hlink>
        <a:folHlink>
          <a:srgbClr val="C9E4EF"/>
        </a:folHlink>
      </a:clrScheme>
      <a:clrMap bg1="lt1" tx1="dk1" bg2="lt2" tx2="dk2" accent1="accent1" accent2="accent2" accent3="accent3" accent4="accent4" accent5="accent5" accent6="accent6" hlink="hlink" folHlink="folHlink"/>
    </a:extraClrScheme>
    <a:extraClrScheme>
      <a:clrScheme name="rainsdrops_II 4">
        <a:dk1>
          <a:srgbClr val="39340D"/>
        </a:dk1>
        <a:lt1>
          <a:srgbClr val="FFFFFF"/>
        </a:lt1>
        <a:dk2>
          <a:srgbClr val="808000"/>
        </a:dk2>
        <a:lt2>
          <a:srgbClr val="6A6018"/>
        </a:lt2>
        <a:accent1>
          <a:srgbClr val="AD9E2F"/>
        </a:accent1>
        <a:accent2>
          <a:srgbClr val="A6E0B4"/>
        </a:accent2>
        <a:accent3>
          <a:srgbClr val="FFFFFF"/>
        </a:accent3>
        <a:accent4>
          <a:srgbClr val="2F2B09"/>
        </a:accent4>
        <a:accent5>
          <a:srgbClr val="D3CCAD"/>
        </a:accent5>
        <a:accent6>
          <a:srgbClr val="96CBA3"/>
        </a:accent6>
        <a:hlink>
          <a:srgbClr val="DBCF79"/>
        </a:hlink>
        <a:folHlink>
          <a:srgbClr val="ECE6B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ainsdrops_II">
  <a:themeElements>
    <a:clrScheme name="1_rainsdrops_II 2">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fontScheme name="1_rainsdrops_II">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宋体" charset="0"/>
            <a:cs typeface="宋体" charset="0"/>
          </a:defRPr>
        </a:defPPr>
      </a:lstStyle>
    </a:lnDef>
  </a:objectDefaults>
  <a:extraClrSchemeLst>
    <a:extraClrScheme>
      <a:clrScheme name="1_rainsdrops_II 1">
        <a:dk1>
          <a:srgbClr val="142328"/>
        </a:dk1>
        <a:lt1>
          <a:srgbClr val="FFFFFF"/>
        </a:lt1>
        <a:dk2>
          <a:srgbClr val="38629A"/>
        </a:dk2>
        <a:lt2>
          <a:srgbClr val="1E3750"/>
        </a:lt2>
        <a:accent1>
          <a:srgbClr val="8EB7FD"/>
        </a:accent1>
        <a:accent2>
          <a:srgbClr val="F9DDF9"/>
        </a:accent2>
        <a:accent3>
          <a:srgbClr val="FFFFFF"/>
        </a:accent3>
        <a:accent4>
          <a:srgbClr val="0F1C21"/>
        </a:accent4>
        <a:accent5>
          <a:srgbClr val="C6D8FE"/>
        </a:accent5>
        <a:accent6>
          <a:srgbClr val="E2C8E2"/>
        </a:accent6>
        <a:hlink>
          <a:srgbClr val="B6D5F4"/>
        </a:hlink>
        <a:folHlink>
          <a:srgbClr val="DAE4F2"/>
        </a:folHlink>
      </a:clrScheme>
      <a:clrMap bg1="lt1" tx1="dk1" bg2="lt2" tx2="dk2" accent1="accent1" accent2="accent2" accent3="accent3" accent4="accent4" accent5="accent5" accent6="accent6" hlink="hlink" folHlink="folHlink"/>
    </a:extraClrScheme>
    <a:extraClrScheme>
      <a:clrScheme name="1_rainsdrops_II 2">
        <a:dk1>
          <a:srgbClr val="003300"/>
        </a:dk1>
        <a:lt1>
          <a:srgbClr val="FFFFFF"/>
        </a:lt1>
        <a:dk2>
          <a:srgbClr val="507800"/>
        </a:dk2>
        <a:lt2>
          <a:srgbClr val="135113"/>
        </a:lt2>
        <a:accent1>
          <a:srgbClr val="8FAD2F"/>
        </a:accent1>
        <a:accent2>
          <a:srgbClr val="F2EF62"/>
        </a:accent2>
        <a:accent3>
          <a:srgbClr val="FFFFFF"/>
        </a:accent3>
        <a:accent4>
          <a:srgbClr val="002A00"/>
        </a:accent4>
        <a:accent5>
          <a:srgbClr val="C6D3AD"/>
        </a:accent5>
        <a:accent6>
          <a:srgbClr val="DBD958"/>
        </a:accent6>
        <a:hlink>
          <a:srgbClr val="BAD16F"/>
        </a:hlink>
        <a:folHlink>
          <a:srgbClr val="DBE8B2"/>
        </a:folHlink>
      </a:clrScheme>
      <a:clrMap bg1="lt1" tx1="dk1" bg2="lt2" tx2="dk2" accent1="accent1" accent2="accent2" accent3="accent3" accent4="accent4" accent5="accent5" accent6="accent6" hlink="hlink" folHlink="folHlink"/>
    </a:extraClrScheme>
    <a:extraClrScheme>
      <a:clrScheme name="1_rainsdrops_II 3">
        <a:dk1>
          <a:srgbClr val="0B1F27"/>
        </a:dk1>
        <a:lt1>
          <a:srgbClr val="FFFFFF"/>
        </a:lt1>
        <a:dk2>
          <a:srgbClr val="266984"/>
        </a:dk2>
        <a:lt2>
          <a:srgbClr val="1B4A5D"/>
        </a:lt2>
        <a:accent1>
          <a:srgbClr val="389BC2"/>
        </a:accent1>
        <a:accent2>
          <a:srgbClr val="D7D7D7"/>
        </a:accent2>
        <a:accent3>
          <a:srgbClr val="FFFFFF"/>
        </a:accent3>
        <a:accent4>
          <a:srgbClr val="081920"/>
        </a:accent4>
        <a:accent5>
          <a:srgbClr val="AECBDD"/>
        </a:accent5>
        <a:accent6>
          <a:srgbClr val="C3C3C3"/>
        </a:accent6>
        <a:hlink>
          <a:srgbClr val="9ACDE2"/>
        </a:hlink>
        <a:folHlink>
          <a:srgbClr val="C9E4EF"/>
        </a:folHlink>
      </a:clrScheme>
      <a:clrMap bg1="lt1" tx1="dk1" bg2="lt2" tx2="dk2" accent1="accent1" accent2="accent2" accent3="accent3" accent4="accent4" accent5="accent5" accent6="accent6" hlink="hlink" folHlink="folHlink"/>
    </a:extraClrScheme>
    <a:extraClrScheme>
      <a:clrScheme name="1_rainsdrops_II 4">
        <a:dk1>
          <a:srgbClr val="39340D"/>
        </a:dk1>
        <a:lt1>
          <a:srgbClr val="FFFFFF"/>
        </a:lt1>
        <a:dk2>
          <a:srgbClr val="808000"/>
        </a:dk2>
        <a:lt2>
          <a:srgbClr val="6A6018"/>
        </a:lt2>
        <a:accent1>
          <a:srgbClr val="AD9E2F"/>
        </a:accent1>
        <a:accent2>
          <a:srgbClr val="A6E0B4"/>
        </a:accent2>
        <a:accent3>
          <a:srgbClr val="FFFFFF"/>
        </a:accent3>
        <a:accent4>
          <a:srgbClr val="2F2B09"/>
        </a:accent4>
        <a:accent5>
          <a:srgbClr val="D3CCAD"/>
        </a:accent5>
        <a:accent6>
          <a:srgbClr val="96CBA3"/>
        </a:accent6>
        <a:hlink>
          <a:srgbClr val="DBCF79"/>
        </a:hlink>
        <a:folHlink>
          <a:srgbClr val="ECE6B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Conference Organizers and Session Modes.thmx</Template>
  <TotalTime>266</TotalTime>
  <Words>990</Words>
  <Application>Microsoft Macintosh PowerPoint</Application>
  <PresentationFormat>On-screen Show (4:3)</PresentationFormat>
  <Paragraphs>94</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Conference Organizers and Session Modes</vt:lpstr>
      <vt:lpstr>1_rainsdrops_II</vt:lpstr>
      <vt:lpstr>Technical communication  (TC)   技术传播与写作</vt:lpstr>
      <vt:lpstr>Warm-up (Q&amp;A) </vt:lpstr>
      <vt:lpstr>E-mail 1:comments?</vt:lpstr>
      <vt:lpstr>E-mail 2: comments?</vt:lpstr>
      <vt:lpstr>Task 1</vt:lpstr>
      <vt:lpstr>Sample e-mail</vt:lpstr>
      <vt:lpstr>Task 2: comments? </vt:lpstr>
      <vt:lpstr>PowerPoint Presentation</vt:lpstr>
      <vt:lpstr>Task 2 comments </vt:lpstr>
      <vt:lpstr>PowerPoint Presentation</vt:lpstr>
      <vt:lpstr>Netiquette guidelines for writing a business email</vt:lpstr>
      <vt:lpstr>Use appropriate formality  --use a moderately formal tone</vt:lpstr>
      <vt:lpstr>Use appropriate formality  --use a moderately formal tone</vt:lpstr>
      <vt:lpstr>Task 4: rewrite the E-mail in task 2</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 </dc:title>
  <dc:creator>Lily</dc:creator>
  <cp:lastModifiedBy>Lily</cp:lastModifiedBy>
  <cp:revision>48</cp:revision>
  <dcterms:created xsi:type="dcterms:W3CDTF">2016-09-02T01:36:14Z</dcterms:created>
  <dcterms:modified xsi:type="dcterms:W3CDTF">2017-12-27T07:46:50Z</dcterms:modified>
</cp:coreProperties>
</file>