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290" r:id="rId3"/>
    <p:sldId id="329" r:id="rId4"/>
    <p:sldId id="330" r:id="rId5"/>
    <p:sldId id="331" r:id="rId6"/>
    <p:sldId id="332" r:id="rId7"/>
    <p:sldId id="333" r:id="rId8"/>
    <p:sldId id="334" r:id="rId9"/>
    <p:sldId id="335" r:id="rId10"/>
    <p:sldId id="336" r:id="rId11"/>
    <p:sldId id="337" r:id="rId12"/>
    <p:sldId id="338" r:id="rId13"/>
    <p:sldId id="339" r:id="rId14"/>
    <p:sldId id="327" r:id="rId15"/>
    <p:sldId id="328" r:id="rId16"/>
    <p:sldId id="291" r:id="rId17"/>
    <p:sldId id="292" r:id="rId18"/>
    <p:sldId id="293" r:id="rId19"/>
    <p:sldId id="294" r:id="rId20"/>
    <p:sldId id="295" r:id="rId21"/>
    <p:sldId id="296" r:id="rId22"/>
    <p:sldId id="377" r:id="rId23"/>
    <p:sldId id="297" r:id="rId24"/>
    <p:sldId id="298" r:id="rId25"/>
    <p:sldId id="299" r:id="rId26"/>
    <p:sldId id="300" r:id="rId27"/>
    <p:sldId id="301" r:id="rId28"/>
    <p:sldId id="302" r:id="rId29"/>
    <p:sldId id="303" r:id="rId30"/>
    <p:sldId id="304" r:id="rId31"/>
    <p:sldId id="305" r:id="rId32"/>
    <p:sldId id="306" r:id="rId33"/>
    <p:sldId id="267" r:id="rId34"/>
    <p:sldId id="268" r:id="rId35"/>
    <p:sldId id="269" r:id="rId36"/>
    <p:sldId id="270" r:id="rId37"/>
    <p:sldId id="271" r:id="rId38"/>
    <p:sldId id="272" r:id="rId39"/>
    <p:sldId id="273" r:id="rId40"/>
    <p:sldId id="274" r:id="rId41"/>
    <p:sldId id="275" r:id="rId42"/>
    <p:sldId id="276" r:id="rId43"/>
    <p:sldId id="277" r:id="rId44"/>
    <p:sldId id="278" r:id="rId45"/>
    <p:sldId id="279" r:id="rId46"/>
    <p:sldId id="265" r:id="rId47"/>
    <p:sldId id="256" r:id="rId48"/>
    <p:sldId id="260" r:id="rId49"/>
    <p:sldId id="261" r:id="rId50"/>
    <p:sldId id="257" r:id="rId51"/>
    <p:sldId id="258" r:id="rId5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2" d="100"/>
          <a:sy n="72" d="100"/>
        </p:scale>
        <p:origin x="96" y="7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notesMaster" Target="notesMasters/notesMaster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E2CD76-3CCC-496F-A01D-1ADA98B298D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1E9105-BED7-4C45-939C-C07FE8AAA5D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14338" name="组合 14337"/>
          <p:cNvGrpSpPr/>
          <p:nvPr/>
        </p:nvGrpSpPr>
        <p:grpSpPr>
          <a:xfrm>
            <a:off x="0" y="6350"/>
            <a:ext cx="9140825" cy="6851650"/>
            <a:chOff x="0" y="4"/>
            <a:chExt cx="5758" cy="4316"/>
          </a:xfrm>
        </p:grpSpPr>
        <p:grpSp>
          <p:nvGrpSpPr>
            <p:cNvPr id="14339" name="组合 14338"/>
            <p:cNvGrpSpPr/>
            <p:nvPr/>
          </p:nvGrpSpPr>
          <p:grpSpPr>
            <a:xfrm>
              <a:off x="0" y="1161"/>
              <a:ext cx="5758" cy="3159"/>
              <a:chOff x="0" y="1161"/>
              <a:chExt cx="5758" cy="3159"/>
            </a:xfrm>
          </p:grpSpPr>
          <p:sp>
            <p:nvSpPr>
              <p:cNvPr id="14340" name="任意多边形 14339"/>
              <p:cNvSpPr/>
              <p:nvPr/>
            </p:nvSpPr>
            <p:spPr>
              <a:xfrm>
                <a:off x="558" y="1161"/>
                <a:ext cx="5200" cy="3159"/>
              </a:xfrm>
              <a:custGeom>
                <a:avLst/>
                <a:gdLst/>
                <a:ahLst/>
                <a:cxnLst/>
                <a:rect l="0" t="0" r="0" b="0"/>
                <a:pathLst>
                  <a:path w="5184" h="3159">
                    <a:moveTo>
                      <a:pt x="0" y="3159"/>
                    </a:moveTo>
                    <a:lnTo>
                      <a:pt x="5184" y="3159"/>
                    </a:lnTo>
                    <a:lnTo>
                      <a:pt x="5184" y="0"/>
                    </a:lnTo>
                    <a:lnTo>
                      <a:pt x="0" y="0"/>
                    </a:lnTo>
                    <a:lnTo>
                      <a:pt x="0" y="3159"/>
                    </a:lnTo>
                    <a:lnTo>
                      <a:pt x="0" y="3159"/>
                    </a:lnTo>
                    <a:close/>
                  </a:path>
                </a:pathLst>
              </a:custGeom>
              <a:gradFill rotWithShape="0">
                <a:gsLst>
                  <a:gs pos="0">
                    <a:schemeClr val="bg1"/>
                  </a:gs>
                  <a:gs pos="100000">
                    <a:schemeClr val="bg2"/>
                  </a:gs>
                </a:gsLst>
                <a:lin ang="0" scaled="1"/>
                <a:tileRect/>
              </a:gradFill>
              <a:ln w="9525">
                <a:noFill/>
              </a:ln>
            </p:spPr>
            <p:txBody>
              <a:bodyPr/>
              <a:lstStyle/>
              <a:p>
                <a:endParaRPr lang="zh-CN" altLang="en-US"/>
              </a:p>
            </p:txBody>
          </p:sp>
          <p:sp>
            <p:nvSpPr>
              <p:cNvPr id="14341" name="任意多边形 14340"/>
              <p:cNvSpPr/>
              <p:nvPr/>
            </p:nvSpPr>
            <p:spPr>
              <a:xfrm>
                <a:off x="0" y="1161"/>
                <a:ext cx="558" cy="3159"/>
              </a:xfrm>
              <a:custGeom>
                <a:avLst/>
                <a:gdLst/>
                <a:ahLst/>
                <a:cxnLst/>
                <a:rect l="0" t="0" r="0" b="0"/>
                <a:pathLst>
                  <a:path w="556" h="3159">
                    <a:moveTo>
                      <a:pt x="0" y="0"/>
                    </a:moveTo>
                    <a:lnTo>
                      <a:pt x="0" y="3159"/>
                    </a:lnTo>
                    <a:lnTo>
                      <a:pt x="556" y="3159"/>
                    </a:lnTo>
                    <a:lnTo>
                      <a:pt x="556" y="0"/>
                    </a:lnTo>
                    <a:lnTo>
                      <a:pt x="0" y="0"/>
                    </a:lnTo>
                    <a:lnTo>
                      <a:pt x="0" y="0"/>
                    </a:lnTo>
                    <a:close/>
                  </a:path>
                </a:pathLst>
              </a:custGeom>
              <a:gradFill rotWithShape="0">
                <a:gsLst>
                  <a:gs pos="0">
                    <a:schemeClr val="bg1"/>
                  </a:gs>
                  <a:gs pos="100000">
                    <a:schemeClr val="bg2"/>
                  </a:gs>
                </a:gsLst>
                <a:lin ang="5400000" scaled="1"/>
                <a:tileRect/>
              </a:gradFill>
              <a:ln w="9525">
                <a:noFill/>
              </a:ln>
            </p:spPr>
            <p:txBody>
              <a:bodyPr/>
              <a:lstStyle/>
              <a:p>
                <a:endParaRPr lang="zh-CN" altLang="en-US"/>
              </a:p>
            </p:txBody>
          </p:sp>
        </p:grpSp>
        <p:sp>
          <p:nvSpPr>
            <p:cNvPr id="14342" name="任意多边形 14341"/>
            <p:cNvSpPr/>
            <p:nvPr/>
          </p:nvSpPr>
          <p:spPr>
            <a:xfrm>
              <a:off x="552" y="951"/>
              <a:ext cx="12" cy="420"/>
            </a:xfrm>
            <a:custGeom>
              <a:avLst/>
              <a:gdLst/>
              <a:ahLst/>
              <a:cxnLst/>
              <a:rect l="0" t="0" r="0" b="0"/>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tileRect/>
            </a:gradFill>
            <a:ln w="9525">
              <a:noFill/>
            </a:ln>
          </p:spPr>
          <p:txBody>
            <a:bodyPr/>
            <a:lstStyle/>
            <a:p>
              <a:endParaRPr lang="zh-CN" altLang="en-US"/>
            </a:p>
          </p:txBody>
        </p:sp>
        <p:sp>
          <p:nvSpPr>
            <p:cNvPr id="14343" name="任意多边形 14342"/>
            <p:cNvSpPr/>
            <p:nvPr/>
          </p:nvSpPr>
          <p:spPr>
            <a:xfrm>
              <a:off x="767" y="1155"/>
              <a:ext cx="252" cy="12"/>
            </a:xfrm>
            <a:custGeom>
              <a:avLst/>
              <a:gdLst/>
              <a:ahLst/>
              <a:cxnLst/>
              <a:rect l="0" t="0" r="0" b="0"/>
              <a:pathLst>
                <a:path w="251" h="12">
                  <a:moveTo>
                    <a:pt x="251" y="0"/>
                  </a:moveTo>
                  <a:lnTo>
                    <a:pt x="0" y="0"/>
                  </a:lnTo>
                  <a:lnTo>
                    <a:pt x="0" y="12"/>
                  </a:lnTo>
                  <a:lnTo>
                    <a:pt x="251" y="12"/>
                  </a:lnTo>
                  <a:lnTo>
                    <a:pt x="251" y="0"/>
                  </a:lnTo>
                  <a:lnTo>
                    <a:pt x="251" y="0"/>
                  </a:lnTo>
                  <a:close/>
                </a:path>
              </a:pathLst>
            </a:custGeom>
            <a:gradFill rotWithShape="0">
              <a:gsLst>
                <a:gs pos="0">
                  <a:schemeClr val="accent2"/>
                </a:gs>
                <a:gs pos="100000">
                  <a:schemeClr val="bg2"/>
                </a:gs>
              </a:gsLst>
              <a:lin ang="0" scaled="1"/>
              <a:tileRect/>
            </a:gradFill>
            <a:ln w="9525">
              <a:noFill/>
            </a:ln>
          </p:spPr>
          <p:txBody>
            <a:bodyPr/>
            <a:lstStyle/>
            <a:p>
              <a:endParaRPr lang="zh-CN" altLang="en-US"/>
            </a:p>
          </p:txBody>
        </p:sp>
        <p:sp>
          <p:nvSpPr>
            <p:cNvPr id="14344" name="任意多边形 14343"/>
            <p:cNvSpPr/>
            <p:nvPr/>
          </p:nvSpPr>
          <p:spPr>
            <a:xfrm>
              <a:off x="0" y="1155"/>
              <a:ext cx="351" cy="12"/>
            </a:xfrm>
            <a:custGeom>
              <a:avLst/>
              <a:gdLst/>
              <a:ahLst/>
              <a:cxnLst/>
              <a:rect l="0" t="0" r="0" b="0"/>
              <a:pathLst>
                <a:path w="251" h="12">
                  <a:moveTo>
                    <a:pt x="0" y="0"/>
                  </a:moveTo>
                  <a:lnTo>
                    <a:pt x="0" y="12"/>
                  </a:lnTo>
                  <a:lnTo>
                    <a:pt x="251" y="12"/>
                  </a:lnTo>
                  <a:lnTo>
                    <a:pt x="251" y="0"/>
                  </a:lnTo>
                  <a:lnTo>
                    <a:pt x="0" y="0"/>
                  </a:lnTo>
                  <a:lnTo>
                    <a:pt x="0" y="0"/>
                  </a:lnTo>
                  <a:close/>
                </a:path>
              </a:pathLst>
            </a:custGeom>
            <a:gradFill rotWithShape="0">
              <a:gsLst>
                <a:gs pos="0">
                  <a:schemeClr val="bg2"/>
                </a:gs>
                <a:gs pos="100000">
                  <a:schemeClr val="accent2"/>
                </a:gs>
              </a:gsLst>
              <a:lin ang="0" scaled="1"/>
              <a:tileRect/>
            </a:gradFill>
            <a:ln w="9525">
              <a:noFill/>
            </a:ln>
          </p:spPr>
          <p:txBody>
            <a:bodyPr/>
            <a:lstStyle/>
            <a:p>
              <a:endParaRPr lang="zh-CN" altLang="en-US"/>
            </a:p>
          </p:txBody>
        </p:sp>
        <p:grpSp>
          <p:nvGrpSpPr>
            <p:cNvPr id="14345" name="组合 14344"/>
            <p:cNvGrpSpPr/>
            <p:nvPr/>
          </p:nvGrpSpPr>
          <p:grpSpPr>
            <a:xfrm>
              <a:off x="348" y="4"/>
              <a:ext cx="5410" cy="4316"/>
              <a:chOff x="348" y="4"/>
              <a:chExt cx="5410" cy="4316"/>
            </a:xfrm>
          </p:grpSpPr>
          <p:sp>
            <p:nvSpPr>
              <p:cNvPr id="14346" name="任意多边形 14345"/>
              <p:cNvSpPr/>
              <p:nvPr/>
            </p:nvSpPr>
            <p:spPr>
              <a:xfrm>
                <a:off x="552" y="4"/>
                <a:ext cx="12" cy="695"/>
              </a:xfrm>
              <a:custGeom>
                <a:avLst/>
                <a:gdLst/>
                <a:ahLst/>
                <a:cxnLst/>
                <a:rect l="0" t="0" r="0" b="0"/>
                <a:pathLst>
                  <a:path w="12" h="695">
                    <a:moveTo>
                      <a:pt x="12" y="0"/>
                    </a:moveTo>
                    <a:lnTo>
                      <a:pt x="0" y="0"/>
                    </a:lnTo>
                    <a:lnTo>
                      <a:pt x="0" y="695"/>
                    </a:lnTo>
                    <a:lnTo>
                      <a:pt x="12" y="695"/>
                    </a:lnTo>
                    <a:lnTo>
                      <a:pt x="12" y="0"/>
                    </a:lnTo>
                    <a:lnTo>
                      <a:pt x="12" y="0"/>
                    </a:lnTo>
                    <a:close/>
                  </a:path>
                </a:pathLst>
              </a:custGeom>
              <a:gradFill rotWithShape="0">
                <a:gsLst>
                  <a:gs pos="0">
                    <a:schemeClr val="bg1"/>
                  </a:gs>
                  <a:gs pos="100000">
                    <a:schemeClr val="bg2"/>
                  </a:gs>
                </a:gsLst>
                <a:lin ang="5400000" scaled="1"/>
                <a:tileRect/>
              </a:gradFill>
              <a:ln w="9525">
                <a:noFill/>
              </a:ln>
            </p:spPr>
            <p:txBody>
              <a:bodyPr/>
              <a:lstStyle/>
              <a:p>
                <a:endParaRPr lang="zh-CN" altLang="en-US"/>
              </a:p>
            </p:txBody>
          </p:sp>
          <p:sp>
            <p:nvSpPr>
              <p:cNvPr id="14347" name="任意多边形 14346"/>
              <p:cNvSpPr/>
              <p:nvPr/>
            </p:nvSpPr>
            <p:spPr>
              <a:xfrm>
                <a:off x="552" y="1623"/>
                <a:ext cx="12" cy="2697"/>
              </a:xfrm>
              <a:custGeom>
                <a:avLst/>
                <a:gdLst/>
                <a:ahLst/>
                <a:cxnLst/>
                <a:rect l="0" t="0" r="0" b="0"/>
                <a:pathLst>
                  <a:path w="12" h="2697">
                    <a:moveTo>
                      <a:pt x="0" y="2697"/>
                    </a:moveTo>
                    <a:lnTo>
                      <a:pt x="12" y="2697"/>
                    </a:lnTo>
                    <a:lnTo>
                      <a:pt x="12" y="0"/>
                    </a:lnTo>
                    <a:lnTo>
                      <a:pt x="0" y="0"/>
                    </a:lnTo>
                    <a:lnTo>
                      <a:pt x="0" y="2697"/>
                    </a:lnTo>
                    <a:lnTo>
                      <a:pt x="0" y="2697"/>
                    </a:lnTo>
                    <a:close/>
                  </a:path>
                </a:pathLst>
              </a:custGeom>
              <a:gradFill rotWithShape="0">
                <a:gsLst>
                  <a:gs pos="0">
                    <a:schemeClr val="bg2"/>
                  </a:gs>
                  <a:gs pos="100000">
                    <a:schemeClr val="bg1"/>
                  </a:gs>
                </a:gsLst>
                <a:lin ang="5400000" scaled="1"/>
                <a:tileRect/>
              </a:gradFill>
              <a:ln w="9525">
                <a:noFill/>
              </a:ln>
            </p:spPr>
            <p:txBody>
              <a:bodyPr/>
              <a:lstStyle/>
              <a:p>
                <a:endParaRPr lang="zh-CN" altLang="en-US"/>
              </a:p>
            </p:txBody>
          </p:sp>
          <p:sp>
            <p:nvSpPr>
              <p:cNvPr id="14348" name="任意多边形 14347"/>
              <p:cNvSpPr/>
              <p:nvPr/>
            </p:nvSpPr>
            <p:spPr>
              <a:xfrm>
                <a:off x="1019" y="1155"/>
                <a:ext cx="4739" cy="12"/>
              </a:xfrm>
              <a:custGeom>
                <a:avLst/>
                <a:gdLst/>
                <a:ahLst/>
                <a:cxnLst/>
                <a:rect l="0" t="0" r="0" b="0"/>
                <a:pathLst>
                  <a:path w="4724" h="12">
                    <a:moveTo>
                      <a:pt x="4724" y="0"/>
                    </a:moveTo>
                    <a:lnTo>
                      <a:pt x="0" y="0"/>
                    </a:lnTo>
                    <a:lnTo>
                      <a:pt x="0" y="12"/>
                    </a:lnTo>
                    <a:lnTo>
                      <a:pt x="4724" y="12"/>
                    </a:lnTo>
                    <a:lnTo>
                      <a:pt x="4724" y="0"/>
                    </a:lnTo>
                    <a:lnTo>
                      <a:pt x="4724" y="0"/>
                    </a:lnTo>
                    <a:close/>
                  </a:path>
                </a:pathLst>
              </a:custGeom>
              <a:gradFill rotWithShape="0">
                <a:gsLst>
                  <a:gs pos="0">
                    <a:schemeClr val="bg2"/>
                  </a:gs>
                  <a:gs pos="100000">
                    <a:schemeClr val="bg1"/>
                  </a:gs>
                </a:gsLst>
                <a:lin ang="0" scaled="1"/>
                <a:tileRect/>
              </a:gradFill>
              <a:ln w="9525">
                <a:noFill/>
              </a:ln>
            </p:spPr>
            <p:txBody>
              <a:bodyPr/>
              <a:lstStyle/>
              <a:p>
                <a:endParaRPr lang="zh-CN" altLang="en-US"/>
              </a:p>
            </p:txBody>
          </p:sp>
          <p:sp>
            <p:nvSpPr>
              <p:cNvPr id="14349" name="任意多边形 14348"/>
              <p:cNvSpPr/>
              <p:nvPr/>
            </p:nvSpPr>
            <p:spPr>
              <a:xfrm>
                <a:off x="552" y="1371"/>
                <a:ext cx="12" cy="252"/>
              </a:xfrm>
              <a:custGeom>
                <a:avLst/>
                <a:gdLst/>
                <a:ahLst/>
                <a:cxnLst/>
                <a:rect l="0" t="0" r="0" b="0"/>
                <a:pathLst>
                  <a:path w="12" h="252">
                    <a:moveTo>
                      <a:pt x="0" y="252"/>
                    </a:moveTo>
                    <a:lnTo>
                      <a:pt x="12" y="252"/>
                    </a:lnTo>
                    <a:lnTo>
                      <a:pt x="12" y="0"/>
                    </a:lnTo>
                    <a:lnTo>
                      <a:pt x="0" y="0"/>
                    </a:lnTo>
                    <a:lnTo>
                      <a:pt x="0" y="252"/>
                    </a:lnTo>
                    <a:lnTo>
                      <a:pt x="0" y="252"/>
                    </a:lnTo>
                    <a:close/>
                  </a:path>
                </a:pathLst>
              </a:custGeom>
              <a:gradFill rotWithShape="0">
                <a:gsLst>
                  <a:gs pos="0">
                    <a:schemeClr val="accent2"/>
                  </a:gs>
                  <a:gs pos="100000">
                    <a:schemeClr val="bg2"/>
                  </a:gs>
                </a:gsLst>
                <a:lin ang="5400000" scaled="1"/>
                <a:tileRect/>
              </a:gradFill>
              <a:ln w="9525">
                <a:noFill/>
              </a:ln>
            </p:spPr>
            <p:txBody>
              <a:bodyPr/>
              <a:lstStyle/>
              <a:p>
                <a:endParaRPr lang="zh-CN" altLang="en-US"/>
              </a:p>
            </p:txBody>
          </p:sp>
          <p:sp>
            <p:nvSpPr>
              <p:cNvPr id="14350" name="任意多边形 14349"/>
              <p:cNvSpPr/>
              <p:nvPr/>
            </p:nvSpPr>
            <p:spPr>
              <a:xfrm>
                <a:off x="552" y="699"/>
                <a:ext cx="12" cy="252"/>
              </a:xfrm>
              <a:custGeom>
                <a:avLst/>
                <a:gdLst/>
                <a:ahLst/>
                <a:cxnLst/>
                <a:rect l="0" t="0" r="0" b="0"/>
                <a:pathLst>
                  <a:path w="12" h="252">
                    <a:moveTo>
                      <a:pt x="12" y="0"/>
                    </a:moveTo>
                    <a:lnTo>
                      <a:pt x="0" y="0"/>
                    </a:lnTo>
                    <a:lnTo>
                      <a:pt x="0" y="252"/>
                    </a:lnTo>
                    <a:lnTo>
                      <a:pt x="12" y="252"/>
                    </a:lnTo>
                    <a:lnTo>
                      <a:pt x="12" y="0"/>
                    </a:lnTo>
                    <a:lnTo>
                      <a:pt x="12" y="0"/>
                    </a:lnTo>
                    <a:close/>
                  </a:path>
                </a:pathLst>
              </a:custGeom>
              <a:gradFill rotWithShape="0">
                <a:gsLst>
                  <a:gs pos="0">
                    <a:schemeClr val="bg2"/>
                  </a:gs>
                  <a:gs pos="100000">
                    <a:schemeClr val="accent2"/>
                  </a:gs>
                </a:gsLst>
                <a:lin ang="5400000" scaled="1"/>
                <a:tileRect/>
              </a:gradFill>
              <a:ln w="9525">
                <a:noFill/>
              </a:ln>
            </p:spPr>
            <p:txBody>
              <a:bodyPr/>
              <a:lstStyle/>
              <a:p>
                <a:endParaRPr lang="zh-CN" altLang="en-US"/>
              </a:p>
            </p:txBody>
          </p:sp>
          <p:sp>
            <p:nvSpPr>
              <p:cNvPr id="14351" name="任意多边形 14350"/>
              <p:cNvSpPr/>
              <p:nvPr/>
            </p:nvSpPr>
            <p:spPr>
              <a:xfrm>
                <a:off x="348" y="1155"/>
                <a:ext cx="419" cy="12"/>
              </a:xfrm>
              <a:custGeom>
                <a:avLst/>
                <a:gdLst/>
                <a:ahLst/>
                <a:cxnLst/>
                <a:rect l="0" t="0" r="0" b="0"/>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tileRect/>
              </a:gradFill>
              <a:ln w="9525">
                <a:noFill/>
              </a:ln>
            </p:spPr>
            <p:txBody>
              <a:bodyPr/>
              <a:lstStyle/>
              <a:p>
                <a:endParaRPr lang="zh-CN" altLang="en-US"/>
              </a:p>
            </p:txBody>
          </p:sp>
        </p:grpSp>
      </p:grpSp>
      <p:sp>
        <p:nvSpPr>
          <p:cNvPr id="14352" name="标题 14351"/>
          <p:cNvSpPr>
            <a:spLocks noGrp="1"/>
          </p:cNvSpPr>
          <p:nvPr>
            <p:ph type="ctrTitle" sz="quarter"/>
          </p:nvPr>
        </p:nvSpPr>
        <p:spPr>
          <a:xfrm>
            <a:off x="1066800" y="1997075"/>
            <a:ext cx="7086600" cy="1431925"/>
          </a:xfrm>
          <a:prstGeom prst="rect">
            <a:avLst/>
          </a:prstGeom>
          <a:noFill/>
          <a:ln w="9525">
            <a:noFill/>
          </a:ln>
        </p:spPr>
        <p:txBody>
          <a:bodyPr anchor="b"/>
          <a:lstStyle>
            <a:lvl1pPr lvl="0">
              <a:defRPr/>
            </a:lvl1pPr>
          </a:lstStyle>
          <a:p>
            <a:pPr lvl="0"/>
            <a:r>
              <a:rPr lang="zh-CN" altLang="en-US" dirty="0"/>
              <a:t>单击此处编辑母版标题样式</a:t>
            </a:r>
            <a:endParaRPr lang="zh-CN" altLang="en-US" dirty="0"/>
          </a:p>
        </p:txBody>
      </p:sp>
      <p:sp>
        <p:nvSpPr>
          <p:cNvPr id="14353" name="副标题 14352"/>
          <p:cNvSpPr>
            <a:spLocks noGrp="1"/>
          </p:cNvSpPr>
          <p:nvPr>
            <p:ph type="subTitle" sz="quarter" idx="1"/>
          </p:nvPr>
        </p:nvSpPr>
        <p:spPr>
          <a:xfrm>
            <a:off x="1066800" y="3886200"/>
            <a:ext cx="6400800" cy="1752600"/>
          </a:xfrm>
          <a:prstGeom prst="rect">
            <a:avLst/>
          </a:prstGeom>
          <a:noFill/>
          <a:ln w="9525">
            <a:noFill/>
          </a:ln>
        </p:spPr>
        <p:txBody>
          <a:bodyPr anchor="t"/>
          <a:lstStyle>
            <a:lvl1pPr marL="0" lvl="0" indent="0">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dirty="0"/>
              <a:t>单击此处编辑母版副标题样式</a:t>
            </a:r>
            <a:endParaRPr lang="zh-CN" altLang="en-US" dirty="0"/>
          </a:p>
        </p:txBody>
      </p:sp>
      <p:sp>
        <p:nvSpPr>
          <p:cNvPr id="14354" name="日期占位符 14353"/>
          <p:cNvSpPr>
            <a:spLocks noGrp="1"/>
          </p:cNvSpPr>
          <p:nvPr>
            <p:ph type="dt" sz="quarter" idx="2"/>
          </p:nvPr>
        </p:nvSpPr>
        <p:spPr>
          <a:xfrm>
            <a:off x="1066800" y="6248400"/>
            <a:ext cx="1905000" cy="457200"/>
          </a:xfrm>
          <a:prstGeom prst="rect">
            <a:avLst/>
          </a:prstGeom>
          <a:noFill/>
          <a:ln w="9525">
            <a:noFill/>
          </a:ln>
        </p:spPr>
        <p:txBody>
          <a:bodyPr anchor="t"/>
          <a:lstStyle>
            <a:lvl1pPr>
              <a:defRPr sz="1000" b="0">
                <a:latin typeface="Tahoma" panose="020B0604030504040204" charset="0"/>
              </a:defRPr>
            </a:lvl1pPr>
          </a:lstStyle>
          <a:p>
            <a:endParaRPr lang="zh-CN" altLang="en-US" dirty="0">
              <a:effectLst>
                <a:outerShdw blurRad="38100" dist="38100" dir="2700000">
                  <a:srgbClr val="000000"/>
                </a:outerShdw>
              </a:effectLst>
              <a:latin typeface="Arial" panose="020B0604020202020204" pitchFamily="34" charset="0"/>
            </a:endParaRPr>
          </a:p>
        </p:txBody>
      </p:sp>
      <p:sp>
        <p:nvSpPr>
          <p:cNvPr id="14355" name="页脚占位符 14354"/>
          <p:cNvSpPr>
            <a:spLocks noGrp="1"/>
          </p:cNvSpPr>
          <p:nvPr>
            <p:ph type="ftr" sz="quarter" idx="3"/>
          </p:nvPr>
        </p:nvSpPr>
        <p:spPr>
          <a:xfrm>
            <a:off x="3352800" y="6248400"/>
            <a:ext cx="2895600" cy="457200"/>
          </a:xfrm>
          <a:prstGeom prst="rect">
            <a:avLst/>
          </a:prstGeom>
          <a:noFill/>
          <a:ln w="9525">
            <a:noFill/>
          </a:ln>
        </p:spPr>
        <p:txBody>
          <a:bodyPr anchor="t"/>
          <a:lstStyle>
            <a:lvl1pPr algn="ctr">
              <a:defRPr sz="1000" b="0">
                <a:latin typeface="Tahoma" panose="020B0604030504040204" charset="0"/>
              </a:defRPr>
            </a:lvl1pPr>
          </a:lstStyle>
          <a:p>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14356" name="灯片编号占位符 14355"/>
          <p:cNvSpPr>
            <a:spLocks noGrp="1"/>
          </p:cNvSpPr>
          <p:nvPr>
            <p:ph type="sldNum" sz="quarter" idx="4"/>
          </p:nvPr>
        </p:nvSpPr>
        <p:spPr>
          <a:xfrm>
            <a:off x="6705600" y="6248400"/>
            <a:ext cx="1905000" cy="457200"/>
          </a:xfrm>
          <a:prstGeom prst="rect">
            <a:avLst/>
          </a:prstGeom>
          <a:noFill/>
          <a:ln w="9525">
            <a:noFill/>
          </a:ln>
        </p:spPr>
        <p:txBody>
          <a:bodyPr anchor="t"/>
          <a:lstStyle>
            <a:lvl1pPr algn="r">
              <a:defRPr sz="1000" b="0">
                <a:latin typeface="Tahoma" panose="020B0604030504040204" charset="0"/>
              </a:defRPr>
            </a:lvl1pPr>
          </a:lstStyle>
          <a:p>
            <a:fld id="{9A0DB2DC-4C9A-4742-B13C-FB6460FD3503}" type="slidenum">
              <a:rPr lang="zh-CN" altLang="en-US" dirty="0">
                <a:effectLst>
                  <a:outerShdw blurRad="38100" dist="38100" dir="2700000">
                    <a:srgbClr val="000000"/>
                  </a:outerShdw>
                </a:effectLst>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indefinite" fill="hold">
                                          <p:stCondLst>
                                            <p:cond delay="0"/>
                                          </p:stCondLst>
                                        </p:cTn>
                                        <p:tgtEl>
                                          <p:spTgt spid="14352"/>
                                        </p:tgtEl>
                                        <p:attrNameLst>
                                          <p:attrName>style.visibility</p:attrName>
                                        </p:attrNameLst>
                                      </p:cBhvr>
                                      <p:to>
                                        <p:strVal val="visible"/>
                                      </p:to>
                                    </p:set>
                                    <p:anim calcmode="lin" valueType="num">
                                      <p:cBhvr>
                                        <p:cTn id="7" dur="1000" fill="hold"/>
                                        <p:tgtEl>
                                          <p:spTgt spid="14352"/>
                                        </p:tgtEl>
                                        <p:attrNameLst>
                                          <p:attrName>ppt_x</p:attrName>
                                        </p:attrNameLst>
                                      </p:cBhvr>
                                      <p:tavLst>
                                        <p:tav tm="0">
                                          <p:val>
                                            <p:strVal val="#ppt_x-.2"/>
                                          </p:val>
                                        </p:tav>
                                        <p:tav tm="100000">
                                          <p:val>
                                            <p:strVal val="#ppt_x"/>
                                          </p:val>
                                        </p:tav>
                                      </p:tavLst>
                                    </p:anim>
                                    <p:anim calcmode="lin" valueType="num">
                                      <p:cBhvr>
                                        <p:cTn id="8" dur="1000" fill="hold"/>
                                        <p:tgtEl>
                                          <p:spTgt spid="1435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352"/>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indefinite" fill="hold">
                                          <p:stCondLst>
                                            <p:cond delay="0"/>
                                          </p:stCondLst>
                                        </p:cTn>
                                        <p:tgtEl>
                                          <p:spTgt spid="14353">
                                            <p:txEl>
                                              <p:pRg st="0" end="0"/>
                                            </p:txEl>
                                          </p:spTgt>
                                        </p:tgtEl>
                                        <p:attrNameLst>
                                          <p:attrName>style.visibility</p:attrName>
                                        </p:attrNameLst>
                                      </p:cBhvr>
                                      <p:to>
                                        <p:strVal val="visible"/>
                                      </p:to>
                                    </p:set>
                                    <p:animEffect transition="in" filter="fade">
                                      <p:cBhvr>
                                        <p:cTn id="14" dur="500"/>
                                        <p:tgtEl>
                                          <p:spTgt spid="14353">
                                            <p:txEl>
                                              <p:pRg st="0" end="0"/>
                                            </p:txEl>
                                          </p:spTgt>
                                        </p:tgtEl>
                                      </p:cBhvr>
                                    </p:animEffect>
                                    <p:anim calcmode="lin" valueType="num">
                                      <p:cBhvr>
                                        <p:cTn id="15" dur="500" fill="hold"/>
                                        <p:tgtEl>
                                          <p:spTgt spid="1435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4353">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2" grpId="0"/>
      <p:bldP spid="14353" grpId="0" bui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5" name="页脚占位符 4"/>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304800"/>
            <a:ext cx="188595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66800" y="304800"/>
            <a:ext cx="5548520" cy="5791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5" name="页脚占位符 4"/>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7" name="组合 18"/>
          <p:cNvGrpSpPr/>
          <p:nvPr/>
        </p:nvGrpSpPr>
        <p:grpSpPr>
          <a:xfrm flipV="1">
            <a:off x="-36512" y="332656"/>
            <a:ext cx="8504452" cy="576064"/>
            <a:chOff x="639548" y="6547656"/>
            <a:chExt cx="8504452" cy="310344"/>
          </a:xfrm>
          <a:effectLst>
            <a:outerShdw blurRad="50800" dist="38100" dir="5400000" algn="t" rotWithShape="0">
              <a:prstClr val="black">
                <a:alpha val="40000"/>
              </a:prstClr>
            </a:outerShdw>
          </a:effectLst>
        </p:grpSpPr>
        <p:grpSp>
          <p:nvGrpSpPr>
            <p:cNvPr id="8" name="组合 19"/>
            <p:cNvGrpSpPr/>
            <p:nvPr/>
          </p:nvGrpSpPr>
          <p:grpSpPr>
            <a:xfrm>
              <a:off x="639548" y="6547656"/>
              <a:ext cx="8504452" cy="310344"/>
              <a:chOff x="480938" y="158018"/>
              <a:chExt cx="6395318" cy="620688"/>
            </a:xfrm>
            <a:effectLst>
              <a:outerShdw blurRad="50800" dist="38100" dir="2700000" algn="tl" rotWithShape="0">
                <a:prstClr val="black">
                  <a:alpha val="40000"/>
                </a:prstClr>
              </a:outerShdw>
            </a:effectLst>
          </p:grpSpPr>
          <p:sp>
            <p:nvSpPr>
              <p:cNvPr id="10" name="平行四边形 9"/>
              <p:cNvSpPr/>
              <p:nvPr/>
            </p:nvSpPr>
            <p:spPr>
              <a:xfrm flipH="1">
                <a:off x="480938" y="158018"/>
                <a:ext cx="6395318" cy="620688"/>
              </a:xfrm>
              <a:prstGeom prst="parallelogram">
                <a:avLst>
                  <a:gd name="adj" fmla="val 44524"/>
                </a:avLst>
              </a:prstGeom>
              <a:solidFill>
                <a:srgbClr val="85D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charset="-122"/>
                  <a:cs typeface="+mn-cs"/>
                </a:endParaRPr>
              </a:p>
            </p:txBody>
          </p:sp>
          <p:sp>
            <p:nvSpPr>
              <p:cNvPr id="11" name="矩形 10"/>
              <p:cNvSpPr/>
              <p:nvPr/>
            </p:nvSpPr>
            <p:spPr>
              <a:xfrm>
                <a:off x="480938" y="158018"/>
                <a:ext cx="459891" cy="620688"/>
              </a:xfrm>
              <a:prstGeom prst="rect">
                <a:avLst/>
              </a:prstGeom>
              <a:solidFill>
                <a:srgbClr val="85D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a:ln>
                      <a:noFill/>
                    </a:ln>
                    <a:solidFill>
                      <a:schemeClr val="lt1"/>
                    </a:solidFill>
                    <a:effectLst/>
                    <a:uLnTx/>
                    <a:uFillTx/>
                    <a:latin typeface="+mn-lt"/>
                    <a:ea typeface="微软雅黑" panose="020B0503020204020204" charset="-122"/>
                    <a:cs typeface="+mn-cs"/>
                  </a:rPr>
                  <a:t>  </a:t>
                </a:r>
                <a:endParaRPr kumimoji="0" lang="zh-CN" altLang="en-US" sz="3200" b="0" i="0" u="none" strike="noStrike" kern="1200" cap="none" spc="0" normalizeH="0" baseline="0" noProof="0" dirty="0">
                  <a:ln>
                    <a:noFill/>
                  </a:ln>
                  <a:solidFill>
                    <a:schemeClr val="lt1"/>
                  </a:solidFill>
                  <a:effectLst/>
                  <a:uLnTx/>
                  <a:uFillTx/>
                  <a:latin typeface="+mn-lt"/>
                  <a:ea typeface="微软雅黑" panose="020B0503020204020204" charset="-122"/>
                  <a:cs typeface="+mn-cs"/>
                </a:endParaRPr>
              </a:p>
            </p:txBody>
          </p:sp>
        </p:grpSp>
        <p:sp>
          <p:nvSpPr>
            <p:cNvPr id="9" name="平行四边形 8"/>
            <p:cNvSpPr/>
            <p:nvPr/>
          </p:nvSpPr>
          <p:spPr>
            <a:xfrm flipH="1" flipV="1">
              <a:off x="966579" y="6547656"/>
              <a:ext cx="7884368" cy="310344"/>
            </a:xfrm>
            <a:prstGeom prst="parallelogram">
              <a:avLst>
                <a:gd name="adj" fmla="val 44524"/>
              </a:avLst>
            </a:prstGeom>
            <a:solidFill>
              <a:srgbClr val="85D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charset="-122"/>
                <a:cs typeface="+mn-cs"/>
              </a:endParaRPr>
            </a:p>
          </p:txBody>
        </p:sp>
      </p:grpSp>
      <p:sp>
        <p:nvSpPr>
          <p:cNvPr id="2" name="日期占位符 1"/>
          <p:cNvSpPr>
            <a:spLocks noGrp="1"/>
          </p:cNvSpPr>
          <p:nvPr>
            <p:ph type="dt" sz="half" idx="10"/>
          </p:nvPr>
        </p:nvSpPr>
        <p:spPr/>
        <p:txBody>
          <a:bodyPr/>
          <a:lstStyle/>
          <a:p>
            <a:pPr lvl="0" eaLnBrk="1" hangingPunct="1">
              <a:buClrTx/>
            </a:pPr>
            <a:endParaRPr lang="en-US" altLang="zh-CN" dirty="0"/>
          </a:p>
        </p:txBody>
      </p:sp>
      <p:sp>
        <p:nvSpPr>
          <p:cNvPr id="3" name="页脚占位符 2"/>
          <p:cNvSpPr>
            <a:spLocks noGrp="1"/>
          </p:cNvSpPr>
          <p:nvPr>
            <p:ph type="ftr" sz="quarter" idx="11"/>
          </p:nvPr>
        </p:nvSpPr>
        <p:spPr/>
        <p:txBody>
          <a:bodyPr/>
          <a:lstStyle/>
          <a:p>
            <a:pPr lvl="0" eaLnBrk="1" hangingPunct="1">
              <a:buClrTx/>
            </a:pPr>
            <a:endParaRPr lang="en-US" altLang="zh-CN" dirty="0"/>
          </a:p>
        </p:txBody>
      </p:sp>
      <p:sp>
        <p:nvSpPr>
          <p:cNvPr id="4" name="灯片编号占位符 3"/>
          <p:cNvSpPr>
            <a:spLocks noGrp="1"/>
          </p:cNvSpPr>
          <p:nvPr>
            <p:ph type="sldNum" sz="quarter" idx="12"/>
          </p:nvPr>
        </p:nvSpPr>
        <p:spPr/>
        <p:txBody>
          <a:bodyPr/>
          <a:lstStyle/>
          <a:p>
            <a:pPr lvl="0" eaLnBrk="1" hangingPunct="1">
              <a:buClrTx/>
            </a:pPr>
            <a:fld id="{9A0DB2DC-4C9A-4742-B13C-FB6460FD3503}" type="slidenum">
              <a:rPr lang="en-US" altLang="zh-CN" dirty="0"/>
            </a:fld>
            <a:endParaRPr lang="en-US" altLang="zh-CN"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5" name="页脚占位符 4"/>
          <p:cNvSpPr>
            <a:spLocks noGrp="1"/>
          </p:cNvSpPr>
          <p:nvPr>
            <p:ph type="ftr" sz="quarter" idx="11"/>
          </p:nvPr>
        </p:nvSpPr>
        <p:spPr/>
        <p:txBody>
          <a:bodyPr/>
          <a:lstStyle>
            <a:lvl1pPr>
              <a:defRPr>
                <a:solidFill>
                  <a:srgbClr val="FFFF00"/>
                </a:solidFill>
              </a:defRPr>
            </a:lvl1pPr>
          </a:lstStyle>
          <a:p>
            <a:r>
              <a:rPr lang="zh-CN" altLang="en-US" dirty="0"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rPr>
            </a:fld>
            <a:endParaRPr lang="zh-CN" altLang="en-US" dirty="0">
              <a:effectLst>
                <a:outerShdw blurRad="38100" dist="38100" dir="2700000">
                  <a:srgbClr val="000000"/>
                </a:outerShdw>
              </a:effectLst>
              <a:latin typeface="Arial" panose="020B0604020202020204" pitchFamily="34" charset="0"/>
            </a:endParaRPr>
          </a:p>
        </p:txBody>
      </p:sp>
      <p:sp>
        <p:nvSpPr>
          <p:cNvPr id="7" name="文本框 6"/>
          <p:cNvSpPr txBox="1"/>
          <p:nvPr userDrawn="1"/>
        </p:nvSpPr>
        <p:spPr>
          <a:xfrm rot="19100730">
            <a:off x="-831750" y="1505634"/>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17" name="文本框 16"/>
          <p:cNvSpPr txBox="1"/>
          <p:nvPr userDrawn="1"/>
        </p:nvSpPr>
        <p:spPr>
          <a:xfrm rot="19100730">
            <a:off x="356667" y="4982150"/>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18" name="文本框 17"/>
          <p:cNvSpPr txBox="1"/>
          <p:nvPr userDrawn="1"/>
        </p:nvSpPr>
        <p:spPr>
          <a:xfrm rot="19100730">
            <a:off x="-873825" y="4852046"/>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19" name="文本框 18"/>
          <p:cNvSpPr txBox="1"/>
          <p:nvPr userDrawn="1"/>
        </p:nvSpPr>
        <p:spPr>
          <a:xfrm rot="19100730">
            <a:off x="4387630" y="1502195"/>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20" name="文本框 19"/>
          <p:cNvSpPr txBox="1"/>
          <p:nvPr userDrawn="1"/>
        </p:nvSpPr>
        <p:spPr>
          <a:xfrm rot="19100730">
            <a:off x="2556816" y="4881067"/>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21" name="文本框 20"/>
          <p:cNvSpPr txBox="1"/>
          <p:nvPr userDrawn="1"/>
        </p:nvSpPr>
        <p:spPr>
          <a:xfrm rot="19100730">
            <a:off x="4387631" y="5083231"/>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22" name="文本框 21"/>
          <p:cNvSpPr txBox="1"/>
          <p:nvPr userDrawn="1"/>
        </p:nvSpPr>
        <p:spPr>
          <a:xfrm rot="19100730">
            <a:off x="-967416" y="3926498"/>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23" name="文本框 22"/>
          <p:cNvSpPr txBox="1"/>
          <p:nvPr userDrawn="1"/>
        </p:nvSpPr>
        <p:spPr>
          <a:xfrm rot="19100730">
            <a:off x="-902877" y="412481"/>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24" name="文本框 23"/>
          <p:cNvSpPr txBox="1"/>
          <p:nvPr userDrawn="1"/>
        </p:nvSpPr>
        <p:spPr>
          <a:xfrm rot="19100730">
            <a:off x="6114483" y="4852048"/>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25" name="文本框 24"/>
          <p:cNvSpPr txBox="1"/>
          <p:nvPr userDrawn="1"/>
        </p:nvSpPr>
        <p:spPr>
          <a:xfrm rot="19100730">
            <a:off x="922366" y="1439949"/>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26" name="文本框 25"/>
          <p:cNvSpPr txBox="1"/>
          <p:nvPr userDrawn="1"/>
        </p:nvSpPr>
        <p:spPr>
          <a:xfrm rot="19100730">
            <a:off x="2285680" y="1546496"/>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27" name="文本框 26"/>
          <p:cNvSpPr txBox="1"/>
          <p:nvPr userDrawn="1"/>
        </p:nvSpPr>
        <p:spPr>
          <a:xfrm rot="19100730">
            <a:off x="3132275" y="1603276"/>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28" name="文本框 27"/>
          <p:cNvSpPr txBox="1"/>
          <p:nvPr userDrawn="1"/>
        </p:nvSpPr>
        <p:spPr>
          <a:xfrm rot="19100730">
            <a:off x="4246116" y="4246215"/>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
        <p:nvSpPr>
          <p:cNvPr id="29" name="文本框 28"/>
          <p:cNvSpPr txBox="1"/>
          <p:nvPr userDrawn="1"/>
        </p:nvSpPr>
        <p:spPr>
          <a:xfrm rot="19100730">
            <a:off x="3141074" y="3465860"/>
            <a:ext cx="5867400" cy="646331"/>
          </a:xfrm>
          <a:prstGeom prst="rect">
            <a:avLst/>
          </a:prstGeom>
          <a:solidFill>
            <a:schemeClr val="accent1">
              <a:alpha val="0"/>
            </a:schemeClr>
          </a:solidFill>
        </p:spPr>
        <p:txBody>
          <a:bodyPr wrap="square" rtlCol="0">
            <a:spAutoFit/>
          </a:bodyPr>
          <a:lstStyle/>
          <a:p>
            <a:pPr algn="ctr"/>
            <a:r>
              <a:rPr lang="zh-CN" altLang="en-US" dirty="0" smtClean="0">
                <a:solidFill>
                  <a:schemeClr val="accent4">
                    <a:lumMod val="25000"/>
                  </a:schemeClr>
                </a:solidFill>
              </a:rPr>
              <a:t>东南大学外国语学院研究生外语教学部版权所有 </a:t>
            </a:r>
            <a:endParaRPr lang="en-US" altLang="zh-CN" dirty="0" smtClean="0">
              <a:solidFill>
                <a:schemeClr val="accent4">
                  <a:lumMod val="25000"/>
                </a:schemeClr>
              </a:solidFill>
            </a:endParaRPr>
          </a:p>
          <a:p>
            <a:pPr algn="ctr"/>
            <a:r>
              <a:rPr lang="zh-CN" altLang="en-US" dirty="0" smtClean="0">
                <a:solidFill>
                  <a:schemeClr val="accent4">
                    <a:lumMod val="25000"/>
                  </a:schemeClr>
                </a:solidFill>
              </a:rPr>
              <a:t>欢迎交流 盗用必究</a:t>
            </a:r>
            <a:endParaRPr lang="zh-CN" altLang="en-US" dirty="0">
              <a:solidFill>
                <a:schemeClr val="accent4">
                  <a:lumMod val="25000"/>
                </a:schemeClr>
              </a:solidFill>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5" name="页脚占位符 4"/>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981200"/>
            <a:ext cx="3696462"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914138" y="1981200"/>
            <a:ext cx="3696462"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6" name="页脚占位符 5"/>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8" name="页脚占位符 7"/>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3" name="页脚占位符 2"/>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6" name="页脚占位符 5"/>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6" name="页脚占位符 5"/>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rPr>
            </a:fld>
            <a:endParaRPr lang="zh-CN" altLang="en-US" dirty="0">
              <a:effectLst>
                <a:outerShdw blurRad="38100" dist="38100" dir="2700000">
                  <a:srgbClr val="000000"/>
                </a:outerShdw>
              </a:effectLst>
              <a:latin typeface="Arial" panose="020B0604020202020204" pitchFamily="34" charset="0"/>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14" name="组合 13313"/>
          <p:cNvGrpSpPr/>
          <p:nvPr/>
        </p:nvGrpSpPr>
        <p:grpSpPr>
          <a:xfrm>
            <a:off x="0" y="6350"/>
            <a:ext cx="9140825" cy="6851650"/>
            <a:chOff x="0" y="4"/>
            <a:chExt cx="5758" cy="4316"/>
          </a:xfrm>
        </p:grpSpPr>
        <p:sp>
          <p:nvSpPr>
            <p:cNvPr id="13315" name="任意多边形 13314"/>
            <p:cNvSpPr/>
            <p:nvPr/>
          </p:nvSpPr>
          <p:spPr>
            <a:xfrm>
              <a:off x="558" y="1161"/>
              <a:ext cx="5200" cy="3159"/>
            </a:xfrm>
            <a:custGeom>
              <a:avLst/>
              <a:gdLst/>
              <a:ahLst/>
              <a:cxnLst/>
              <a:rect l="0" t="0" r="0" b="0"/>
              <a:pathLst>
                <a:path w="5184" h="3159">
                  <a:moveTo>
                    <a:pt x="0" y="3159"/>
                  </a:moveTo>
                  <a:lnTo>
                    <a:pt x="5184" y="3159"/>
                  </a:lnTo>
                  <a:lnTo>
                    <a:pt x="5184" y="0"/>
                  </a:lnTo>
                  <a:lnTo>
                    <a:pt x="0" y="0"/>
                  </a:lnTo>
                  <a:lnTo>
                    <a:pt x="0" y="3159"/>
                  </a:lnTo>
                  <a:lnTo>
                    <a:pt x="0" y="3159"/>
                  </a:lnTo>
                  <a:close/>
                </a:path>
              </a:pathLst>
            </a:custGeom>
            <a:gradFill rotWithShape="0">
              <a:gsLst>
                <a:gs pos="0">
                  <a:schemeClr val="bg1"/>
                </a:gs>
                <a:gs pos="100000">
                  <a:schemeClr val="bg2"/>
                </a:gs>
              </a:gsLst>
              <a:lin ang="0" scaled="1"/>
              <a:tileRect/>
            </a:gradFill>
            <a:ln w="9525">
              <a:noFill/>
            </a:ln>
          </p:spPr>
          <p:txBody>
            <a:bodyPr/>
            <a:lstStyle/>
            <a:p>
              <a:endParaRPr lang="zh-CN" altLang="en-US"/>
            </a:p>
          </p:txBody>
        </p:sp>
        <p:sp>
          <p:nvSpPr>
            <p:cNvPr id="13316" name="任意多边形 13315"/>
            <p:cNvSpPr/>
            <p:nvPr/>
          </p:nvSpPr>
          <p:spPr>
            <a:xfrm>
              <a:off x="0" y="1161"/>
              <a:ext cx="558" cy="3159"/>
            </a:xfrm>
            <a:custGeom>
              <a:avLst/>
              <a:gdLst/>
              <a:ahLst/>
              <a:cxnLst/>
              <a:rect l="0" t="0" r="0" b="0"/>
              <a:pathLst>
                <a:path w="556" h="3159">
                  <a:moveTo>
                    <a:pt x="0" y="0"/>
                  </a:moveTo>
                  <a:lnTo>
                    <a:pt x="0" y="3159"/>
                  </a:lnTo>
                  <a:lnTo>
                    <a:pt x="556" y="3159"/>
                  </a:lnTo>
                  <a:lnTo>
                    <a:pt x="556" y="0"/>
                  </a:lnTo>
                  <a:lnTo>
                    <a:pt x="0" y="0"/>
                  </a:lnTo>
                  <a:lnTo>
                    <a:pt x="0" y="0"/>
                  </a:lnTo>
                  <a:close/>
                </a:path>
              </a:pathLst>
            </a:custGeom>
            <a:gradFill rotWithShape="0">
              <a:gsLst>
                <a:gs pos="0">
                  <a:schemeClr val="bg1"/>
                </a:gs>
                <a:gs pos="100000">
                  <a:schemeClr val="bg2"/>
                </a:gs>
              </a:gsLst>
              <a:lin ang="5400000" scaled="1"/>
              <a:tileRect/>
            </a:gradFill>
            <a:ln w="9525">
              <a:noFill/>
            </a:ln>
          </p:spPr>
          <p:txBody>
            <a:bodyPr/>
            <a:lstStyle/>
            <a:p>
              <a:endParaRPr lang="zh-CN" altLang="en-US"/>
            </a:p>
          </p:txBody>
        </p:sp>
        <p:grpSp>
          <p:nvGrpSpPr>
            <p:cNvPr id="13317" name="组合 13316"/>
            <p:cNvGrpSpPr/>
            <p:nvPr userDrawn="1"/>
          </p:nvGrpSpPr>
          <p:grpSpPr>
            <a:xfrm>
              <a:off x="0" y="4"/>
              <a:ext cx="5758" cy="4316"/>
              <a:chOff x="0" y="4"/>
              <a:chExt cx="5758" cy="4316"/>
            </a:xfrm>
          </p:grpSpPr>
          <p:sp>
            <p:nvSpPr>
              <p:cNvPr id="13318" name="任意多边形 13317"/>
              <p:cNvSpPr/>
              <p:nvPr/>
            </p:nvSpPr>
            <p:spPr>
              <a:xfrm>
                <a:off x="552" y="4"/>
                <a:ext cx="12" cy="695"/>
              </a:xfrm>
              <a:custGeom>
                <a:avLst/>
                <a:gdLst/>
                <a:ahLst/>
                <a:cxnLst/>
                <a:rect l="0" t="0" r="0" b="0"/>
                <a:pathLst>
                  <a:path w="12" h="695">
                    <a:moveTo>
                      <a:pt x="12" y="0"/>
                    </a:moveTo>
                    <a:lnTo>
                      <a:pt x="0" y="0"/>
                    </a:lnTo>
                    <a:lnTo>
                      <a:pt x="0" y="695"/>
                    </a:lnTo>
                    <a:lnTo>
                      <a:pt x="12" y="695"/>
                    </a:lnTo>
                    <a:lnTo>
                      <a:pt x="12" y="0"/>
                    </a:lnTo>
                    <a:lnTo>
                      <a:pt x="12" y="0"/>
                    </a:lnTo>
                    <a:close/>
                  </a:path>
                </a:pathLst>
              </a:custGeom>
              <a:gradFill rotWithShape="0">
                <a:gsLst>
                  <a:gs pos="0">
                    <a:schemeClr val="bg1"/>
                  </a:gs>
                  <a:gs pos="100000">
                    <a:schemeClr val="bg2"/>
                  </a:gs>
                </a:gsLst>
                <a:lin ang="5400000" scaled="1"/>
                <a:tileRect/>
              </a:gradFill>
              <a:ln w="9525">
                <a:noFill/>
              </a:ln>
            </p:spPr>
            <p:txBody>
              <a:bodyPr/>
              <a:lstStyle/>
              <a:p>
                <a:endParaRPr lang="zh-CN" altLang="en-US"/>
              </a:p>
            </p:txBody>
          </p:sp>
          <p:sp>
            <p:nvSpPr>
              <p:cNvPr id="13319" name="任意多边形 13318"/>
              <p:cNvSpPr/>
              <p:nvPr/>
            </p:nvSpPr>
            <p:spPr>
              <a:xfrm>
                <a:off x="552" y="1623"/>
                <a:ext cx="12" cy="2697"/>
              </a:xfrm>
              <a:custGeom>
                <a:avLst/>
                <a:gdLst/>
                <a:ahLst/>
                <a:cxnLst/>
                <a:rect l="0" t="0" r="0" b="0"/>
                <a:pathLst>
                  <a:path w="12" h="2697">
                    <a:moveTo>
                      <a:pt x="0" y="2697"/>
                    </a:moveTo>
                    <a:lnTo>
                      <a:pt x="12" y="2697"/>
                    </a:lnTo>
                    <a:lnTo>
                      <a:pt x="12" y="0"/>
                    </a:lnTo>
                    <a:lnTo>
                      <a:pt x="0" y="0"/>
                    </a:lnTo>
                    <a:lnTo>
                      <a:pt x="0" y="2697"/>
                    </a:lnTo>
                    <a:lnTo>
                      <a:pt x="0" y="2697"/>
                    </a:lnTo>
                    <a:close/>
                  </a:path>
                </a:pathLst>
              </a:custGeom>
              <a:gradFill rotWithShape="0">
                <a:gsLst>
                  <a:gs pos="0">
                    <a:schemeClr val="bg2"/>
                  </a:gs>
                  <a:gs pos="100000">
                    <a:schemeClr val="bg1"/>
                  </a:gs>
                </a:gsLst>
                <a:lin ang="5400000" scaled="1"/>
                <a:tileRect/>
              </a:gradFill>
              <a:ln w="9525">
                <a:noFill/>
              </a:ln>
            </p:spPr>
            <p:txBody>
              <a:bodyPr/>
              <a:lstStyle/>
              <a:p>
                <a:endParaRPr lang="zh-CN" altLang="en-US"/>
              </a:p>
            </p:txBody>
          </p:sp>
          <p:sp>
            <p:nvSpPr>
              <p:cNvPr id="13320" name="任意多边形 13319"/>
              <p:cNvSpPr/>
              <p:nvPr/>
            </p:nvSpPr>
            <p:spPr>
              <a:xfrm>
                <a:off x="1019" y="1155"/>
                <a:ext cx="4739" cy="12"/>
              </a:xfrm>
              <a:custGeom>
                <a:avLst/>
                <a:gdLst/>
                <a:ahLst/>
                <a:cxnLst/>
                <a:rect l="0" t="0" r="0" b="0"/>
                <a:pathLst>
                  <a:path w="4724" h="12">
                    <a:moveTo>
                      <a:pt x="4724" y="0"/>
                    </a:moveTo>
                    <a:lnTo>
                      <a:pt x="0" y="0"/>
                    </a:lnTo>
                    <a:lnTo>
                      <a:pt x="0" y="12"/>
                    </a:lnTo>
                    <a:lnTo>
                      <a:pt x="4724" y="12"/>
                    </a:lnTo>
                    <a:lnTo>
                      <a:pt x="4724" y="0"/>
                    </a:lnTo>
                    <a:lnTo>
                      <a:pt x="4724" y="0"/>
                    </a:lnTo>
                    <a:close/>
                  </a:path>
                </a:pathLst>
              </a:custGeom>
              <a:gradFill rotWithShape="0">
                <a:gsLst>
                  <a:gs pos="0">
                    <a:schemeClr val="bg2"/>
                  </a:gs>
                  <a:gs pos="100000">
                    <a:schemeClr val="bg1"/>
                  </a:gs>
                </a:gsLst>
                <a:lin ang="0" scaled="1"/>
                <a:tileRect/>
              </a:gradFill>
              <a:ln w="9525">
                <a:noFill/>
              </a:ln>
            </p:spPr>
            <p:txBody>
              <a:bodyPr/>
              <a:lstStyle/>
              <a:p>
                <a:endParaRPr lang="zh-CN" altLang="en-US"/>
              </a:p>
            </p:txBody>
          </p:sp>
          <p:sp>
            <p:nvSpPr>
              <p:cNvPr id="13321" name="任意多边形 13320"/>
              <p:cNvSpPr/>
              <p:nvPr/>
            </p:nvSpPr>
            <p:spPr>
              <a:xfrm>
                <a:off x="552" y="1371"/>
                <a:ext cx="12" cy="252"/>
              </a:xfrm>
              <a:custGeom>
                <a:avLst/>
                <a:gdLst/>
                <a:ahLst/>
                <a:cxnLst/>
                <a:rect l="0" t="0" r="0" b="0"/>
                <a:pathLst>
                  <a:path w="12" h="252">
                    <a:moveTo>
                      <a:pt x="0" y="252"/>
                    </a:moveTo>
                    <a:lnTo>
                      <a:pt x="12" y="252"/>
                    </a:lnTo>
                    <a:lnTo>
                      <a:pt x="12" y="0"/>
                    </a:lnTo>
                    <a:lnTo>
                      <a:pt x="0" y="0"/>
                    </a:lnTo>
                    <a:lnTo>
                      <a:pt x="0" y="252"/>
                    </a:lnTo>
                    <a:lnTo>
                      <a:pt x="0" y="252"/>
                    </a:lnTo>
                    <a:close/>
                  </a:path>
                </a:pathLst>
              </a:custGeom>
              <a:gradFill rotWithShape="0">
                <a:gsLst>
                  <a:gs pos="0">
                    <a:schemeClr val="accent2"/>
                  </a:gs>
                  <a:gs pos="100000">
                    <a:schemeClr val="bg2"/>
                  </a:gs>
                </a:gsLst>
                <a:lin ang="5400000" scaled="1"/>
                <a:tileRect/>
              </a:gradFill>
              <a:ln w="9525">
                <a:noFill/>
              </a:ln>
            </p:spPr>
            <p:txBody>
              <a:bodyPr/>
              <a:lstStyle/>
              <a:p>
                <a:endParaRPr lang="zh-CN" altLang="en-US"/>
              </a:p>
            </p:txBody>
          </p:sp>
          <p:sp>
            <p:nvSpPr>
              <p:cNvPr id="13322" name="任意多边形 13321"/>
              <p:cNvSpPr/>
              <p:nvPr/>
            </p:nvSpPr>
            <p:spPr>
              <a:xfrm>
                <a:off x="552" y="699"/>
                <a:ext cx="12" cy="252"/>
              </a:xfrm>
              <a:custGeom>
                <a:avLst/>
                <a:gdLst/>
                <a:ahLst/>
                <a:cxnLst/>
                <a:rect l="0" t="0" r="0" b="0"/>
                <a:pathLst>
                  <a:path w="12" h="252">
                    <a:moveTo>
                      <a:pt x="12" y="0"/>
                    </a:moveTo>
                    <a:lnTo>
                      <a:pt x="0" y="0"/>
                    </a:lnTo>
                    <a:lnTo>
                      <a:pt x="0" y="252"/>
                    </a:lnTo>
                    <a:lnTo>
                      <a:pt x="12" y="252"/>
                    </a:lnTo>
                    <a:lnTo>
                      <a:pt x="12" y="0"/>
                    </a:lnTo>
                    <a:lnTo>
                      <a:pt x="12" y="0"/>
                    </a:lnTo>
                    <a:close/>
                  </a:path>
                </a:pathLst>
              </a:custGeom>
              <a:gradFill rotWithShape="0">
                <a:gsLst>
                  <a:gs pos="0">
                    <a:schemeClr val="bg2"/>
                  </a:gs>
                  <a:gs pos="100000">
                    <a:schemeClr val="accent2"/>
                  </a:gs>
                </a:gsLst>
                <a:lin ang="5400000" scaled="1"/>
                <a:tileRect/>
              </a:gradFill>
              <a:ln w="9525">
                <a:noFill/>
              </a:ln>
            </p:spPr>
            <p:txBody>
              <a:bodyPr/>
              <a:lstStyle/>
              <a:p>
                <a:endParaRPr lang="zh-CN" altLang="en-US"/>
              </a:p>
            </p:txBody>
          </p:sp>
          <p:sp>
            <p:nvSpPr>
              <p:cNvPr id="13323" name="任意多边形 13322"/>
              <p:cNvSpPr/>
              <p:nvPr/>
            </p:nvSpPr>
            <p:spPr>
              <a:xfrm>
                <a:off x="552" y="951"/>
                <a:ext cx="12" cy="420"/>
              </a:xfrm>
              <a:custGeom>
                <a:avLst/>
                <a:gdLst/>
                <a:ahLst/>
                <a:cxnLst/>
                <a:rect l="0" t="0" r="0" b="0"/>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tileRect/>
              </a:gradFill>
              <a:ln w="9525">
                <a:noFill/>
              </a:ln>
            </p:spPr>
            <p:txBody>
              <a:bodyPr/>
              <a:lstStyle/>
              <a:p>
                <a:endParaRPr lang="zh-CN" altLang="en-US"/>
              </a:p>
            </p:txBody>
          </p:sp>
          <p:sp>
            <p:nvSpPr>
              <p:cNvPr id="13324" name="任意多边形 13323"/>
              <p:cNvSpPr/>
              <p:nvPr/>
            </p:nvSpPr>
            <p:spPr>
              <a:xfrm>
                <a:off x="0" y="1155"/>
                <a:ext cx="351" cy="12"/>
              </a:xfrm>
              <a:custGeom>
                <a:avLst/>
                <a:gdLst/>
                <a:ahLst/>
                <a:cxnLst/>
                <a:rect l="0" t="0" r="0" b="0"/>
                <a:pathLst>
                  <a:path w="251" h="12">
                    <a:moveTo>
                      <a:pt x="0" y="0"/>
                    </a:moveTo>
                    <a:lnTo>
                      <a:pt x="0" y="12"/>
                    </a:lnTo>
                    <a:lnTo>
                      <a:pt x="251" y="12"/>
                    </a:lnTo>
                    <a:lnTo>
                      <a:pt x="251" y="0"/>
                    </a:lnTo>
                    <a:lnTo>
                      <a:pt x="0" y="0"/>
                    </a:lnTo>
                    <a:lnTo>
                      <a:pt x="0" y="0"/>
                    </a:lnTo>
                    <a:close/>
                  </a:path>
                </a:pathLst>
              </a:custGeom>
              <a:gradFill rotWithShape="0">
                <a:gsLst>
                  <a:gs pos="0">
                    <a:schemeClr val="bg2"/>
                  </a:gs>
                  <a:gs pos="100000">
                    <a:schemeClr val="accent2"/>
                  </a:gs>
                </a:gsLst>
                <a:lin ang="0" scaled="1"/>
                <a:tileRect/>
              </a:gradFill>
              <a:ln w="9525">
                <a:noFill/>
              </a:ln>
            </p:spPr>
            <p:txBody>
              <a:bodyPr/>
              <a:lstStyle/>
              <a:p>
                <a:endParaRPr lang="zh-CN" altLang="en-US"/>
              </a:p>
            </p:txBody>
          </p:sp>
          <p:sp>
            <p:nvSpPr>
              <p:cNvPr id="13325" name="任意多边形 13324"/>
              <p:cNvSpPr/>
              <p:nvPr/>
            </p:nvSpPr>
            <p:spPr>
              <a:xfrm>
                <a:off x="767" y="1155"/>
                <a:ext cx="252" cy="12"/>
              </a:xfrm>
              <a:custGeom>
                <a:avLst/>
                <a:gdLst/>
                <a:ahLst/>
                <a:cxnLst/>
                <a:rect l="0" t="0" r="0" b="0"/>
                <a:pathLst>
                  <a:path w="251" h="12">
                    <a:moveTo>
                      <a:pt x="251" y="0"/>
                    </a:moveTo>
                    <a:lnTo>
                      <a:pt x="0" y="0"/>
                    </a:lnTo>
                    <a:lnTo>
                      <a:pt x="0" y="12"/>
                    </a:lnTo>
                    <a:lnTo>
                      <a:pt x="251" y="12"/>
                    </a:lnTo>
                    <a:lnTo>
                      <a:pt x="251" y="0"/>
                    </a:lnTo>
                    <a:lnTo>
                      <a:pt x="251" y="0"/>
                    </a:lnTo>
                    <a:close/>
                  </a:path>
                </a:pathLst>
              </a:custGeom>
              <a:gradFill rotWithShape="0">
                <a:gsLst>
                  <a:gs pos="0">
                    <a:schemeClr val="accent2"/>
                  </a:gs>
                  <a:gs pos="100000">
                    <a:schemeClr val="bg2"/>
                  </a:gs>
                </a:gsLst>
                <a:lin ang="0" scaled="1"/>
                <a:tileRect/>
              </a:gradFill>
              <a:ln w="9525">
                <a:noFill/>
              </a:ln>
            </p:spPr>
            <p:txBody>
              <a:bodyPr/>
              <a:lstStyle/>
              <a:p>
                <a:endParaRPr lang="zh-CN" altLang="en-US"/>
              </a:p>
            </p:txBody>
          </p:sp>
          <p:sp>
            <p:nvSpPr>
              <p:cNvPr id="13326" name="任意多边形 13325"/>
              <p:cNvSpPr/>
              <p:nvPr/>
            </p:nvSpPr>
            <p:spPr>
              <a:xfrm>
                <a:off x="348" y="1155"/>
                <a:ext cx="419" cy="12"/>
              </a:xfrm>
              <a:custGeom>
                <a:avLst/>
                <a:gdLst/>
                <a:ahLst/>
                <a:cxnLst/>
                <a:rect l="0" t="0" r="0" b="0"/>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tileRect/>
              </a:gradFill>
              <a:ln w="9525">
                <a:noFill/>
              </a:ln>
            </p:spPr>
            <p:txBody>
              <a:bodyPr/>
              <a:lstStyle/>
              <a:p>
                <a:endParaRPr lang="zh-CN" altLang="en-US"/>
              </a:p>
            </p:txBody>
          </p:sp>
        </p:grpSp>
      </p:grpSp>
      <p:sp>
        <p:nvSpPr>
          <p:cNvPr id="13327" name="标题 13326"/>
          <p:cNvSpPr>
            <a:spLocks noGrp="1"/>
          </p:cNvSpPr>
          <p:nvPr>
            <p:ph type="title"/>
          </p:nvPr>
        </p:nvSpPr>
        <p:spPr>
          <a:xfrm>
            <a:off x="1066800" y="304800"/>
            <a:ext cx="7543800" cy="1431925"/>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3328" name="文本占位符 13327"/>
          <p:cNvSpPr>
            <a:spLocks noGrp="1"/>
          </p:cNvSpPr>
          <p:nvPr>
            <p:ph type="body" idx="1"/>
          </p:nvPr>
        </p:nvSpPr>
        <p:spPr>
          <a:xfrm>
            <a:off x="1066800" y="1981200"/>
            <a:ext cx="7543800" cy="4114800"/>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3329" name="日期占位符 13328"/>
          <p:cNvSpPr>
            <a:spLocks noGrp="1"/>
          </p:cNvSpPr>
          <p:nvPr>
            <p:ph type="dt" sz="half" idx="2"/>
          </p:nvPr>
        </p:nvSpPr>
        <p:spPr>
          <a:xfrm>
            <a:off x="1066800" y="6248400"/>
            <a:ext cx="1905000" cy="457200"/>
          </a:xfrm>
          <a:prstGeom prst="rect">
            <a:avLst/>
          </a:prstGeom>
          <a:noFill/>
          <a:ln w="9525">
            <a:noFill/>
          </a:ln>
        </p:spPr>
        <p:txBody>
          <a:bodyPr/>
          <a:lstStyle>
            <a:lvl1pPr>
              <a:defRPr sz="1000" b="0">
                <a:latin typeface="Tahoma" panose="020B0604030504040204" charset="0"/>
              </a:defRPr>
            </a:lvl1pPr>
          </a:lstStyle>
          <a:p>
            <a:pPr lvl="0"/>
            <a:endParaRPr lang="zh-CN" altLang="en-US" dirty="0">
              <a:effectLst>
                <a:outerShdw blurRad="38100" dist="38100" dir="2700000">
                  <a:srgbClr val="000000"/>
                </a:outerShdw>
              </a:effectLst>
              <a:latin typeface="Arial" panose="020B0604020202020204" pitchFamily="34" charset="0"/>
            </a:endParaRPr>
          </a:p>
        </p:txBody>
      </p:sp>
      <p:sp>
        <p:nvSpPr>
          <p:cNvPr id="13330" name="页脚占位符 13329"/>
          <p:cNvSpPr>
            <a:spLocks noGrp="1"/>
          </p:cNvSpPr>
          <p:nvPr>
            <p:ph type="ftr" sz="quarter" idx="3"/>
          </p:nvPr>
        </p:nvSpPr>
        <p:spPr>
          <a:xfrm>
            <a:off x="3429000" y="6248400"/>
            <a:ext cx="2895600" cy="457200"/>
          </a:xfrm>
          <a:prstGeom prst="rect">
            <a:avLst/>
          </a:prstGeom>
          <a:noFill/>
          <a:ln w="9525">
            <a:noFill/>
          </a:ln>
        </p:spPr>
        <p:txBody>
          <a:bodyPr/>
          <a:lstStyle>
            <a:lvl1pPr algn="ctr">
              <a:defRPr sz="1000" b="0">
                <a:latin typeface="Tahoma" panose="020B0604030504040204" charset="0"/>
              </a:defRPr>
            </a:lvl1p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
        <p:nvSpPr>
          <p:cNvPr id="13331" name="灯片编号占位符 13330"/>
          <p:cNvSpPr>
            <a:spLocks noGrp="1"/>
          </p:cNvSpPr>
          <p:nvPr>
            <p:ph type="sldNum" sz="quarter" idx="4"/>
          </p:nvPr>
        </p:nvSpPr>
        <p:spPr>
          <a:xfrm>
            <a:off x="6705600" y="6248400"/>
            <a:ext cx="1905000" cy="457200"/>
          </a:xfrm>
          <a:prstGeom prst="rect">
            <a:avLst/>
          </a:prstGeom>
          <a:noFill/>
          <a:ln w="9525">
            <a:noFill/>
          </a:ln>
        </p:spPr>
        <p:txBody>
          <a:bodyPr/>
          <a:lstStyle>
            <a:lvl1pPr algn="r">
              <a:defRPr sz="1000" b="0">
                <a:latin typeface="Tahoma" panose="020B0604030504040204" charset="0"/>
              </a:defRPr>
            </a:lvl1pPr>
          </a:lstStyle>
          <a:p>
            <a:pPr lvl="0"/>
            <a:fld id="{9A0DB2DC-4C9A-4742-B13C-FB6460FD3503}" type="slidenum">
              <a:rPr lang="zh-CN" altLang="en-US" dirty="0">
                <a:effectLst>
                  <a:outerShdw blurRad="38100" dist="38100" dir="2700000">
                    <a:srgbClr val="000000"/>
                  </a:outerShdw>
                </a:effectLst>
              </a:rPr>
            </a:fld>
            <a:endParaRPr lang="zh-CN" altLang="en-US" dirty="0">
              <a:effectLst>
                <a:outerShdw blurRad="38100" dist="38100" dir="2700000">
                  <a:srgbClr val="000000"/>
                </a:outerShdw>
              </a:effectLst>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indefinite" fill="hold">
                                          <p:stCondLst>
                                            <p:cond delay="0"/>
                                          </p:stCondLst>
                                        </p:cTn>
                                        <p:tgtEl>
                                          <p:spTgt spid="13327"/>
                                        </p:tgtEl>
                                        <p:attrNameLst>
                                          <p:attrName>style.visibility</p:attrName>
                                        </p:attrNameLst>
                                      </p:cBhvr>
                                      <p:to>
                                        <p:strVal val="visible"/>
                                      </p:to>
                                    </p:set>
                                    <p:anim calcmode="lin" valueType="num">
                                      <p:cBhvr>
                                        <p:cTn id="7" dur="1000" fill="hold"/>
                                        <p:tgtEl>
                                          <p:spTgt spid="13327"/>
                                        </p:tgtEl>
                                        <p:attrNameLst>
                                          <p:attrName>ppt_x</p:attrName>
                                        </p:attrNameLst>
                                      </p:cBhvr>
                                      <p:tavLst>
                                        <p:tav tm="0">
                                          <p:val>
                                            <p:strVal val="#ppt_x-.2"/>
                                          </p:val>
                                        </p:tav>
                                        <p:tav tm="100000">
                                          <p:val>
                                            <p:strVal val="#ppt_x"/>
                                          </p:val>
                                        </p:tav>
                                      </p:tavLst>
                                    </p:anim>
                                    <p:anim calcmode="lin" valueType="num">
                                      <p:cBhvr>
                                        <p:cTn id="8" dur="1000" fill="hold"/>
                                        <p:tgtEl>
                                          <p:spTgt spid="13327"/>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327"/>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indefinite" fill="hold">
                                          <p:stCondLst>
                                            <p:cond delay="0"/>
                                          </p:stCondLst>
                                        </p:cTn>
                                        <p:tgtEl>
                                          <p:spTgt spid="13328">
                                            <p:txEl>
                                              <p:pRg st="0" end="0"/>
                                            </p:txEl>
                                          </p:spTgt>
                                        </p:tgtEl>
                                        <p:attrNameLst>
                                          <p:attrName>style.visibility</p:attrName>
                                        </p:attrNameLst>
                                      </p:cBhvr>
                                      <p:to>
                                        <p:strVal val="visible"/>
                                      </p:to>
                                    </p:set>
                                    <p:animEffect transition="in" filter="fade">
                                      <p:cBhvr>
                                        <p:cTn id="14" dur="500"/>
                                        <p:tgtEl>
                                          <p:spTgt spid="13328">
                                            <p:txEl>
                                              <p:pRg st="0" end="0"/>
                                            </p:txEl>
                                          </p:spTgt>
                                        </p:tgtEl>
                                      </p:cBhvr>
                                    </p:animEffect>
                                    <p:anim calcmode="lin" valueType="num">
                                      <p:cBhvr>
                                        <p:cTn id="15" dur="500" fill="hold"/>
                                        <p:tgtEl>
                                          <p:spTgt spid="13328">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3328">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dur="indefinite" fill="hold">
                                          <p:stCondLst>
                                            <p:cond delay="0"/>
                                          </p:stCondLst>
                                        </p:cTn>
                                        <p:tgtEl>
                                          <p:spTgt spid="13328">
                                            <p:txEl>
                                              <p:pRg st="1" end="1"/>
                                            </p:txEl>
                                          </p:spTgt>
                                        </p:tgtEl>
                                        <p:attrNameLst>
                                          <p:attrName>style.visibility</p:attrName>
                                        </p:attrNameLst>
                                      </p:cBhvr>
                                      <p:to>
                                        <p:strVal val="visible"/>
                                      </p:to>
                                    </p:set>
                                    <p:animEffect transition="in" filter="fade">
                                      <p:cBhvr>
                                        <p:cTn id="19" dur="500"/>
                                        <p:tgtEl>
                                          <p:spTgt spid="13328">
                                            <p:txEl>
                                              <p:pRg st="1" end="1"/>
                                            </p:txEl>
                                          </p:spTgt>
                                        </p:tgtEl>
                                      </p:cBhvr>
                                    </p:animEffect>
                                    <p:anim calcmode="lin" valueType="num">
                                      <p:cBhvr>
                                        <p:cTn id="20" dur="500" fill="hold"/>
                                        <p:tgtEl>
                                          <p:spTgt spid="13328">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13328">
                                            <p:txEl>
                                              <p:pRg st="1" end="1"/>
                                            </p:txEl>
                                          </p:spTgt>
                                        </p:tgtEl>
                                        <p:attrNameLst>
                                          <p:attrName>ppt_y</p:attrName>
                                        </p:attrNameLst>
                                      </p:cBhvr>
                                      <p:tavLst>
                                        <p:tav tm="0">
                                          <p:val>
                                            <p:strVal val="#ppt_y+.05"/>
                                          </p:val>
                                        </p:tav>
                                        <p:tav tm="100000">
                                          <p:val>
                                            <p:strVal val="#ppt_y"/>
                                          </p:val>
                                        </p:tav>
                                      </p:tavLst>
                                    </p:anim>
                                  </p:childTnLst>
                                </p:cTn>
                              </p:par>
                              <p:par>
                                <p:cTn id="22" presetID="44" presetClass="entr" presetSubtype="0" fill="hold" grpId="0" nodeType="withEffect">
                                  <p:stCondLst>
                                    <p:cond delay="0"/>
                                  </p:stCondLst>
                                  <p:childTnLst>
                                    <p:set>
                                      <p:cBhvr>
                                        <p:cTn id="23" dur="indefinite" fill="hold">
                                          <p:stCondLst>
                                            <p:cond delay="0"/>
                                          </p:stCondLst>
                                        </p:cTn>
                                        <p:tgtEl>
                                          <p:spTgt spid="13328">
                                            <p:txEl>
                                              <p:pRg st="2" end="2"/>
                                            </p:txEl>
                                          </p:spTgt>
                                        </p:tgtEl>
                                        <p:attrNameLst>
                                          <p:attrName>style.visibility</p:attrName>
                                        </p:attrNameLst>
                                      </p:cBhvr>
                                      <p:to>
                                        <p:strVal val="visible"/>
                                      </p:to>
                                    </p:set>
                                    <p:animEffect transition="in" filter="fade">
                                      <p:cBhvr>
                                        <p:cTn id="24" dur="500"/>
                                        <p:tgtEl>
                                          <p:spTgt spid="13328">
                                            <p:txEl>
                                              <p:pRg st="2" end="2"/>
                                            </p:txEl>
                                          </p:spTgt>
                                        </p:tgtEl>
                                      </p:cBhvr>
                                    </p:animEffect>
                                    <p:anim calcmode="lin" valueType="num">
                                      <p:cBhvr>
                                        <p:cTn id="25" dur="500" fill="hold"/>
                                        <p:tgtEl>
                                          <p:spTgt spid="13328">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13328">
                                            <p:txEl>
                                              <p:pRg st="2" end="2"/>
                                            </p:txEl>
                                          </p:spTgt>
                                        </p:tgtEl>
                                        <p:attrNameLst>
                                          <p:attrName>ppt_y</p:attrName>
                                        </p:attrNameLst>
                                      </p:cBhvr>
                                      <p:tavLst>
                                        <p:tav tm="0">
                                          <p:val>
                                            <p:strVal val="#ppt_y+.05"/>
                                          </p:val>
                                        </p:tav>
                                        <p:tav tm="100000">
                                          <p:val>
                                            <p:strVal val="#ppt_y"/>
                                          </p:val>
                                        </p:tav>
                                      </p:tavLst>
                                    </p:anim>
                                  </p:childTnLst>
                                </p:cTn>
                              </p:par>
                              <p:par>
                                <p:cTn id="27" presetID="44" presetClass="entr" presetSubtype="0" fill="hold" grpId="0" nodeType="withEffect">
                                  <p:stCondLst>
                                    <p:cond delay="0"/>
                                  </p:stCondLst>
                                  <p:childTnLst>
                                    <p:set>
                                      <p:cBhvr>
                                        <p:cTn id="28" dur="indefinite" fill="hold">
                                          <p:stCondLst>
                                            <p:cond delay="0"/>
                                          </p:stCondLst>
                                        </p:cTn>
                                        <p:tgtEl>
                                          <p:spTgt spid="13328">
                                            <p:txEl>
                                              <p:pRg st="3" end="3"/>
                                            </p:txEl>
                                          </p:spTgt>
                                        </p:tgtEl>
                                        <p:attrNameLst>
                                          <p:attrName>style.visibility</p:attrName>
                                        </p:attrNameLst>
                                      </p:cBhvr>
                                      <p:to>
                                        <p:strVal val="visible"/>
                                      </p:to>
                                    </p:set>
                                    <p:animEffect transition="in" filter="fade">
                                      <p:cBhvr>
                                        <p:cTn id="29" dur="500"/>
                                        <p:tgtEl>
                                          <p:spTgt spid="13328">
                                            <p:txEl>
                                              <p:pRg st="3" end="3"/>
                                            </p:txEl>
                                          </p:spTgt>
                                        </p:tgtEl>
                                      </p:cBhvr>
                                    </p:animEffect>
                                    <p:anim calcmode="lin" valueType="num">
                                      <p:cBhvr>
                                        <p:cTn id="30" dur="500" fill="hold"/>
                                        <p:tgtEl>
                                          <p:spTgt spid="13328">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13328">
                                            <p:txEl>
                                              <p:pRg st="3" end="3"/>
                                            </p:txEl>
                                          </p:spTgt>
                                        </p:tgtEl>
                                        <p:attrNameLst>
                                          <p:attrName>ppt_y</p:attrName>
                                        </p:attrNameLst>
                                      </p:cBhvr>
                                      <p:tavLst>
                                        <p:tav tm="0">
                                          <p:val>
                                            <p:strVal val="#ppt_y+.05"/>
                                          </p:val>
                                        </p:tav>
                                        <p:tav tm="100000">
                                          <p:val>
                                            <p:strVal val="#ppt_y"/>
                                          </p:val>
                                        </p:tav>
                                      </p:tavLst>
                                    </p:anim>
                                  </p:childTnLst>
                                </p:cTn>
                              </p:par>
                              <p:par>
                                <p:cTn id="32" presetID="44" presetClass="entr" presetSubtype="0" fill="hold" grpId="0" nodeType="withEffect">
                                  <p:stCondLst>
                                    <p:cond delay="0"/>
                                  </p:stCondLst>
                                  <p:childTnLst>
                                    <p:set>
                                      <p:cBhvr>
                                        <p:cTn id="33" dur="indefinite" fill="hold">
                                          <p:stCondLst>
                                            <p:cond delay="0"/>
                                          </p:stCondLst>
                                        </p:cTn>
                                        <p:tgtEl>
                                          <p:spTgt spid="13328">
                                            <p:txEl>
                                              <p:pRg st="4" end="4"/>
                                            </p:txEl>
                                          </p:spTgt>
                                        </p:tgtEl>
                                        <p:attrNameLst>
                                          <p:attrName>style.visibility</p:attrName>
                                        </p:attrNameLst>
                                      </p:cBhvr>
                                      <p:to>
                                        <p:strVal val="visible"/>
                                      </p:to>
                                    </p:set>
                                    <p:animEffect transition="in" filter="fade">
                                      <p:cBhvr>
                                        <p:cTn id="34" dur="500"/>
                                        <p:tgtEl>
                                          <p:spTgt spid="13328">
                                            <p:txEl>
                                              <p:pRg st="4" end="4"/>
                                            </p:txEl>
                                          </p:spTgt>
                                        </p:tgtEl>
                                      </p:cBhvr>
                                    </p:animEffect>
                                    <p:anim calcmode="lin" valueType="num">
                                      <p:cBhvr>
                                        <p:cTn id="35" dur="500" fill="hold"/>
                                        <p:tgtEl>
                                          <p:spTgt spid="13328">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13328">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7" grpId="0"/>
      <p:bldP spid="13328" grpId="0" build="p"/>
    </p:bldLst>
  </p:timing>
  <p:hf sldNum="0" hdr="0" dt="0"/>
  <p:txStyles>
    <p:titleStyle>
      <a:lvl1pPr marL="0" lvl="0" indent="0" algn="l" defTabSz="914400" rtl="0" eaLnBrk="1" fontAlgn="base" latinLnBrk="0" hangingPunct="1">
        <a:lnSpc>
          <a:spcPct val="100000"/>
        </a:lnSpc>
        <a:spcBef>
          <a:spcPct val="0"/>
        </a:spcBef>
        <a:spcAft>
          <a:spcPct val="0"/>
        </a:spcAft>
        <a:buNone/>
        <a:defRPr sz="4400" b="1" i="0" u="none" kern="1200" baseline="0">
          <a:solidFill>
            <a:schemeClr val="tx2"/>
          </a:solidFill>
          <a:effectLst>
            <a:outerShdw blurRad="38100" dist="38100" dir="2700000">
              <a:srgbClr val="000000"/>
            </a:outerShdw>
          </a:effectLst>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tx1"/>
          </a:solidFill>
          <a:latin typeface="Tahoma" panose="020B060403050404020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sz="2800" dirty="0">
                <a:effectLst/>
              </a:rPr>
              <a:t>技术传播学 第三讲 有效简历</a:t>
            </a:r>
            <a:br>
              <a:rPr lang="zh-CN" altLang="zh-CN" sz="2800" dirty="0">
                <a:effectLst/>
              </a:rPr>
            </a:br>
            <a:r>
              <a:rPr lang="en-US" altLang="zh-CN" sz="2800" dirty="0">
                <a:effectLst/>
              </a:rPr>
              <a:t>Technical communication Episode 3</a:t>
            </a:r>
            <a:br>
              <a:rPr lang="zh-CN" altLang="zh-CN" sz="2800" dirty="0">
                <a:effectLst/>
              </a:rPr>
            </a:br>
            <a:r>
              <a:rPr lang="en-US" altLang="zh-CN" sz="2800" i="1" dirty="0">
                <a:effectLst/>
              </a:rPr>
              <a:t>Effective Résumés</a:t>
            </a:r>
            <a:br>
              <a:rPr lang="zh-CN" altLang="zh-CN" sz="2800" dirty="0">
                <a:effectLst/>
              </a:rPr>
            </a:br>
            <a:endParaRPr lang="zh-CN" altLang="en-US" sz="2800" dirty="0"/>
          </a:p>
        </p:txBody>
      </p:sp>
      <p:sp>
        <p:nvSpPr>
          <p:cNvPr id="3" name="内容占位符 2"/>
          <p:cNvSpPr>
            <a:spLocks noGrp="1"/>
          </p:cNvSpPr>
          <p:nvPr>
            <p:ph idx="1"/>
          </p:nvPr>
        </p:nvSpPr>
        <p:spPr/>
        <p:txBody>
          <a:bodyPr/>
          <a:lstStyle/>
          <a:p>
            <a:r>
              <a:rPr lang="en-US" altLang="zh-CN" dirty="0">
                <a:effectLst/>
              </a:rPr>
              <a:t>Learning Objectives: </a:t>
            </a:r>
            <a:endParaRPr lang="zh-CN" altLang="zh-CN" dirty="0">
              <a:effectLst/>
            </a:endParaRPr>
          </a:p>
          <a:p>
            <a:pPr lvl="0"/>
            <a:r>
              <a:rPr lang="en-US" altLang="zh-CN" dirty="0">
                <a:effectLst/>
              </a:rPr>
              <a:t>Prepare the writing for job application</a:t>
            </a:r>
            <a:endParaRPr lang="zh-CN" altLang="zh-CN" dirty="0">
              <a:effectLst/>
            </a:endParaRPr>
          </a:p>
          <a:p>
            <a:pPr lvl="0"/>
            <a:r>
              <a:rPr lang="en-US" altLang="zh-CN" dirty="0">
                <a:effectLst/>
              </a:rPr>
              <a:t>Study the structure of a résumé</a:t>
            </a:r>
            <a:endParaRPr lang="zh-CN" altLang="zh-CN" dirty="0">
              <a:effectLst/>
            </a:endParaRPr>
          </a:p>
          <a:p>
            <a:pPr lvl="0"/>
            <a:r>
              <a:rPr lang="en-US" altLang="zh-CN" dirty="0">
                <a:effectLst/>
              </a:rPr>
              <a:t>Learn to design different résumés</a:t>
            </a:r>
            <a:endParaRPr lang="zh-CN" altLang="zh-CN" dirty="0">
              <a:effectLst/>
            </a:endParaRPr>
          </a:p>
          <a:p>
            <a:pPr marL="0" indent="0">
              <a:buNone/>
            </a:pPr>
            <a:endParaRPr lang="zh-CN" altLang="zh-CN" dirty="0">
              <a:effectLst/>
            </a:endParaRPr>
          </a:p>
          <a:p>
            <a:endParaRPr lang="zh-CN" altLang="en-US"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effectLst/>
              </a:rPr>
              <a:t>suggested key for task operation 2: </a:t>
            </a:r>
            <a:br>
              <a:rPr lang="zh-CN" altLang="zh-CN" sz="3200" dirty="0">
                <a:effectLst/>
              </a:rPr>
            </a:br>
            <a:endParaRPr lang="zh-CN" altLang="en-US" sz="3200" dirty="0"/>
          </a:p>
        </p:txBody>
      </p:sp>
      <p:sp>
        <p:nvSpPr>
          <p:cNvPr id="3" name="内容占位符 2"/>
          <p:cNvSpPr>
            <a:spLocks noGrp="1"/>
          </p:cNvSpPr>
          <p:nvPr>
            <p:ph idx="1"/>
          </p:nvPr>
        </p:nvSpPr>
        <p:spPr>
          <a:xfrm>
            <a:off x="381000" y="1295400"/>
            <a:ext cx="8077200" cy="4114800"/>
          </a:xfrm>
        </p:spPr>
        <p:txBody>
          <a:bodyPr/>
          <a:lstStyle/>
          <a:p>
            <a:r>
              <a:rPr lang="en-US" altLang="zh-CN" dirty="0">
                <a:effectLst/>
              </a:rPr>
              <a:t> </a:t>
            </a:r>
            <a:r>
              <a:rPr lang="en-US" altLang="zh-CN" u="sng" dirty="0" smtClean="0">
                <a:effectLst/>
              </a:rPr>
              <a:t>chronological</a:t>
            </a:r>
            <a:r>
              <a:rPr lang="en-US" altLang="zh-CN" u="sng" dirty="0">
                <a:effectLst/>
              </a:rPr>
              <a:t>:</a:t>
            </a:r>
            <a:r>
              <a:rPr lang="en-US" altLang="zh-CN" dirty="0">
                <a:effectLst/>
              </a:rPr>
              <a:t>  it emphasizes education and work experience and lists entries in </a:t>
            </a:r>
            <a:r>
              <a:rPr lang="en-US" altLang="zh-CN" dirty="0" smtClean="0">
                <a:effectLst/>
              </a:rPr>
              <a:t>reverse</a:t>
            </a:r>
            <a:r>
              <a:rPr lang="en-US" altLang="zh-CN" dirty="0">
                <a:effectLst/>
              </a:rPr>
              <a:t> </a:t>
            </a:r>
            <a:r>
              <a:rPr lang="en-US" altLang="zh-CN" dirty="0" smtClean="0">
                <a:effectLst/>
              </a:rPr>
              <a:t>order</a:t>
            </a:r>
            <a:r>
              <a:rPr lang="en-US" altLang="zh-CN" dirty="0">
                <a:effectLst/>
              </a:rPr>
              <a:t>, beginning with the most recent experience.</a:t>
            </a:r>
            <a:endParaRPr lang="zh-CN" altLang="zh-CN" dirty="0">
              <a:effectLst/>
            </a:endParaRPr>
          </a:p>
          <a:p>
            <a:r>
              <a:rPr lang="en-US" altLang="zh-CN" u="sng" dirty="0">
                <a:effectLst/>
              </a:rPr>
              <a:t>Functional(skills)</a:t>
            </a:r>
            <a:r>
              <a:rPr lang="en-US" altLang="zh-CN" dirty="0">
                <a:effectLst/>
              </a:rPr>
              <a:t>: it emphasizes individual fields of competence, so it is used by applicants who are just entering the job market, who want to redirect their careers, or who have little continuous career-related experience.</a:t>
            </a:r>
            <a:endParaRPr lang="zh-CN" altLang="zh-CN" dirty="0">
              <a:effectLst/>
            </a:endParaRPr>
          </a:p>
          <a:p>
            <a:endParaRPr lang="zh-CN" altLang="en-US" dirty="0"/>
          </a:p>
        </p:txBody>
      </p:sp>
      <p:sp>
        <p:nvSpPr>
          <p:cNvPr id="4" name="页脚占位符 3"/>
          <p:cNvSpPr>
            <a:spLocks noGrp="1"/>
          </p:cNvSpPr>
          <p:nvPr>
            <p:ph type="ftr" sz="quarter" idx="11"/>
          </p:nvPr>
        </p:nvSpPr>
        <p:spPr/>
        <p:txBody>
          <a:bodyPr/>
          <a:lstStyle/>
          <a:p>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81000" y="1273175"/>
            <a:ext cx="8229600" cy="4114800"/>
          </a:xfrm>
        </p:spPr>
        <p:txBody>
          <a:bodyPr/>
          <a:lstStyle/>
          <a:p>
            <a:r>
              <a:rPr lang="en-US" altLang="zh-CN" dirty="0">
                <a:effectLst/>
              </a:rPr>
              <a:t>A skills résumé differs from a chronological résumé because</a:t>
            </a:r>
            <a:endParaRPr lang="en-US" altLang="zh-CN" dirty="0">
              <a:effectLst/>
            </a:endParaRPr>
          </a:p>
          <a:p>
            <a:pPr marL="0" indent="0">
              <a:buNone/>
            </a:pPr>
            <a:r>
              <a:rPr lang="en-US" altLang="zh-CN" dirty="0">
                <a:effectLst/>
              </a:rPr>
              <a:t>1) </a:t>
            </a:r>
            <a:r>
              <a:rPr lang="en-US" altLang="zh-CN" u="sng" dirty="0">
                <a:effectLst/>
              </a:rPr>
              <a:t>it includes a separate </a:t>
            </a:r>
            <a:r>
              <a:rPr lang="en-US" altLang="zh-CN" u="sng" dirty="0">
                <a:effectLst/>
                <a:sym typeface="+mn-ea"/>
              </a:rPr>
              <a:t>“Skills” or “Skills and Abilities”</a:t>
            </a:r>
            <a:r>
              <a:rPr lang="en-US" altLang="zh-CN" u="sng" dirty="0">
                <a:effectLst/>
              </a:rPr>
              <a:t>section </a:t>
            </a:r>
            <a:r>
              <a:rPr lang="en-US" altLang="zh-CN" dirty="0">
                <a:effectLst/>
              </a:rPr>
              <a:t>that emphasizes job skills and knowledge. </a:t>
            </a:r>
            <a:endParaRPr lang="en-US" altLang="zh-CN" dirty="0">
              <a:effectLst/>
            </a:endParaRPr>
          </a:p>
          <a:p>
            <a:pPr marL="0" indent="0">
              <a:buNone/>
            </a:pPr>
            <a:r>
              <a:rPr lang="en-US" altLang="zh-CN" dirty="0">
                <a:effectLst/>
              </a:rPr>
              <a:t>2) In a skills résumé, </a:t>
            </a:r>
            <a:r>
              <a:rPr lang="en-US" altLang="zh-CN" u="sng" dirty="0">
                <a:effectLst/>
              </a:rPr>
              <a:t>the employment</a:t>
            </a:r>
            <a:r>
              <a:rPr lang="en-US" altLang="zh-CN" dirty="0">
                <a:effectLst/>
              </a:rPr>
              <a:t> section becomes a brief list of information about your </a:t>
            </a:r>
            <a:r>
              <a:rPr lang="en-US" altLang="zh-CN" u="sng" dirty="0">
                <a:effectLst/>
              </a:rPr>
              <a:t>employment history</a:t>
            </a:r>
            <a:r>
              <a:rPr lang="en-US" altLang="zh-CN" dirty="0">
                <a:effectLst/>
              </a:rPr>
              <a:t>: </a:t>
            </a:r>
            <a:r>
              <a:rPr lang="en-US" altLang="zh-CN" i="1" dirty="0">
                <a:solidFill>
                  <a:srgbClr val="FFC000"/>
                </a:solidFill>
                <a:effectLst/>
              </a:rPr>
              <a:t>company, dates of employment, and position</a:t>
            </a:r>
            <a:r>
              <a:rPr lang="en-US" altLang="zh-CN" dirty="0">
                <a:solidFill>
                  <a:srgbClr val="FFC000"/>
                </a:solidFill>
                <a:effectLst/>
              </a:rPr>
              <a:t>.</a:t>
            </a:r>
            <a:r>
              <a:rPr lang="en-US" altLang="zh-CN" dirty="0">
                <a:effectLst/>
              </a:rPr>
              <a:t> Here is an example of a skills section.</a:t>
            </a:r>
            <a:endParaRPr lang="zh-CN" altLang="zh-CN" dirty="0">
              <a:effectLst/>
            </a:endParaRPr>
          </a:p>
          <a:p>
            <a:endParaRPr lang="zh-CN" altLang="en-US" dirty="0"/>
          </a:p>
        </p:txBody>
      </p:sp>
      <p:sp>
        <p:nvSpPr>
          <p:cNvPr id="4" name="页脚占位符 3"/>
          <p:cNvSpPr>
            <a:spLocks noGrp="1"/>
          </p:cNvSpPr>
          <p:nvPr>
            <p:ph type="ftr" sz="quarter" idx="11"/>
          </p:nvPr>
        </p:nvSpPr>
        <p:spPr/>
        <p:txBody>
          <a:bodyPr/>
          <a:lstStyle/>
          <a:p>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pic>
        <p:nvPicPr>
          <p:cNvPr id="5" name="图片 4"/>
          <p:cNvPicPr/>
          <p:nvPr/>
        </p:nvPicPr>
        <p:blipFill>
          <a:blip r:embed="rId1"/>
          <a:stretch>
            <a:fillRect/>
          </a:stretch>
        </p:blipFill>
        <p:spPr>
          <a:xfrm>
            <a:off x="0" y="1295400"/>
            <a:ext cx="8991600" cy="3524734"/>
          </a:xfrm>
          <a:prstGeom prst="rect">
            <a:avLst/>
          </a:prstGeo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Box 1"/>
          <p:cNvSpPr txBox="1"/>
          <p:nvPr/>
        </p:nvSpPr>
        <p:spPr>
          <a:xfrm>
            <a:off x="468313" y="333375"/>
            <a:ext cx="7488237" cy="1198880"/>
          </a:xfrm>
          <a:prstGeom prst="rect">
            <a:avLst/>
          </a:prstGeom>
          <a:noFill/>
          <a:ln w="9525">
            <a:noFill/>
          </a:ln>
        </p:spPr>
        <p:txBody>
          <a:bodyPr>
            <a:spAutoFit/>
          </a:bodyPr>
          <a:lstStyle/>
          <a:p>
            <a:pPr>
              <a:buClrTx/>
            </a:pPr>
            <a:r>
              <a:rPr lang="en-US" altLang="zh-CN" sz="3600" b="1" dirty="0">
                <a:solidFill>
                  <a:srgbClr val="FF0000"/>
                </a:solidFill>
                <a:latin typeface="Arial" panose="020B0604020202020204" pitchFamily="34" charset="0"/>
              </a:rPr>
              <a:t>TASK 3--</a:t>
            </a:r>
            <a:r>
              <a:rPr lang="en-US" altLang="zh-CN" sz="3600" dirty="0">
                <a:solidFill>
                  <a:srgbClr val="FF0000"/>
                </a:solidFill>
                <a:latin typeface="Arial" panose="020B0604020202020204" pitchFamily="34" charset="0"/>
              </a:rPr>
              <a:t>Rewrite career objective </a:t>
            </a:r>
            <a:endParaRPr lang="en-US" altLang="zh-CN" sz="3600" dirty="0">
              <a:solidFill>
                <a:srgbClr val="FF0000"/>
              </a:solidFill>
              <a:latin typeface="Arial" panose="020B0604020202020204" pitchFamily="34" charset="0"/>
            </a:endParaRPr>
          </a:p>
          <a:p>
            <a:pPr>
              <a:buClrTx/>
            </a:pPr>
            <a:endParaRPr lang="en-US" altLang="zh-CN" sz="3600" b="1" dirty="0">
              <a:latin typeface="Arial" panose="020B0604020202020204" pitchFamily="34" charset="0"/>
            </a:endParaRPr>
          </a:p>
        </p:txBody>
      </p:sp>
      <p:sp>
        <p:nvSpPr>
          <p:cNvPr id="3" name="Rectangle 2"/>
          <p:cNvSpPr/>
          <p:nvPr/>
        </p:nvSpPr>
        <p:spPr>
          <a:xfrm>
            <a:off x="-25400" y="2133600"/>
            <a:ext cx="5257800" cy="2060575"/>
          </a:xfrm>
          <a:prstGeom prst="rect">
            <a:avLst/>
          </a:prstGeom>
          <a:noFill/>
          <a:ln w="9525">
            <a:noFill/>
          </a:ln>
        </p:spPr>
        <p:txBody>
          <a:bodyPr>
            <a:spAutoFit/>
          </a:bodyPr>
          <a:lstStyle/>
          <a:p>
            <a:pPr>
              <a:buClrTx/>
            </a:pPr>
            <a:r>
              <a:rPr lang="en-US" altLang="zh-CN" sz="3200" i="1" dirty="0">
                <a:latin typeface="Arial" panose="020B0604020202020204" pitchFamily="34" charset="0"/>
              </a:rPr>
              <a:t>Seeking employment in a business environment offering an opportunity for professional growth.</a:t>
            </a:r>
            <a:endParaRPr lang="zh-CN" altLang="en-US" sz="3200" dirty="0">
              <a:latin typeface="Arial" panose="020B0604020202020204" pitchFamily="34" charset="0"/>
            </a:endParaRPr>
          </a:p>
        </p:txBody>
      </p:sp>
      <p:grpSp>
        <p:nvGrpSpPr>
          <p:cNvPr id="6" name="Group 5"/>
          <p:cNvGrpSpPr/>
          <p:nvPr/>
        </p:nvGrpSpPr>
        <p:grpSpPr>
          <a:xfrm>
            <a:off x="6156325" y="1484313"/>
            <a:ext cx="2209800" cy="792162"/>
            <a:chOff x="6156176" y="1484784"/>
            <a:chExt cx="2210544" cy="792088"/>
          </a:xfrm>
        </p:grpSpPr>
        <p:sp>
          <p:nvSpPr>
            <p:cNvPr id="5" name="Oval Callout 4"/>
            <p:cNvSpPr/>
            <p:nvPr/>
          </p:nvSpPr>
          <p:spPr>
            <a:xfrm>
              <a:off x="6156176" y="1484784"/>
              <a:ext cx="2210544" cy="792088"/>
            </a:xfrm>
            <a:prstGeom prst="wedgeEllipseCallout">
              <a:avLst/>
            </a:prstGeom>
            <a:solidFill>
              <a:schemeClr val="accent2"/>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585" name="TextBox 3"/>
            <p:cNvSpPr txBox="1"/>
            <p:nvPr/>
          </p:nvSpPr>
          <p:spPr>
            <a:xfrm>
              <a:off x="6372200" y="1628800"/>
              <a:ext cx="1758907" cy="460332"/>
            </a:xfrm>
            <a:prstGeom prst="rect">
              <a:avLst/>
            </a:prstGeom>
            <a:noFill/>
            <a:ln w="9525">
              <a:noFill/>
            </a:ln>
          </p:spPr>
          <p:txBody>
            <a:bodyPr wrap="none">
              <a:spAutoFit/>
            </a:bodyPr>
            <a:lstStyle/>
            <a:p>
              <a:pPr>
                <a:buClrTx/>
              </a:pPr>
              <a:r>
                <a:rPr lang="en-US" altLang="zh-CN" sz="2400" dirty="0">
                  <a:latin typeface="Arial" panose="020B0604020202020204" pitchFamily="34" charset="0"/>
                </a:rPr>
                <a:t>Comments</a:t>
              </a:r>
              <a:endParaRPr lang="en-US" altLang="zh-CN" sz="2400" dirty="0">
                <a:latin typeface="Arial" panose="020B0604020202020204" pitchFamily="34" charset="0"/>
              </a:endParaRPr>
            </a:p>
          </p:txBody>
        </p:sp>
      </p:grpSp>
      <p:sp>
        <p:nvSpPr>
          <p:cNvPr id="10" name="Rectangle 9"/>
          <p:cNvSpPr/>
          <p:nvPr/>
        </p:nvSpPr>
        <p:spPr>
          <a:xfrm>
            <a:off x="5580063" y="2852738"/>
            <a:ext cx="3367087" cy="461962"/>
          </a:xfrm>
          <a:prstGeom prst="rect">
            <a:avLst/>
          </a:prstGeom>
          <a:noFill/>
          <a:ln w="9525">
            <a:noFill/>
          </a:ln>
        </p:spPr>
        <p:txBody>
          <a:bodyPr wrap="none">
            <a:spAutoFit/>
          </a:bodyPr>
          <a:lstStyle/>
          <a:p>
            <a:pPr>
              <a:buClrTx/>
            </a:pPr>
            <a:r>
              <a:rPr lang="en-US" altLang="zh-CN" sz="2400" dirty="0">
                <a:solidFill>
                  <a:srgbClr val="FF6600"/>
                </a:solidFill>
                <a:latin typeface="Arial" panose="020B0604020202020204" pitchFamily="34" charset="0"/>
              </a:rPr>
              <a:t>What kind of business? </a:t>
            </a:r>
            <a:endParaRPr lang="en-US" altLang="zh-CN" sz="2400" dirty="0">
              <a:solidFill>
                <a:srgbClr val="FF6600"/>
              </a:solidFill>
              <a:latin typeface="Arial" panose="020B0604020202020204" pitchFamily="34" charset="0"/>
            </a:endParaRPr>
          </a:p>
        </p:txBody>
      </p:sp>
      <p:sp>
        <p:nvSpPr>
          <p:cNvPr id="11" name="Rectangle 10"/>
          <p:cNvSpPr/>
          <p:nvPr/>
        </p:nvSpPr>
        <p:spPr>
          <a:xfrm>
            <a:off x="4895850" y="3860800"/>
            <a:ext cx="4248150" cy="831850"/>
          </a:xfrm>
          <a:prstGeom prst="rect">
            <a:avLst/>
          </a:prstGeom>
          <a:noFill/>
          <a:ln w="9525">
            <a:noFill/>
          </a:ln>
        </p:spPr>
        <p:txBody>
          <a:bodyPr>
            <a:spAutoFit/>
          </a:bodyPr>
          <a:lstStyle/>
          <a:p>
            <a:pPr>
              <a:buClrTx/>
            </a:pPr>
            <a:r>
              <a:rPr lang="en-US" altLang="zh-CN" sz="2400" dirty="0">
                <a:solidFill>
                  <a:srgbClr val="FF6600"/>
                </a:solidFill>
                <a:latin typeface="Arial" panose="020B0604020202020204" pitchFamily="34" charset="0"/>
              </a:rPr>
              <a:t>What kind of opportunities for professional growth? </a:t>
            </a:r>
            <a:endParaRPr lang="en-US" altLang="zh-CN" sz="2400" dirty="0">
              <a:solidFill>
                <a:srgbClr val="FF6600"/>
              </a:solidFill>
              <a:latin typeface="Arial" panose="020B0604020202020204" pitchFamily="34" charset="0"/>
            </a:endParaRPr>
          </a:p>
        </p:txBody>
      </p:sp>
      <p:sp>
        <p:nvSpPr>
          <p:cNvPr id="12" name="Explosion 2 11"/>
          <p:cNvSpPr/>
          <p:nvPr/>
        </p:nvSpPr>
        <p:spPr>
          <a:xfrm>
            <a:off x="1187624" y="4437112"/>
            <a:ext cx="3024336" cy="1656184"/>
          </a:xfrm>
          <a:prstGeom prst="irregularSeal2">
            <a:avLst/>
          </a:prstGeom>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800" b="1" i="0" u="none" strike="noStrike" kern="1200" cap="none" spc="0" normalizeH="0" baseline="0" noProof="0" dirty="0">
                <a:ln>
                  <a:noFill/>
                </a:ln>
                <a:solidFill>
                  <a:srgbClr val="FF6600"/>
                </a:solidFill>
                <a:effectLst/>
                <a:uLnTx/>
                <a:uFillTx/>
                <a:latin typeface="+mn-lt"/>
                <a:ea typeface="+mn-ea"/>
                <a:cs typeface="+mn-cs"/>
              </a:rPr>
              <a:t>No focus</a:t>
            </a:r>
            <a:endParaRPr kumimoji="0" lang="en-US" sz="2800" b="1" i="0" u="none" strike="noStrike" kern="1200" cap="none" spc="0" normalizeH="0" baseline="0" noProof="0" dirty="0">
              <a:ln>
                <a:noFill/>
              </a:ln>
              <a:solidFill>
                <a:srgbClr val="FF6600"/>
              </a:solidFill>
              <a:effectLst/>
              <a:uLnTx/>
              <a:uFillTx/>
              <a:latin typeface="+mn-lt"/>
              <a:ea typeface="+mn-ea"/>
              <a:cs typeface="+mn-cs"/>
            </a:endParaRPr>
          </a:p>
        </p:txBody>
      </p:sp>
      <p:sp>
        <p:nvSpPr>
          <p:cNvPr id="13" name="Explosion 2 12"/>
          <p:cNvSpPr/>
          <p:nvPr/>
        </p:nvSpPr>
        <p:spPr>
          <a:xfrm>
            <a:off x="3923928" y="4869160"/>
            <a:ext cx="3744416" cy="1656184"/>
          </a:xfrm>
          <a:prstGeom prst="irregularSeal2">
            <a:avLst/>
          </a:prstGeom>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rgbClr val="FF6600"/>
                </a:solidFill>
                <a:effectLst/>
                <a:uLnTx/>
                <a:uFillTx/>
                <a:latin typeface="+mn-lt"/>
                <a:ea typeface="+mn-ea"/>
                <a:cs typeface="+mn-cs"/>
              </a:rPr>
              <a:t>Too</a:t>
            </a:r>
            <a:r>
              <a:rPr kumimoji="0" lang="zh-CN" altLang="en-US" sz="2800" b="1" i="0" u="none" strike="noStrike" kern="1200" cap="none" spc="0" normalizeH="0" baseline="0" noProof="0" dirty="0" smtClean="0">
                <a:ln>
                  <a:noFill/>
                </a:ln>
                <a:solidFill>
                  <a:srgbClr val="FF6600"/>
                </a:solidFill>
                <a:effectLst/>
                <a:uLnTx/>
                <a:uFillTx/>
                <a:latin typeface="+mn-lt"/>
                <a:ea typeface="+mn-ea"/>
                <a:cs typeface="+mn-cs"/>
              </a:rPr>
              <a:t> </a:t>
            </a:r>
            <a:r>
              <a:rPr kumimoji="0" lang="en-US" altLang="zh-CN" sz="2800" b="1" i="0" u="none" strike="noStrike" kern="1200" cap="none" spc="0" normalizeH="0" baseline="0" noProof="0" dirty="0" smtClean="0">
                <a:ln>
                  <a:noFill/>
                </a:ln>
                <a:solidFill>
                  <a:srgbClr val="FF6600"/>
                </a:solidFill>
                <a:effectLst/>
                <a:uLnTx/>
                <a:uFillTx/>
                <a:latin typeface="+mn-lt"/>
                <a:ea typeface="+mn-ea"/>
                <a:cs typeface="+mn-cs"/>
              </a:rPr>
              <a:t>general</a:t>
            </a:r>
            <a:endParaRPr kumimoji="0" lang="en-US" sz="2800" b="1" i="0" u="none" strike="noStrike" kern="1200" cap="none" spc="0" normalizeH="0" baseline="0" noProof="0" dirty="0">
              <a:ln>
                <a:noFill/>
              </a:ln>
              <a:solidFill>
                <a:srgbClr val="FF6600"/>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checkerboard(across)">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p:nvPr/>
        </p:nvSpPr>
        <p:spPr>
          <a:xfrm>
            <a:off x="611188" y="1916113"/>
            <a:ext cx="7848600" cy="1570037"/>
          </a:xfrm>
          <a:prstGeom prst="rect">
            <a:avLst/>
          </a:prstGeom>
          <a:noFill/>
          <a:ln w="9525">
            <a:noFill/>
          </a:ln>
        </p:spPr>
        <p:txBody>
          <a:bodyPr>
            <a:spAutoFit/>
          </a:bodyPr>
          <a:lstStyle/>
          <a:p>
            <a:pPr algn="just">
              <a:buClrTx/>
            </a:pPr>
            <a:r>
              <a:rPr lang="en-US" altLang="zh-CN" sz="3200" b="1" dirty="0">
                <a:solidFill>
                  <a:schemeClr val="tx1"/>
                </a:solidFill>
                <a:latin typeface="Arial" panose="020B0604020202020204" pitchFamily="34" charset="0"/>
              </a:rPr>
              <a:t>To market financial planning programs and provide financial counseling to ensure positive client relations.</a:t>
            </a:r>
            <a:endParaRPr lang="en-US" altLang="zh-CN" sz="3200" b="1" dirty="0">
              <a:solidFill>
                <a:schemeClr val="tx1"/>
              </a:solidFill>
              <a:latin typeface="Arial" panose="020B0604020202020204" pitchFamily="34" charset="0"/>
            </a:endParaRPr>
          </a:p>
        </p:txBody>
      </p:sp>
      <p:sp>
        <p:nvSpPr>
          <p:cNvPr id="25602" name="TextBox 2"/>
          <p:cNvSpPr txBox="1"/>
          <p:nvPr/>
        </p:nvSpPr>
        <p:spPr>
          <a:xfrm>
            <a:off x="468313" y="333375"/>
            <a:ext cx="7488237" cy="645160"/>
          </a:xfrm>
          <a:prstGeom prst="rect">
            <a:avLst/>
          </a:prstGeom>
          <a:noFill/>
          <a:ln w="9525">
            <a:noFill/>
          </a:ln>
        </p:spPr>
        <p:txBody>
          <a:bodyPr>
            <a:spAutoFit/>
          </a:bodyPr>
          <a:lstStyle/>
          <a:p>
            <a:pPr>
              <a:buClrTx/>
            </a:pPr>
            <a:r>
              <a:rPr lang="en-US" altLang="zh-CN" sz="3600" b="1" dirty="0">
                <a:solidFill>
                  <a:srgbClr val="FF0000"/>
                </a:solidFill>
                <a:latin typeface="Arial" panose="020B0604020202020204" pitchFamily="34" charset="0"/>
              </a:rPr>
              <a:t>TASK 3--</a:t>
            </a:r>
            <a:r>
              <a:rPr lang="en-US" altLang="zh-CN" sz="3600" dirty="0">
                <a:solidFill>
                  <a:srgbClr val="FF0000"/>
                </a:solidFill>
                <a:latin typeface="Arial" panose="020B0604020202020204" pitchFamily="34" charset="0"/>
              </a:rPr>
              <a:t>Revised version</a:t>
            </a:r>
            <a:endParaRPr lang="en-US" altLang="zh-CN" sz="3600" b="1" dirty="0">
              <a:solidFill>
                <a:srgbClr val="FF0000"/>
              </a:solidFill>
              <a:latin typeface="Arial" panose="020B0604020202020204" pitchFamily="34" charset="0"/>
            </a:endParaRPr>
          </a:p>
        </p:txBody>
      </p:sp>
      <p:sp>
        <p:nvSpPr>
          <p:cNvPr id="29699" name="Rectangle 3"/>
          <p:cNvSpPr/>
          <p:nvPr/>
        </p:nvSpPr>
        <p:spPr>
          <a:xfrm>
            <a:off x="468313" y="4292600"/>
            <a:ext cx="7991475" cy="1385888"/>
          </a:xfrm>
          <a:prstGeom prst="rect">
            <a:avLst/>
          </a:prstGeom>
          <a:noFill/>
          <a:ln w="9525">
            <a:noFill/>
          </a:ln>
        </p:spPr>
        <p:txBody>
          <a:bodyPr>
            <a:spAutoFit/>
          </a:bodyPr>
          <a:lstStyle/>
          <a:p>
            <a:pPr>
              <a:buClrTx/>
            </a:pPr>
            <a:r>
              <a:rPr lang="zh-CN" altLang="en-US" sz="2800" b="1">
                <a:solidFill>
                  <a:srgbClr val="FF0000"/>
                </a:solidFill>
                <a:latin typeface="Arial" panose="020B0604020202020204" pitchFamily="34" charset="0"/>
              </a:rPr>
              <a:t>Comments: not only specifies which job the applicant is seeking but also how they will benefit the company.</a:t>
            </a:r>
            <a:endParaRPr lang="zh-CN" altLang="en-US" sz="2800" b="1">
              <a:solidFill>
                <a:srgbClr val="FF0000"/>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blinds(horizontal)">
                                      <p:cBhvr>
                                        <p:cTn id="7" dur="500"/>
                                        <p:tgtEl>
                                          <p:spTgt spid="2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304800"/>
            <a:ext cx="8305800" cy="1431925"/>
          </a:xfrm>
        </p:spPr>
        <p:txBody>
          <a:bodyPr/>
          <a:lstStyle/>
          <a:p>
            <a:r>
              <a:rPr lang="en-US" altLang="zh-CN" dirty="0">
                <a:effectLst/>
              </a:rPr>
              <a:t> </a:t>
            </a:r>
            <a:r>
              <a:rPr lang="en-US" altLang="zh-CN" sz="3200" dirty="0" smtClean="0">
                <a:effectLst/>
              </a:rPr>
              <a:t>Part </a:t>
            </a:r>
            <a:r>
              <a:rPr lang="en-US" altLang="zh-CN" sz="3200" dirty="0">
                <a:effectLst/>
              </a:rPr>
              <a:t>II CULTURE AND ETHICS </a:t>
            </a:r>
            <a:r>
              <a:rPr lang="en-US" altLang="zh-CN" sz="3200" dirty="0" smtClean="0">
                <a:effectLst/>
              </a:rPr>
              <a:t>NOTES</a:t>
            </a:r>
            <a:endParaRPr lang="zh-CN" altLang="zh-CN" sz="3200" dirty="0">
              <a:effectLst/>
            </a:endParaRPr>
          </a:p>
        </p:txBody>
      </p:sp>
      <p:sp>
        <p:nvSpPr>
          <p:cNvPr id="3" name="内容占位符 2"/>
          <p:cNvSpPr>
            <a:spLocks noGrp="1"/>
          </p:cNvSpPr>
          <p:nvPr>
            <p:ph idx="1"/>
          </p:nvPr>
        </p:nvSpPr>
        <p:spPr>
          <a:xfrm>
            <a:off x="0" y="1447800"/>
            <a:ext cx="8915400" cy="4114800"/>
          </a:xfrm>
        </p:spPr>
        <p:txBody>
          <a:bodyPr/>
          <a:lstStyle/>
          <a:p>
            <a:r>
              <a:rPr lang="en-US" altLang="zh-CN" u="sng" dirty="0">
                <a:effectLst/>
              </a:rPr>
              <a:t>Context: </a:t>
            </a:r>
            <a:r>
              <a:rPr lang="en-US" altLang="zh-CN" i="1" dirty="0">
                <a:effectLst/>
              </a:rPr>
              <a:t>In a tea break, Huang, Yang, Sam and Jane are having a </a:t>
            </a:r>
            <a:r>
              <a:rPr lang="en-US" altLang="zh-CN" b="1" i="1" u="sng" dirty="0">
                <a:effectLst/>
              </a:rPr>
              <a:t>debate </a:t>
            </a:r>
            <a:r>
              <a:rPr lang="en-US" altLang="zh-CN" i="1" dirty="0">
                <a:effectLst/>
              </a:rPr>
              <a:t>on honesty. Huang </a:t>
            </a:r>
            <a:r>
              <a:rPr lang="en-US" altLang="zh-CN" i="1" dirty="0" err="1">
                <a:effectLst/>
              </a:rPr>
              <a:t>Xiaoming</a:t>
            </a:r>
            <a:r>
              <a:rPr lang="en-US" altLang="zh-CN" i="1" dirty="0">
                <a:effectLst/>
              </a:rPr>
              <a:t> and Jane insist that </a:t>
            </a:r>
            <a:r>
              <a:rPr lang="en-US" altLang="zh-CN" i="1" u="sng" dirty="0">
                <a:effectLst/>
              </a:rPr>
              <a:t>honesty means telling every side of the truth in all circumstances.</a:t>
            </a:r>
            <a:r>
              <a:rPr lang="en-US" altLang="zh-CN" i="1" dirty="0">
                <a:effectLst/>
              </a:rPr>
              <a:t> On the other hand, Yang Ying and Sam believed that </a:t>
            </a:r>
            <a:r>
              <a:rPr lang="en-US" altLang="zh-CN" i="1" u="sng" dirty="0">
                <a:effectLst/>
              </a:rPr>
              <a:t>highlighting one’s strong points in résumés is a correct tactic to take for job application and does not contradict the ethical requirement of honesty.</a:t>
            </a:r>
            <a:r>
              <a:rPr lang="en-US" altLang="zh-CN" i="1" dirty="0">
                <a:effectLst/>
              </a:rPr>
              <a:t> </a:t>
            </a:r>
            <a:endParaRPr lang="zh-CN" altLang="zh-CN" i="1" dirty="0">
              <a:effectLst/>
            </a:endParaRPr>
          </a:p>
          <a:p>
            <a:endParaRPr lang="zh-CN" altLang="en-US" i="1"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743351"/>
            <a:ext cx="8382000" cy="4114800"/>
          </a:xfrm>
        </p:spPr>
        <p:txBody>
          <a:bodyPr/>
          <a:lstStyle/>
          <a:p>
            <a:r>
              <a:rPr lang="en-US" altLang="zh-CN" dirty="0">
                <a:effectLst/>
              </a:rPr>
              <a:t>Task operation: Join their debate and develop your own argument.  Provide reasons to support your agreement or disagreement with them. </a:t>
            </a:r>
            <a:endParaRPr lang="zh-CN" altLang="zh-CN" dirty="0">
              <a:effectLst/>
            </a:endParaRPr>
          </a:p>
          <a:p>
            <a:endParaRPr lang="zh-CN" altLang="en-US"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pic>
        <p:nvPicPr>
          <p:cNvPr id="7" name="图片 6"/>
          <p:cNvPicPr>
            <a:picLocks noChangeAspect="1"/>
          </p:cNvPicPr>
          <p:nvPr/>
        </p:nvPicPr>
        <p:blipFill>
          <a:blip r:embed="rId1"/>
          <a:stretch>
            <a:fillRect/>
          </a:stretch>
        </p:blipFill>
        <p:spPr>
          <a:xfrm>
            <a:off x="5486400" y="3276600"/>
            <a:ext cx="3562750" cy="2391352"/>
          </a:xfrm>
          <a:prstGeom prst="rect">
            <a:avLst/>
          </a:prstGeom>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0" y="304800"/>
            <a:ext cx="7543800" cy="822960"/>
          </a:xfrm>
        </p:spPr>
        <p:txBody>
          <a:bodyPr/>
          <a:lstStyle/>
          <a:p>
            <a:r>
              <a:rPr lang="en-US" altLang="zh-CN" dirty="0">
                <a:effectLst/>
                <a:sym typeface="+mn-ea"/>
              </a:rPr>
              <a:t>Suggested answer:</a:t>
            </a:r>
            <a:endParaRPr lang="en-US" altLang="zh-CN" dirty="0">
              <a:effectLst/>
              <a:sym typeface="+mn-ea"/>
            </a:endParaRPr>
          </a:p>
        </p:txBody>
      </p:sp>
      <p:sp>
        <p:nvSpPr>
          <p:cNvPr id="3" name="内容占位符 2"/>
          <p:cNvSpPr>
            <a:spLocks noGrp="1"/>
          </p:cNvSpPr>
          <p:nvPr>
            <p:ph idx="1"/>
          </p:nvPr>
        </p:nvSpPr>
        <p:spPr>
          <a:xfrm>
            <a:off x="198120" y="1371600"/>
            <a:ext cx="8610600" cy="4114800"/>
          </a:xfrm>
        </p:spPr>
        <p:txBody>
          <a:bodyPr/>
          <a:lstStyle/>
          <a:p>
            <a:r>
              <a:rPr lang="en-US" altLang="zh-CN" sz="2400" dirty="0">
                <a:effectLst/>
              </a:rPr>
              <a:t> Honesty is always</a:t>
            </a:r>
            <a:r>
              <a:rPr lang="en-US" altLang="zh-CN" sz="2400" u="sng" dirty="0">
                <a:effectLst/>
              </a:rPr>
              <a:t> the best policy</a:t>
            </a:r>
            <a:r>
              <a:rPr lang="en-US" altLang="zh-CN" sz="2400" dirty="0">
                <a:effectLst/>
              </a:rPr>
              <a:t>. Fundamentally we must take an honest attitude to life and work. </a:t>
            </a:r>
            <a:endParaRPr lang="en-US" altLang="zh-CN" sz="2400" dirty="0">
              <a:effectLst/>
            </a:endParaRPr>
          </a:p>
          <a:p>
            <a:pPr marL="0" indent="0">
              <a:buNone/>
            </a:pPr>
            <a:endParaRPr lang="en-US" altLang="zh-CN" sz="2400" dirty="0">
              <a:effectLst/>
            </a:endParaRPr>
          </a:p>
          <a:p>
            <a:r>
              <a:rPr lang="en-US" altLang="zh-CN" sz="2400" dirty="0">
                <a:effectLst/>
              </a:rPr>
              <a:t> There are </a:t>
            </a:r>
            <a:r>
              <a:rPr lang="en-US" altLang="zh-CN" sz="2400" u="sng" dirty="0">
                <a:effectLst/>
              </a:rPr>
              <a:t>good reasons</a:t>
            </a:r>
            <a:r>
              <a:rPr lang="en-US" altLang="zh-CN" sz="2400" dirty="0">
                <a:effectLst/>
              </a:rPr>
              <a:t> for keeping honest. Facing and admitting our weak points could be painful but displays our courage and honesty, and therefore winning respect and appreciation.</a:t>
            </a:r>
            <a:endParaRPr lang="en-US" altLang="zh-CN" sz="2400" dirty="0">
              <a:effectLst/>
            </a:endParaRPr>
          </a:p>
          <a:p>
            <a:pPr marL="0" indent="0">
              <a:buNone/>
            </a:pPr>
            <a:endParaRPr lang="en-US" altLang="zh-CN" sz="2400" dirty="0">
              <a:effectLst/>
            </a:endParaRPr>
          </a:p>
          <a:p>
            <a:r>
              <a:rPr lang="en-US" altLang="zh-CN" sz="2400" dirty="0">
                <a:effectLst/>
              </a:rPr>
              <a:t>  </a:t>
            </a:r>
            <a:r>
              <a:rPr lang="en-US" altLang="zh-CN" sz="2400" u="sng" dirty="0">
                <a:effectLst/>
              </a:rPr>
              <a:t>Good tactics </a:t>
            </a:r>
            <a:r>
              <a:rPr lang="en-US" altLang="zh-CN" sz="2400" dirty="0">
                <a:effectLst/>
              </a:rPr>
              <a:t>never evade honesty. Highlighting does not mean exaggerating. On skills or talents in our résumés,  always use specific, truthful data and facts  of our backgrounds, such as those of our education. </a:t>
            </a:r>
            <a:endParaRPr lang="zh-CN" altLang="zh-CN" sz="2400" dirty="0">
              <a:effectLst/>
            </a:endParaRPr>
          </a:p>
          <a:p>
            <a:endParaRPr lang="zh-CN" altLang="en-US" sz="2400"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 y="304800"/>
            <a:ext cx="8458200" cy="1431925"/>
          </a:xfrm>
        </p:spPr>
        <p:txBody>
          <a:bodyPr/>
          <a:lstStyle/>
          <a:p>
            <a:pPr algn="ctr"/>
            <a:r>
              <a:rPr lang="en-US" altLang="zh-CN" sz="2800" dirty="0">
                <a:effectLst/>
              </a:rPr>
              <a:t>CULTURE AND ETHICS </a:t>
            </a:r>
            <a:r>
              <a:rPr lang="en-US" altLang="zh-CN" sz="2800" dirty="0" smtClean="0">
                <a:effectLst/>
              </a:rPr>
              <a:t>NOTES </a:t>
            </a:r>
            <a:br>
              <a:rPr lang="zh-CN" altLang="zh-CN" sz="2800" dirty="0">
                <a:effectLst/>
              </a:rPr>
            </a:br>
            <a:r>
              <a:rPr lang="en-US" altLang="zh-CN" sz="2800" dirty="0" smtClean="0">
                <a:effectLst/>
              </a:rPr>
              <a:t>on </a:t>
            </a:r>
            <a:r>
              <a:rPr lang="en-US" altLang="zh-CN" sz="2800" dirty="0">
                <a:effectLst/>
              </a:rPr>
              <a:t>w</a:t>
            </a:r>
            <a:r>
              <a:rPr lang="en-US" altLang="zh-CN" sz="2800" dirty="0" smtClean="0">
                <a:effectLst/>
              </a:rPr>
              <a:t>riting </a:t>
            </a:r>
            <a:r>
              <a:rPr lang="en-US" altLang="zh-CN" sz="2800" dirty="0">
                <a:effectLst/>
              </a:rPr>
              <a:t>h</a:t>
            </a:r>
            <a:r>
              <a:rPr lang="en-US" altLang="zh-CN" sz="2800" dirty="0" smtClean="0">
                <a:effectLst/>
              </a:rPr>
              <a:t>onest job-application </a:t>
            </a:r>
            <a:r>
              <a:rPr lang="en-US" altLang="zh-CN" sz="2800" dirty="0">
                <a:effectLst/>
              </a:rPr>
              <a:t>m</a:t>
            </a:r>
            <a:r>
              <a:rPr lang="en-US" altLang="zh-CN" sz="2800" dirty="0" smtClean="0">
                <a:effectLst/>
              </a:rPr>
              <a:t>aterials</a:t>
            </a:r>
            <a:br>
              <a:rPr lang="zh-CN" altLang="zh-CN" sz="2800" dirty="0">
                <a:effectLst/>
              </a:rPr>
            </a:br>
            <a:endParaRPr lang="zh-CN" altLang="en-US" sz="2800" dirty="0"/>
          </a:p>
        </p:txBody>
      </p:sp>
      <p:sp>
        <p:nvSpPr>
          <p:cNvPr id="3" name="内容占位符 2"/>
          <p:cNvSpPr>
            <a:spLocks noGrp="1"/>
          </p:cNvSpPr>
          <p:nvPr>
            <p:ph idx="1"/>
          </p:nvPr>
        </p:nvSpPr>
        <p:spPr>
          <a:xfrm>
            <a:off x="-76200" y="1295400"/>
            <a:ext cx="8915400" cy="4724400"/>
          </a:xfrm>
        </p:spPr>
        <p:txBody>
          <a:bodyPr/>
          <a:lstStyle/>
          <a:p>
            <a:pPr algn="just"/>
            <a:r>
              <a:rPr lang="en-US" altLang="zh-CN" sz="2400" dirty="0">
                <a:effectLst/>
              </a:rPr>
              <a:t>Many résumés contain lies or exaggerations. Job applicants say they attended colleges they didn’t and were awarded degrees they weren’t, give themselves inflated job titles, say they were laid off when they were really fired for poor performance, and inflate their accomplishments. Companies take this problem seriously. </a:t>
            </a:r>
            <a:endParaRPr lang="en-US" altLang="zh-CN" sz="2400" dirty="0">
              <a:effectLst/>
            </a:endParaRPr>
          </a:p>
          <a:p>
            <a:pPr algn="just"/>
            <a:endParaRPr lang="zh-CN" altLang="en-US" sz="2400" dirty="0"/>
          </a:p>
          <a:p>
            <a:pPr algn="just"/>
            <a:r>
              <a:rPr lang="en-US" altLang="zh-CN" sz="2400" dirty="0"/>
              <a:t>Questions for consideration: </a:t>
            </a:r>
            <a:r>
              <a:rPr lang="en-US" altLang="zh-CN" sz="2400" i="1" dirty="0"/>
              <a:t>Did you ever know some examples of misconducts in job application?  </a:t>
            </a:r>
            <a:endParaRPr lang="en-US" altLang="zh-CN" sz="2400" i="1"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Part I Professional skills:</a:t>
            </a:r>
            <a:br>
              <a:rPr lang="zh-CN" altLang="zh-CN" dirty="0">
                <a:effectLst/>
              </a:rPr>
            </a:br>
            <a:endParaRPr lang="zh-CN" altLang="en-US" dirty="0"/>
          </a:p>
        </p:txBody>
      </p:sp>
      <p:sp>
        <p:nvSpPr>
          <p:cNvPr id="3" name="内容占位符 2"/>
          <p:cNvSpPr>
            <a:spLocks noGrp="1"/>
          </p:cNvSpPr>
          <p:nvPr>
            <p:ph idx="1"/>
          </p:nvPr>
        </p:nvSpPr>
        <p:spPr>
          <a:xfrm>
            <a:off x="0" y="1027388"/>
            <a:ext cx="8686800" cy="4114800"/>
          </a:xfrm>
        </p:spPr>
        <p:txBody>
          <a:bodyPr/>
          <a:lstStyle/>
          <a:p>
            <a:r>
              <a:rPr lang="en-US" altLang="zh-CN" sz="2800" b="1" u="sng" dirty="0" smtClean="0">
                <a:effectLst/>
              </a:rPr>
              <a:t>Project </a:t>
            </a:r>
            <a:r>
              <a:rPr lang="en-US" altLang="zh-CN" sz="2800" b="1" u="sng" dirty="0">
                <a:effectLst/>
              </a:rPr>
              <a:t>1 </a:t>
            </a:r>
            <a:r>
              <a:rPr lang="en-US" altLang="zh-CN" sz="2800" dirty="0">
                <a:effectLst/>
              </a:rPr>
              <a:t>Preparing information for </a:t>
            </a:r>
            <a:r>
              <a:rPr lang="en-US" altLang="zh-CN" sz="2800" dirty="0" smtClean="0">
                <a:effectLst/>
              </a:rPr>
              <a:t>Résumés</a:t>
            </a:r>
            <a:endParaRPr lang="en-US" altLang="zh-CN" sz="2800" dirty="0" smtClean="0">
              <a:effectLst/>
            </a:endParaRPr>
          </a:p>
          <a:p>
            <a:endParaRPr lang="zh-CN" altLang="zh-CN" sz="2800" dirty="0">
              <a:effectLst/>
            </a:endParaRPr>
          </a:p>
          <a:p>
            <a:r>
              <a:rPr lang="en-US" altLang="zh-CN" sz="2800" dirty="0">
                <a:effectLst/>
              </a:rPr>
              <a:t>Context: Huang </a:t>
            </a:r>
            <a:r>
              <a:rPr lang="en-US" altLang="zh-CN" sz="2800" dirty="0" err="1">
                <a:effectLst/>
              </a:rPr>
              <a:t>Xiaoming</a:t>
            </a:r>
            <a:r>
              <a:rPr lang="en-US" altLang="zh-CN" sz="2800" dirty="0">
                <a:effectLst/>
              </a:rPr>
              <a:t> hopes to find a better job, but his writing for job application doesn’t seem good enough. So he asks Yang Ying for help</a:t>
            </a:r>
            <a:r>
              <a:rPr lang="en-US" altLang="zh-CN" sz="2800" dirty="0" smtClean="0">
                <a:effectLst/>
              </a:rPr>
              <a:t>.</a:t>
            </a:r>
            <a:endParaRPr lang="en-US" altLang="zh-CN" sz="2800" dirty="0" smtClean="0">
              <a:effectLst/>
            </a:endParaRPr>
          </a:p>
          <a:p>
            <a:pPr marL="0" indent="0">
              <a:buNone/>
            </a:pPr>
            <a:endParaRPr lang="zh-CN" altLang="zh-CN" sz="2800" dirty="0">
              <a:effectLst/>
            </a:endParaRPr>
          </a:p>
          <a:p>
            <a:endParaRPr lang="zh-CN" altLang="en-US" dirty="0"/>
          </a:p>
        </p:txBody>
      </p:sp>
      <p:sp>
        <p:nvSpPr>
          <p:cNvPr id="4" name="页脚占位符 3"/>
          <p:cNvSpPr>
            <a:spLocks noGrp="1"/>
          </p:cNvSpPr>
          <p:nvPr>
            <p:ph type="ftr" sz="quarter" idx="11"/>
          </p:nvPr>
        </p:nvSpPr>
        <p:spPr/>
        <p:txBody>
          <a:bodyPr/>
          <a:lstStyle/>
          <a:p>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pic>
        <p:nvPicPr>
          <p:cNvPr id="5" name="内容占位符 9"/>
          <p:cNvPicPr>
            <a:picLocks noGrp="1" noChangeAspect="1"/>
          </p:cNvPicPr>
          <p:nvPr/>
        </p:nvPicPr>
        <p:blipFill>
          <a:blip r:embed="rId1">
            <a:extLst>
              <a:ext uri="{28A0092B-C50C-407E-A947-70E740481C1C}">
                <a14:useLocalDpi xmlns:a14="http://schemas.microsoft.com/office/drawing/2010/main" val="0"/>
              </a:ext>
            </a:extLst>
          </a:blip>
          <a:stretch>
            <a:fillRect/>
          </a:stretch>
        </p:blipFill>
        <p:spPr>
          <a:xfrm>
            <a:off x="1190244" y="3449037"/>
            <a:ext cx="2827445" cy="1884963"/>
          </a:xfrm>
          <a:prstGeom prst="rect">
            <a:avLst/>
          </a:prstGeom>
          <a:noFill/>
          <a:ln w="9525">
            <a:noFill/>
          </a:ln>
        </p:spPr>
      </p:pic>
      <p:pic>
        <p:nvPicPr>
          <p:cNvPr id="6" name="图片 5"/>
          <p:cNvPicPr>
            <a:picLocks noChangeAspect="1"/>
          </p:cNvPicPr>
          <p:nvPr/>
        </p:nvPicPr>
        <p:blipFill>
          <a:blip r:embed="rId2"/>
          <a:stretch>
            <a:fillRect/>
          </a:stretch>
        </p:blipFill>
        <p:spPr>
          <a:xfrm>
            <a:off x="5486400" y="3477378"/>
            <a:ext cx="1981200" cy="1856622"/>
          </a:xfrm>
          <a:prstGeom prst="rect">
            <a:avLst/>
          </a:prstGeom>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100" y="131445"/>
            <a:ext cx="7543800" cy="1029335"/>
          </a:xfrm>
        </p:spPr>
        <p:txBody>
          <a:bodyPr/>
          <a:lstStyle/>
          <a:p>
            <a:r>
              <a:rPr lang="en-US" altLang="zh-CN" sz="3200"/>
              <a:t>Misconducts and consequences</a:t>
            </a:r>
            <a:endParaRPr lang="en-US" altLang="zh-CN" sz="3200"/>
          </a:p>
        </p:txBody>
      </p:sp>
      <p:sp>
        <p:nvSpPr>
          <p:cNvPr id="3" name="内容占位符 2"/>
          <p:cNvSpPr>
            <a:spLocks noGrp="1"/>
          </p:cNvSpPr>
          <p:nvPr>
            <p:ph idx="1"/>
          </p:nvPr>
        </p:nvSpPr>
        <p:spPr>
          <a:xfrm>
            <a:off x="28575" y="1077595"/>
            <a:ext cx="8915400" cy="4114800"/>
          </a:xfrm>
        </p:spPr>
        <p:txBody>
          <a:bodyPr/>
          <a:lstStyle/>
          <a:p>
            <a:pPr algn="just"/>
            <a:r>
              <a:rPr lang="en-US" altLang="zh-CN" sz="2400" dirty="0">
                <a:effectLst/>
              </a:rPr>
              <a:t>Career-guidance specialist Michelle Goodman (2010) reports that, according to the Society for Human Resource Management, most employers run background checks on applicants, and about a third of these checks reveal significant lies (</a:t>
            </a:r>
            <a:r>
              <a:rPr lang="en-US" altLang="zh-CN" sz="2400" u="sng" dirty="0">
                <a:effectLst/>
              </a:rPr>
              <a:t>misconduct</a:t>
            </a:r>
            <a:r>
              <a:rPr lang="en-US" altLang="zh-CN" sz="2400" dirty="0">
                <a:effectLst/>
              </a:rPr>
              <a:t>). </a:t>
            </a:r>
            <a:endParaRPr lang="en-US" altLang="zh-CN" sz="2400" dirty="0">
              <a:effectLst/>
            </a:endParaRPr>
          </a:p>
          <a:p>
            <a:pPr marL="0" indent="0" algn="just">
              <a:buNone/>
            </a:pPr>
            <a:endParaRPr lang="en-US" altLang="zh-CN" sz="2400" dirty="0">
              <a:effectLst/>
            </a:endParaRPr>
          </a:p>
          <a:p>
            <a:pPr algn="just"/>
            <a:r>
              <a:rPr lang="en-US" altLang="zh-CN" sz="2400" dirty="0">
                <a:effectLst/>
              </a:rPr>
              <a:t>Employers hire agencies that verify the applicant’s education and employment history and check for a criminal record. If the company finds any discrepancies, it does not offer the candidate a position. If the person is already working for the company, he or she is fired(</a:t>
            </a:r>
            <a:r>
              <a:rPr lang="en-US" altLang="zh-CN" sz="2400" u="sng" dirty="0">
                <a:effectLst/>
              </a:rPr>
              <a:t>consequence</a:t>
            </a:r>
            <a:r>
              <a:rPr lang="en-US" altLang="zh-CN" sz="2400" dirty="0">
                <a:effectLst/>
              </a:rPr>
              <a:t>).</a:t>
            </a:r>
            <a:endParaRPr lang="zh-CN" altLang="zh-CN" sz="2400" dirty="0">
              <a:effectLst/>
            </a:endParaRPr>
          </a:p>
          <a:p>
            <a:endParaRPr lang="zh-CN" altLang="en-US" sz="2400" dirty="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Questions for review</a:t>
            </a:r>
            <a:endParaRPr lang="en-US" altLang="zh-CN"/>
          </a:p>
        </p:txBody>
      </p:sp>
      <p:sp>
        <p:nvSpPr>
          <p:cNvPr id="3" name="内容占位符 2"/>
          <p:cNvSpPr>
            <a:spLocks noGrp="1"/>
          </p:cNvSpPr>
          <p:nvPr>
            <p:ph idx="1"/>
          </p:nvPr>
        </p:nvSpPr>
        <p:spPr>
          <a:xfrm>
            <a:off x="513715" y="1684020"/>
            <a:ext cx="8096885" cy="4411980"/>
          </a:xfrm>
        </p:spPr>
        <p:txBody>
          <a:bodyPr/>
          <a:lstStyle/>
          <a:p>
            <a:pPr marL="0" indent="0">
              <a:buNone/>
            </a:pPr>
            <a:endParaRPr lang="zh-CN" altLang="en-US" sz="1800"/>
          </a:p>
          <a:p>
            <a:r>
              <a:rPr lang="zh-CN" altLang="en-US" sz="2000"/>
              <a:t>Does the résumé have a professional appearance, with generous margins, a balanced layout, adequate white space, and effective indentation?</a:t>
            </a:r>
            <a:endParaRPr lang="zh-CN" altLang="en-US" sz="2000"/>
          </a:p>
          <a:p>
            <a:r>
              <a:rPr lang="zh-CN" altLang="en-US" sz="2000"/>
              <a:t>Is the résumé honest?</a:t>
            </a:r>
            <a:endParaRPr lang="zh-CN" altLang="en-US" sz="2000"/>
          </a:p>
          <a:p>
            <a:r>
              <a:rPr lang="zh-CN" altLang="en-US" sz="2000"/>
              <a:t>Does the identifying information contain your name, address(es), phone number(s), and e-mail address(es)? </a:t>
            </a:r>
            <a:endParaRPr lang="zh-CN" altLang="en-US" sz="2000"/>
          </a:p>
          <a:p>
            <a:r>
              <a:rPr lang="zh-CN" altLang="en-US" sz="2000"/>
              <a:t>Does the résumé include a clear statement of your job objectives or a summary of your qualifications?</a:t>
            </a:r>
            <a:endParaRPr lang="zh-CN" altLang="en-US" sz="2000"/>
          </a:p>
          <a:p>
            <a:r>
              <a:rPr lang="zh-CN" altLang="en-US" sz="2000"/>
              <a:t>Does the education section include your degree, your institution and its location, and your (anticipated) date of graduation, as well as any other information that will help a reader appreciate your qualifications? </a:t>
            </a:r>
            <a:r>
              <a:rPr lang="zh-CN" altLang="en-US" sz="1800"/>
              <a:t> </a:t>
            </a:r>
            <a:endParaRPr lang="zh-CN" altLang="en-US" sz="180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Questions for review</a:t>
            </a:r>
            <a:endParaRPr lang="en-US" altLang="zh-CN"/>
          </a:p>
        </p:txBody>
      </p:sp>
      <p:sp>
        <p:nvSpPr>
          <p:cNvPr id="3" name="内容占位符 2"/>
          <p:cNvSpPr>
            <a:spLocks noGrp="1"/>
          </p:cNvSpPr>
          <p:nvPr>
            <p:ph idx="1"/>
          </p:nvPr>
        </p:nvSpPr>
        <p:spPr/>
        <p:txBody>
          <a:bodyPr/>
          <a:lstStyle/>
          <a:p>
            <a:r>
              <a:rPr lang="zh-CN" altLang="en-US" sz="2000"/>
              <a:t>Does the employment section include, for each job, the dates of employment, the organization</a:t>
            </a:r>
            <a:r>
              <a:rPr lang="en-US" altLang="zh-CN" sz="2000"/>
              <a:t>'</a:t>
            </a:r>
            <a:r>
              <a:rPr lang="zh-CN" altLang="en-US" sz="2000"/>
              <a:t>s name and location, and (if you are writing a chronological résumé) your position or title, as well as a description of your duties and accomplishments?  </a:t>
            </a:r>
            <a:endParaRPr lang="zh-CN" altLang="en-US" sz="2000"/>
          </a:p>
          <a:p>
            <a:r>
              <a:rPr lang="zh-CN" altLang="en-US" sz="2000"/>
              <a:t>Does the interests-and-activities section include relevant hobbies or activities, including extracurricular interests?  </a:t>
            </a:r>
            <a:endParaRPr lang="zh-CN" altLang="en-US" sz="2000"/>
          </a:p>
          <a:p>
            <a:r>
              <a:rPr lang="zh-CN" altLang="en-US" sz="2000"/>
              <a:t>Does the references section include the names, job titles, organizations, mailing addresses, and phone numbers of three or four references?  </a:t>
            </a:r>
            <a:endParaRPr lang="zh-CN" altLang="en-US" sz="2000"/>
          </a:p>
          <a:p>
            <a:r>
              <a:rPr lang="zh-CN" altLang="en-US" sz="2000"/>
              <a:t>Does the résumé include any other appropriate sections, such as skills and abilities, military service, language abilities, or willingness to relocate? </a:t>
            </a:r>
            <a:endParaRPr lang="zh-CN" altLang="en-US" sz="2000"/>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52400" y="76200"/>
            <a:ext cx="8839200" cy="4114800"/>
          </a:xfrm>
        </p:spPr>
        <p:txBody>
          <a:bodyPr/>
          <a:lstStyle/>
          <a:p>
            <a:r>
              <a:rPr lang="en-US" altLang="zh-CN" u="sng" dirty="0">
                <a:effectLst/>
              </a:rPr>
              <a:t>Task operation</a:t>
            </a:r>
            <a:r>
              <a:rPr lang="en-US" altLang="zh-CN" dirty="0">
                <a:effectLst/>
              </a:rPr>
              <a:t>: In groups, speak in turn (one by one) and make a list the possible elements of information Huang </a:t>
            </a:r>
            <a:r>
              <a:rPr lang="en-US" altLang="zh-CN" dirty="0" err="1">
                <a:effectLst/>
              </a:rPr>
              <a:t>Xiaoming</a:t>
            </a:r>
            <a:r>
              <a:rPr lang="en-US" altLang="zh-CN" dirty="0">
                <a:effectLst/>
              </a:rPr>
              <a:t> needs to prepare to put in the writing for job application. There may be a note-taker in the group to save time. </a:t>
            </a:r>
            <a:endParaRPr lang="en-US" altLang="zh-CN" dirty="0" smtClean="0">
              <a:effectLst/>
            </a:endParaRPr>
          </a:p>
          <a:p>
            <a:r>
              <a:rPr lang="en-US" altLang="zh-CN" u="sng" dirty="0">
                <a:effectLst/>
              </a:rPr>
              <a:t>Suggested clues for </a:t>
            </a:r>
            <a:r>
              <a:rPr lang="en-US" altLang="zh-CN" u="sng" dirty="0" smtClean="0">
                <a:effectLst/>
              </a:rPr>
              <a:t>consideration</a:t>
            </a:r>
            <a:r>
              <a:rPr lang="zh-CN" altLang="en-US" u="sng" dirty="0" smtClean="0">
                <a:effectLst/>
              </a:rPr>
              <a:t>：</a:t>
            </a:r>
            <a:r>
              <a:rPr lang="en-US" altLang="zh-CN" dirty="0" smtClean="0">
                <a:effectLst/>
              </a:rPr>
              <a:t>go </a:t>
            </a:r>
            <a:r>
              <a:rPr lang="en-US" altLang="zh-CN" dirty="0">
                <a:effectLst/>
              </a:rPr>
              <a:t>along 3 directions(3Rs)</a:t>
            </a:r>
            <a:endParaRPr lang="zh-CN" altLang="zh-CN" dirty="0">
              <a:effectLst/>
            </a:endParaRPr>
          </a:p>
          <a:p>
            <a:pPr marL="514350" lvl="0" indent="-514350" algn="just">
              <a:buAutoNum type="arabicPeriod"/>
            </a:pPr>
            <a:r>
              <a:rPr lang="en-US" altLang="zh-CN" sz="2400" dirty="0">
                <a:effectLst/>
              </a:rPr>
              <a:t>The applicant’s self-research: skills …</a:t>
            </a:r>
            <a:endParaRPr lang="zh-CN" altLang="zh-CN" sz="2400" dirty="0">
              <a:effectLst/>
            </a:endParaRPr>
          </a:p>
          <a:p>
            <a:pPr marL="514350" lvl="0" indent="-514350" algn="just">
              <a:buAutoNum type="arabicPeriod"/>
            </a:pPr>
            <a:r>
              <a:rPr lang="en-US" altLang="zh-CN" sz="2400" dirty="0">
                <a:effectLst/>
              </a:rPr>
              <a:t>The applicant’s research on the target company/employer: product or service…</a:t>
            </a:r>
            <a:endParaRPr lang="zh-CN" altLang="zh-CN" sz="2400" dirty="0">
              <a:effectLst/>
            </a:endParaRPr>
          </a:p>
          <a:p>
            <a:pPr marL="514350" lvl="0" indent="-514350" algn="just">
              <a:buAutoNum type="arabicPeriod"/>
            </a:pPr>
            <a:r>
              <a:rPr lang="en-US" altLang="zh-CN" sz="2400" dirty="0">
                <a:effectLst/>
              </a:rPr>
              <a:t>The applicant’s s research on the post: responsibility …</a:t>
            </a:r>
            <a:endParaRPr lang="zh-CN" altLang="zh-CN" sz="2400" dirty="0">
              <a:effectLst/>
            </a:endParaRPr>
          </a:p>
          <a:p>
            <a:pPr marL="514350" indent="-514350">
              <a:buNone/>
            </a:pPr>
            <a:endParaRPr lang="zh-CN" altLang="zh-CN" dirty="0" smtClean="0">
              <a:effectLst/>
            </a:endParaRPr>
          </a:p>
          <a:p>
            <a:endParaRPr lang="zh-CN" altLang="en-US" dirty="0"/>
          </a:p>
        </p:txBody>
      </p:sp>
      <p:sp>
        <p:nvSpPr>
          <p:cNvPr id="4" name="页脚占位符 3"/>
          <p:cNvSpPr>
            <a:spLocks noGrp="1"/>
          </p:cNvSpPr>
          <p:nvPr>
            <p:ph type="ftr" sz="quarter" idx="11"/>
          </p:nvPr>
        </p:nvSpPr>
        <p:spPr/>
        <p:txBody>
          <a:bodyPr/>
          <a:lstStyle/>
          <a:p>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标题 4099"/>
          <p:cNvSpPr>
            <a:spLocks noGrp="1"/>
          </p:cNvSpPr>
          <p:nvPr>
            <p:ph type="title"/>
          </p:nvPr>
        </p:nvSpPr>
        <p:spPr/>
        <p:txBody>
          <a:bodyPr anchor="ctr"/>
          <a:lstStyle/>
          <a:p>
            <a:endParaRPr dirty="0"/>
          </a:p>
        </p:txBody>
      </p:sp>
      <p:sp>
        <p:nvSpPr>
          <p:cNvPr id="4101" name="文本占位符 4100"/>
          <p:cNvSpPr>
            <a:spLocks noGrp="1"/>
          </p:cNvSpPr>
          <p:nvPr>
            <p:ph type="body" idx="1"/>
          </p:nvPr>
        </p:nvSpPr>
        <p:spPr/>
        <p:txBody>
          <a:bodyPr/>
          <a:lstStyle/>
          <a:p>
            <a:r>
              <a:rPr lang="en-US" altLang="zh-CN" b="1" dirty="0"/>
              <a:t>Overheads: </a:t>
            </a:r>
            <a:r>
              <a:rPr lang="zh-CN" altLang="en-US" b="1" dirty="0"/>
              <a:t>高射投影图象</a:t>
            </a:r>
            <a:endParaRPr lang="zh-CN" altLang="en-US" b="1" dirty="0"/>
          </a:p>
        </p:txBody>
      </p:sp>
      <p:sp>
        <p:nvSpPr>
          <p:cNvPr id="2" name="页脚占位符 1"/>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9457"/>
          <p:cNvSpPr>
            <a:spLocks noGrp="1"/>
          </p:cNvSpPr>
          <p:nvPr>
            <p:ph type="title"/>
          </p:nvPr>
        </p:nvSpPr>
        <p:spPr>
          <a:xfrm>
            <a:off x="1066800" y="304800"/>
            <a:ext cx="7543800" cy="1066800"/>
          </a:xfrm>
        </p:spPr>
        <p:txBody>
          <a:bodyPr anchor="ctr"/>
          <a:lstStyle/>
          <a:p>
            <a:r>
              <a:rPr lang="en-US" altLang="zh-CN"/>
              <a:t>Reference to the audience</a:t>
            </a:r>
            <a:endParaRPr lang="en-US" altLang="zh-CN"/>
          </a:p>
        </p:txBody>
      </p:sp>
      <p:sp>
        <p:nvSpPr>
          <p:cNvPr id="19459" name="文本占位符 19458"/>
          <p:cNvSpPr>
            <a:spLocks noGrp="1"/>
          </p:cNvSpPr>
          <p:nvPr>
            <p:ph type="body" idx="1"/>
          </p:nvPr>
        </p:nvSpPr>
        <p:spPr>
          <a:xfrm>
            <a:off x="533400" y="1600200"/>
            <a:ext cx="8305800" cy="5257800"/>
          </a:xfrm>
        </p:spPr>
        <p:txBody>
          <a:bodyPr/>
          <a:lstStyle/>
          <a:p>
            <a:r>
              <a:rPr lang="en-US" altLang="zh-CN" b="1" err="1"/>
              <a:t>“I know some of you have come a long way today so we aim to make your toour</a:t>
            </a:r>
            <a:r>
              <a:rPr lang="en-US" altLang="zh-CN" b="1"/>
              <a:t> both interesting and worthwhile.”</a:t>
            </a:r>
            <a:endParaRPr lang="en-US" altLang="zh-CN" b="1"/>
          </a:p>
          <a:p>
            <a:r>
              <a:rPr lang="en-US" altLang="zh-CN" b="1"/>
              <a:t>“</a:t>
            </a:r>
            <a:r>
              <a:rPr lang="en-US" altLang="zh-CN" b="1">
                <a:latin typeface="Arial" panose="020B0604020202020204" pitchFamily="34" charset="0"/>
              </a:rPr>
              <a:t>…</a:t>
            </a:r>
            <a:r>
              <a:rPr lang="en-US" altLang="zh-CN" b="1"/>
              <a:t>this will help to put the production side of the business into context.”</a:t>
            </a:r>
            <a:endParaRPr lang="en-US" altLang="zh-CN" b="1"/>
          </a:p>
          <a:p>
            <a:endParaRPr lang="en-US" altLang="zh-CN" dirty="0"/>
          </a:p>
        </p:txBody>
      </p:sp>
      <p:sp>
        <p:nvSpPr>
          <p:cNvPr id="2" name="页脚占位符 1"/>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20481"/>
          <p:cNvSpPr>
            <a:spLocks noGrp="1"/>
          </p:cNvSpPr>
          <p:nvPr>
            <p:ph type="title"/>
          </p:nvPr>
        </p:nvSpPr>
        <p:spPr>
          <a:xfrm>
            <a:off x="381000" y="304800"/>
            <a:ext cx="8763000" cy="990600"/>
          </a:xfrm>
        </p:spPr>
        <p:txBody>
          <a:bodyPr anchor="ctr"/>
          <a:lstStyle/>
          <a:p>
            <a:r>
              <a:rPr lang="en-US" altLang="zh-CN" sz="4000"/>
              <a:t>Necessary declarations to make</a:t>
            </a:r>
            <a:endParaRPr lang="en-US" altLang="zh-CN" sz="4000"/>
          </a:p>
        </p:txBody>
      </p:sp>
      <p:sp>
        <p:nvSpPr>
          <p:cNvPr id="20483" name="文本占位符 20482"/>
          <p:cNvSpPr>
            <a:spLocks noGrp="1"/>
          </p:cNvSpPr>
          <p:nvPr>
            <p:ph type="body" idx="1"/>
          </p:nvPr>
        </p:nvSpPr>
        <p:spPr>
          <a:xfrm>
            <a:off x="0" y="1371600"/>
            <a:ext cx="9144000" cy="5029200"/>
          </a:xfrm>
        </p:spPr>
        <p:txBody>
          <a:bodyPr/>
          <a:lstStyle/>
          <a:p>
            <a:r>
              <a:rPr lang="en-US" altLang="zh-CN" b="1"/>
              <a:t>“My talk will last about 15 minutes and I’ll be using the flip chart. ” </a:t>
            </a:r>
            <a:endParaRPr lang="en-US" altLang="zh-CN" b="1"/>
          </a:p>
          <a:p>
            <a:r>
              <a:rPr lang="en-US" altLang="zh-CN" b="1"/>
              <a:t>“Now there’s quite a lot to cover, so I’d be grateful if you’d hold any questions until the end of my talk.”</a:t>
            </a:r>
            <a:endParaRPr lang="en-US" altLang="zh-CN" b="1"/>
          </a:p>
        </p:txBody>
      </p:sp>
      <p:sp>
        <p:nvSpPr>
          <p:cNvPr id="2" name="页脚占位符 1"/>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6385"/>
          <p:cNvSpPr>
            <a:spLocks noGrp="1"/>
          </p:cNvSpPr>
          <p:nvPr>
            <p:ph type="title"/>
          </p:nvPr>
        </p:nvSpPr>
        <p:spPr>
          <a:xfrm>
            <a:off x="1066800" y="304800"/>
            <a:ext cx="7543800" cy="990600"/>
          </a:xfrm>
        </p:spPr>
        <p:txBody>
          <a:bodyPr anchor="ctr"/>
          <a:lstStyle/>
          <a:p>
            <a:pPr algn="ctr"/>
            <a:r>
              <a:rPr lang="en-US" altLang="zh-CN" sz="3600"/>
              <a:t>How does the Outline go on?</a:t>
            </a:r>
            <a:endParaRPr lang="en-US" altLang="zh-CN" sz="3600"/>
          </a:p>
        </p:txBody>
      </p:sp>
      <p:sp>
        <p:nvSpPr>
          <p:cNvPr id="16387" name="文本占位符 16386"/>
          <p:cNvSpPr>
            <a:spLocks noGrp="1"/>
          </p:cNvSpPr>
          <p:nvPr>
            <p:ph type="body" idx="1"/>
          </p:nvPr>
        </p:nvSpPr>
        <p:spPr>
          <a:xfrm>
            <a:off x="1066800" y="1371600"/>
            <a:ext cx="7543800" cy="5486400"/>
          </a:xfrm>
        </p:spPr>
        <p:txBody>
          <a:bodyPr/>
          <a:lstStyle/>
          <a:p>
            <a:pPr>
              <a:lnSpc>
                <a:spcPct val="90000"/>
              </a:lnSpc>
            </a:pPr>
            <a:r>
              <a:rPr lang="en-US" altLang="zh-CN" b="1"/>
              <a:t>“As you can see, I’ve divided up my presentation into three parts.”</a:t>
            </a:r>
            <a:endParaRPr lang="en-US" altLang="zh-CN" b="1"/>
          </a:p>
          <a:p>
            <a:pPr>
              <a:lnSpc>
                <a:spcPct val="90000"/>
              </a:lnSpc>
            </a:pPr>
            <a:r>
              <a:rPr lang="en-US" altLang="zh-CN" b="1"/>
              <a:t>“Firstly, we’ll run briefly through the history of the company.”</a:t>
            </a:r>
            <a:endParaRPr lang="en-US" altLang="zh-CN" b="1"/>
          </a:p>
          <a:p>
            <a:pPr>
              <a:lnSpc>
                <a:spcPct val="90000"/>
              </a:lnSpc>
            </a:pPr>
            <a:r>
              <a:rPr lang="en-US" altLang="zh-CN" b="1"/>
              <a:t>“Secondly, I’ll tell you something about our main markets – this is important in understanding the production process.”</a:t>
            </a:r>
            <a:endParaRPr lang="en-US" altLang="zh-CN" b="1"/>
          </a:p>
          <a:p>
            <a:pPr>
              <a:lnSpc>
                <a:spcPct val="90000"/>
              </a:lnSpc>
            </a:pPr>
            <a:r>
              <a:rPr lang="en-US" altLang="zh-CN" b="1"/>
              <a:t>“And finally, I’ll come to the people – our most important asset.” </a:t>
            </a:r>
            <a:endParaRPr lang="en-US" altLang="zh-CN" b="1"/>
          </a:p>
        </p:txBody>
      </p:sp>
      <p:sp>
        <p:nvSpPr>
          <p:cNvPr id="2" name="页脚占位符 1"/>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28600" y="-33130"/>
            <a:ext cx="8382000" cy="4114800"/>
          </a:xfrm>
        </p:spPr>
        <p:txBody>
          <a:bodyPr/>
          <a:lstStyle/>
          <a:p>
            <a:r>
              <a:rPr lang="en-US" altLang="zh-CN" sz="2800" dirty="0">
                <a:effectLst/>
              </a:rPr>
              <a:t>Suggested clues for consideration go along</a:t>
            </a:r>
            <a:r>
              <a:rPr lang="en-US" altLang="zh-CN" sz="2800" dirty="0">
                <a:solidFill>
                  <a:srgbClr val="FF0000"/>
                </a:solidFill>
                <a:effectLst/>
              </a:rPr>
              <a:t> </a:t>
            </a:r>
            <a:r>
              <a:rPr lang="en-US" altLang="zh-CN" sz="2800" dirty="0">
                <a:solidFill>
                  <a:schemeClr val="tx1"/>
                </a:solidFill>
                <a:effectLst/>
              </a:rPr>
              <a:t>3 </a:t>
            </a:r>
            <a:r>
              <a:rPr lang="en-US" altLang="zh-CN" sz="2800" dirty="0">
                <a:effectLst/>
              </a:rPr>
              <a:t>directions:</a:t>
            </a:r>
            <a:endParaRPr lang="zh-CN" altLang="zh-CN" sz="2800" dirty="0">
              <a:effectLst/>
            </a:endParaRPr>
          </a:p>
          <a:p>
            <a:pPr lvl="0"/>
            <a:r>
              <a:rPr lang="en-US" altLang="zh-CN" sz="2800" dirty="0">
                <a:effectLst/>
              </a:rPr>
              <a:t>The applicant’s </a:t>
            </a:r>
            <a:r>
              <a:rPr lang="en-US" altLang="zh-CN" sz="2800" u="sng" dirty="0">
                <a:effectLst/>
              </a:rPr>
              <a:t>self-research:</a:t>
            </a:r>
            <a:r>
              <a:rPr lang="en-US" altLang="zh-CN" sz="2800" dirty="0">
                <a:effectLst/>
              </a:rPr>
              <a:t> skills, attributes, accomplishments, selling(strong/competitive) points, qualifications for the post, particular interests in the post and the company, etc.</a:t>
            </a:r>
            <a:endParaRPr lang="zh-CN" altLang="zh-CN" sz="2800" dirty="0">
              <a:effectLst/>
            </a:endParaRPr>
          </a:p>
          <a:p>
            <a:pPr lvl="0"/>
            <a:r>
              <a:rPr lang="en-US" altLang="zh-CN" sz="2800" dirty="0">
                <a:effectLst/>
              </a:rPr>
              <a:t>The applicant’s </a:t>
            </a:r>
            <a:r>
              <a:rPr lang="en-US" altLang="zh-CN" sz="2800" u="sng" dirty="0">
                <a:effectLst/>
              </a:rPr>
              <a:t>research on the target </a:t>
            </a:r>
            <a:r>
              <a:rPr lang="en-US" altLang="zh-CN" sz="2800" u="sng" dirty="0">
                <a:solidFill>
                  <a:schemeClr val="tx1"/>
                </a:solidFill>
                <a:effectLst/>
              </a:rPr>
              <a:t>company</a:t>
            </a:r>
            <a:r>
              <a:rPr lang="en-US" altLang="zh-CN" sz="2800" u="sng" dirty="0">
                <a:effectLst/>
              </a:rPr>
              <a:t>/employer</a:t>
            </a:r>
            <a:r>
              <a:rPr lang="en-US" altLang="zh-CN" sz="2800" dirty="0">
                <a:effectLst/>
              </a:rPr>
              <a:t>: growth and prospect, product or service, enterprise culture and value, needs and problems, social image, etc.</a:t>
            </a:r>
            <a:endParaRPr lang="zh-CN" altLang="zh-CN" sz="2800" dirty="0">
              <a:effectLst/>
            </a:endParaRPr>
          </a:p>
          <a:p>
            <a:pPr lvl="0"/>
            <a:r>
              <a:rPr lang="en-US" altLang="zh-CN" sz="2800" dirty="0">
                <a:effectLst/>
              </a:rPr>
              <a:t>The applicant’s s </a:t>
            </a:r>
            <a:r>
              <a:rPr lang="en-US" altLang="zh-CN" sz="2800" u="sng" dirty="0">
                <a:effectLst/>
              </a:rPr>
              <a:t>research on the post</a:t>
            </a:r>
            <a:r>
              <a:rPr lang="en-US" altLang="zh-CN" sz="2800" dirty="0">
                <a:effectLst/>
              </a:rPr>
              <a:t>: responsibility, pay and benefits, skills and talents, freedoms allowed, the management levels, etc. </a:t>
            </a:r>
            <a:endParaRPr lang="zh-CN" altLang="zh-CN" sz="2800" dirty="0">
              <a:effectLst/>
            </a:endParaRPr>
          </a:p>
          <a:p>
            <a:endParaRPr lang="zh-CN" altLang="en-US" dirty="0"/>
          </a:p>
        </p:txBody>
      </p:sp>
      <p:sp>
        <p:nvSpPr>
          <p:cNvPr id="4" name="页脚占位符 3"/>
          <p:cNvSpPr>
            <a:spLocks noGrp="1"/>
          </p:cNvSpPr>
          <p:nvPr>
            <p:ph type="ftr" sz="quarter" idx="11"/>
          </p:nvPr>
        </p:nvSpPr>
        <p:spPr/>
        <p:txBody>
          <a:bodyPr/>
          <a:lstStyle/>
          <a:p>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7409"/>
          <p:cNvSpPr>
            <a:spLocks noGrp="1"/>
          </p:cNvSpPr>
          <p:nvPr>
            <p:ph type="title"/>
          </p:nvPr>
        </p:nvSpPr>
        <p:spPr/>
        <p:txBody>
          <a:bodyPr anchor="ctr"/>
          <a:lstStyle/>
          <a:p>
            <a:endParaRPr dirty="0"/>
          </a:p>
        </p:txBody>
      </p:sp>
      <p:sp>
        <p:nvSpPr>
          <p:cNvPr id="17411" name="文本占位符 17410"/>
          <p:cNvSpPr>
            <a:spLocks noGrp="1"/>
          </p:cNvSpPr>
          <p:nvPr>
            <p:ph type="body" idx="1"/>
          </p:nvPr>
        </p:nvSpPr>
        <p:spPr/>
        <p:txBody>
          <a:bodyPr/>
          <a:lstStyle/>
          <a:p>
            <a:endParaRPr dirty="0"/>
          </a:p>
        </p:txBody>
      </p:sp>
      <p:sp>
        <p:nvSpPr>
          <p:cNvPr id="2" name="页脚占位符 1"/>
          <p:cNvSpPr>
            <a:spLocks noGrp="1"/>
          </p:cNvSpPr>
          <p:nvPr>
            <p:ph type="ftr" sz="quarter" idx="11"/>
          </p:nvPr>
        </p:nvSpPr>
        <p:spPr/>
        <p:txBody>
          <a:bodyPr/>
          <a:lstStyle/>
          <a:p>
            <a:pPr lvl="0"/>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304800"/>
            <a:ext cx="8305800" cy="1431925"/>
          </a:xfrm>
        </p:spPr>
        <p:txBody>
          <a:bodyPr/>
          <a:lstStyle/>
          <a:p>
            <a:r>
              <a:rPr lang="en-US" altLang="zh-CN" sz="3200" dirty="0">
                <a:effectLst/>
              </a:rPr>
              <a:t>Project 2 Making the résumés look professional</a:t>
            </a:r>
            <a:br>
              <a:rPr lang="zh-CN" altLang="zh-CN" sz="3200" dirty="0">
                <a:effectLst/>
              </a:rPr>
            </a:br>
            <a:endParaRPr lang="zh-CN" altLang="en-US" sz="3200" dirty="0"/>
          </a:p>
        </p:txBody>
      </p:sp>
      <p:sp>
        <p:nvSpPr>
          <p:cNvPr id="3" name="内容占位符 2"/>
          <p:cNvSpPr>
            <a:spLocks noGrp="1"/>
          </p:cNvSpPr>
          <p:nvPr>
            <p:ph idx="1"/>
          </p:nvPr>
        </p:nvSpPr>
        <p:spPr>
          <a:xfrm>
            <a:off x="152400" y="1447800"/>
            <a:ext cx="8229600" cy="4114800"/>
          </a:xfrm>
        </p:spPr>
        <p:txBody>
          <a:bodyPr/>
          <a:lstStyle/>
          <a:p>
            <a:r>
              <a:rPr lang="en-US" altLang="zh-CN" dirty="0" smtClean="0">
                <a:effectLst/>
              </a:rPr>
              <a:t>Context</a:t>
            </a:r>
            <a:r>
              <a:rPr lang="en-US" altLang="zh-CN" dirty="0">
                <a:effectLst/>
              </a:rPr>
              <a:t>: Jane, the project manager of </a:t>
            </a:r>
            <a:r>
              <a:rPr lang="en-US" altLang="zh-CN" dirty="0" err="1">
                <a:effectLst/>
              </a:rPr>
              <a:t>Gultra</a:t>
            </a:r>
            <a:r>
              <a:rPr lang="en-US" altLang="zh-CN" dirty="0">
                <a:effectLst/>
              </a:rPr>
              <a:t> Electronics, is also in charge of the enrollment of new employees. She finds the notes on the résumé appearance on page 161 of our recommended book insufficient. </a:t>
            </a:r>
            <a:endParaRPr lang="zh-CN" altLang="zh-CN" dirty="0">
              <a:effectLst/>
            </a:endParaRPr>
          </a:p>
          <a:p>
            <a:r>
              <a:rPr lang="en-US" altLang="zh-CN" dirty="0">
                <a:effectLst/>
              </a:rPr>
              <a:t>Task operation: In groups, play Jane’s role and list any additional notes you think necessary.</a:t>
            </a:r>
            <a:endParaRPr lang="zh-CN" altLang="zh-CN" dirty="0">
              <a:effectLst/>
            </a:endParaRPr>
          </a:p>
          <a:p>
            <a:r>
              <a:rPr lang="en-US" altLang="zh-CN" dirty="0">
                <a:effectLst/>
              </a:rPr>
              <a:t> </a:t>
            </a:r>
            <a:endParaRPr lang="zh-CN" altLang="zh-CN" dirty="0">
              <a:effectLst/>
            </a:endParaRPr>
          </a:p>
          <a:p>
            <a:endParaRPr lang="zh-CN" altLang="en-US" dirty="0"/>
          </a:p>
        </p:txBody>
      </p:sp>
      <p:sp>
        <p:nvSpPr>
          <p:cNvPr id="4" name="页脚占位符 3"/>
          <p:cNvSpPr>
            <a:spLocks noGrp="1"/>
          </p:cNvSpPr>
          <p:nvPr>
            <p:ph type="ftr" sz="quarter" idx="11"/>
          </p:nvPr>
        </p:nvSpPr>
        <p:spPr/>
        <p:txBody>
          <a:bodyPr/>
          <a:lstStyle/>
          <a:p>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pic>
        <p:nvPicPr>
          <p:cNvPr id="5" name="图片 4"/>
          <p:cNvPicPr>
            <a:picLocks noChangeAspect="1"/>
          </p:cNvPicPr>
          <p:nvPr/>
        </p:nvPicPr>
        <p:blipFill>
          <a:blip r:embed="rId1"/>
          <a:stretch>
            <a:fillRect/>
          </a:stretch>
        </p:blipFill>
        <p:spPr>
          <a:xfrm>
            <a:off x="7468334" y="725557"/>
            <a:ext cx="1307918" cy="1304925"/>
          </a:xfrm>
          <a:prstGeom prst="rect">
            <a:avLst/>
          </a:prstGeom>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Suggested notes:</a:t>
            </a:r>
            <a:br>
              <a:rPr lang="zh-CN" altLang="zh-CN" dirty="0">
                <a:effectLst/>
              </a:rPr>
            </a:br>
            <a:endParaRPr lang="zh-CN" altLang="en-US" dirty="0"/>
          </a:p>
        </p:txBody>
      </p:sp>
      <p:sp>
        <p:nvSpPr>
          <p:cNvPr id="3" name="内容占位符 2"/>
          <p:cNvSpPr>
            <a:spLocks noGrp="1"/>
          </p:cNvSpPr>
          <p:nvPr>
            <p:ph idx="1"/>
          </p:nvPr>
        </p:nvSpPr>
        <p:spPr>
          <a:xfrm>
            <a:off x="228600" y="1295400"/>
            <a:ext cx="8458200" cy="4114800"/>
          </a:xfrm>
        </p:spPr>
        <p:txBody>
          <a:bodyPr/>
          <a:lstStyle/>
          <a:p>
            <a:r>
              <a:rPr lang="en-US" altLang="zh-CN" dirty="0" smtClean="0">
                <a:effectLst/>
              </a:rPr>
              <a:t>Résumés </a:t>
            </a:r>
            <a:r>
              <a:rPr lang="en-US" altLang="zh-CN" dirty="0">
                <a:effectLst/>
              </a:rPr>
              <a:t>should appear neat and </a:t>
            </a:r>
            <a:r>
              <a:rPr lang="en-US" altLang="zh-CN" u="sng" dirty="0">
                <a:effectLst/>
              </a:rPr>
              <a:t>professional</a:t>
            </a:r>
            <a:r>
              <a:rPr lang="en-US" altLang="zh-CN" dirty="0">
                <a:effectLst/>
              </a:rPr>
              <a:t>. They should have</a:t>
            </a:r>
            <a:endParaRPr lang="zh-CN" altLang="zh-CN" dirty="0">
              <a:effectLst/>
            </a:endParaRPr>
          </a:p>
          <a:p>
            <a:pPr marL="514350" indent="-514350">
              <a:buAutoNum type="arabicPeriod"/>
            </a:pPr>
            <a:r>
              <a:rPr lang="en-US" altLang="zh-CN" u="sng" dirty="0">
                <a:effectLst/>
              </a:rPr>
              <a:t>Generous margins.</a:t>
            </a:r>
            <a:r>
              <a:rPr lang="en-US" altLang="zh-CN" dirty="0">
                <a:effectLst/>
              </a:rPr>
              <a:t> Leave a one-inch margin on all four sides.</a:t>
            </a:r>
            <a:endParaRPr lang="zh-CN" altLang="zh-CN" dirty="0">
              <a:effectLst/>
            </a:endParaRPr>
          </a:p>
          <a:p>
            <a:pPr marL="514350" indent="-514350">
              <a:buAutoNum type="arabicPeriod"/>
            </a:pPr>
            <a:r>
              <a:rPr lang="en-US" altLang="zh-CN" u="sng" dirty="0">
                <a:effectLst/>
              </a:rPr>
              <a:t>Clear type.</a:t>
            </a:r>
            <a:r>
              <a:rPr lang="en-US" altLang="zh-CN" dirty="0">
                <a:effectLst/>
              </a:rPr>
              <a:t> Use a good-quality laser printer.</a:t>
            </a:r>
            <a:endParaRPr lang="zh-CN" altLang="zh-CN" dirty="0">
              <a:effectLst/>
            </a:endParaRPr>
          </a:p>
          <a:p>
            <a:pPr marL="514350" indent="-514350">
              <a:buAutoNum type="arabicPeriod"/>
            </a:pPr>
            <a:r>
              <a:rPr lang="en-US" altLang="zh-CN" u="sng" dirty="0">
                <a:effectLst/>
              </a:rPr>
              <a:t>Balance.</a:t>
            </a:r>
            <a:r>
              <a:rPr lang="en-US" altLang="zh-CN" dirty="0">
                <a:effectLst/>
              </a:rPr>
              <a:t> Arrange the information so that the page has a balanced appearance.</a:t>
            </a:r>
            <a:endParaRPr lang="zh-CN" altLang="zh-CN" dirty="0">
              <a:effectLst/>
            </a:endParaRPr>
          </a:p>
          <a:p>
            <a:pPr marL="514350" indent="-514350">
              <a:buNone/>
            </a:pPr>
            <a:endParaRPr lang="zh-CN" altLang="en-US" dirty="0"/>
          </a:p>
        </p:txBody>
      </p:sp>
      <p:sp>
        <p:nvSpPr>
          <p:cNvPr id="4" name="页脚占位符 3"/>
          <p:cNvSpPr>
            <a:spLocks noGrp="1"/>
          </p:cNvSpPr>
          <p:nvPr>
            <p:ph type="ftr" sz="quarter" idx="11"/>
          </p:nvPr>
        </p:nvSpPr>
        <p:spPr/>
        <p:txBody>
          <a:bodyPr/>
          <a:lstStyle/>
          <a:p>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181527"/>
            <a:ext cx="7543800" cy="1431925"/>
          </a:xfrm>
        </p:spPr>
        <p:txBody>
          <a:bodyPr/>
          <a:lstStyle/>
          <a:p>
            <a:pPr algn="ctr"/>
            <a:r>
              <a:rPr lang="en-US" altLang="zh-CN" dirty="0">
                <a:effectLst/>
              </a:rPr>
              <a:t>Suggested notes</a:t>
            </a:r>
            <a:r>
              <a:rPr lang="en-US" altLang="zh-CN" dirty="0" smtClean="0">
                <a:effectLst/>
              </a:rPr>
              <a:t>:</a:t>
            </a:r>
            <a:endParaRPr lang="zh-CN" altLang="en-US" dirty="0"/>
          </a:p>
        </p:txBody>
      </p:sp>
      <p:sp>
        <p:nvSpPr>
          <p:cNvPr id="3" name="内容占位符 2"/>
          <p:cNvSpPr>
            <a:spLocks noGrp="1"/>
          </p:cNvSpPr>
          <p:nvPr>
            <p:ph idx="1"/>
          </p:nvPr>
        </p:nvSpPr>
        <p:spPr>
          <a:xfrm>
            <a:off x="0" y="1600200"/>
            <a:ext cx="8617226" cy="4114800"/>
          </a:xfrm>
        </p:spPr>
        <p:txBody>
          <a:bodyPr/>
          <a:lstStyle/>
          <a:p>
            <a:pPr marL="0" indent="0">
              <a:buNone/>
            </a:pPr>
            <a:r>
              <a:rPr lang="en-US" altLang="zh-CN" sz="2800" dirty="0">
                <a:effectLst/>
              </a:rPr>
              <a:t>4. </a:t>
            </a:r>
            <a:r>
              <a:rPr lang="en-US" altLang="zh-CN" sz="2800" u="sng" dirty="0">
                <a:effectLst/>
              </a:rPr>
              <a:t>Clear organization</a:t>
            </a:r>
            <a:r>
              <a:rPr lang="en-US" altLang="zh-CN" sz="2800" dirty="0">
                <a:effectLst/>
              </a:rPr>
              <a:t>. Use adequate white space. The line spacing between items should be greater than the line spacing within an item. That is, there should be more space between your education section and your employment section than between items within either of those sections. </a:t>
            </a:r>
            <a:r>
              <a:rPr lang="en-US" altLang="zh-CN" sz="2800" dirty="0">
                <a:solidFill>
                  <a:srgbClr val="FF0000"/>
                </a:solidFill>
                <a:effectLst/>
              </a:rPr>
              <a:t> </a:t>
            </a:r>
            <a:endParaRPr lang="zh-CN" altLang="zh-CN" sz="2800" dirty="0">
              <a:effectLst/>
            </a:endParaRPr>
          </a:p>
          <a:p>
            <a:r>
              <a:rPr lang="en-US" altLang="zh-CN" dirty="0">
                <a:effectLst/>
              </a:rPr>
              <a:t> </a:t>
            </a:r>
            <a:endParaRPr lang="zh-CN" altLang="zh-CN" dirty="0">
              <a:effectLst/>
            </a:endParaRPr>
          </a:p>
          <a:p>
            <a:endParaRPr lang="zh-CN" altLang="en-US" dirty="0"/>
          </a:p>
        </p:txBody>
      </p:sp>
      <p:sp>
        <p:nvSpPr>
          <p:cNvPr id="4" name="页脚占位符 3"/>
          <p:cNvSpPr>
            <a:spLocks noGrp="1"/>
          </p:cNvSpPr>
          <p:nvPr>
            <p:ph type="ftr" sz="quarter" idx="11"/>
          </p:nvPr>
        </p:nvSpPr>
        <p:spPr/>
        <p:txBody>
          <a:bodyPr/>
          <a:lstStyle/>
          <a:p>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6678" y="0"/>
            <a:ext cx="7543800" cy="1431925"/>
          </a:xfrm>
        </p:spPr>
        <p:txBody>
          <a:bodyPr/>
          <a:lstStyle/>
          <a:p>
            <a:r>
              <a:rPr lang="en-US" altLang="zh-CN" sz="3600" dirty="0">
                <a:effectLst/>
              </a:rPr>
              <a:t>Project 3 Types of </a:t>
            </a:r>
            <a:r>
              <a:rPr lang="en-US" altLang="zh-CN" sz="3600" dirty="0" smtClean="0">
                <a:effectLst/>
              </a:rPr>
              <a:t>Résumés</a:t>
            </a:r>
            <a:endParaRPr lang="zh-CN" altLang="en-US" dirty="0"/>
          </a:p>
        </p:txBody>
      </p:sp>
      <p:sp>
        <p:nvSpPr>
          <p:cNvPr id="3" name="内容占位符 2"/>
          <p:cNvSpPr>
            <a:spLocks noGrp="1"/>
          </p:cNvSpPr>
          <p:nvPr>
            <p:ph idx="1"/>
          </p:nvPr>
        </p:nvSpPr>
        <p:spPr>
          <a:xfrm>
            <a:off x="324678" y="1066800"/>
            <a:ext cx="8305800" cy="4114800"/>
          </a:xfrm>
        </p:spPr>
        <p:txBody>
          <a:bodyPr/>
          <a:lstStyle/>
          <a:p>
            <a:r>
              <a:rPr lang="en-US" altLang="zh-CN" dirty="0">
                <a:effectLst/>
              </a:rPr>
              <a:t>Context: Yang Ying is recommending our course book to Huang </a:t>
            </a:r>
            <a:r>
              <a:rPr lang="en-US" altLang="zh-CN" dirty="0" err="1">
                <a:effectLst/>
              </a:rPr>
              <a:t>Xiaoming</a:t>
            </a:r>
            <a:r>
              <a:rPr lang="en-US" altLang="zh-CN" dirty="0">
                <a:effectLst/>
              </a:rPr>
              <a:t> for a training on writing résumés. </a:t>
            </a:r>
            <a:endParaRPr lang="zh-CN" altLang="zh-CN" dirty="0">
              <a:effectLst/>
            </a:endParaRPr>
          </a:p>
          <a:p>
            <a:r>
              <a:rPr lang="en-US" altLang="zh-CN" dirty="0">
                <a:effectLst/>
              </a:rPr>
              <a:t>Task operations: Play Yang Ying’s role, refer to pages 162-166 and</a:t>
            </a:r>
            <a:endParaRPr lang="zh-CN" altLang="zh-CN" dirty="0">
              <a:effectLst/>
            </a:endParaRPr>
          </a:p>
          <a:p>
            <a:pPr marL="0" lvl="0" indent="0">
              <a:buNone/>
            </a:pPr>
            <a:r>
              <a:rPr lang="en-US" altLang="zh-CN" dirty="0" smtClean="0">
                <a:effectLst/>
              </a:rPr>
              <a:t>1</a:t>
            </a:r>
            <a:r>
              <a:rPr lang="zh-CN" altLang="en-US" dirty="0" smtClean="0">
                <a:effectLst/>
              </a:rPr>
              <a:t>）</a:t>
            </a:r>
            <a:r>
              <a:rPr lang="en-US" altLang="zh-CN" dirty="0" smtClean="0">
                <a:effectLst/>
              </a:rPr>
              <a:t>make </a:t>
            </a:r>
            <a:r>
              <a:rPr lang="en-US" altLang="zh-CN" dirty="0">
                <a:effectLst/>
              </a:rPr>
              <a:t>a list of the elements to put in résumés</a:t>
            </a:r>
            <a:r>
              <a:rPr lang="en-US" altLang="zh-CN" dirty="0" smtClean="0">
                <a:effectLst/>
              </a:rPr>
              <a:t>;</a:t>
            </a:r>
            <a:endParaRPr lang="zh-CN" altLang="zh-CN" dirty="0">
              <a:effectLst/>
            </a:endParaRPr>
          </a:p>
          <a:p>
            <a:pPr marL="0" lvl="0" indent="0">
              <a:buNone/>
            </a:pPr>
            <a:r>
              <a:rPr lang="en-US" altLang="zh-CN" dirty="0" smtClean="0">
                <a:effectLst/>
              </a:rPr>
              <a:t>2</a:t>
            </a:r>
            <a:r>
              <a:rPr lang="zh-CN" altLang="en-US" dirty="0" smtClean="0">
                <a:effectLst/>
              </a:rPr>
              <a:t>）</a:t>
            </a:r>
            <a:r>
              <a:rPr lang="en-US" altLang="zh-CN" dirty="0" smtClean="0">
                <a:effectLst/>
              </a:rPr>
              <a:t>note </a:t>
            </a:r>
            <a:r>
              <a:rPr lang="en-US" altLang="zh-CN" dirty="0">
                <a:effectLst/>
              </a:rPr>
              <a:t>respectively the advantages of the </a:t>
            </a:r>
            <a:r>
              <a:rPr lang="en-US" altLang="zh-CN" u="sng" dirty="0">
                <a:effectLst/>
              </a:rPr>
              <a:t>chronological and functional résumés</a:t>
            </a:r>
            <a:r>
              <a:rPr lang="en-US" altLang="zh-CN" dirty="0">
                <a:effectLst/>
              </a:rPr>
              <a:t> as well as the differences between them. </a:t>
            </a:r>
            <a:endParaRPr lang="zh-CN" altLang="zh-CN" dirty="0">
              <a:effectLst/>
            </a:endParaRPr>
          </a:p>
          <a:p>
            <a:endParaRPr lang="zh-CN" altLang="en-US" dirty="0"/>
          </a:p>
        </p:txBody>
      </p:sp>
      <p:sp>
        <p:nvSpPr>
          <p:cNvPr id="4" name="页脚占位符 3"/>
          <p:cNvSpPr>
            <a:spLocks noGrp="1"/>
          </p:cNvSpPr>
          <p:nvPr>
            <p:ph type="ftr" sz="quarter" idx="11"/>
          </p:nvPr>
        </p:nvSpPr>
        <p:spPr/>
        <p:txBody>
          <a:bodyPr/>
          <a:lstStyle/>
          <a:p>
            <a:r>
              <a:rPr lang="zh-CN" altLang="en-US" smtClean="0">
                <a:effectLst>
                  <a:outerShdw blurRad="38100" dist="38100" dir="2700000">
                    <a:srgbClr val="000000"/>
                  </a:outerShdw>
                </a:effectLst>
              </a:rPr>
              <a:t>东南大学外国语学院研究生外语教学部版权所有 欢迎交流 盗用必究</a:t>
            </a:r>
            <a:endParaRPr lang="zh-CN" altLang="en-US" dirty="0">
              <a:effectLst>
                <a:outerShdw blurRad="38100" dist="38100" dir="2700000">
                  <a:srgbClr val="000000"/>
                </a:outerShdw>
              </a:effectLst>
            </a:endParaRPr>
          </a:p>
        </p:txBody>
      </p:sp>
    </p:spTree>
  </p:cSld>
  <p:clrMapOvr>
    <a:masterClrMapping/>
  </p:clrMapOvr>
  <p:transition>
    <p:fade/>
  </p:transition>
</p:sld>
</file>

<file path=ppt/theme/theme1.xml><?xml version="1.0" encoding="utf-8"?>
<a:theme xmlns:a="http://schemas.openxmlformats.org/drawingml/2006/main" name="Shimmer">
  <a:themeElements>
    <a:clrScheme name="">
      <a:dk1>
        <a:srgbClr val="FFFFFF"/>
      </a:dk1>
      <a:lt1>
        <a:srgbClr val="000066"/>
      </a:lt1>
      <a:dk2>
        <a:srgbClr val="EAEAEA"/>
      </a:dk2>
      <a:lt2>
        <a:srgbClr val="000099"/>
      </a:lt2>
      <a:accent1>
        <a:srgbClr val="66CCFF"/>
      </a:accent1>
      <a:accent2>
        <a:srgbClr val="0066FF"/>
      </a:accent2>
      <a:accent3>
        <a:srgbClr val="AAAAB9"/>
      </a:accent3>
      <a:accent4>
        <a:srgbClr val="DCDCDC"/>
      </a:accent4>
      <a:accent5>
        <a:srgbClr val="B9E2FF"/>
      </a:accent5>
      <a:accent6>
        <a:srgbClr val="005BE5"/>
      </a:accent6>
      <a:hlink>
        <a:srgbClr val="FFFFCC"/>
      </a:hlink>
      <a:folHlink>
        <a:srgbClr val="99CC00"/>
      </a:folHlink>
    </a:clrScheme>
    <a:fontScheme name="">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721E1E"/>
        </a:lt1>
        <a:dk2>
          <a:srgbClr val="FFCC00"/>
        </a:dk2>
        <a:lt2>
          <a:srgbClr val="BD3737"/>
        </a:lt2>
        <a:accent1>
          <a:srgbClr val="FF6600"/>
        </a:accent1>
        <a:accent2>
          <a:srgbClr val="CC3300"/>
        </a:accent2>
        <a:accent3>
          <a:srgbClr val="BCAAAA"/>
        </a:accent3>
        <a:accent4>
          <a:srgbClr val="DCDCDC"/>
        </a:accent4>
        <a:accent5>
          <a:srgbClr val="FFB9AA"/>
        </a:accent5>
        <a:accent6>
          <a:srgbClr val="B72D00"/>
        </a:accent6>
        <a:hlink>
          <a:srgbClr val="F7CC2F"/>
        </a:hlink>
        <a:folHlink>
          <a:srgbClr val="C7C6B1"/>
        </a:folHlink>
      </a:clrScheme>
      <a:clrMap bg1="lt1" tx1="dk1" bg2="lt2" tx2="dk2" accent1="accent1" accent2="accent2" accent3="accent3" accent4="accent4" accent5="accent5" accent6="accent6" hlink="hlink" folHlink="folHlink"/>
    </a:extraClrScheme>
    <a:extraClrScheme>
      <a:clrScheme name="">
        <a:dk1>
          <a:srgbClr val="FFFFFF"/>
        </a:dk1>
        <a:lt1>
          <a:srgbClr val="000066"/>
        </a:lt1>
        <a:dk2>
          <a:srgbClr val="EAEAEA"/>
        </a:dk2>
        <a:lt2>
          <a:srgbClr val="000099"/>
        </a:lt2>
        <a:accent1>
          <a:srgbClr val="66CCFF"/>
        </a:accent1>
        <a:accent2>
          <a:srgbClr val="0066FF"/>
        </a:accent2>
        <a:accent3>
          <a:srgbClr val="AAAAB9"/>
        </a:accent3>
        <a:accent4>
          <a:srgbClr val="DCDCDC"/>
        </a:accent4>
        <a:accent5>
          <a:srgbClr val="B9E2FF"/>
        </a:accent5>
        <a:accent6>
          <a:srgbClr val="005BE5"/>
        </a:accent6>
        <a:hlink>
          <a:srgbClr val="FFFFCC"/>
        </a:hlink>
        <a:folHlink>
          <a:srgbClr val="99CC00"/>
        </a:folHlink>
      </a:clrScheme>
      <a:clrMap bg1="lt1" tx1="dk1" bg2="lt2" tx2="dk2" accent1="accent1" accent2="accent2" accent3="accent3" accent4="accent4" accent5="accent5" accent6="accent6" hlink="hlink" folHlink="folHlink"/>
    </a:extraClrScheme>
    <a:extraClrScheme>
      <a:clrScheme name="">
        <a:dk1>
          <a:srgbClr val="FFFFFF"/>
        </a:dk1>
        <a:lt1>
          <a:srgbClr val="4B0096"/>
        </a:lt1>
        <a:dk2>
          <a:srgbClr val="CDD7DF"/>
        </a:dk2>
        <a:lt2>
          <a:srgbClr val="6600CC"/>
        </a:lt2>
        <a:accent1>
          <a:srgbClr val="9999FF"/>
        </a:accent1>
        <a:accent2>
          <a:srgbClr val="7850BA"/>
        </a:accent2>
        <a:accent3>
          <a:srgbClr val="B2AAC9"/>
        </a:accent3>
        <a:accent4>
          <a:srgbClr val="DCDCDC"/>
        </a:accent4>
        <a:accent5>
          <a:srgbClr val="CACAFF"/>
        </a:accent5>
        <a:accent6>
          <a:srgbClr val="6B47A6"/>
        </a:accent6>
        <a:hlink>
          <a:srgbClr val="00CCFF"/>
        </a:hlink>
        <a:folHlink>
          <a:srgbClr val="0796B3"/>
        </a:folHlink>
      </a:clrScheme>
      <a:clrMap bg1="lt1" tx1="dk1" bg2="lt2" tx2="dk2" accent1="accent1" accent2="accent2" accent3="accent3" accent4="accent4" accent5="accent5" accent6="accent6" hlink="hlink" folHlink="folHlink"/>
    </a:extraClrScheme>
    <a:extraClrScheme>
      <a:clrScheme name="">
        <a:dk1>
          <a:srgbClr val="FFFFFF"/>
        </a:dk1>
        <a:lt1>
          <a:srgbClr val="375F2F"/>
        </a:lt1>
        <a:dk2>
          <a:srgbClr val="D1EFB3"/>
        </a:dk2>
        <a:lt2>
          <a:srgbClr val="55863C"/>
        </a:lt2>
        <a:accent1>
          <a:srgbClr val="00CC66"/>
        </a:accent1>
        <a:accent2>
          <a:srgbClr val="8EAC66"/>
        </a:accent2>
        <a:accent3>
          <a:srgbClr val="AEB7AD"/>
        </a:accent3>
        <a:accent4>
          <a:srgbClr val="DCDCDC"/>
        </a:accent4>
        <a:accent5>
          <a:srgbClr val="AAE2B9"/>
        </a:accent5>
        <a:accent6>
          <a:srgbClr val="7F9A5B"/>
        </a:accent6>
        <a:hlink>
          <a:srgbClr val="B4EF7F"/>
        </a:hlink>
        <a:folHlink>
          <a:srgbClr val="F8F6AC"/>
        </a:folHlink>
      </a:clrScheme>
      <a:clrMap bg1="lt1" tx1="dk1" bg2="lt2" tx2="dk2" accent1="accent1" accent2="accent2" accent3="accent3" accent4="accent4" accent5="accent5" accent6="accent6" hlink="hlink" folHlink="folHlink"/>
    </a:extraClrScheme>
    <a:extraClrScheme>
      <a:clrScheme name="">
        <a:dk1>
          <a:srgbClr val="FFFFFF"/>
        </a:dk1>
        <a:lt1>
          <a:srgbClr val="486768"/>
        </a:lt1>
        <a:dk2>
          <a:srgbClr val="DDDDDD"/>
        </a:dk2>
        <a:lt2>
          <a:srgbClr val="588073"/>
        </a:lt2>
        <a:accent1>
          <a:srgbClr val="33CCCC"/>
        </a:accent1>
        <a:accent2>
          <a:srgbClr val="008871"/>
        </a:accent2>
        <a:accent3>
          <a:srgbClr val="B1B9B9"/>
        </a:accent3>
        <a:accent4>
          <a:srgbClr val="DCDCDC"/>
        </a:accent4>
        <a:accent5>
          <a:srgbClr val="ADE2E2"/>
        </a:accent5>
        <a:accent6>
          <a:srgbClr val="007965"/>
        </a:accent6>
        <a:hlink>
          <a:srgbClr val="00CC99"/>
        </a:hlink>
        <a:folHlink>
          <a:srgbClr val="A8A8A8"/>
        </a:folHlink>
      </a:clrScheme>
      <a:clrMap bg1="lt1" tx1="dk1" bg2="lt2" tx2="dk2" accent1="accent1" accent2="accent2" accent3="accent3" accent4="accent4" accent5="accent5" accent6="accent6" hlink="hlink" folHlink="folHlink"/>
    </a:extraClrScheme>
    <a:extraClrScheme>
      <a:clrScheme name="">
        <a:dk1>
          <a:srgbClr val="FFFFFF"/>
        </a:dk1>
        <a:lt1>
          <a:srgbClr val="575863"/>
        </a:lt1>
        <a:dk2>
          <a:srgbClr val="FFFFCC"/>
        </a:dk2>
        <a:lt2>
          <a:srgbClr val="6B6C75"/>
        </a:lt2>
        <a:accent1>
          <a:srgbClr val="677481"/>
        </a:accent1>
        <a:accent2>
          <a:srgbClr val="697E5E"/>
        </a:accent2>
        <a:accent3>
          <a:srgbClr val="B5B5B8"/>
        </a:accent3>
        <a:accent4>
          <a:srgbClr val="DCDCDC"/>
        </a:accent4>
        <a:accent5>
          <a:srgbClr val="B9BDC1"/>
        </a:accent5>
        <a:accent6>
          <a:srgbClr val="5E7054"/>
        </a:accent6>
        <a:hlink>
          <a:srgbClr val="E9E77F"/>
        </a:hlink>
        <a:folHlink>
          <a:srgbClr val="D3A44F"/>
        </a:folHlink>
      </a:clrScheme>
      <a:clrMap bg1="lt1" tx1="dk1" bg2="lt2" tx2="dk2" accent1="accent1" accent2="accent2" accent3="accent3" accent4="accent4" accent5="accent5" accent6="accent6" hlink="hlink" folHlink="folHlink"/>
    </a:extraClrScheme>
    <a:extraClrScheme>
      <a:clrScheme name="">
        <a:dk1>
          <a:srgbClr val="000000"/>
        </a:dk1>
        <a:lt1>
          <a:srgbClr val="C4D6BE"/>
        </a:lt1>
        <a:dk2>
          <a:srgbClr val="339966"/>
        </a:dk2>
        <a:lt2>
          <a:srgbClr val="EFFBF0"/>
        </a:lt2>
        <a:accent1>
          <a:srgbClr val="DDDDDD"/>
        </a:accent1>
        <a:accent2>
          <a:srgbClr val="CCFF99"/>
        </a:accent2>
        <a:accent3>
          <a:srgbClr val="DEE7DB"/>
        </a:accent3>
        <a:accent4>
          <a:srgbClr val="000000"/>
        </a:accent4>
        <a:accent5>
          <a:srgbClr val="EBEBEB"/>
        </a:accent5>
        <a:accent6>
          <a:srgbClr val="B7E589"/>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
        <a:dk1>
          <a:srgbClr val="000000"/>
        </a:dk1>
        <a:lt1>
          <a:srgbClr val="D6DAE4"/>
        </a:lt1>
        <a:dk2>
          <a:srgbClr val="000099"/>
        </a:dk2>
        <a:lt2>
          <a:srgbClr val="FFFFFF"/>
        </a:lt2>
        <a:accent1>
          <a:srgbClr val="BFDEE3"/>
        </a:accent1>
        <a:accent2>
          <a:srgbClr val="C0C0C0"/>
        </a:accent2>
        <a:accent3>
          <a:srgbClr val="E7E9EF"/>
        </a:accent3>
        <a:accent4>
          <a:srgbClr val="000000"/>
        </a:accent4>
        <a:accent5>
          <a:srgbClr val="DBEBEE"/>
        </a:accent5>
        <a:accent6>
          <a:srgbClr val="ACACAC"/>
        </a:accent6>
        <a:hlink>
          <a:srgbClr val="3333CC"/>
        </a:hlink>
        <a:folHlink>
          <a:srgbClr val="5E93C9"/>
        </a:folHlink>
      </a:clrScheme>
      <a:clrMap bg1="lt1" tx1="dk1" bg2="lt2" tx2="dk2" accent1="accent1" accent2="accent2" accent3="accent3" accent4="accent4" accent5="accent5" accent6="accent6" hlink="hlink" folHlink="folHlink"/>
    </a:extraClrScheme>
    <a:extraClrScheme>
      <a:clrScheme name="">
        <a:dk1>
          <a:srgbClr val="4A2500"/>
        </a:dk1>
        <a:lt1>
          <a:srgbClr val="C2C0BA"/>
        </a:lt1>
        <a:dk2>
          <a:srgbClr val="788569"/>
        </a:dk2>
        <a:lt2>
          <a:srgbClr val="F4F4EC"/>
        </a:lt2>
        <a:accent1>
          <a:srgbClr val="E1DFC1"/>
        </a:accent1>
        <a:accent2>
          <a:srgbClr val="A5A7AF"/>
        </a:accent2>
        <a:accent3>
          <a:srgbClr val="DDDCD9"/>
        </a:accent3>
        <a:accent4>
          <a:srgbClr val="3E1E00"/>
        </a:accent4>
        <a:accent5>
          <a:srgbClr val="EDECDC"/>
        </a:accent5>
        <a:accent6>
          <a:srgbClr val="94959D"/>
        </a:accent6>
        <a:hlink>
          <a:srgbClr val="9C9800"/>
        </a:hlink>
        <a:folHlink>
          <a:srgbClr val="6666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Shimmer</Template>
  <TotalTime>0</TotalTime>
  <Words>9592</Words>
  <Application>WPS 演示</Application>
  <PresentationFormat>全屏显示(4:3)</PresentationFormat>
  <Paragraphs>253</Paragraphs>
  <Slides>50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50</vt:i4>
      </vt:variant>
    </vt:vector>
  </HeadingPairs>
  <TitlesOfParts>
    <vt:vector size="58" baseType="lpstr">
      <vt:lpstr>Arial</vt:lpstr>
      <vt:lpstr>宋体</vt:lpstr>
      <vt:lpstr>Wingdings</vt:lpstr>
      <vt:lpstr>Tahoma</vt:lpstr>
      <vt:lpstr>微软雅黑</vt:lpstr>
      <vt:lpstr>Arial Unicode MS</vt:lpstr>
      <vt:lpstr>Calibri</vt:lpstr>
      <vt:lpstr>Shimmer</vt:lpstr>
      <vt:lpstr>技术传播学 第三讲 有效简历 Technical communication Episode 3 Effective Résumés </vt:lpstr>
      <vt:lpstr>Part I Professional skills: </vt:lpstr>
      <vt:lpstr>PowerPoint 演示文稿</vt:lpstr>
      <vt:lpstr>PowerPoint 演示文稿</vt:lpstr>
      <vt:lpstr>PowerPoint 演示文稿</vt:lpstr>
      <vt:lpstr>Project 2 Making the résumés look professional </vt:lpstr>
      <vt:lpstr>Suggested notes: </vt:lpstr>
      <vt:lpstr>Suggested notes:</vt:lpstr>
      <vt:lpstr>Project 3 Types of Résumés</vt:lpstr>
      <vt:lpstr>suggested key for task operation 2:  </vt:lpstr>
      <vt:lpstr>PowerPoint 演示文稿</vt:lpstr>
      <vt:lpstr>PowerPoint 演示文稿</vt:lpstr>
      <vt:lpstr>PowerPoint 演示文稿</vt:lpstr>
      <vt:lpstr>PowerPoint 演示文稿</vt:lpstr>
      <vt:lpstr> Part II CULTURE AND ETHICS NOTES</vt:lpstr>
      <vt:lpstr>PowerPoint 演示文稿</vt:lpstr>
      <vt:lpstr>PowerPoint 演示文稿</vt:lpstr>
      <vt:lpstr>Suggested answer:</vt:lpstr>
      <vt:lpstr>CULTURE AND ETHICS NOTES  on writing honest job-application materials </vt:lpstr>
      <vt:lpstr>Misconducts and consequences</vt:lpstr>
      <vt:lpstr>Questions for review</vt:lpstr>
      <vt:lpstr>Questions for review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 to the audience</vt:lpstr>
      <vt:lpstr>Necessary declarations to make</vt:lpstr>
      <vt:lpstr>How does the Outline go 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45</cp:revision>
  <dcterms:created xsi:type="dcterms:W3CDTF">2017-09-25T22:19:00Z</dcterms:created>
  <dcterms:modified xsi:type="dcterms:W3CDTF">2018-12-13T12:42:14Z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2052-10.1.0.7697</vt:lpwstr>
  </property>
</Properties>
</file>