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90" r:id="rId3"/>
    <p:sldId id="291" r:id="rId4"/>
    <p:sldId id="293" r:id="rId5"/>
    <p:sldId id="294" r:id="rId6"/>
    <p:sldId id="296" r:id="rId7"/>
    <p:sldId id="295" r:id="rId8"/>
    <p:sldId id="297" r:id="rId9"/>
    <p:sldId id="298" r:id="rId10"/>
    <p:sldId id="308" r:id="rId11"/>
    <p:sldId id="307" r:id="rId12"/>
    <p:sldId id="299" r:id="rId13"/>
    <p:sldId id="300" r:id="rId14"/>
    <p:sldId id="301" r:id="rId15"/>
    <p:sldId id="302" r:id="rId16"/>
    <p:sldId id="303" r:id="rId17"/>
    <p:sldId id="304" r:id="rId18"/>
    <p:sldId id="305" r:id="rId19"/>
    <p:sldId id="306" r:id="rId20"/>
    <p:sldId id="267" r:id="rId21"/>
    <p:sldId id="268" r:id="rId22"/>
    <p:sldId id="269" r:id="rId23"/>
    <p:sldId id="270" r:id="rId24"/>
    <p:sldId id="271" r:id="rId25"/>
    <p:sldId id="309" r:id="rId26"/>
    <p:sldId id="273" r:id="rId27"/>
    <p:sldId id="274" r:id="rId28"/>
    <p:sldId id="275" r:id="rId29"/>
    <p:sldId id="276" r:id="rId30"/>
    <p:sldId id="333" r:id="rId31"/>
    <p:sldId id="277" r:id="rId32"/>
    <p:sldId id="278" r:id="rId33"/>
    <p:sldId id="279" r:id="rId34"/>
    <p:sldId id="265" r:id="rId35"/>
    <p:sldId id="258" r:id="rId3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2" d="100"/>
          <a:sy n="72" d="100"/>
        </p:scale>
        <p:origin x="-84" y="7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2CD76-3CCC-496F-A01D-1ADA98B298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E9105-BED7-4C45-939C-C07FE8AAA5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lvl1pPr>
              <a:defRPr>
                <a:solidFill>
                  <a:srgbClr val="FFFF00"/>
                </a:solidFill>
              </a:defRPr>
            </a:lvl1pPr>
          </a:lstStyle>
          <a:p>
            <a:r>
              <a:rPr lang="zh-CN" altLang="en-US" dirty="0"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
        <p:nvSpPr>
          <p:cNvPr id="7" name="文本框 6"/>
          <p:cNvSpPr txBox="1"/>
          <p:nvPr userDrawn="1"/>
        </p:nvSpPr>
        <p:spPr>
          <a:xfrm rot="19100730">
            <a:off x="-831750" y="1505634"/>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7" name="文本框 16"/>
          <p:cNvSpPr txBox="1"/>
          <p:nvPr userDrawn="1"/>
        </p:nvSpPr>
        <p:spPr>
          <a:xfrm rot="19100730">
            <a:off x="356667" y="4982150"/>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8" name="文本框 17"/>
          <p:cNvSpPr txBox="1"/>
          <p:nvPr userDrawn="1"/>
        </p:nvSpPr>
        <p:spPr>
          <a:xfrm rot="19100730">
            <a:off x="-873825" y="485204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9" name="文本框 18"/>
          <p:cNvSpPr txBox="1"/>
          <p:nvPr userDrawn="1"/>
        </p:nvSpPr>
        <p:spPr>
          <a:xfrm rot="19100730">
            <a:off x="4387630" y="1502195"/>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0" name="文本框 19"/>
          <p:cNvSpPr txBox="1"/>
          <p:nvPr userDrawn="1"/>
        </p:nvSpPr>
        <p:spPr>
          <a:xfrm rot="19100730">
            <a:off x="2556816" y="4881067"/>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1" name="文本框 20"/>
          <p:cNvSpPr txBox="1"/>
          <p:nvPr userDrawn="1"/>
        </p:nvSpPr>
        <p:spPr>
          <a:xfrm rot="19100730">
            <a:off x="4387631" y="5083231"/>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2" name="文本框 21"/>
          <p:cNvSpPr txBox="1"/>
          <p:nvPr userDrawn="1"/>
        </p:nvSpPr>
        <p:spPr>
          <a:xfrm rot="19100730">
            <a:off x="-967416" y="3926498"/>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3" name="文本框 22"/>
          <p:cNvSpPr txBox="1"/>
          <p:nvPr userDrawn="1"/>
        </p:nvSpPr>
        <p:spPr>
          <a:xfrm rot="19100730">
            <a:off x="-902877" y="412481"/>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4" name="文本框 23"/>
          <p:cNvSpPr txBox="1"/>
          <p:nvPr userDrawn="1"/>
        </p:nvSpPr>
        <p:spPr>
          <a:xfrm rot="19100730">
            <a:off x="6114483" y="4852048"/>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5" name="文本框 24"/>
          <p:cNvSpPr txBox="1"/>
          <p:nvPr userDrawn="1"/>
        </p:nvSpPr>
        <p:spPr>
          <a:xfrm rot="19100730">
            <a:off x="922366" y="1439949"/>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6" name="文本框 25"/>
          <p:cNvSpPr txBox="1"/>
          <p:nvPr userDrawn="1"/>
        </p:nvSpPr>
        <p:spPr>
          <a:xfrm rot="19100730">
            <a:off x="2285680" y="154649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7" name="文本框 26"/>
          <p:cNvSpPr txBox="1"/>
          <p:nvPr userDrawn="1"/>
        </p:nvSpPr>
        <p:spPr>
          <a:xfrm rot="19100730">
            <a:off x="3132275" y="160327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8" name="文本框 27"/>
          <p:cNvSpPr txBox="1"/>
          <p:nvPr userDrawn="1"/>
        </p:nvSpPr>
        <p:spPr>
          <a:xfrm rot="19100730">
            <a:off x="4246116" y="4246215"/>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9" name="文本框 28"/>
          <p:cNvSpPr txBox="1"/>
          <p:nvPr userDrawn="1"/>
        </p:nvSpPr>
        <p:spPr>
          <a:xfrm rot="19100730">
            <a:off x="3141074" y="3465860"/>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4852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6462"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138" y="1981200"/>
            <a:ext cx="3696462"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8" name="页脚占位符 7"/>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3" name="页脚占位符 2"/>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组合 13313"/>
          <p:cNvGrpSpPr/>
          <p:nvPr/>
        </p:nvGrpSpPr>
        <p:grpSpPr>
          <a:xfrm>
            <a:off x="0" y="6350"/>
            <a:ext cx="9140825" cy="6851650"/>
            <a:chOff x="0" y="4"/>
            <a:chExt cx="5758" cy="4316"/>
          </a:xfrm>
        </p:grpSpPr>
        <p:sp>
          <p:nvSpPr>
            <p:cNvPr id="13315" name="任意多边形 13314"/>
            <p:cNvSpPr/>
            <p:nvPr/>
          </p:nvSpPr>
          <p:spPr>
            <a:xfrm>
              <a:off x="558" y="1161"/>
              <a:ext cx="5200" cy="3159"/>
            </a:xfrm>
            <a:custGeom>
              <a:avLst/>
              <a:gdLst/>
              <a:ahLst/>
              <a:cxnLst/>
              <a:rect l="0" t="0" r="0" b="0"/>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tileRect/>
            </a:gradFill>
            <a:ln w="9525">
              <a:noFill/>
            </a:ln>
          </p:spPr>
          <p:txBody>
            <a:bodyPr/>
            <a:lstStyle/>
            <a:p>
              <a:endParaRPr lang="zh-CN" altLang="en-US"/>
            </a:p>
          </p:txBody>
        </p:sp>
        <p:sp>
          <p:nvSpPr>
            <p:cNvPr id="13316" name="任意多边形 13315"/>
            <p:cNvSpPr/>
            <p:nvPr/>
          </p:nvSpPr>
          <p:spPr>
            <a:xfrm>
              <a:off x="0" y="1161"/>
              <a:ext cx="558" cy="3159"/>
            </a:xfrm>
            <a:custGeom>
              <a:avLst/>
              <a:gdLst/>
              <a:ahLst/>
              <a:cxnLst/>
              <a:rect l="0" t="0" r="0" b="0"/>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grpSp>
          <p:nvGrpSpPr>
            <p:cNvPr id="13317" name="组合 13316"/>
            <p:cNvGrpSpPr/>
            <p:nvPr userDrawn="1"/>
          </p:nvGrpSpPr>
          <p:grpSpPr>
            <a:xfrm>
              <a:off x="0" y="4"/>
              <a:ext cx="5758" cy="4316"/>
              <a:chOff x="0" y="4"/>
              <a:chExt cx="5758" cy="4316"/>
            </a:xfrm>
          </p:grpSpPr>
          <p:sp>
            <p:nvSpPr>
              <p:cNvPr id="13318" name="任意多边形 13317"/>
              <p:cNvSpPr/>
              <p:nvPr/>
            </p:nvSpPr>
            <p:spPr>
              <a:xfrm>
                <a:off x="552" y="4"/>
                <a:ext cx="12" cy="695"/>
              </a:xfrm>
              <a:custGeom>
                <a:avLst/>
                <a:gdLst/>
                <a:ahLst/>
                <a:cxnLst/>
                <a:rect l="0" t="0" r="0" b="0"/>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sp>
            <p:nvSpPr>
              <p:cNvPr id="13319" name="任意多边形 13318"/>
              <p:cNvSpPr/>
              <p:nvPr/>
            </p:nvSpPr>
            <p:spPr>
              <a:xfrm>
                <a:off x="552" y="1623"/>
                <a:ext cx="12" cy="2697"/>
              </a:xfrm>
              <a:custGeom>
                <a:avLst/>
                <a:gdLst/>
                <a:ahLst/>
                <a:cxnLst/>
                <a:rect l="0" t="0" r="0" b="0"/>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sp>
            <p:nvSpPr>
              <p:cNvPr id="13320" name="任意多边形 13319"/>
              <p:cNvSpPr/>
              <p:nvPr/>
            </p:nvSpPr>
            <p:spPr>
              <a:xfrm>
                <a:off x="1019" y="1155"/>
                <a:ext cx="4739" cy="12"/>
              </a:xfrm>
              <a:custGeom>
                <a:avLst/>
                <a:gdLst/>
                <a:ahLst/>
                <a:cxnLst/>
                <a:rect l="0" t="0" r="0" b="0"/>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tileRect/>
              </a:gradFill>
              <a:ln w="9525">
                <a:noFill/>
              </a:ln>
            </p:spPr>
            <p:txBody>
              <a:bodyPr/>
              <a:lstStyle/>
              <a:p>
                <a:endParaRPr lang="zh-CN" altLang="en-US"/>
              </a:p>
            </p:txBody>
          </p:sp>
          <p:sp>
            <p:nvSpPr>
              <p:cNvPr id="13321" name="任意多边形 13320"/>
              <p:cNvSpPr/>
              <p:nvPr/>
            </p:nvSpPr>
            <p:spPr>
              <a:xfrm>
                <a:off x="552" y="1371"/>
                <a:ext cx="12" cy="252"/>
              </a:xfrm>
              <a:custGeom>
                <a:avLst/>
                <a:gdLst/>
                <a:ahLst/>
                <a:cxnLst/>
                <a:rect l="0" t="0" r="0" b="0"/>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tileRect/>
              </a:gradFill>
              <a:ln w="9525">
                <a:noFill/>
              </a:ln>
            </p:spPr>
            <p:txBody>
              <a:bodyPr/>
              <a:lstStyle/>
              <a:p>
                <a:endParaRPr lang="zh-CN" altLang="en-US"/>
              </a:p>
            </p:txBody>
          </p:sp>
          <p:sp>
            <p:nvSpPr>
              <p:cNvPr id="13322" name="任意多边形 13321"/>
              <p:cNvSpPr/>
              <p:nvPr/>
            </p:nvSpPr>
            <p:spPr>
              <a:xfrm>
                <a:off x="552" y="699"/>
                <a:ext cx="12" cy="252"/>
              </a:xfrm>
              <a:custGeom>
                <a:avLst/>
                <a:gdLst/>
                <a:ahLst/>
                <a:cxnLst/>
                <a:rect l="0" t="0" r="0" b="0"/>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tileRect/>
              </a:gradFill>
              <a:ln w="9525">
                <a:noFill/>
              </a:ln>
            </p:spPr>
            <p:txBody>
              <a:bodyPr/>
              <a:lstStyle/>
              <a:p>
                <a:endParaRPr lang="zh-CN" altLang="en-US"/>
              </a:p>
            </p:txBody>
          </p:sp>
          <p:sp>
            <p:nvSpPr>
              <p:cNvPr id="13323" name="任意多边形 13322"/>
              <p:cNvSpPr/>
              <p:nvPr/>
            </p:nvSpPr>
            <p:spPr>
              <a:xfrm>
                <a:off x="552" y="951"/>
                <a:ext cx="12" cy="420"/>
              </a:xfrm>
              <a:custGeom>
                <a:avLst/>
                <a:gdLst/>
                <a:ahLst/>
                <a:cxnLst/>
                <a:rect l="0" t="0" r="0" b="0"/>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tileRect/>
              </a:gradFill>
              <a:ln w="9525">
                <a:noFill/>
              </a:ln>
            </p:spPr>
            <p:txBody>
              <a:bodyPr/>
              <a:lstStyle/>
              <a:p>
                <a:endParaRPr lang="zh-CN" altLang="en-US"/>
              </a:p>
            </p:txBody>
          </p:sp>
          <p:sp>
            <p:nvSpPr>
              <p:cNvPr id="13324" name="任意多边形 13323"/>
              <p:cNvSpPr/>
              <p:nvPr/>
            </p:nvSpPr>
            <p:spPr>
              <a:xfrm>
                <a:off x="0" y="1155"/>
                <a:ext cx="351" cy="12"/>
              </a:xfrm>
              <a:custGeom>
                <a:avLst/>
                <a:gdLst/>
                <a:ahLst/>
                <a:cxnLst/>
                <a:rect l="0" t="0" r="0" b="0"/>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tileRect/>
              </a:gradFill>
              <a:ln w="9525">
                <a:noFill/>
              </a:ln>
            </p:spPr>
            <p:txBody>
              <a:bodyPr/>
              <a:lstStyle/>
              <a:p>
                <a:endParaRPr lang="zh-CN" altLang="en-US"/>
              </a:p>
            </p:txBody>
          </p:sp>
          <p:sp>
            <p:nvSpPr>
              <p:cNvPr id="13325" name="任意多边形 13324"/>
              <p:cNvSpPr/>
              <p:nvPr/>
            </p:nvSpPr>
            <p:spPr>
              <a:xfrm>
                <a:off x="767" y="1155"/>
                <a:ext cx="252" cy="12"/>
              </a:xfrm>
              <a:custGeom>
                <a:avLst/>
                <a:gdLst/>
                <a:ahLst/>
                <a:cxnLst/>
                <a:rect l="0" t="0" r="0" b="0"/>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tileRect/>
              </a:gradFill>
              <a:ln w="9525">
                <a:noFill/>
              </a:ln>
            </p:spPr>
            <p:txBody>
              <a:bodyPr/>
              <a:lstStyle/>
              <a:p>
                <a:endParaRPr lang="zh-CN" altLang="en-US"/>
              </a:p>
            </p:txBody>
          </p:sp>
          <p:sp>
            <p:nvSpPr>
              <p:cNvPr id="13326" name="任意多边形 13325"/>
              <p:cNvSpPr/>
              <p:nvPr/>
            </p:nvSpPr>
            <p:spPr>
              <a:xfrm>
                <a:off x="348" y="1155"/>
                <a:ext cx="419" cy="12"/>
              </a:xfrm>
              <a:custGeom>
                <a:avLst/>
                <a:gdLst/>
                <a:ahLst/>
                <a:cxnLst/>
                <a:rect l="0" t="0" r="0" b="0"/>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tileRect/>
              </a:gradFill>
              <a:ln w="9525">
                <a:noFill/>
              </a:ln>
            </p:spPr>
            <p:txBody>
              <a:bodyPr/>
              <a:lstStyle/>
              <a:p>
                <a:endParaRPr lang="zh-CN" altLang="en-US"/>
              </a:p>
            </p:txBody>
          </p:sp>
        </p:grpSp>
      </p:grpSp>
      <p:sp>
        <p:nvSpPr>
          <p:cNvPr id="13327" name="标题 13326"/>
          <p:cNvSpPr>
            <a:spLocks noGrp="1"/>
          </p:cNvSpPr>
          <p:nvPr>
            <p:ph type="title"/>
          </p:nvPr>
        </p:nvSpPr>
        <p:spPr>
          <a:xfrm>
            <a:off x="1066800" y="304800"/>
            <a:ext cx="7543800" cy="1431925"/>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3328" name="文本占位符 13327"/>
          <p:cNvSpPr>
            <a:spLocks noGrp="1"/>
          </p:cNvSpPr>
          <p:nvPr>
            <p:ph type="body" idx="1"/>
          </p:nvPr>
        </p:nvSpPr>
        <p:spPr>
          <a:xfrm>
            <a:off x="1066800" y="1981200"/>
            <a:ext cx="75438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329" name="日期占位符 13328"/>
          <p:cNvSpPr>
            <a:spLocks noGrp="1"/>
          </p:cNvSpPr>
          <p:nvPr>
            <p:ph type="dt" sz="half" idx="2"/>
          </p:nvPr>
        </p:nvSpPr>
        <p:spPr>
          <a:xfrm>
            <a:off x="1066800" y="6248400"/>
            <a:ext cx="1905000" cy="457200"/>
          </a:xfrm>
          <a:prstGeom prst="rect">
            <a:avLst/>
          </a:prstGeom>
          <a:noFill/>
          <a:ln w="9525">
            <a:noFill/>
          </a:ln>
        </p:spPr>
        <p:txBody>
          <a:bodyPr/>
          <a:lstStyle>
            <a:lvl1pPr>
              <a:defRPr sz="1000" b="0">
                <a:latin typeface="Tahoma" panose="020B0604030504040204" charset="0"/>
              </a:defRPr>
            </a:lvl1p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13330" name="页脚占位符 13329"/>
          <p:cNvSpPr>
            <a:spLocks noGrp="1"/>
          </p:cNvSpPr>
          <p:nvPr>
            <p:ph type="ftr" sz="quarter" idx="3"/>
          </p:nvPr>
        </p:nvSpPr>
        <p:spPr>
          <a:xfrm>
            <a:off x="3429000" y="6248400"/>
            <a:ext cx="2895600" cy="457200"/>
          </a:xfrm>
          <a:prstGeom prst="rect">
            <a:avLst/>
          </a:prstGeom>
          <a:noFill/>
          <a:ln w="9525">
            <a:noFill/>
          </a:ln>
        </p:spPr>
        <p:txBody>
          <a:bodyPr/>
          <a:lstStyle>
            <a:lvl1pPr algn="ctr">
              <a:defRPr sz="1000" b="0">
                <a:latin typeface="Tahoma" panose="020B0604030504040204" charset="0"/>
              </a:defRPr>
            </a:lvl1p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13331" name="灯片编号占位符 13330"/>
          <p:cNvSpPr>
            <a:spLocks noGrp="1"/>
          </p:cNvSpPr>
          <p:nvPr>
            <p:ph type="sldNum" sz="quarter" idx="4"/>
          </p:nvPr>
        </p:nvSpPr>
        <p:spPr>
          <a:xfrm>
            <a:off x="6705600" y="6248400"/>
            <a:ext cx="1905000" cy="457200"/>
          </a:xfrm>
          <a:prstGeom prst="rect">
            <a:avLst/>
          </a:prstGeom>
          <a:noFill/>
          <a:ln w="9525">
            <a:noFill/>
          </a:ln>
        </p:spPr>
        <p:txBody>
          <a:bodyPr/>
          <a:lstStyle>
            <a:lvl1pPr algn="r">
              <a:defRPr sz="1000" b="0">
                <a:latin typeface="Tahoma" panose="020B0604030504040204" charset="0"/>
              </a:defRPr>
            </a:lvl1p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3327"/>
                                        </p:tgtEl>
                                        <p:attrNameLst>
                                          <p:attrName>style.visibility</p:attrName>
                                        </p:attrNameLst>
                                      </p:cBhvr>
                                      <p:to>
                                        <p:strVal val="visible"/>
                                      </p:to>
                                    </p:set>
                                    <p:anim calcmode="lin" valueType="num">
                                      <p:cBhvr>
                                        <p:cTn id="7" dur="1000" fill="hold"/>
                                        <p:tgtEl>
                                          <p:spTgt spid="13327"/>
                                        </p:tgtEl>
                                        <p:attrNameLst>
                                          <p:attrName>ppt_x</p:attrName>
                                        </p:attrNameLst>
                                      </p:cBhvr>
                                      <p:tavLst>
                                        <p:tav tm="0">
                                          <p:val>
                                            <p:strVal val="#ppt_x-.2"/>
                                          </p:val>
                                        </p:tav>
                                        <p:tav tm="100000">
                                          <p:val>
                                            <p:strVal val="#ppt_x"/>
                                          </p:val>
                                        </p:tav>
                                      </p:tavLst>
                                    </p:anim>
                                    <p:anim calcmode="lin" valueType="num">
                                      <p:cBhvr>
                                        <p:cTn id="8" dur="1000" fill="hold"/>
                                        <p:tgtEl>
                                          <p:spTgt spid="133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27"/>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13328">
                                            <p:txEl>
                                              <p:pRg st="0" end="0"/>
                                            </p:txEl>
                                          </p:spTgt>
                                        </p:tgtEl>
                                        <p:attrNameLst>
                                          <p:attrName>style.visibility</p:attrName>
                                        </p:attrNameLst>
                                      </p:cBhvr>
                                      <p:to>
                                        <p:strVal val="visible"/>
                                      </p:to>
                                    </p:set>
                                    <p:animEffect transition="in" filter="fade">
                                      <p:cBhvr>
                                        <p:cTn id="14" dur="500"/>
                                        <p:tgtEl>
                                          <p:spTgt spid="13328">
                                            <p:txEl>
                                              <p:pRg st="0" end="0"/>
                                            </p:txEl>
                                          </p:spTgt>
                                        </p:tgtEl>
                                      </p:cBhvr>
                                    </p:animEffect>
                                    <p:anim calcmode="lin" valueType="num">
                                      <p:cBhvr>
                                        <p:cTn id="15" dur="500" fill="hold"/>
                                        <p:tgtEl>
                                          <p:spTgt spid="1332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3328">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indefinite" fill="hold">
                                          <p:stCondLst>
                                            <p:cond delay="0"/>
                                          </p:stCondLst>
                                        </p:cTn>
                                        <p:tgtEl>
                                          <p:spTgt spid="13328">
                                            <p:txEl>
                                              <p:pRg st="1" end="1"/>
                                            </p:txEl>
                                          </p:spTgt>
                                        </p:tgtEl>
                                        <p:attrNameLst>
                                          <p:attrName>style.visibility</p:attrName>
                                        </p:attrNameLst>
                                      </p:cBhvr>
                                      <p:to>
                                        <p:strVal val="visible"/>
                                      </p:to>
                                    </p:set>
                                    <p:animEffect transition="in" filter="fade">
                                      <p:cBhvr>
                                        <p:cTn id="19" dur="500"/>
                                        <p:tgtEl>
                                          <p:spTgt spid="13328">
                                            <p:txEl>
                                              <p:pRg st="1" end="1"/>
                                            </p:txEl>
                                          </p:spTgt>
                                        </p:tgtEl>
                                      </p:cBhvr>
                                    </p:animEffect>
                                    <p:anim calcmode="lin" valueType="num">
                                      <p:cBhvr>
                                        <p:cTn id="20" dur="500" fill="hold"/>
                                        <p:tgtEl>
                                          <p:spTgt spid="13328">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328">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indefinite" fill="hold">
                                          <p:stCondLst>
                                            <p:cond delay="0"/>
                                          </p:stCondLst>
                                        </p:cTn>
                                        <p:tgtEl>
                                          <p:spTgt spid="13328">
                                            <p:txEl>
                                              <p:pRg st="2" end="2"/>
                                            </p:txEl>
                                          </p:spTgt>
                                        </p:tgtEl>
                                        <p:attrNameLst>
                                          <p:attrName>style.visibility</p:attrName>
                                        </p:attrNameLst>
                                      </p:cBhvr>
                                      <p:to>
                                        <p:strVal val="visible"/>
                                      </p:to>
                                    </p:set>
                                    <p:animEffect transition="in" filter="fade">
                                      <p:cBhvr>
                                        <p:cTn id="24" dur="500"/>
                                        <p:tgtEl>
                                          <p:spTgt spid="13328">
                                            <p:txEl>
                                              <p:pRg st="2" end="2"/>
                                            </p:txEl>
                                          </p:spTgt>
                                        </p:tgtEl>
                                      </p:cBhvr>
                                    </p:animEffect>
                                    <p:anim calcmode="lin" valueType="num">
                                      <p:cBhvr>
                                        <p:cTn id="25" dur="500" fill="hold"/>
                                        <p:tgtEl>
                                          <p:spTgt spid="13328">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3328">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indefinite" fill="hold">
                                          <p:stCondLst>
                                            <p:cond delay="0"/>
                                          </p:stCondLst>
                                        </p:cTn>
                                        <p:tgtEl>
                                          <p:spTgt spid="13328">
                                            <p:txEl>
                                              <p:pRg st="3" end="3"/>
                                            </p:txEl>
                                          </p:spTgt>
                                        </p:tgtEl>
                                        <p:attrNameLst>
                                          <p:attrName>style.visibility</p:attrName>
                                        </p:attrNameLst>
                                      </p:cBhvr>
                                      <p:to>
                                        <p:strVal val="visible"/>
                                      </p:to>
                                    </p:set>
                                    <p:animEffect transition="in" filter="fade">
                                      <p:cBhvr>
                                        <p:cTn id="29" dur="500"/>
                                        <p:tgtEl>
                                          <p:spTgt spid="13328">
                                            <p:txEl>
                                              <p:pRg st="3" end="3"/>
                                            </p:txEl>
                                          </p:spTgt>
                                        </p:tgtEl>
                                      </p:cBhvr>
                                    </p:animEffect>
                                    <p:anim calcmode="lin" valueType="num">
                                      <p:cBhvr>
                                        <p:cTn id="30" dur="500" fill="hold"/>
                                        <p:tgtEl>
                                          <p:spTgt spid="13328">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3328">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indefinite" fill="hold">
                                          <p:stCondLst>
                                            <p:cond delay="0"/>
                                          </p:stCondLst>
                                        </p:cTn>
                                        <p:tgtEl>
                                          <p:spTgt spid="13328">
                                            <p:txEl>
                                              <p:pRg st="4" end="4"/>
                                            </p:txEl>
                                          </p:spTgt>
                                        </p:tgtEl>
                                        <p:attrNameLst>
                                          <p:attrName>style.visibility</p:attrName>
                                        </p:attrNameLst>
                                      </p:cBhvr>
                                      <p:to>
                                        <p:strVal val="visible"/>
                                      </p:to>
                                    </p:set>
                                    <p:animEffect transition="in" filter="fade">
                                      <p:cBhvr>
                                        <p:cTn id="34" dur="500"/>
                                        <p:tgtEl>
                                          <p:spTgt spid="13328">
                                            <p:txEl>
                                              <p:pRg st="4" end="4"/>
                                            </p:txEl>
                                          </p:spTgt>
                                        </p:tgtEl>
                                      </p:cBhvr>
                                    </p:animEffect>
                                    <p:anim calcmode="lin" valueType="num">
                                      <p:cBhvr>
                                        <p:cTn id="35" dur="500" fill="hold"/>
                                        <p:tgtEl>
                                          <p:spTgt spid="13328">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3328">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p:bldP spid="13328" grpId="0" build="p"/>
    </p:bldLst>
  </p:timing>
  <p:hf sldNum="0" hd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effectLst/>
                <a:latin typeface="+mj-ea"/>
              </a:rPr>
              <a:t>《</a:t>
            </a:r>
            <a:r>
              <a:rPr lang="zh-CN" altLang="en-US" sz="2400" dirty="0">
                <a:effectLst/>
                <a:latin typeface="+mj-ea"/>
              </a:rPr>
              <a:t>技术传播学</a:t>
            </a:r>
            <a:r>
              <a:rPr lang="en-US" altLang="zh-CN" sz="2400" dirty="0">
                <a:effectLst/>
                <a:latin typeface="+mj-ea"/>
              </a:rPr>
              <a:t>》</a:t>
            </a:r>
            <a:r>
              <a:rPr lang="zh-CN" altLang="en-US" sz="2400" dirty="0">
                <a:effectLst/>
                <a:latin typeface="+mj-ea"/>
              </a:rPr>
              <a:t>第四讲 </a:t>
            </a:r>
            <a:r>
              <a:rPr lang="zh-CN" altLang="en-US" sz="2400" dirty="0" smtClean="0">
                <a:effectLst/>
                <a:latin typeface="+mj-ea"/>
              </a:rPr>
              <a:t>：有效</a:t>
            </a:r>
            <a:r>
              <a:rPr lang="zh-CN" altLang="en-US" sz="2400" dirty="0">
                <a:effectLst/>
                <a:latin typeface="+mj-ea"/>
              </a:rPr>
              <a:t>说明书与用户手册 </a:t>
            </a:r>
            <a:br>
              <a:rPr lang="zh-CN" altLang="en-US" sz="2400" dirty="0">
                <a:effectLst/>
                <a:latin typeface="+mj-ea"/>
              </a:rPr>
            </a:br>
            <a:r>
              <a:rPr lang="en-US" altLang="zh-CN" sz="2800" dirty="0">
                <a:effectLst/>
                <a:latin typeface="+mj-ea"/>
              </a:rPr>
              <a:t>Technical Communication Episode 4  </a:t>
            </a:r>
            <a:r>
              <a:rPr lang="en-US" altLang="zh-CN" sz="2800" i="1" dirty="0">
                <a:effectLst/>
                <a:latin typeface="+mj-ea"/>
                <a:cs typeface="Arial Unicode MS" panose="020B0604020202020204" pitchFamily="34" charset="-122"/>
              </a:rPr>
              <a:t>Effective Instructions and User </a:t>
            </a:r>
            <a:r>
              <a:rPr lang="en-US" altLang="zh-CN" sz="2800" i="1" dirty="0" smtClean="0">
                <a:effectLst/>
                <a:latin typeface="+mj-ea"/>
                <a:cs typeface="Arial Unicode MS" panose="020B0604020202020204" pitchFamily="34" charset="-122"/>
              </a:rPr>
              <a:t>Manuals</a:t>
            </a:r>
            <a:endParaRPr lang="zh-CN" altLang="en-US" sz="2800" i="1" dirty="0">
              <a:latin typeface="+mj-ea"/>
              <a:cs typeface="Arial Unicode MS" panose="020B0604020202020204" pitchFamily="34" charset="-122"/>
            </a:endParaRPr>
          </a:p>
        </p:txBody>
      </p:sp>
      <p:sp>
        <p:nvSpPr>
          <p:cNvPr id="3" name="内容占位符 2"/>
          <p:cNvSpPr>
            <a:spLocks noGrp="1"/>
          </p:cNvSpPr>
          <p:nvPr>
            <p:ph idx="1"/>
          </p:nvPr>
        </p:nvSpPr>
        <p:spPr/>
        <p:txBody>
          <a:bodyPr/>
          <a:lstStyle/>
          <a:p>
            <a:pPr marL="0" indent="0">
              <a:buNone/>
            </a:pPr>
            <a:r>
              <a:rPr lang="en-US" altLang="zh-CN" dirty="0">
                <a:effectLst/>
              </a:rPr>
              <a:t>Learning objectives:</a:t>
            </a:r>
            <a:endParaRPr lang="en-US" altLang="zh-CN" dirty="0">
              <a:effectLst/>
            </a:endParaRPr>
          </a:p>
          <a:p>
            <a:pPr lvl="0"/>
            <a:r>
              <a:rPr lang="en-US" altLang="zh-CN" dirty="0">
                <a:effectLst/>
              </a:rPr>
              <a:t>Learn how to start drafting instructions and user manuals</a:t>
            </a:r>
            <a:endParaRPr lang="en-US" altLang="zh-CN" dirty="0">
              <a:effectLst/>
            </a:endParaRPr>
          </a:p>
          <a:p>
            <a:pPr lvl="0"/>
            <a:r>
              <a:rPr lang="en-US" altLang="zh-CN" dirty="0">
                <a:effectLst/>
              </a:rPr>
              <a:t>Learn to resolve the issues in drafting effective instructions and manuals</a:t>
            </a:r>
            <a:endParaRPr lang="en-US" altLang="zh-CN"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876800" y="1371600"/>
            <a:ext cx="3733800" cy="4724400"/>
          </a:xfrm>
        </p:spPr>
        <p:txBody>
          <a:bodyPr/>
          <a:lstStyle/>
          <a:p>
            <a:pPr marL="0" indent="0">
              <a:buNone/>
            </a:pPr>
            <a:r>
              <a:rPr lang="en-US" altLang="zh-CN" sz="2400" b="1" dirty="0" smtClean="0"/>
              <a:t>Attractive Design</a:t>
            </a:r>
            <a:endParaRPr lang="en-US" altLang="zh-CN" sz="2400" b="1" dirty="0" smtClean="0"/>
          </a:p>
          <a:p>
            <a:r>
              <a:rPr lang="en-US" altLang="zh-CN" sz="2400" i="1" dirty="0" smtClean="0"/>
              <a:t>This </a:t>
            </a:r>
            <a:r>
              <a:rPr lang="en-US" altLang="zh-CN" sz="2400" i="1" dirty="0"/>
              <a:t>page is well designed, containing an </a:t>
            </a:r>
            <a:r>
              <a:rPr lang="en-US" altLang="zh-CN" sz="2400" i="1" u="sng" dirty="0" smtClean="0"/>
              <a:t>appropriate amount </a:t>
            </a:r>
            <a:r>
              <a:rPr lang="en-US" altLang="zh-CN" sz="2400" i="1" u="sng" dirty="0"/>
              <a:t>of information</a:t>
            </a:r>
            <a:r>
              <a:rPr lang="en-US" altLang="zh-CN" sz="2400" i="1" dirty="0"/>
              <a:t> presented in a simple </a:t>
            </a:r>
            <a:r>
              <a:rPr lang="en-US" altLang="zh-CN" sz="2400" i="1" dirty="0" smtClean="0"/>
              <a:t>two-column format</a:t>
            </a:r>
            <a:r>
              <a:rPr lang="en-US" altLang="zh-CN" sz="2400" i="1" dirty="0"/>
              <a:t>. Notice the </a:t>
            </a:r>
            <a:r>
              <a:rPr lang="en-US" altLang="zh-CN" sz="2400" i="1" u="sng" dirty="0"/>
              <a:t>effective use of white space</a:t>
            </a:r>
            <a:r>
              <a:rPr lang="en-US" altLang="zh-CN" sz="2400" i="1" dirty="0"/>
              <a:t> and </a:t>
            </a:r>
            <a:r>
              <a:rPr lang="en-US" altLang="zh-CN" sz="2400" i="1" dirty="0" smtClean="0"/>
              <a:t>the </a:t>
            </a:r>
            <a:r>
              <a:rPr lang="en-US" altLang="zh-CN" sz="2400" i="1" u="sng" dirty="0" smtClean="0"/>
              <a:t>horizontal </a:t>
            </a:r>
            <a:r>
              <a:rPr lang="en-US" altLang="zh-CN" sz="2400" i="1" u="sng" dirty="0"/>
              <a:t>rules separating the steps</a:t>
            </a:r>
            <a:r>
              <a:rPr lang="en-US" altLang="zh-CN" sz="1800" i="1" u="sng" dirty="0"/>
              <a:t>.</a:t>
            </a:r>
            <a:endParaRPr lang="zh-CN" altLang="en-US" sz="1800" u="sng"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7" name="图片 6"/>
          <p:cNvPicPr>
            <a:picLocks noChangeAspect="1"/>
          </p:cNvPicPr>
          <p:nvPr/>
        </p:nvPicPr>
        <p:blipFill>
          <a:blip r:embed="rId1"/>
          <a:stretch>
            <a:fillRect/>
          </a:stretch>
        </p:blipFill>
        <p:spPr>
          <a:xfrm>
            <a:off x="228600" y="304800"/>
            <a:ext cx="4347651" cy="525780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Guidelines for Designing Clear, Attractive </a:t>
            </a:r>
            <a:r>
              <a:rPr lang="en-US" altLang="zh-CN" sz="2400" dirty="0" smtClean="0"/>
              <a:t>Pages</a:t>
            </a:r>
            <a:endParaRPr lang="zh-CN" altLang="en-US" sz="2400" dirty="0"/>
          </a:p>
        </p:txBody>
      </p:sp>
      <p:sp>
        <p:nvSpPr>
          <p:cNvPr id="3" name="内容占位符 2"/>
          <p:cNvSpPr>
            <a:spLocks noGrp="1"/>
          </p:cNvSpPr>
          <p:nvPr>
            <p:ph idx="1"/>
          </p:nvPr>
        </p:nvSpPr>
        <p:spPr>
          <a:xfrm>
            <a:off x="152400" y="1371600"/>
            <a:ext cx="8763000" cy="4114800"/>
          </a:xfrm>
        </p:spPr>
        <p:txBody>
          <a:bodyPr/>
          <a:lstStyle/>
          <a:p>
            <a:pPr marL="0" indent="0">
              <a:buNone/>
            </a:pPr>
            <a:r>
              <a:rPr lang="en-US" altLang="zh-CN" sz="1200" dirty="0" smtClean="0"/>
              <a:t> </a:t>
            </a:r>
            <a:endParaRPr lang="en-US" altLang="zh-CN" sz="1200" dirty="0"/>
          </a:p>
          <a:p>
            <a:r>
              <a:rPr lang="en-US" altLang="zh-CN" sz="2000" dirty="0" smtClean="0"/>
              <a:t> </a:t>
            </a:r>
            <a:r>
              <a:rPr lang="en-US" altLang="zh-CN" sz="2000" b="1" u="sng" dirty="0"/>
              <a:t>Create an open, airy design.</a:t>
            </a:r>
            <a:r>
              <a:rPr lang="en-US" altLang="zh-CN" sz="2000" b="1" dirty="0"/>
              <a:t> </a:t>
            </a:r>
            <a:r>
              <a:rPr lang="en-US" altLang="zh-CN" sz="2000" dirty="0"/>
              <a:t>Do not squeeze too much information onto </a:t>
            </a:r>
            <a:r>
              <a:rPr lang="en-US" altLang="zh-CN" sz="2000" dirty="0" smtClean="0"/>
              <a:t>the page</a:t>
            </a:r>
            <a:r>
              <a:rPr lang="en-US" altLang="zh-CN" sz="2000" dirty="0"/>
              <a:t>. Build in space for wide margins and effective line spacing, use large </a:t>
            </a:r>
            <a:r>
              <a:rPr lang="en-US" altLang="zh-CN" sz="2000" dirty="0" smtClean="0"/>
              <a:t>type, and </a:t>
            </a:r>
            <a:r>
              <a:rPr lang="en-US" altLang="zh-CN" sz="2000" dirty="0"/>
              <a:t>chunk the information effectively</a:t>
            </a:r>
            <a:r>
              <a:rPr lang="en-US" altLang="zh-CN" sz="2000" dirty="0" smtClean="0"/>
              <a:t>.</a:t>
            </a:r>
            <a:endParaRPr lang="en-US" altLang="zh-CN" sz="2000" dirty="0" smtClean="0"/>
          </a:p>
          <a:p>
            <a:endParaRPr lang="en-US" altLang="zh-CN" sz="2000" dirty="0"/>
          </a:p>
          <a:p>
            <a:r>
              <a:rPr lang="en-US" altLang="zh-CN" sz="2000" b="1" u="sng" dirty="0" smtClean="0"/>
              <a:t>Clearly </a:t>
            </a:r>
            <a:r>
              <a:rPr lang="en-US" altLang="zh-CN" sz="2000" b="1" u="sng" dirty="0"/>
              <a:t>relate the graphics to the text.</a:t>
            </a:r>
            <a:r>
              <a:rPr lang="en-US" altLang="zh-CN" sz="2000" b="1" dirty="0"/>
              <a:t> </a:t>
            </a:r>
            <a:r>
              <a:rPr lang="en-US" altLang="zh-CN" sz="2000" dirty="0"/>
              <a:t>In the step-by-step portion of a set </a:t>
            </a:r>
            <a:r>
              <a:rPr lang="en-US" altLang="zh-CN" sz="2000" dirty="0" smtClean="0"/>
              <a:t>of instructions</a:t>
            </a:r>
            <a:r>
              <a:rPr lang="en-US" altLang="zh-CN" sz="2000" dirty="0"/>
              <a:t>, you will want to present graphics to accompany every step or </a:t>
            </a:r>
            <a:r>
              <a:rPr lang="en-US" altLang="zh-CN" sz="2000" dirty="0" smtClean="0"/>
              <a:t>almost every </a:t>
            </a:r>
            <a:r>
              <a:rPr lang="en-US" altLang="zh-CN" sz="2000" dirty="0"/>
              <a:t>step. Create a design that makes it clear which graphics go with each </a:t>
            </a:r>
            <a:r>
              <a:rPr lang="en-US" altLang="zh-CN" sz="2000" dirty="0" smtClean="0"/>
              <a:t>text passage</a:t>
            </a:r>
            <a:r>
              <a:rPr lang="en-US" altLang="zh-CN" sz="2000" dirty="0"/>
              <a:t>. One easy way to do this is to use a table, with the graphics in one </a:t>
            </a:r>
            <a:r>
              <a:rPr lang="en-US" altLang="zh-CN" sz="2000" dirty="0" smtClean="0"/>
              <a:t>column and </a:t>
            </a:r>
            <a:r>
              <a:rPr lang="en-US" altLang="zh-CN" sz="2000" dirty="0"/>
              <a:t>the text in the other. A horizontal rule or extra line spacing separates the </a:t>
            </a:r>
            <a:r>
              <a:rPr lang="en-US" altLang="zh-CN" sz="2000" dirty="0" smtClean="0"/>
              <a:t>text and </a:t>
            </a:r>
            <a:r>
              <a:rPr lang="en-US" altLang="zh-CN" sz="2000" dirty="0"/>
              <a:t>graphics for one step from the text and graphics for the next step.</a:t>
            </a:r>
            <a:endParaRPr lang="en-US" altLang="zh-CN" sz="2000" dirty="0"/>
          </a:p>
          <a:p>
            <a:pPr marL="0" indent="0">
              <a:buNone/>
            </a:pPr>
            <a:endParaRPr lang="zh-CN" altLang="en-US" sz="18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001000" cy="1431925"/>
          </a:xfrm>
        </p:spPr>
        <p:txBody>
          <a:bodyPr/>
          <a:lstStyle/>
          <a:p>
            <a:r>
              <a:rPr lang="en-US" altLang="zh-CN" sz="2800" dirty="0">
                <a:effectLst/>
              </a:rPr>
              <a:t>Part II Planning for safety: Ethics Note</a:t>
            </a:r>
            <a:endParaRPr lang="zh-CN" altLang="en-US" sz="2800" dirty="0"/>
          </a:p>
        </p:txBody>
      </p:sp>
      <p:sp>
        <p:nvSpPr>
          <p:cNvPr id="3" name="内容占位符 2"/>
          <p:cNvSpPr>
            <a:spLocks noGrp="1"/>
          </p:cNvSpPr>
          <p:nvPr>
            <p:ph idx="1"/>
          </p:nvPr>
        </p:nvSpPr>
        <p:spPr/>
        <p:txBody>
          <a:bodyPr/>
          <a:lstStyle/>
          <a:p>
            <a:r>
              <a:rPr lang="en-US" altLang="zh-CN" dirty="0" smtClean="0"/>
              <a:t>Question of group discussion:</a:t>
            </a:r>
            <a:endParaRPr lang="en-US" altLang="zh-CN" dirty="0" smtClean="0"/>
          </a:p>
          <a:p>
            <a:pPr marL="0" indent="0">
              <a:buNone/>
            </a:pPr>
            <a:r>
              <a:rPr lang="en-US" altLang="zh-CN" i="1" dirty="0" smtClean="0"/>
              <a:t>Can you think of some key words for the </a:t>
            </a:r>
            <a:r>
              <a:rPr lang="en-US" altLang="zh-CN" i="1" u="sng" dirty="0" smtClean="0"/>
              <a:t>safety concerns</a:t>
            </a:r>
            <a:r>
              <a:rPr lang="en-US" altLang="zh-CN" i="1" dirty="0" smtClean="0"/>
              <a:t> in designing instructions or user manuals? If yes, explain their significance. </a:t>
            </a:r>
            <a:endParaRPr lang="zh-CN" altLang="en-US" i="1"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153400" cy="1431925"/>
          </a:xfrm>
        </p:spPr>
        <p:txBody>
          <a:bodyPr/>
          <a:lstStyle/>
          <a:p>
            <a:r>
              <a:rPr lang="en-US" altLang="zh-CN" sz="3600" dirty="0">
                <a:effectLst/>
              </a:rPr>
              <a:t>Key word </a:t>
            </a:r>
            <a:r>
              <a:rPr lang="en-US" altLang="zh-CN" sz="3600" dirty="0" smtClean="0">
                <a:effectLst/>
              </a:rPr>
              <a:t>1: </a:t>
            </a:r>
            <a:r>
              <a:rPr lang="en-US" altLang="zh-CN" sz="3600" cap="all" dirty="0" smtClean="0">
                <a:effectLst/>
              </a:rPr>
              <a:t>responsibility</a:t>
            </a:r>
            <a:endParaRPr lang="zh-CN" altLang="en-US" sz="3600" dirty="0"/>
          </a:p>
        </p:txBody>
      </p:sp>
      <p:sp>
        <p:nvSpPr>
          <p:cNvPr id="3" name="内容占位符 2"/>
          <p:cNvSpPr>
            <a:spLocks noGrp="1"/>
          </p:cNvSpPr>
          <p:nvPr>
            <p:ph idx="1"/>
          </p:nvPr>
        </p:nvSpPr>
        <p:spPr>
          <a:xfrm>
            <a:off x="1048871" y="1935162"/>
            <a:ext cx="7543800" cy="4114800"/>
          </a:xfrm>
        </p:spPr>
        <p:txBody>
          <a:bodyPr/>
          <a:lstStyle/>
          <a:p>
            <a:r>
              <a:rPr lang="en-US" altLang="zh-CN" dirty="0" smtClean="0">
                <a:effectLst/>
              </a:rPr>
              <a:t>If </a:t>
            </a:r>
            <a:r>
              <a:rPr lang="en-US" altLang="zh-CN" dirty="0">
                <a:effectLst/>
              </a:rPr>
              <a:t>the subject you are writing about involves safety risks, your most important</a:t>
            </a:r>
            <a:r>
              <a:rPr lang="en-US" altLang="zh-CN" cap="all" dirty="0">
                <a:effectLst/>
              </a:rPr>
              <a:t> responsibility</a:t>
            </a:r>
            <a:r>
              <a:rPr lang="en-US" altLang="zh-CN" dirty="0">
                <a:effectLst/>
              </a:rPr>
              <a:t> is to do everything you can to ensure your readers’ safety.</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p:nvPr/>
        </p:nvPicPr>
        <p:blipFill>
          <a:blip r:embed="rId1"/>
          <a:stretch>
            <a:fillRect/>
          </a:stretch>
        </p:blipFill>
        <p:spPr>
          <a:xfrm>
            <a:off x="304800" y="2057400"/>
            <a:ext cx="8763000" cy="3047999"/>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Key word 2: </a:t>
            </a:r>
            <a:r>
              <a:rPr lang="en-US" altLang="zh-CN" dirty="0" smtClean="0">
                <a:effectLst/>
              </a:rPr>
              <a:t>SIGNALS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p:nvPr/>
        </p:nvPicPr>
        <p:blipFill>
          <a:blip r:embed="rId1"/>
          <a:stretch>
            <a:fillRect/>
          </a:stretch>
        </p:blipFill>
        <p:spPr>
          <a:xfrm>
            <a:off x="1219200" y="1705349"/>
            <a:ext cx="6599555" cy="4615815"/>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Key word 3: </a:t>
            </a:r>
            <a:r>
              <a:rPr lang="en-US" altLang="zh-CN" dirty="0" smtClean="0">
                <a:effectLst/>
              </a:rPr>
              <a:t>LOCATION</a:t>
            </a:r>
            <a:endParaRPr lang="zh-CN" altLang="en-US" dirty="0"/>
          </a:p>
        </p:txBody>
      </p:sp>
      <p:sp>
        <p:nvSpPr>
          <p:cNvPr id="3" name="内容占位符 2"/>
          <p:cNvSpPr>
            <a:spLocks noGrp="1"/>
          </p:cNvSpPr>
          <p:nvPr>
            <p:ph idx="1"/>
          </p:nvPr>
        </p:nvSpPr>
        <p:spPr>
          <a:xfrm>
            <a:off x="381000" y="1736725"/>
            <a:ext cx="8382000" cy="4114800"/>
          </a:xfrm>
        </p:spPr>
        <p:txBody>
          <a:bodyPr/>
          <a:lstStyle/>
          <a:p>
            <a:pPr algn="just"/>
            <a:r>
              <a:rPr lang="en-US" altLang="zh-CN" sz="2800" dirty="0">
                <a:effectLst/>
              </a:rPr>
              <a:t> </a:t>
            </a:r>
            <a:r>
              <a:rPr lang="en-US" altLang="zh-CN" sz="2800" dirty="0" smtClean="0">
                <a:effectLst/>
              </a:rPr>
              <a:t>What </a:t>
            </a:r>
            <a:r>
              <a:rPr lang="en-US" altLang="zh-CN" sz="2800" dirty="0">
                <a:effectLst/>
              </a:rPr>
              <a:t>is the best location for the safety information?  </a:t>
            </a:r>
            <a:endParaRPr lang="en-US" altLang="zh-CN" sz="2800" dirty="0">
              <a:effectLst/>
            </a:endParaRPr>
          </a:p>
          <a:p>
            <a:pPr algn="just"/>
            <a:r>
              <a:rPr lang="en-US" altLang="zh-CN" sz="2800" dirty="0">
                <a:effectLst/>
              </a:rPr>
              <a:t>This question has no easy answer because you cannot control how your audience reads your document. </a:t>
            </a:r>
            <a:endParaRPr lang="en-US" altLang="zh-CN" sz="2800" dirty="0">
              <a:effectLst/>
            </a:endParaRPr>
          </a:p>
          <a:p>
            <a:pPr algn="just"/>
            <a:r>
              <a:rPr lang="en-US" altLang="zh-CN" sz="2800" b="1" u="sng" dirty="0">
                <a:effectLst/>
              </a:rPr>
              <a:t>Be conservative:</a:t>
            </a:r>
            <a:r>
              <a:rPr lang="en-US" altLang="zh-CN" sz="2800" dirty="0">
                <a:effectLst/>
              </a:rPr>
              <a:t> put safety information wherever you think the reader is likely to see it, and don’t be afraid to repeat yourself. A reasonable amount of repetition — such as including the same safety comment at the top of each page — is effective.</a:t>
            </a:r>
            <a:endParaRPr lang="zh-CN" altLang="zh-CN" sz="2800"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effectLst/>
              </a:rPr>
              <a:t>Part III Drafting effective </a:t>
            </a:r>
            <a:r>
              <a:rPr lang="en-US" altLang="zh-CN" sz="2800" dirty="0" smtClean="0">
                <a:effectLst/>
              </a:rPr>
              <a:t>instructions</a:t>
            </a:r>
            <a:endParaRPr lang="zh-CN" altLang="en-US" sz="2800" dirty="0"/>
          </a:p>
        </p:txBody>
      </p:sp>
      <p:sp>
        <p:nvSpPr>
          <p:cNvPr id="3" name="内容占位符 2"/>
          <p:cNvSpPr>
            <a:spLocks noGrp="1"/>
          </p:cNvSpPr>
          <p:nvPr>
            <p:ph idx="1"/>
          </p:nvPr>
        </p:nvSpPr>
        <p:spPr>
          <a:xfrm>
            <a:off x="228600" y="1763619"/>
            <a:ext cx="8610600" cy="4114800"/>
          </a:xfrm>
        </p:spPr>
        <p:txBody>
          <a:bodyPr/>
          <a:lstStyle/>
          <a:p>
            <a:pPr marL="0" indent="0">
              <a:buNone/>
            </a:pPr>
            <a:r>
              <a:rPr lang="en-US" altLang="zh-CN" sz="2800" i="1" dirty="0" smtClean="0">
                <a:effectLst/>
              </a:rPr>
              <a:t>What are </a:t>
            </a:r>
            <a:r>
              <a:rPr lang="en-US" altLang="zh-CN" sz="2800" i="1" u="sng" dirty="0" smtClean="0">
                <a:effectLst/>
              </a:rPr>
              <a:t>the four elements of a set of instructions?</a:t>
            </a:r>
            <a:endParaRPr lang="zh-CN" altLang="zh-CN" sz="2800" i="1" dirty="0">
              <a:effectLst/>
            </a:endParaRPr>
          </a:p>
          <a:p>
            <a:pPr lvl="0"/>
            <a:r>
              <a:rPr lang="en-US" altLang="zh-CN" dirty="0" smtClean="0">
                <a:effectLst/>
              </a:rPr>
              <a:t>A title</a:t>
            </a:r>
            <a:endParaRPr lang="zh-CN" altLang="zh-CN" dirty="0">
              <a:effectLst/>
            </a:endParaRPr>
          </a:p>
          <a:p>
            <a:pPr lvl="0"/>
            <a:r>
              <a:rPr lang="en-US" altLang="zh-CN" dirty="0" smtClean="0">
                <a:effectLst/>
              </a:rPr>
              <a:t>A general introduction</a:t>
            </a:r>
            <a:endParaRPr lang="zh-CN" altLang="zh-CN" dirty="0">
              <a:effectLst/>
            </a:endParaRPr>
          </a:p>
          <a:p>
            <a:pPr lvl="0"/>
            <a:r>
              <a:rPr lang="en-US" altLang="zh-CN" dirty="0" smtClean="0">
                <a:effectLst/>
              </a:rPr>
              <a:t>Step-by-step instructions </a:t>
            </a:r>
            <a:endParaRPr lang="zh-CN" altLang="zh-CN" dirty="0">
              <a:effectLst/>
            </a:endParaRPr>
          </a:p>
          <a:p>
            <a:pPr lvl="0"/>
            <a:r>
              <a:rPr lang="en-US" altLang="zh-CN" dirty="0" smtClean="0">
                <a:effectLst/>
              </a:rPr>
              <a:t>A Conclusion</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304800"/>
            <a:ext cx="3657600" cy="1431925"/>
          </a:xfrm>
        </p:spPr>
        <p:txBody>
          <a:bodyPr/>
          <a:lstStyle/>
          <a:p>
            <a:r>
              <a:rPr lang="en-US" altLang="zh-CN" sz="2800" dirty="0" smtClean="0"/>
              <a:t>A sample page of a set of instructions in a user’s manual</a:t>
            </a:r>
            <a:endParaRPr lang="zh-CN" altLang="en-US" sz="2800"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graphicFrame>
        <p:nvGraphicFramePr>
          <p:cNvPr id="6" name="对象 5"/>
          <p:cNvGraphicFramePr>
            <a:graphicFrameLocks noChangeAspect="1"/>
          </p:cNvGraphicFramePr>
          <p:nvPr/>
        </p:nvGraphicFramePr>
        <p:xfrm>
          <a:off x="3810000" y="163063"/>
          <a:ext cx="5029200" cy="6694937"/>
        </p:xfrm>
        <a:graphic>
          <a:graphicData uri="http://schemas.openxmlformats.org/presentationml/2006/ole">
            <mc:AlternateContent xmlns:mc="http://schemas.openxmlformats.org/markup-compatibility/2006">
              <mc:Choice xmlns:v="urn:schemas-microsoft-com:vml" Requires="v">
                <p:oleObj spid="_x0000_s1033" name="图片" r:id="rId1" imgW="3493135" imgH="4651375" progId="PhotoDraw.Document">
                  <p:embed/>
                </p:oleObj>
              </mc:Choice>
              <mc:Fallback>
                <p:oleObj name="图片" r:id="rId1" imgW="3493135" imgH="4651375" progId="PhotoDraw.Document">
                  <p:embed/>
                  <p:pic>
                    <p:nvPicPr>
                      <p:cNvPr id="0" name="图片 1032"/>
                      <p:cNvPicPr/>
                      <p:nvPr/>
                    </p:nvPicPr>
                    <p:blipFill>
                      <a:blip r:embed="rId2"/>
                      <a:stretch>
                        <a:fillRect/>
                      </a:stretch>
                    </p:blipFill>
                    <p:spPr>
                      <a:xfrm>
                        <a:off x="3810000" y="163063"/>
                        <a:ext cx="5029200" cy="6694937"/>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Drafting Titles </a:t>
            </a:r>
            <a:endParaRPr lang="zh-CN" altLang="en-US" dirty="0"/>
          </a:p>
        </p:txBody>
      </p:sp>
      <p:sp>
        <p:nvSpPr>
          <p:cNvPr id="3" name="内容占位符 2"/>
          <p:cNvSpPr>
            <a:spLocks noGrp="1"/>
          </p:cNvSpPr>
          <p:nvPr>
            <p:ph idx="1"/>
          </p:nvPr>
        </p:nvSpPr>
        <p:spPr>
          <a:xfrm>
            <a:off x="228600" y="1718796"/>
            <a:ext cx="8763000" cy="4114800"/>
          </a:xfrm>
        </p:spPr>
        <p:txBody>
          <a:bodyPr/>
          <a:lstStyle/>
          <a:p>
            <a:r>
              <a:rPr lang="en-US" altLang="zh-CN" dirty="0" smtClean="0"/>
              <a:t>A </a:t>
            </a:r>
            <a:r>
              <a:rPr lang="en-US" altLang="zh-CN" dirty="0"/>
              <a:t>good title for instructions is simple and clear. </a:t>
            </a:r>
            <a:r>
              <a:rPr lang="en-US" altLang="zh-CN" u="sng" dirty="0" smtClean="0"/>
              <a:t>Two forms</a:t>
            </a:r>
            <a:r>
              <a:rPr lang="en-US" altLang="zh-CN" dirty="0" smtClean="0"/>
              <a:t> are </a:t>
            </a:r>
            <a:r>
              <a:rPr lang="en-US" altLang="zh-CN" dirty="0"/>
              <a:t>common:</a:t>
            </a:r>
            <a:endParaRPr lang="en-US" altLang="zh-CN" dirty="0"/>
          </a:p>
          <a:p>
            <a:r>
              <a:rPr lang="en-US" altLang="zh-CN" dirty="0"/>
              <a:t>• </a:t>
            </a:r>
            <a:r>
              <a:rPr lang="en-US" altLang="zh-CN" i="1" dirty="0">
                <a:solidFill>
                  <a:srgbClr val="FFC000"/>
                </a:solidFill>
              </a:rPr>
              <a:t>How-to.</a:t>
            </a:r>
            <a:r>
              <a:rPr lang="en-US" altLang="zh-CN" i="1" dirty="0"/>
              <a:t> </a:t>
            </a:r>
            <a:r>
              <a:rPr lang="en-US" altLang="zh-CN" dirty="0"/>
              <a:t>This is the simplest: “How to Install the J112 Shock Absorber.”</a:t>
            </a:r>
            <a:endParaRPr lang="en-US" altLang="zh-CN" dirty="0"/>
          </a:p>
          <a:p>
            <a:r>
              <a:rPr lang="en-US" altLang="zh-CN" dirty="0"/>
              <a:t>• </a:t>
            </a:r>
            <a:r>
              <a:rPr lang="en-US" altLang="zh-CN" i="1" dirty="0">
                <a:solidFill>
                  <a:srgbClr val="FFC000"/>
                </a:solidFill>
              </a:rPr>
              <a:t>Gerund.</a:t>
            </a:r>
            <a:r>
              <a:rPr lang="en-US" altLang="zh-CN" i="1" dirty="0"/>
              <a:t> </a:t>
            </a:r>
            <a:r>
              <a:rPr lang="en-US" altLang="zh-CN" dirty="0"/>
              <a:t>The gerund form is the </a:t>
            </a:r>
            <a:r>
              <a:rPr lang="en-US" altLang="zh-CN" i="1" dirty="0"/>
              <a:t>-</a:t>
            </a:r>
            <a:r>
              <a:rPr lang="en-US" altLang="zh-CN" i="1" dirty="0" err="1"/>
              <a:t>ing</a:t>
            </a:r>
            <a:r>
              <a:rPr lang="en-US" altLang="zh-CN" i="1" dirty="0"/>
              <a:t> </a:t>
            </a:r>
            <a:r>
              <a:rPr lang="en-US" altLang="zh-CN" dirty="0"/>
              <a:t>form of the verb: “Installing the </a:t>
            </a:r>
            <a:r>
              <a:rPr lang="en-US" altLang="zh-CN" dirty="0" smtClean="0"/>
              <a:t>J112 Shock </a:t>
            </a:r>
            <a:r>
              <a:rPr lang="en-US" altLang="zh-CN" dirty="0"/>
              <a:t>Absorber.”</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effectLst/>
              </a:rPr>
              <a:t>Part I Preparations for drafting instructions </a:t>
            </a:r>
            <a:endParaRPr lang="zh-CN" altLang="en-US" sz="3600" dirty="0"/>
          </a:p>
        </p:txBody>
      </p:sp>
      <p:sp>
        <p:nvSpPr>
          <p:cNvPr id="3" name="内容占位符 2"/>
          <p:cNvSpPr>
            <a:spLocks noGrp="1"/>
          </p:cNvSpPr>
          <p:nvPr>
            <p:ph idx="1"/>
          </p:nvPr>
        </p:nvSpPr>
        <p:spPr>
          <a:xfrm>
            <a:off x="228600" y="1981200"/>
            <a:ext cx="8763000" cy="4114800"/>
          </a:xfrm>
        </p:spPr>
        <p:txBody>
          <a:bodyPr/>
          <a:lstStyle/>
          <a:p>
            <a:pPr marL="0" lvl="0" indent="0">
              <a:buNone/>
            </a:pPr>
            <a:r>
              <a:rPr lang="en-US" altLang="zh-CN" dirty="0" smtClean="0">
                <a:effectLst/>
              </a:rPr>
              <a:t>Task 1:Discuss </a:t>
            </a:r>
            <a:r>
              <a:rPr lang="en-US" altLang="zh-CN" dirty="0">
                <a:effectLst/>
              </a:rPr>
              <a:t>the following statement. Do you agree with it or </a:t>
            </a:r>
            <a:r>
              <a:rPr lang="en-US" altLang="zh-CN" dirty="0" smtClean="0">
                <a:effectLst/>
              </a:rPr>
              <a:t>not? </a:t>
            </a:r>
            <a:r>
              <a:rPr lang="en-US" altLang="zh-CN" dirty="0">
                <a:effectLst/>
              </a:rPr>
              <a:t>Give your reasons. (Refer to </a:t>
            </a:r>
            <a:r>
              <a:rPr lang="en-US" altLang="zh-CN" dirty="0" smtClean="0">
                <a:effectLst/>
              </a:rPr>
              <a:t>pages </a:t>
            </a:r>
            <a:r>
              <a:rPr lang="en-US" altLang="zh-CN" dirty="0">
                <a:effectLst/>
              </a:rPr>
              <a:t>428-433 </a:t>
            </a:r>
            <a:r>
              <a:rPr lang="en-US" altLang="zh-CN" dirty="0" smtClean="0">
                <a:effectLst/>
              </a:rPr>
              <a:t>of the recommended </a:t>
            </a:r>
            <a:r>
              <a:rPr lang="en-US" altLang="zh-CN" dirty="0">
                <a:effectLst/>
              </a:rPr>
              <a:t>book </a:t>
            </a:r>
            <a:r>
              <a:rPr lang="en-US" altLang="zh-CN" dirty="0" smtClean="0">
                <a:effectLst/>
              </a:rPr>
              <a:t>on </a:t>
            </a:r>
            <a:r>
              <a:rPr lang="en-US" altLang="zh-CN" dirty="0">
                <a:effectLst/>
              </a:rPr>
              <a:t>process descriptions</a:t>
            </a:r>
            <a:r>
              <a:rPr lang="en-US" altLang="zh-CN" dirty="0" smtClean="0">
                <a:effectLst/>
              </a:rPr>
              <a:t>)</a:t>
            </a:r>
            <a:endParaRPr lang="en-US" altLang="zh-CN" dirty="0" smtClean="0">
              <a:effectLst/>
            </a:endParaRPr>
          </a:p>
          <a:p>
            <a:pPr lvl="0"/>
            <a:endParaRPr lang="en-US" altLang="zh-CN" dirty="0">
              <a:effectLst/>
            </a:endParaRPr>
          </a:p>
          <a:p>
            <a:pPr marL="0" indent="0">
              <a:buNone/>
            </a:pPr>
            <a:r>
              <a:rPr lang="en-US" altLang="zh-CN" i="1" dirty="0">
                <a:effectLst/>
              </a:rPr>
              <a:t>Instructions are </a:t>
            </a:r>
            <a:r>
              <a:rPr lang="en-US" altLang="zh-CN" i="1" u="sng" dirty="0">
                <a:effectLst/>
              </a:rPr>
              <a:t>process descriptions </a:t>
            </a:r>
            <a:r>
              <a:rPr lang="en-US" altLang="zh-CN" i="1" dirty="0">
                <a:effectLst/>
              </a:rPr>
              <a:t>written to help readers perform a specific task — for instance, installing a water heater in a house. </a:t>
            </a:r>
            <a:endParaRPr lang="en-US" altLang="zh-CN" i="1"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dirty="0"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77240"/>
            <a:ext cx="8382000" cy="1431925"/>
          </a:xfrm>
        </p:spPr>
        <p:txBody>
          <a:bodyPr/>
          <a:lstStyle/>
          <a:p>
            <a:r>
              <a:rPr lang="en-US" altLang="zh-CN" sz="3200" i="1" dirty="0">
                <a:effectLst/>
              </a:rPr>
              <a:t>Drafting Introductions for </a:t>
            </a:r>
            <a:r>
              <a:rPr lang="en-US" altLang="zh-CN" sz="3200" i="1" dirty="0" smtClean="0">
                <a:effectLst/>
              </a:rPr>
              <a:t>Instructions</a:t>
            </a:r>
            <a:endParaRPr lang="zh-CN" altLang="en-US" sz="3200" i="1" dirty="0"/>
          </a:p>
        </p:txBody>
      </p:sp>
      <p:sp>
        <p:nvSpPr>
          <p:cNvPr id="3" name="内容占位符 2"/>
          <p:cNvSpPr>
            <a:spLocks noGrp="1"/>
          </p:cNvSpPr>
          <p:nvPr>
            <p:ph idx="1"/>
          </p:nvPr>
        </p:nvSpPr>
        <p:spPr>
          <a:xfrm>
            <a:off x="304800" y="1447800"/>
            <a:ext cx="8610600" cy="4114800"/>
          </a:xfrm>
        </p:spPr>
        <p:txBody>
          <a:bodyPr/>
          <a:lstStyle/>
          <a:p>
            <a:r>
              <a:rPr lang="en-US" altLang="zh-CN" sz="1800" dirty="0"/>
              <a:t>The general introduction provides the </a:t>
            </a:r>
            <a:r>
              <a:rPr lang="en-US" altLang="zh-CN" sz="1800" dirty="0" smtClean="0"/>
              <a:t>preliminary information </a:t>
            </a:r>
            <a:r>
              <a:rPr lang="en-US" altLang="zh-CN" sz="1800" dirty="0"/>
              <a:t>that readers will need </a:t>
            </a:r>
            <a:r>
              <a:rPr lang="en-US" altLang="zh-CN" sz="1800" dirty="0" smtClean="0"/>
              <a:t>to </a:t>
            </a:r>
            <a:r>
              <a:rPr lang="en-US" altLang="zh-CN" sz="1800" dirty="0"/>
              <a:t>follow the instructions </a:t>
            </a:r>
            <a:r>
              <a:rPr lang="en-US" altLang="zh-CN" sz="1800" dirty="0" smtClean="0"/>
              <a:t>safely and </a:t>
            </a:r>
            <a:r>
              <a:rPr lang="en-US" altLang="zh-CN" sz="1800" dirty="0"/>
              <a:t>easily</a:t>
            </a:r>
            <a:r>
              <a:rPr lang="en-US" altLang="zh-CN" sz="1800" dirty="0" smtClean="0"/>
              <a:t>.</a:t>
            </a:r>
            <a:endParaRPr lang="en-US" altLang="zh-CN" sz="1800" dirty="0" smtClean="0"/>
          </a:p>
          <a:p>
            <a:pPr marL="0" indent="0">
              <a:buNone/>
            </a:pPr>
            <a:r>
              <a:rPr lang="en-US" altLang="zh-CN" sz="2400" i="1" dirty="0">
                <a:effectLst/>
              </a:rPr>
              <a:t>The drafting involves </a:t>
            </a:r>
            <a:r>
              <a:rPr lang="en-US" altLang="zh-CN" sz="2400" i="1" u="sng" dirty="0">
                <a:effectLst/>
              </a:rPr>
              <a:t>basic consideration on six aspects</a:t>
            </a:r>
            <a:r>
              <a:rPr lang="en-US" altLang="zh-CN" sz="2400" i="1" dirty="0">
                <a:effectLst/>
              </a:rPr>
              <a:t>:</a:t>
            </a:r>
            <a:endParaRPr lang="en-US" altLang="zh-CN" sz="2400" i="1" dirty="0">
              <a:effectLst/>
            </a:endParaRPr>
          </a:p>
          <a:p>
            <a:pPr lvl="0"/>
            <a:r>
              <a:rPr lang="en-US" altLang="zh-CN" sz="2400" dirty="0">
                <a:effectLst/>
              </a:rPr>
              <a:t>Personnel qualified or certified to perform the task.</a:t>
            </a:r>
            <a:endParaRPr lang="en-US" altLang="zh-CN" sz="2400" dirty="0">
              <a:effectLst/>
            </a:endParaRPr>
          </a:p>
          <a:p>
            <a:pPr lvl="0"/>
            <a:r>
              <a:rPr lang="en-US" altLang="zh-CN" sz="2400" dirty="0" smtClean="0">
                <a:effectLst/>
              </a:rPr>
              <a:t>Rationale </a:t>
            </a:r>
            <a:r>
              <a:rPr lang="en-US" altLang="zh-CN" sz="2400" dirty="0">
                <a:effectLst/>
              </a:rPr>
              <a:t>(reasons) for tasks</a:t>
            </a:r>
            <a:r>
              <a:rPr lang="en-US" altLang="zh-CN" sz="2400" dirty="0" smtClean="0">
                <a:effectLst/>
              </a:rPr>
              <a:t>, such </a:t>
            </a:r>
            <a:r>
              <a:rPr lang="en-US" altLang="zh-CN" sz="2400" dirty="0">
                <a:effectLst/>
              </a:rPr>
              <a:t>as changing radiator antifreeze in a car.</a:t>
            </a:r>
            <a:endParaRPr lang="en-US" altLang="zh-CN" sz="2400" dirty="0">
              <a:effectLst/>
            </a:endParaRPr>
          </a:p>
          <a:p>
            <a:pPr lvl="0"/>
            <a:r>
              <a:rPr lang="en-US" altLang="zh-CN" sz="2400" dirty="0">
                <a:effectLst/>
              </a:rPr>
              <a:t>Time selection for tasks such as rotating tires or planting crops.</a:t>
            </a:r>
            <a:endParaRPr lang="en-US" altLang="zh-CN" sz="2400" dirty="0">
              <a:effectLst/>
            </a:endParaRPr>
          </a:p>
          <a:p>
            <a:pPr lvl="0"/>
            <a:r>
              <a:rPr lang="en-US" altLang="zh-CN" sz="2400" dirty="0">
                <a:effectLst/>
              </a:rPr>
              <a:t>Safety measures.</a:t>
            </a:r>
            <a:endParaRPr lang="en-US" altLang="zh-CN" sz="2400" dirty="0">
              <a:effectLst/>
            </a:endParaRPr>
          </a:p>
          <a:p>
            <a:pPr lvl="0"/>
            <a:r>
              <a:rPr lang="en-US" altLang="zh-CN" sz="2400" dirty="0">
                <a:effectLst/>
              </a:rPr>
              <a:t>Items of tools, material and equipment.</a:t>
            </a:r>
            <a:endParaRPr lang="en-US" altLang="zh-CN" sz="2400" dirty="0">
              <a:effectLst/>
            </a:endParaRPr>
          </a:p>
          <a:p>
            <a:pPr lvl="0"/>
            <a:r>
              <a:rPr lang="en-US" altLang="zh-CN" sz="2400" dirty="0">
                <a:effectLst/>
              </a:rPr>
              <a:t>The duration of the task. </a:t>
            </a:r>
            <a:endParaRPr lang="en-US" altLang="zh-CN" sz="2400" dirty="0">
              <a:effectLst/>
            </a:endParaRPr>
          </a:p>
          <a:p>
            <a:endParaRPr lang="zh-CN" altLang="en-US" sz="18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8763000" cy="1431925"/>
          </a:xfrm>
        </p:spPr>
        <p:txBody>
          <a:bodyPr/>
          <a:lstStyle/>
          <a:p>
            <a:r>
              <a:rPr lang="en-US" altLang="zh-CN" sz="3600" i="1" dirty="0"/>
              <a:t>Drafting Step-by-Step Instructions </a:t>
            </a:r>
            <a:endParaRPr lang="zh-CN" altLang="en-US" sz="3600" dirty="0"/>
          </a:p>
        </p:txBody>
      </p:sp>
      <p:sp>
        <p:nvSpPr>
          <p:cNvPr id="3" name="内容占位符 2"/>
          <p:cNvSpPr>
            <a:spLocks noGrp="1"/>
          </p:cNvSpPr>
          <p:nvPr>
            <p:ph idx="1"/>
          </p:nvPr>
        </p:nvSpPr>
        <p:spPr>
          <a:xfrm>
            <a:off x="304800" y="1600200"/>
            <a:ext cx="8610600" cy="4114800"/>
          </a:xfrm>
        </p:spPr>
        <p:txBody>
          <a:bodyPr/>
          <a:lstStyle/>
          <a:p>
            <a:r>
              <a:rPr lang="en-US" altLang="zh-CN" sz="2400" dirty="0" smtClean="0"/>
              <a:t>The </a:t>
            </a:r>
            <a:r>
              <a:rPr lang="en-US" altLang="zh-CN" sz="2400" dirty="0"/>
              <a:t>heart of a set of instructions is </a:t>
            </a:r>
            <a:r>
              <a:rPr lang="en-US" altLang="zh-CN" sz="2400" dirty="0" smtClean="0"/>
              <a:t>the step-by-step </a:t>
            </a:r>
            <a:r>
              <a:rPr lang="en-US" altLang="zh-CN" sz="2400" dirty="0"/>
              <a:t>information</a:t>
            </a:r>
            <a:r>
              <a:rPr lang="en-US" altLang="zh-CN" sz="2400" dirty="0" smtClean="0"/>
              <a:t>.</a:t>
            </a:r>
            <a:endParaRPr lang="en-US" altLang="zh-CN" sz="2400" dirty="0" smtClean="0"/>
          </a:p>
          <a:p>
            <a:pPr marL="0" indent="0">
              <a:buNone/>
            </a:pPr>
            <a:r>
              <a:rPr lang="en-US" altLang="zh-CN" i="1" u="sng" dirty="0" smtClean="0"/>
              <a:t>Tips for effective drafting:</a:t>
            </a:r>
            <a:endParaRPr lang="en-US" altLang="zh-CN" i="1" u="sng" dirty="0" smtClean="0"/>
          </a:p>
          <a:p>
            <a:r>
              <a:rPr lang="en-US" altLang="zh-CN" sz="2400" dirty="0"/>
              <a:t>Organize the steps chronologically</a:t>
            </a:r>
            <a:endParaRPr lang="en-US" altLang="zh-CN" sz="2400" dirty="0"/>
          </a:p>
          <a:p>
            <a:r>
              <a:rPr lang="en-US" altLang="zh-CN" sz="2400" dirty="0"/>
              <a:t>Number your steps</a:t>
            </a:r>
            <a:endParaRPr lang="en-US" altLang="zh-CN" sz="2400" dirty="0"/>
          </a:p>
          <a:p>
            <a:r>
              <a:rPr lang="en-US" altLang="zh-CN" sz="2400" dirty="0"/>
              <a:t>Use highlighting techniques</a:t>
            </a:r>
            <a:endParaRPr lang="en-US" altLang="zh-CN" sz="2400" dirty="0"/>
          </a:p>
          <a:p>
            <a:r>
              <a:rPr lang="en-US" altLang="zh-CN" sz="2400" dirty="0"/>
              <a:t>Limit the information within each step</a:t>
            </a:r>
            <a:endParaRPr lang="en-US" altLang="zh-CN" sz="2400" dirty="0"/>
          </a:p>
          <a:p>
            <a:r>
              <a:rPr lang="en-US" altLang="zh-CN" sz="2400" dirty="0"/>
              <a:t>Include</a:t>
            </a:r>
            <a:r>
              <a:rPr lang="zh-CN" altLang="en-US" sz="2400" dirty="0"/>
              <a:t> </a:t>
            </a:r>
            <a:r>
              <a:rPr lang="en-US" altLang="zh-CN" sz="2400" dirty="0" smtClean="0"/>
              <a:t>graphics</a:t>
            </a:r>
            <a:endParaRPr lang="en-US" altLang="zh-CN" sz="2400" dirty="0" smtClean="0"/>
          </a:p>
          <a:p>
            <a:r>
              <a:rPr lang="en-US" altLang="zh-CN" sz="2400" dirty="0"/>
              <a:t>Use short words, short sentences and short paragraphs</a:t>
            </a:r>
            <a:endParaRPr lang="en-US" altLang="zh-CN" sz="2400" dirty="0"/>
          </a:p>
          <a:p>
            <a:r>
              <a:rPr lang="en-US" altLang="zh-CN" sz="2400" dirty="0"/>
              <a:t>Begin your steps with verbs. </a:t>
            </a:r>
            <a:endParaRPr lang="en-US" altLang="zh-CN" sz="2400" dirty="0"/>
          </a:p>
          <a:p>
            <a:endParaRPr lang="en-US" altLang="zh-CN" dirty="0"/>
          </a:p>
          <a:p>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001000" cy="1431925"/>
          </a:xfrm>
        </p:spPr>
        <p:txBody>
          <a:bodyPr/>
          <a:lstStyle/>
          <a:p>
            <a:r>
              <a:rPr lang="en-US" altLang="zh-CN" dirty="0" smtClean="0"/>
              <a:t>Task: Revising overloaded steps in the instructions</a:t>
            </a:r>
            <a:endParaRPr lang="zh-CN" altLang="en-US" dirty="0"/>
          </a:p>
        </p:txBody>
      </p:sp>
      <p:sp>
        <p:nvSpPr>
          <p:cNvPr id="3" name="内容占位符 2"/>
          <p:cNvSpPr>
            <a:spLocks noGrp="1"/>
          </p:cNvSpPr>
          <p:nvPr>
            <p:ph idx="1"/>
          </p:nvPr>
        </p:nvSpPr>
        <p:spPr>
          <a:xfrm>
            <a:off x="304800" y="1981200"/>
            <a:ext cx="8305800" cy="4114800"/>
          </a:xfrm>
        </p:spPr>
        <p:txBody>
          <a:bodyPr/>
          <a:lstStyle/>
          <a:p>
            <a:pPr marL="0" indent="0">
              <a:buNone/>
            </a:pPr>
            <a:r>
              <a:rPr lang="en-US" altLang="zh-CN" i="1" dirty="0" smtClean="0"/>
              <a:t>Overloaded Steps</a:t>
            </a:r>
            <a:endParaRPr lang="en-US" altLang="zh-CN" i="1" dirty="0" smtClean="0"/>
          </a:p>
          <a:p>
            <a:pPr marL="0" indent="0">
              <a:buNone/>
            </a:pPr>
            <a:r>
              <a:rPr lang="en-US" altLang="zh-CN" dirty="0" smtClean="0"/>
              <a:t>Start the engine and run it to idling speed while opening the radiator cap and inserting the measuring gauge until the red ball within the glass tube floats either to the acceptable green range or to the dangerous red line. </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Revision plan</a:t>
            </a:r>
            <a:endParaRPr lang="zh-CN" altLang="en-US" dirty="0"/>
          </a:p>
        </p:txBody>
      </p:sp>
      <p:sp>
        <p:nvSpPr>
          <p:cNvPr id="3" name="内容占位符 2"/>
          <p:cNvSpPr>
            <a:spLocks noGrp="1"/>
          </p:cNvSpPr>
          <p:nvPr>
            <p:ph idx="1"/>
          </p:nvPr>
        </p:nvSpPr>
        <p:spPr>
          <a:xfrm>
            <a:off x="228600" y="1981200"/>
            <a:ext cx="8382000" cy="4114800"/>
          </a:xfrm>
        </p:spPr>
        <p:txBody>
          <a:bodyPr/>
          <a:lstStyle/>
          <a:p>
            <a:pPr marL="514350" indent="-514350">
              <a:buAutoNum type="arabicPeriod"/>
            </a:pPr>
            <a:r>
              <a:rPr lang="en-US" altLang="zh-CN" dirty="0" smtClean="0"/>
              <a:t>Start </a:t>
            </a:r>
            <a:r>
              <a:rPr lang="en-US" altLang="zh-CN" dirty="0"/>
              <a:t>the </a:t>
            </a:r>
            <a:r>
              <a:rPr lang="en-US" altLang="zh-CN" dirty="0" smtClean="0"/>
              <a:t>engine.</a:t>
            </a:r>
            <a:endParaRPr lang="en-US" altLang="zh-CN" dirty="0" smtClean="0"/>
          </a:p>
          <a:p>
            <a:pPr marL="514350" indent="-514350">
              <a:buAutoNum type="arabicPeriod"/>
            </a:pPr>
            <a:r>
              <a:rPr lang="en-US" altLang="zh-CN" dirty="0"/>
              <a:t>R</a:t>
            </a:r>
            <a:r>
              <a:rPr lang="en-US" altLang="zh-CN" dirty="0" smtClean="0"/>
              <a:t>un the engine to </a:t>
            </a:r>
            <a:r>
              <a:rPr lang="en-US" altLang="zh-CN" dirty="0"/>
              <a:t>idling </a:t>
            </a:r>
            <a:r>
              <a:rPr lang="en-US" altLang="zh-CN" dirty="0" smtClean="0"/>
              <a:t>speed</a:t>
            </a:r>
            <a:endParaRPr lang="en-US" altLang="zh-CN" dirty="0" smtClean="0"/>
          </a:p>
          <a:p>
            <a:pPr marL="514350" indent="-514350">
              <a:buAutoNum type="arabicPeriod"/>
            </a:pPr>
            <a:r>
              <a:rPr lang="en-US" altLang="zh-CN" dirty="0" smtClean="0"/>
              <a:t>Open </a:t>
            </a:r>
            <a:r>
              <a:rPr lang="en-US" altLang="zh-CN" dirty="0"/>
              <a:t>the radiator </a:t>
            </a:r>
            <a:r>
              <a:rPr lang="en-US" altLang="zh-CN" dirty="0" smtClean="0"/>
              <a:t>cap.</a:t>
            </a:r>
            <a:endParaRPr lang="en-US" altLang="zh-CN" dirty="0" smtClean="0"/>
          </a:p>
          <a:p>
            <a:pPr marL="514350" indent="-514350">
              <a:buAutoNum type="arabicPeriod"/>
            </a:pPr>
            <a:r>
              <a:rPr lang="en-US" altLang="zh-CN" dirty="0" smtClean="0"/>
              <a:t>Insert the </a:t>
            </a:r>
            <a:r>
              <a:rPr lang="en-US" altLang="zh-CN" dirty="0"/>
              <a:t>measuring </a:t>
            </a:r>
            <a:r>
              <a:rPr lang="en-US" altLang="zh-CN" dirty="0" smtClean="0"/>
              <a:t>gauge.</a:t>
            </a:r>
            <a:endParaRPr lang="en-US" altLang="zh-CN" dirty="0" smtClean="0"/>
          </a:p>
          <a:p>
            <a:pPr marL="514350" indent="-514350">
              <a:buAutoNum type="arabicPeriod"/>
            </a:pPr>
            <a:r>
              <a:rPr lang="en-US" altLang="zh-CN" dirty="0" smtClean="0"/>
              <a:t>Determine whether the </a:t>
            </a:r>
            <a:r>
              <a:rPr lang="en-US" altLang="zh-CN" dirty="0"/>
              <a:t>red ball within the glass tube floats </a:t>
            </a:r>
            <a:r>
              <a:rPr lang="en-US" altLang="zh-CN" dirty="0" smtClean="0"/>
              <a:t>to </a:t>
            </a:r>
            <a:r>
              <a:rPr lang="en-US" altLang="zh-CN" dirty="0"/>
              <a:t>the acceptable green range or </a:t>
            </a:r>
            <a:r>
              <a:rPr lang="en-US" altLang="zh-CN" dirty="0" smtClean="0"/>
              <a:t> up to </a:t>
            </a:r>
            <a:r>
              <a:rPr lang="en-US" altLang="zh-CN" dirty="0"/>
              <a:t>the dangerous red line. </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1"/>
          <a:srcRect t="-17516" b="467"/>
          <a:stretch>
            <a:fillRect/>
          </a:stretch>
        </p:blipFill>
        <p:spPr>
          <a:xfrm>
            <a:off x="457200" y="2604819"/>
            <a:ext cx="8229600" cy="2181536"/>
          </a:xfrm>
        </p:spPr>
      </p:pic>
      <p:sp>
        <p:nvSpPr>
          <p:cNvPr id="5" name="Title 3"/>
          <p:cNvSpPr>
            <a:spLocks noGrp="1"/>
          </p:cNvSpPr>
          <p:nvPr>
            <p:ph type="title"/>
          </p:nvPr>
        </p:nvSpPr>
        <p:spPr>
          <a:xfrm>
            <a:off x="304800" y="304800"/>
            <a:ext cx="8305800" cy="1431925"/>
          </a:xfrm>
        </p:spPr>
        <p:txBody>
          <a:bodyPr>
            <a:normAutofit fontScale="90000"/>
          </a:bodyPr>
          <a:lstStyle/>
          <a:p>
            <a:r>
              <a:rPr lang="en-US" i="1" dirty="0" smtClean="0"/>
              <a:t>More Tips </a:t>
            </a:r>
            <a:r>
              <a:rPr lang="en-US" i="1" dirty="0"/>
              <a:t>for Instructional </a:t>
            </a:r>
            <a:r>
              <a:rPr lang="en-US" i="1" dirty="0" smtClean="0"/>
              <a:t>steps</a:t>
            </a:r>
            <a:endParaRPr lang="en-US" i="1" dirty="0"/>
          </a:p>
        </p:txBody>
      </p:sp>
      <p:sp>
        <p:nvSpPr>
          <p:cNvPr id="6" name="TextBox 5"/>
          <p:cNvSpPr txBox="1"/>
          <p:nvPr/>
        </p:nvSpPr>
        <p:spPr>
          <a:xfrm>
            <a:off x="477078" y="1754678"/>
            <a:ext cx="5333511" cy="646331"/>
          </a:xfrm>
          <a:prstGeom prst="rect">
            <a:avLst/>
          </a:prstGeom>
          <a:noFill/>
        </p:spPr>
        <p:txBody>
          <a:bodyPr wrap="none" rtlCol="0">
            <a:spAutoFit/>
          </a:bodyPr>
          <a:lstStyle/>
          <a:p>
            <a:pPr marL="571500" indent="-571500">
              <a:buFont typeface="Arial" panose="020B0604020202020204"/>
              <a:buChar char="•"/>
            </a:pPr>
            <a:r>
              <a:rPr lang="en-US" sz="3600" dirty="0" smtClean="0"/>
              <a:t>Do not omit articles</a:t>
            </a:r>
            <a:endParaRPr lang="en-US" sz="3600" dirty="0"/>
          </a:p>
        </p:txBody>
      </p:sp>
      <p:sp>
        <p:nvSpPr>
          <p:cNvPr id="2" name="TextBox 1"/>
          <p:cNvSpPr txBox="1"/>
          <p:nvPr/>
        </p:nvSpPr>
        <p:spPr>
          <a:xfrm>
            <a:off x="4631050" y="3392213"/>
            <a:ext cx="3903092" cy="1223674"/>
          </a:xfrm>
          <a:prstGeom prst="rect">
            <a:avLst/>
          </a:prstGeom>
          <a:solidFill>
            <a:schemeClr val="bg1"/>
          </a:solidFill>
        </p:spPr>
        <p:txBody>
          <a:bodyPr wrap="square" rtlCol="0">
            <a:spAutoFit/>
          </a:bodyPr>
          <a:lstStyle/>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Drafting Conclusions </a:t>
            </a:r>
            <a:endParaRPr lang="zh-CN" altLang="en-US" dirty="0"/>
          </a:p>
        </p:txBody>
      </p:sp>
      <p:sp>
        <p:nvSpPr>
          <p:cNvPr id="3" name="内容占位符 2"/>
          <p:cNvSpPr>
            <a:spLocks noGrp="1"/>
          </p:cNvSpPr>
          <p:nvPr>
            <p:ph idx="1"/>
          </p:nvPr>
        </p:nvSpPr>
        <p:spPr>
          <a:xfrm>
            <a:off x="314738" y="1736725"/>
            <a:ext cx="8600661" cy="4114800"/>
          </a:xfrm>
        </p:spPr>
        <p:txBody>
          <a:bodyPr/>
          <a:lstStyle/>
          <a:p>
            <a:r>
              <a:rPr lang="en-US" altLang="zh-CN" sz="2200" dirty="0" smtClean="0"/>
              <a:t>Instructions </a:t>
            </a:r>
            <a:r>
              <a:rPr lang="en-US" altLang="zh-CN" sz="2200" dirty="0"/>
              <a:t>often conclude by stating that the </a:t>
            </a:r>
            <a:r>
              <a:rPr lang="en-US" altLang="zh-CN" sz="2200" dirty="0" smtClean="0"/>
              <a:t>reader has </a:t>
            </a:r>
            <a:r>
              <a:rPr lang="en-US" altLang="zh-CN" sz="2200" dirty="0"/>
              <a:t>now completed the task or by describing what the reader should do next.</a:t>
            </a:r>
            <a:endParaRPr lang="en-US" altLang="zh-CN" sz="2200" dirty="0"/>
          </a:p>
          <a:p>
            <a:r>
              <a:rPr lang="en-US" altLang="zh-CN" sz="2200" dirty="0" smtClean="0"/>
              <a:t>Example</a:t>
            </a:r>
            <a:r>
              <a:rPr lang="en-US" altLang="zh-CN" sz="2200" dirty="0"/>
              <a:t>:</a:t>
            </a:r>
            <a:endParaRPr lang="en-US" altLang="zh-CN" sz="2200" dirty="0"/>
          </a:p>
          <a:p>
            <a:pPr marL="0" indent="0">
              <a:buNone/>
            </a:pPr>
            <a:endParaRPr lang="en-US" altLang="zh-CN" sz="2000" i="1" dirty="0" smtClean="0"/>
          </a:p>
          <a:p>
            <a:pPr marL="0" indent="0">
              <a:buNone/>
            </a:pPr>
            <a:r>
              <a:rPr lang="en-US" altLang="zh-CN" sz="2400" dirty="0" smtClean="0"/>
              <a:t>Now </a:t>
            </a:r>
            <a:r>
              <a:rPr lang="en-US" altLang="zh-CN" sz="2400" dirty="0"/>
              <a:t>that you have replaced the glass and applied the glazing compound, let it sit </a:t>
            </a:r>
            <a:r>
              <a:rPr lang="en-US" altLang="zh-CN" sz="2400" dirty="0" smtClean="0"/>
              <a:t>for at </a:t>
            </a:r>
            <a:r>
              <a:rPr lang="en-US" altLang="zh-CN" sz="2400" dirty="0"/>
              <a:t>least five days so that the glazing can cure. Then, prime and paint the window.</a:t>
            </a:r>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2400" y="1736725"/>
            <a:ext cx="8839200" cy="4359275"/>
          </a:xfrm>
        </p:spPr>
        <p:txBody>
          <a:bodyPr/>
          <a:lstStyle/>
          <a:p>
            <a:r>
              <a:rPr lang="en-US" altLang="zh-CN" sz="3600" dirty="0"/>
              <a:t>Some conclusions end with </a:t>
            </a:r>
            <a:r>
              <a:rPr lang="en-US" altLang="zh-CN" sz="3600" i="1" dirty="0"/>
              <a:t>maintenance tips </a:t>
            </a:r>
            <a:r>
              <a:rPr lang="en-US" altLang="zh-CN" sz="3600" dirty="0"/>
              <a:t>or a </a:t>
            </a:r>
            <a:r>
              <a:rPr lang="en-US" altLang="zh-CN" sz="3600" i="1" dirty="0"/>
              <a:t>troubleshooting guide</a:t>
            </a:r>
            <a:r>
              <a:rPr lang="en-US" altLang="zh-CN" sz="3600" dirty="0"/>
              <a:t>. </a:t>
            </a:r>
            <a:endParaRPr lang="en-US" altLang="zh-CN" sz="3600" dirty="0" smtClean="0"/>
          </a:p>
          <a:p>
            <a:r>
              <a:rPr lang="en-US" altLang="zh-CN" sz="3600" dirty="0" smtClean="0"/>
              <a:t>A troubleshooting guide</a:t>
            </a:r>
            <a:r>
              <a:rPr lang="en-US" altLang="zh-CN" sz="3600" dirty="0"/>
              <a:t>, usually presented as a table, identifies common </a:t>
            </a:r>
            <a:r>
              <a:rPr lang="en-US" altLang="zh-CN" sz="3600" dirty="0" smtClean="0"/>
              <a:t>problems and </a:t>
            </a:r>
            <a:r>
              <a:rPr lang="en-US" altLang="zh-CN" sz="3600" dirty="0"/>
              <a:t>explains how to solve them.</a:t>
            </a:r>
            <a:endParaRPr lang="zh-CN" altLang="en-US" sz="36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 of a troubleshooting guide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1"/>
          <a:stretch>
            <a:fillRect/>
          </a:stretch>
        </p:blipFill>
        <p:spPr>
          <a:xfrm>
            <a:off x="43070" y="1991139"/>
            <a:ext cx="9162194" cy="2428461"/>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4800"/>
            <a:ext cx="8305800" cy="1431925"/>
          </a:xfrm>
        </p:spPr>
        <p:txBody>
          <a:bodyPr/>
          <a:lstStyle/>
          <a:p>
            <a:r>
              <a:rPr lang="en-US" altLang="zh-CN" sz="4000" dirty="0" smtClean="0"/>
              <a:t>Part IV Effective User Manuals</a:t>
            </a:r>
            <a:endParaRPr lang="zh-CN" altLang="en-US" sz="4000" dirty="0"/>
          </a:p>
        </p:txBody>
      </p:sp>
      <p:sp>
        <p:nvSpPr>
          <p:cNvPr id="3" name="内容占位符 2"/>
          <p:cNvSpPr>
            <a:spLocks noGrp="1"/>
          </p:cNvSpPr>
          <p:nvPr>
            <p:ph idx="1"/>
          </p:nvPr>
        </p:nvSpPr>
        <p:spPr>
          <a:xfrm>
            <a:off x="304800" y="1981200"/>
            <a:ext cx="8305800" cy="4114800"/>
          </a:xfrm>
        </p:spPr>
        <p:txBody>
          <a:bodyPr/>
          <a:lstStyle/>
          <a:p>
            <a:r>
              <a:rPr lang="en-US" altLang="zh-CN" dirty="0"/>
              <a:t>There is no absolute distinction between a </a:t>
            </a:r>
            <a:r>
              <a:rPr lang="en-US" altLang="zh-CN" u="sng" dirty="0"/>
              <a:t>set of instructions</a:t>
            </a:r>
            <a:r>
              <a:rPr lang="en-US" altLang="zh-CN" dirty="0"/>
              <a:t> and a </a:t>
            </a:r>
            <a:r>
              <a:rPr lang="en-US" altLang="zh-CN" u="sng" dirty="0"/>
              <a:t>user m</a:t>
            </a:r>
            <a:r>
              <a:rPr lang="en-US" altLang="zh-CN" u="sng" dirty="0"/>
              <a:t>anual</a:t>
            </a:r>
            <a:r>
              <a:rPr lang="en-US" altLang="zh-CN" dirty="0"/>
              <a:t>.</a:t>
            </a:r>
            <a:endParaRPr lang="en-US" altLang="zh-CN" dirty="0"/>
          </a:p>
          <a:p>
            <a:r>
              <a:rPr lang="en-US" altLang="zh-CN" dirty="0"/>
              <a:t>Yet, compared with a user manual, a set of instructions is typically </a:t>
            </a:r>
            <a:r>
              <a:rPr lang="en-US" altLang="zh-CN" u="sng" dirty="0"/>
              <a:t>shorter</a:t>
            </a:r>
            <a:r>
              <a:rPr lang="en-US" altLang="zh-CN" dirty="0"/>
              <a:t> (usually 1-20 pages) and </a:t>
            </a:r>
            <a:r>
              <a:rPr lang="en-US" altLang="zh-CN" u="sng" dirty="0"/>
              <a:t>limited in its subject</a:t>
            </a:r>
            <a:r>
              <a:rPr lang="en-US" altLang="zh-CN" dirty="0"/>
              <a:t>. </a:t>
            </a:r>
            <a:r>
              <a:rPr lang="en-US" altLang="zh-CN" sz="2800" dirty="0">
                <a:solidFill>
                  <a:srgbClr val="FFC000"/>
                </a:solidFill>
              </a:rPr>
              <a:t>For example, a set of instructions might discuss how to use an battery charger, whereas a manual might discuss how to use a laptop computer.</a:t>
            </a:r>
            <a:endParaRPr lang="en-US" altLang="zh-CN" sz="2800" dirty="0">
              <a:solidFill>
                <a:srgbClr val="FFC000"/>
              </a:solidFill>
            </a:endParaRPr>
          </a:p>
          <a:p>
            <a:pPr marL="0" indent="0">
              <a:buNone/>
            </a:pPr>
            <a:endParaRPr lang="en-US" altLang="zh-CN" sz="2800" dirty="0">
              <a:solidFill>
                <a:srgbClr val="FFC000"/>
              </a:solidFill>
            </a:endParaRPr>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4800"/>
            <a:ext cx="8305800" cy="1431925"/>
          </a:xfrm>
        </p:spPr>
        <p:txBody>
          <a:bodyPr/>
          <a:lstStyle/>
          <a:p>
            <a:r>
              <a:rPr lang="en-US" altLang="zh-CN" sz="4000" dirty="0" smtClean="0"/>
              <a:t>Part IV Effective User Manuals</a:t>
            </a:r>
            <a:endParaRPr lang="zh-CN" altLang="en-US" sz="4000" dirty="0"/>
          </a:p>
        </p:txBody>
      </p:sp>
      <p:sp>
        <p:nvSpPr>
          <p:cNvPr id="3" name="内容占位符 2"/>
          <p:cNvSpPr>
            <a:spLocks noGrp="1"/>
          </p:cNvSpPr>
          <p:nvPr>
            <p:ph idx="1"/>
          </p:nvPr>
        </p:nvSpPr>
        <p:spPr>
          <a:xfrm>
            <a:off x="304800" y="1981200"/>
            <a:ext cx="8305800" cy="4114800"/>
          </a:xfrm>
        </p:spPr>
        <p:txBody>
          <a:bodyPr/>
          <a:lstStyle/>
          <a:p>
            <a:r>
              <a:rPr lang="en-US" altLang="zh-CN" dirty="0"/>
              <a:t> A manual has typically a title page. </a:t>
            </a:r>
            <a:endParaRPr lang="en-US" altLang="zh-CN" dirty="0" smtClean="0"/>
          </a:p>
          <a:p>
            <a:r>
              <a:rPr lang="en-US" altLang="zh-CN" dirty="0" smtClean="0"/>
              <a:t>The </a:t>
            </a:r>
            <a:r>
              <a:rPr lang="en-US" altLang="zh-CN" dirty="0"/>
              <a:t>main difference between the two is that a manual has </a:t>
            </a:r>
            <a:r>
              <a:rPr lang="en-US" altLang="zh-CN" dirty="0" smtClean="0"/>
              <a:t>more elaborate</a:t>
            </a:r>
            <a:r>
              <a:rPr lang="en-US" altLang="zh-CN" dirty="0"/>
              <a:t> </a:t>
            </a:r>
            <a:r>
              <a:rPr lang="en-US" altLang="zh-CN" i="1" u="sng" dirty="0" smtClean="0"/>
              <a:t>front </a:t>
            </a:r>
            <a:r>
              <a:rPr lang="en-US" altLang="zh-CN" i="1" u="sng" dirty="0"/>
              <a:t>matter</a:t>
            </a:r>
            <a:r>
              <a:rPr lang="en-US" altLang="zh-CN" dirty="0"/>
              <a:t> and </a:t>
            </a:r>
            <a:r>
              <a:rPr lang="en-US" altLang="zh-CN" u="sng" dirty="0"/>
              <a:t>back </a:t>
            </a:r>
            <a:r>
              <a:rPr lang="en-US" altLang="zh-CN" u="sng" dirty="0" smtClean="0"/>
              <a:t>matter</a:t>
            </a:r>
            <a:r>
              <a:rPr lang="en-US" altLang="zh-CN" dirty="0"/>
              <a:t>.</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Suggested clues for consideration(1) </a:t>
            </a:r>
            <a:endParaRPr lang="zh-CN" altLang="en-US" sz="3200" dirty="0"/>
          </a:p>
        </p:txBody>
      </p:sp>
      <p:sp>
        <p:nvSpPr>
          <p:cNvPr id="3" name="内容占位符 2"/>
          <p:cNvSpPr>
            <a:spLocks noGrp="1"/>
          </p:cNvSpPr>
          <p:nvPr>
            <p:ph idx="1"/>
          </p:nvPr>
        </p:nvSpPr>
        <p:spPr>
          <a:xfrm>
            <a:off x="152400" y="1981200"/>
            <a:ext cx="8839200" cy="4114800"/>
          </a:xfrm>
        </p:spPr>
        <p:txBody>
          <a:bodyPr/>
          <a:lstStyle/>
          <a:p>
            <a:r>
              <a:rPr lang="en-US" altLang="zh-CN" dirty="0" smtClean="0"/>
              <a:t>Effective </a:t>
            </a:r>
            <a:r>
              <a:rPr lang="en-US" altLang="zh-CN" u="sng" dirty="0" smtClean="0"/>
              <a:t>instructions</a:t>
            </a:r>
            <a:r>
              <a:rPr lang="en-US" altLang="zh-CN" dirty="0" smtClean="0"/>
              <a:t> are based on writing good </a:t>
            </a:r>
            <a:r>
              <a:rPr lang="en-US" altLang="zh-CN" u="sng" dirty="0" smtClean="0"/>
              <a:t>descriptions</a:t>
            </a:r>
            <a:r>
              <a:rPr lang="en-US" altLang="zh-CN" dirty="0" smtClean="0"/>
              <a:t>.</a:t>
            </a:r>
            <a:endParaRPr lang="en-US" altLang="zh-CN" dirty="0" smtClean="0"/>
          </a:p>
          <a:p>
            <a:r>
              <a:rPr lang="en-US" altLang="zh-CN" dirty="0" smtClean="0"/>
              <a:t>Readers of a </a:t>
            </a:r>
            <a:r>
              <a:rPr lang="en-US" altLang="zh-CN" u="sng" dirty="0" smtClean="0"/>
              <a:t>process description </a:t>
            </a:r>
            <a:r>
              <a:rPr lang="en-US" altLang="zh-CN" dirty="0" smtClean="0"/>
              <a:t>want to </a:t>
            </a:r>
            <a:r>
              <a:rPr lang="en-US" altLang="zh-CN" i="1" u="sng" dirty="0" smtClean="0"/>
              <a:t>understand</a:t>
            </a:r>
            <a:r>
              <a:rPr lang="en-US" altLang="zh-CN" dirty="0" smtClean="0"/>
              <a:t> the process.</a:t>
            </a:r>
            <a:endParaRPr lang="en-US" altLang="zh-CN" dirty="0" smtClean="0"/>
          </a:p>
          <a:p>
            <a:r>
              <a:rPr lang="en-US" altLang="zh-CN" dirty="0" smtClean="0"/>
              <a:t>Readers of </a:t>
            </a:r>
            <a:r>
              <a:rPr lang="en-US" altLang="zh-CN" u="sng" dirty="0" smtClean="0"/>
              <a:t>instructions</a:t>
            </a:r>
            <a:r>
              <a:rPr lang="en-US" altLang="zh-CN" dirty="0" smtClean="0"/>
              <a:t> want a step-by-step guide to help them </a:t>
            </a:r>
            <a:r>
              <a:rPr lang="en-US" altLang="zh-CN" i="1" u="sng" dirty="0" smtClean="0"/>
              <a:t>perform</a:t>
            </a:r>
            <a:r>
              <a:rPr lang="en-US" altLang="zh-CN" u="sng" dirty="0" smtClean="0"/>
              <a:t> </a:t>
            </a:r>
            <a:r>
              <a:rPr lang="en-US" altLang="zh-CN" dirty="0" smtClean="0"/>
              <a:t>the process.</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Front </a:t>
            </a:r>
            <a:r>
              <a:rPr lang="en-US" altLang="zh-CN" i="1" dirty="0" smtClean="0"/>
              <a:t>matter</a:t>
            </a:r>
            <a:endParaRPr lang="zh-CN" altLang="en-US" dirty="0"/>
          </a:p>
        </p:txBody>
      </p:sp>
      <p:sp>
        <p:nvSpPr>
          <p:cNvPr id="3" name="内容占位符 2"/>
          <p:cNvSpPr>
            <a:spLocks noGrp="1"/>
          </p:cNvSpPr>
          <p:nvPr>
            <p:ph idx="1"/>
          </p:nvPr>
        </p:nvSpPr>
        <p:spPr>
          <a:xfrm>
            <a:off x="381000" y="1600200"/>
            <a:ext cx="8229600" cy="4114800"/>
          </a:xfrm>
        </p:spPr>
        <p:txBody>
          <a:bodyPr/>
          <a:lstStyle/>
          <a:p>
            <a:r>
              <a:rPr lang="en-US" altLang="zh-CN" sz="2400" dirty="0" smtClean="0"/>
              <a:t>The </a:t>
            </a:r>
            <a:r>
              <a:rPr lang="en-US" altLang="zh-CN" sz="2400" dirty="0"/>
              <a:t>introduction, sometimes called a </a:t>
            </a:r>
            <a:r>
              <a:rPr lang="en-US" altLang="zh-CN" sz="2400" i="1" dirty="0"/>
              <a:t>preface</a:t>
            </a:r>
            <a:r>
              <a:rPr lang="en-US" altLang="zh-CN" sz="2400" dirty="0"/>
              <a:t>, often </a:t>
            </a:r>
            <a:r>
              <a:rPr lang="en-US" altLang="zh-CN" sz="2400" dirty="0" smtClean="0"/>
              <a:t>contains an </a:t>
            </a:r>
            <a:r>
              <a:rPr lang="en-US" altLang="zh-CN" sz="2400" i="1" dirty="0"/>
              <a:t>overview of the contents</a:t>
            </a:r>
            <a:r>
              <a:rPr lang="en-US" altLang="zh-CN" sz="2400" dirty="0"/>
              <a:t>, frequently in the form of a table, which </a:t>
            </a:r>
            <a:r>
              <a:rPr lang="en-US" altLang="zh-CN" sz="2400" dirty="0" smtClean="0"/>
              <a:t>explains the </a:t>
            </a:r>
            <a:r>
              <a:rPr lang="en-US" altLang="zh-CN" sz="2400" dirty="0"/>
              <a:t>main contents of each section and chapter. It also contains </a:t>
            </a:r>
            <a:r>
              <a:rPr lang="en-US" altLang="zh-CN" sz="2400" dirty="0" smtClean="0"/>
              <a:t>a </a:t>
            </a:r>
            <a:r>
              <a:rPr lang="en-US" altLang="zh-CN" sz="2400" i="1" dirty="0" smtClean="0"/>
              <a:t>conventions </a:t>
            </a:r>
            <a:r>
              <a:rPr lang="en-US" altLang="zh-CN" sz="2400" dirty="0"/>
              <a:t>section, which explains the typography of the manual. For </a:t>
            </a:r>
            <a:r>
              <a:rPr lang="en-US" altLang="zh-CN" sz="2400" dirty="0" smtClean="0"/>
              <a:t>instance, </a:t>
            </a:r>
            <a:r>
              <a:rPr lang="en-US" altLang="zh-CN" sz="2400" i="1" dirty="0" smtClean="0"/>
              <a:t>italics </a:t>
            </a:r>
            <a:r>
              <a:rPr lang="en-US" altLang="zh-CN" sz="2400" dirty="0"/>
              <a:t>are used for the titles of books, </a:t>
            </a:r>
            <a:r>
              <a:rPr lang="en-US" altLang="zh-CN" sz="2400" b="1" dirty="0"/>
              <a:t>boldface </a:t>
            </a:r>
            <a:r>
              <a:rPr lang="en-US" altLang="zh-CN" sz="2400" dirty="0"/>
              <a:t>for keyboard </a:t>
            </a:r>
            <a:r>
              <a:rPr lang="en-US" altLang="zh-CN" sz="2400" dirty="0" smtClean="0"/>
              <a:t>keys, and </a:t>
            </a:r>
            <a:r>
              <a:rPr lang="en-US" altLang="zh-CN" sz="2400" dirty="0"/>
              <a:t>so forth. It also might include a </a:t>
            </a:r>
            <a:r>
              <a:rPr lang="en-US" altLang="zh-CN" sz="2400" i="1" dirty="0"/>
              <a:t>where to get help </a:t>
            </a:r>
            <a:r>
              <a:rPr lang="en-US" altLang="zh-CN" sz="2400" dirty="0"/>
              <a:t>section, </a:t>
            </a:r>
            <a:r>
              <a:rPr lang="en-US" altLang="zh-CN" sz="2400" dirty="0" smtClean="0"/>
              <a:t>referring readers </a:t>
            </a:r>
            <a:r>
              <a:rPr lang="en-US" altLang="zh-CN" sz="2400" dirty="0"/>
              <a:t>to other sources of information, such as the company’s Web </a:t>
            </a:r>
            <a:r>
              <a:rPr lang="en-US" altLang="zh-CN" sz="2400" dirty="0" smtClean="0"/>
              <a:t>site and </a:t>
            </a:r>
            <a:r>
              <a:rPr lang="en-US" altLang="zh-CN" sz="2400" dirty="0"/>
              <a:t>customer-support center. And it might contain a section listing </a:t>
            </a:r>
            <a:r>
              <a:rPr lang="en-US" altLang="zh-CN" sz="2400" dirty="0" smtClean="0"/>
              <a:t>the </a:t>
            </a:r>
            <a:r>
              <a:rPr lang="en-US" altLang="zh-CN" sz="2400" i="1" dirty="0" smtClean="0"/>
              <a:t>trademarks </a:t>
            </a:r>
            <a:r>
              <a:rPr lang="en-US" altLang="zh-CN" sz="2400" dirty="0"/>
              <a:t>of the company’s own products and those of other companies</a:t>
            </a:r>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Back </a:t>
            </a:r>
            <a:r>
              <a:rPr lang="en-US" altLang="zh-CN" i="1" dirty="0" smtClean="0"/>
              <a:t>matter</a:t>
            </a:r>
            <a:endParaRPr lang="zh-CN" altLang="en-US" dirty="0"/>
          </a:p>
        </p:txBody>
      </p:sp>
      <p:sp>
        <p:nvSpPr>
          <p:cNvPr id="3" name="内容占位符 2"/>
          <p:cNvSpPr>
            <a:spLocks noGrp="1"/>
          </p:cNvSpPr>
          <p:nvPr>
            <p:ph idx="1"/>
          </p:nvPr>
        </p:nvSpPr>
        <p:spPr>
          <a:xfrm>
            <a:off x="228600" y="1981200"/>
            <a:ext cx="8915400" cy="4114800"/>
          </a:xfrm>
        </p:spPr>
        <p:txBody>
          <a:bodyPr/>
          <a:lstStyle/>
          <a:p>
            <a:r>
              <a:rPr lang="en-US" altLang="zh-CN" sz="2800" dirty="0" smtClean="0"/>
              <a:t>Manuals </a:t>
            </a:r>
            <a:r>
              <a:rPr lang="en-US" altLang="zh-CN" sz="2800" dirty="0"/>
              <a:t>typically include a set of </a:t>
            </a:r>
            <a:r>
              <a:rPr lang="en-US" altLang="zh-CN" sz="2800" i="1" dirty="0"/>
              <a:t>specifications </a:t>
            </a:r>
            <a:r>
              <a:rPr lang="en-US" altLang="zh-CN" sz="2800" dirty="0"/>
              <a:t>of the </a:t>
            </a:r>
            <a:r>
              <a:rPr lang="en-US" altLang="zh-CN" sz="2800" dirty="0" smtClean="0"/>
              <a:t>device or </a:t>
            </a:r>
            <a:r>
              <a:rPr lang="en-US" altLang="zh-CN" sz="2800" dirty="0"/>
              <a:t>system, a list of relevant government </a:t>
            </a:r>
            <a:r>
              <a:rPr lang="en-US" altLang="zh-CN" sz="2800" i="1" dirty="0"/>
              <a:t>safety regulations </a:t>
            </a:r>
            <a:r>
              <a:rPr lang="en-US" altLang="zh-CN" sz="2800" dirty="0"/>
              <a:t>and </a:t>
            </a:r>
            <a:r>
              <a:rPr lang="en-US" altLang="zh-CN" sz="2800" i="1" dirty="0" smtClean="0"/>
              <a:t>industry standards </a:t>
            </a:r>
            <a:r>
              <a:rPr lang="en-US" altLang="zh-CN" sz="2800" dirty="0"/>
              <a:t>that the device or system supports, </a:t>
            </a:r>
            <a:r>
              <a:rPr lang="en-US" altLang="zh-CN" sz="2800" i="1" dirty="0"/>
              <a:t>tips on maintenance and </a:t>
            </a:r>
            <a:r>
              <a:rPr lang="en-US" altLang="zh-CN" sz="2800" i="1" dirty="0" smtClean="0"/>
              <a:t>servicing </a:t>
            </a:r>
            <a:r>
              <a:rPr lang="en-US" altLang="zh-CN" sz="2800" dirty="0" smtClean="0"/>
              <a:t>the </a:t>
            </a:r>
            <a:r>
              <a:rPr lang="en-US" altLang="zh-CN" sz="2800" dirty="0"/>
              <a:t>device, a </a:t>
            </a:r>
            <a:r>
              <a:rPr lang="en-US" altLang="zh-CN" sz="2800" i="1" dirty="0"/>
              <a:t>copyright page </a:t>
            </a:r>
            <a:r>
              <a:rPr lang="en-US" altLang="zh-CN" sz="2800" dirty="0"/>
              <a:t>listing bibliographic information </a:t>
            </a:r>
            <a:r>
              <a:rPr lang="en-US" altLang="zh-CN" sz="2800" dirty="0" smtClean="0"/>
              <a:t>about the </a:t>
            </a:r>
            <a:r>
              <a:rPr lang="en-US" altLang="zh-CN" sz="2800" dirty="0"/>
              <a:t>manual, and an </a:t>
            </a:r>
            <a:r>
              <a:rPr lang="en-US" altLang="zh-CN" sz="2800" i="1" dirty="0"/>
              <a:t>index</a:t>
            </a:r>
            <a:r>
              <a:rPr lang="en-US" altLang="zh-CN" sz="2800" dirty="0"/>
              <a:t>. Many manuals also include </a:t>
            </a:r>
            <a:r>
              <a:rPr lang="en-US" altLang="zh-CN" sz="2800" i="1" dirty="0"/>
              <a:t>glossaries.</a:t>
            </a:r>
            <a:endParaRPr lang="zh-CN" altLang="en-US" sz="28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Questions for </a:t>
            </a:r>
            <a:r>
              <a:rPr lang="en-US" altLang="zh-CN" dirty="0" smtClean="0">
                <a:effectLst/>
              </a:rPr>
              <a:t>review</a:t>
            </a:r>
            <a:endParaRPr lang="zh-CN" altLang="en-US" dirty="0"/>
          </a:p>
        </p:txBody>
      </p:sp>
      <p:sp>
        <p:nvSpPr>
          <p:cNvPr id="3" name="内容占位符 2"/>
          <p:cNvSpPr>
            <a:spLocks noGrp="1"/>
          </p:cNvSpPr>
          <p:nvPr>
            <p:ph idx="1"/>
          </p:nvPr>
        </p:nvSpPr>
        <p:spPr>
          <a:xfrm>
            <a:off x="228600" y="1371600"/>
            <a:ext cx="8763000" cy="4114800"/>
          </a:xfrm>
        </p:spPr>
        <p:txBody>
          <a:bodyPr/>
          <a:lstStyle/>
          <a:p>
            <a:r>
              <a:rPr lang="en-US" altLang="zh-CN" sz="2200" dirty="0" smtClean="0">
                <a:effectLst/>
              </a:rPr>
              <a:t>Are </a:t>
            </a:r>
            <a:r>
              <a:rPr lang="en-US" altLang="zh-CN" sz="2200" dirty="0">
                <a:effectLst/>
              </a:rPr>
              <a:t>the instructions designed effectively, with adequate white space and a clear relationship between the graphics and the accompanying text?</a:t>
            </a:r>
            <a:endParaRPr lang="en-US" altLang="zh-CN" sz="2200" dirty="0">
              <a:effectLst/>
            </a:endParaRPr>
          </a:p>
          <a:p>
            <a:pPr lvl="0"/>
            <a:r>
              <a:rPr lang="en-US" altLang="zh-CN" sz="2200" dirty="0">
                <a:effectLst/>
              </a:rPr>
              <a:t>Do the instructions have a clear title? </a:t>
            </a:r>
            <a:endParaRPr lang="en-US" altLang="zh-CN" sz="2200" dirty="0">
              <a:effectLst/>
            </a:endParaRPr>
          </a:p>
          <a:p>
            <a:pPr lvl="0"/>
            <a:r>
              <a:rPr lang="en-US" altLang="zh-CN" sz="2200" dirty="0">
                <a:effectLst/>
              </a:rPr>
              <a:t>Does the introduction </a:t>
            </a:r>
            <a:r>
              <a:rPr lang="en-US" altLang="zh-CN" sz="2200" dirty="0" smtClean="0">
                <a:effectLst/>
              </a:rPr>
              <a:t>to the set of instructions state </a:t>
            </a:r>
            <a:r>
              <a:rPr lang="en-US" altLang="zh-CN" sz="2200" dirty="0">
                <a:effectLst/>
              </a:rPr>
              <a:t>the purpose of the task? </a:t>
            </a:r>
            <a:r>
              <a:rPr lang="en-US" altLang="zh-CN" sz="2200" dirty="0" smtClean="0">
                <a:effectLst/>
              </a:rPr>
              <a:t>Does it describe </a:t>
            </a:r>
            <a:r>
              <a:rPr lang="en-US" altLang="zh-CN" sz="2200" dirty="0">
                <a:effectLst/>
              </a:rPr>
              <a:t>safety measures or other </a:t>
            </a:r>
            <a:r>
              <a:rPr lang="en-US" altLang="zh-CN" sz="2200" dirty="0" smtClean="0">
                <a:effectLst/>
              </a:rPr>
              <a:t>concerns </a:t>
            </a:r>
            <a:r>
              <a:rPr lang="en-US" altLang="zh-CN" sz="2200" dirty="0">
                <a:effectLst/>
              </a:rPr>
              <a:t>that readers should understand? </a:t>
            </a:r>
            <a:r>
              <a:rPr lang="en-US" altLang="zh-CN" sz="2200" dirty="0" smtClean="0">
                <a:effectLst/>
              </a:rPr>
              <a:t>Does it </a:t>
            </a:r>
            <a:r>
              <a:rPr lang="en-US" altLang="zh-CN" sz="2200" dirty="0">
                <a:effectLst/>
              </a:rPr>
              <a:t>list necessary tools and materials? </a:t>
            </a:r>
            <a:endParaRPr lang="en-US" altLang="zh-CN" sz="2200" dirty="0">
              <a:effectLst/>
            </a:endParaRPr>
          </a:p>
          <a:p>
            <a:pPr lvl="0"/>
            <a:r>
              <a:rPr lang="en-US" altLang="zh-CN" sz="2200" dirty="0">
                <a:effectLst/>
              </a:rPr>
              <a:t>Are the step-by-step instructions numbered?  </a:t>
            </a:r>
            <a:r>
              <a:rPr lang="en-US" altLang="zh-CN" sz="2200" dirty="0" smtClean="0">
                <a:effectLst/>
              </a:rPr>
              <a:t>Are  they simple </a:t>
            </a:r>
            <a:r>
              <a:rPr lang="en-US" altLang="zh-CN" sz="2200" dirty="0">
                <a:effectLst/>
              </a:rPr>
              <a:t>and direct? </a:t>
            </a:r>
            <a:endParaRPr lang="en-US" altLang="zh-CN" sz="2200" dirty="0">
              <a:effectLst/>
            </a:endParaRPr>
          </a:p>
          <a:p>
            <a:pPr lvl="0"/>
            <a:r>
              <a:rPr lang="en-US" altLang="zh-CN" sz="2200" dirty="0">
                <a:effectLst/>
              </a:rPr>
              <a:t>Are appropriate graphics included? </a:t>
            </a:r>
            <a:endParaRPr lang="en-US" altLang="zh-CN" sz="2200" dirty="0">
              <a:effectLst/>
            </a:endParaRPr>
          </a:p>
          <a:p>
            <a:pPr lvl="0"/>
            <a:r>
              <a:rPr lang="en-US" altLang="zh-CN" sz="2200" dirty="0">
                <a:effectLst/>
              </a:rPr>
              <a:t>Does the </a:t>
            </a:r>
            <a:r>
              <a:rPr lang="en-US" altLang="zh-CN" sz="2200" dirty="0" smtClean="0">
                <a:effectLst/>
              </a:rPr>
              <a:t>conclusion include </a:t>
            </a:r>
            <a:r>
              <a:rPr lang="en-US" altLang="zh-CN" sz="2200" dirty="0">
                <a:effectLst/>
              </a:rPr>
              <a:t>any necessary follow-up advice?  </a:t>
            </a:r>
            <a:r>
              <a:rPr lang="en-US" altLang="zh-CN" sz="2200" dirty="0" smtClean="0">
                <a:effectLst/>
              </a:rPr>
              <a:t>Or if </a:t>
            </a:r>
            <a:r>
              <a:rPr lang="en-US" altLang="zh-CN" sz="2200" dirty="0">
                <a:effectLst/>
              </a:rPr>
              <a:t>appropriate, a troubleshooting guide? </a:t>
            </a:r>
            <a:endParaRPr lang="en-US" altLang="zh-CN" sz="2200" dirty="0">
              <a:effectLst/>
            </a:endParaRPr>
          </a:p>
          <a:p>
            <a:endParaRPr lang="zh-CN" altLang="en-US" sz="20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p:txBody>
          <a:bodyPr anchor="ctr"/>
          <a:lstStyle/>
          <a:p>
            <a:endParaRPr dirty="0"/>
          </a:p>
        </p:txBody>
      </p:sp>
      <p:sp>
        <p:nvSpPr>
          <p:cNvPr id="17411" name="文本占位符 17410"/>
          <p:cNvSpPr>
            <a:spLocks noGrp="1"/>
          </p:cNvSpPr>
          <p:nvPr>
            <p:ph type="body" idx="1"/>
          </p:nvPr>
        </p:nvSpPr>
        <p:spPr/>
        <p:txBody>
          <a:bodyPr/>
          <a:lstStyle/>
          <a:p>
            <a:endParaRPr dirty="0"/>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Suggested clues for </a:t>
            </a:r>
            <a:r>
              <a:rPr lang="en-US" altLang="zh-CN" sz="3200" dirty="0" smtClean="0"/>
              <a:t>consideration(2)</a:t>
            </a:r>
            <a:endParaRPr lang="zh-CN" altLang="en-US" sz="3200" dirty="0"/>
          </a:p>
        </p:txBody>
      </p:sp>
      <p:sp>
        <p:nvSpPr>
          <p:cNvPr id="3" name="内容占位符 2"/>
          <p:cNvSpPr>
            <a:spLocks noGrp="1"/>
          </p:cNvSpPr>
          <p:nvPr>
            <p:ph idx="1"/>
          </p:nvPr>
        </p:nvSpPr>
        <p:spPr>
          <a:xfrm>
            <a:off x="304800" y="1981200"/>
            <a:ext cx="8610600" cy="4114800"/>
          </a:xfrm>
        </p:spPr>
        <p:txBody>
          <a:bodyPr/>
          <a:lstStyle/>
          <a:p>
            <a:r>
              <a:rPr lang="en-US" altLang="zh-CN" dirty="0"/>
              <a:t>Descriptions </a:t>
            </a:r>
            <a:r>
              <a:rPr lang="en-US" altLang="zh-CN" dirty="0" smtClean="0"/>
              <a:t> of </a:t>
            </a:r>
            <a:r>
              <a:rPr lang="en-US" altLang="zh-CN" i="1" dirty="0" smtClean="0"/>
              <a:t>processes</a:t>
            </a:r>
            <a:r>
              <a:rPr lang="en-US" altLang="zh-CN" dirty="0" smtClean="0"/>
              <a:t>(</a:t>
            </a:r>
            <a:r>
              <a:rPr lang="zh-CN" altLang="en-US" dirty="0" smtClean="0"/>
              <a:t>过程</a:t>
            </a:r>
            <a:r>
              <a:rPr lang="en-US" altLang="zh-CN" dirty="0" smtClean="0"/>
              <a:t>) are closely connected with descriptions of </a:t>
            </a:r>
            <a:endParaRPr lang="en-US" altLang="zh-CN" dirty="0" smtClean="0"/>
          </a:p>
          <a:p>
            <a:pPr marL="0" indent="0">
              <a:buNone/>
            </a:pPr>
            <a:r>
              <a:rPr lang="en-US" altLang="zh-CN" dirty="0" smtClean="0"/>
              <a:t>1) </a:t>
            </a:r>
            <a:r>
              <a:rPr lang="en-US" altLang="zh-CN" i="1" dirty="0" smtClean="0"/>
              <a:t>Objects</a:t>
            </a:r>
            <a:r>
              <a:rPr lang="en-US" altLang="zh-CN" dirty="0" smtClean="0"/>
              <a:t>(</a:t>
            </a:r>
            <a:r>
              <a:rPr lang="zh-CN" altLang="en-US" dirty="0" smtClean="0"/>
              <a:t>部件与环境</a:t>
            </a:r>
            <a:r>
              <a:rPr lang="en-US" altLang="zh-CN" dirty="0" smtClean="0"/>
              <a:t>): parts or overall physical condition. Examples: an automobile tire, a volcano, etc. </a:t>
            </a:r>
            <a:endParaRPr lang="en-US" altLang="zh-CN" dirty="0" smtClean="0"/>
          </a:p>
          <a:p>
            <a:pPr marL="0" indent="0">
              <a:buNone/>
            </a:pPr>
            <a:r>
              <a:rPr lang="en-US" altLang="zh-CN" dirty="0" smtClean="0"/>
              <a:t>2) </a:t>
            </a:r>
            <a:r>
              <a:rPr lang="en-US" altLang="zh-CN" i="1" dirty="0" smtClean="0"/>
              <a:t>Mechanisms</a:t>
            </a:r>
            <a:r>
              <a:rPr lang="en-US" altLang="zh-CN" dirty="0" smtClean="0"/>
              <a:t>(</a:t>
            </a:r>
            <a:r>
              <a:rPr lang="zh-CN" altLang="en-US" dirty="0"/>
              <a:t>运行</a:t>
            </a:r>
            <a:r>
              <a:rPr lang="zh-CN" altLang="en-US" dirty="0" smtClean="0"/>
              <a:t>机制</a:t>
            </a:r>
            <a:r>
              <a:rPr lang="en-US" altLang="zh-CN" dirty="0" smtClean="0"/>
              <a:t>): the designed functioning of objects. Example: a car, a cell-phone, etc.</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u="sng" dirty="0"/>
              <a:t>Object</a:t>
            </a:r>
            <a:r>
              <a:rPr lang="en-US" altLang="zh-CN" b="0" dirty="0"/>
              <a:t> Description</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1"/>
          <a:stretch>
            <a:fillRect/>
          </a:stretch>
        </p:blipFill>
        <p:spPr>
          <a:xfrm>
            <a:off x="1752600" y="1981200"/>
            <a:ext cx="5867400" cy="4409549"/>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4800"/>
            <a:ext cx="8382000" cy="1431925"/>
          </a:xfrm>
        </p:spPr>
        <p:txBody>
          <a:bodyPr/>
          <a:lstStyle/>
          <a:p>
            <a:r>
              <a:rPr lang="en-US" altLang="zh-CN" sz="2800" dirty="0" smtClean="0"/>
              <a:t>Description of Drivetrain </a:t>
            </a:r>
            <a:r>
              <a:rPr lang="en-US" altLang="zh-CN" sz="2800" u="sng" dirty="0" smtClean="0"/>
              <a:t>Mechanism</a:t>
            </a:r>
            <a:r>
              <a:rPr lang="en-US" altLang="zh-CN" sz="2800" dirty="0" smtClean="0"/>
              <a:t> for a hybrid vehicle (</a:t>
            </a:r>
            <a:r>
              <a:rPr lang="zh-CN" altLang="en-US" sz="2800" dirty="0" smtClean="0"/>
              <a:t>混动汽车动力系统作用的描述</a:t>
            </a:r>
            <a:r>
              <a:rPr lang="en-US" altLang="zh-CN" sz="2800" dirty="0" smtClean="0"/>
              <a:t>)</a:t>
            </a:r>
            <a:endParaRPr lang="zh-CN" altLang="en-US" sz="2800"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1"/>
          <a:stretch>
            <a:fillRect/>
          </a:stretch>
        </p:blipFill>
        <p:spPr>
          <a:xfrm>
            <a:off x="381000" y="1710221"/>
            <a:ext cx="8534469" cy="4629150"/>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1981200"/>
            <a:ext cx="8763000" cy="4114800"/>
          </a:xfrm>
        </p:spPr>
        <p:txBody>
          <a:bodyPr/>
          <a:lstStyle/>
          <a:p>
            <a:r>
              <a:rPr lang="en-US" altLang="zh-CN" dirty="0" smtClean="0">
                <a:solidFill>
                  <a:srgbClr val="FFC000"/>
                </a:solidFill>
                <a:effectLst/>
              </a:rPr>
              <a:t>Task 2</a:t>
            </a:r>
            <a:r>
              <a:rPr lang="en-US" altLang="zh-CN" dirty="0" smtClean="0">
                <a:effectLst/>
              </a:rPr>
              <a:t>: How do we construct clear, attractive page designs for instructions?</a:t>
            </a:r>
            <a:endParaRPr lang="en-US" altLang="zh-CN" dirty="0" smtClean="0">
              <a:effectLst/>
            </a:endParaRPr>
          </a:p>
          <a:p>
            <a:r>
              <a:rPr lang="en-US" altLang="zh-CN" dirty="0" smtClean="0">
                <a:solidFill>
                  <a:srgbClr val="FFC000"/>
                </a:solidFill>
                <a:effectLst/>
              </a:rPr>
              <a:t>Task operation</a:t>
            </a:r>
            <a:r>
              <a:rPr lang="en-US" altLang="zh-CN" dirty="0" smtClean="0">
                <a:effectLst/>
              </a:rPr>
              <a:t>: Look at the two pictures on the next page and decide which is the better design. Give your reasons for the choice. </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1"/>
          <a:stretch>
            <a:fillRect/>
          </a:stretch>
        </p:blipFill>
        <p:spPr>
          <a:xfrm>
            <a:off x="533400" y="533400"/>
            <a:ext cx="3717862" cy="5486400"/>
          </a:xfrm>
          <a:prstGeom prst="rect">
            <a:avLst/>
          </a:prstGeom>
        </p:spPr>
      </p:pic>
      <p:pic>
        <p:nvPicPr>
          <p:cNvPr id="7" name="图片 6"/>
          <p:cNvPicPr>
            <a:picLocks noChangeAspect="1"/>
          </p:cNvPicPr>
          <p:nvPr/>
        </p:nvPicPr>
        <p:blipFill>
          <a:blip r:embed="rId2"/>
          <a:stretch>
            <a:fillRect/>
          </a:stretch>
        </p:blipFill>
        <p:spPr>
          <a:xfrm>
            <a:off x="4648200" y="647700"/>
            <a:ext cx="4347651" cy="525780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0" y="765313"/>
            <a:ext cx="4161183" cy="5486400"/>
          </a:xfrm>
        </p:spPr>
        <p:txBody>
          <a:bodyPr/>
          <a:lstStyle/>
          <a:p>
            <a:pPr marL="0" indent="0">
              <a:buNone/>
            </a:pPr>
            <a:r>
              <a:rPr lang="en-US" altLang="zh-CN" sz="2400" b="1" dirty="0" smtClean="0"/>
              <a:t>Cluttered design (disorganized)</a:t>
            </a:r>
            <a:endParaRPr lang="en-US" altLang="zh-CN" sz="2400" b="1" dirty="0" smtClean="0"/>
          </a:p>
          <a:p>
            <a:pPr marL="0" indent="0">
              <a:buNone/>
            </a:pPr>
            <a:endParaRPr lang="en-US" altLang="zh-CN" sz="2400" dirty="0"/>
          </a:p>
          <a:p>
            <a:r>
              <a:rPr lang="en-US" altLang="zh-CN" sz="2400" i="1" dirty="0"/>
              <a:t>This page is </a:t>
            </a:r>
            <a:r>
              <a:rPr lang="en-US" altLang="zh-CN" sz="2400" i="1" u="sng" dirty="0"/>
              <a:t>cluttered,</a:t>
            </a:r>
            <a:r>
              <a:rPr lang="en-US" altLang="zh-CN" sz="2400" i="1" dirty="0"/>
              <a:t> containing far too </a:t>
            </a:r>
            <a:r>
              <a:rPr lang="en-US" altLang="zh-CN" sz="2400" i="1" dirty="0" smtClean="0"/>
              <a:t>much information</a:t>
            </a:r>
            <a:r>
              <a:rPr lang="en-US" altLang="zh-CN" sz="2400" i="1" dirty="0"/>
              <a:t>. In addition, the page is </a:t>
            </a:r>
            <a:r>
              <a:rPr lang="en-US" altLang="zh-CN" sz="2400" i="1" u="sng" dirty="0"/>
              <a:t>not </a:t>
            </a:r>
            <a:r>
              <a:rPr lang="en-US" altLang="zh-CN" sz="2400" i="1" u="sng" dirty="0" smtClean="0"/>
              <a:t>chunked </a:t>
            </a:r>
            <a:r>
              <a:rPr lang="en-US" altLang="zh-CN" sz="2400" i="1" dirty="0" smtClean="0"/>
              <a:t>effectively</a:t>
            </a:r>
            <a:r>
              <a:rPr lang="en-US" altLang="zh-CN" sz="2400" i="1" dirty="0"/>
              <a:t>. As a result, the reader’s eyes </a:t>
            </a:r>
            <a:r>
              <a:rPr lang="en-US" altLang="zh-CN" sz="2400" i="1" u="sng" dirty="0" smtClean="0"/>
              <a:t>don’t know </a:t>
            </a:r>
            <a:r>
              <a:rPr lang="en-US" altLang="zh-CN" sz="2400" i="1" u="sng" dirty="0"/>
              <a:t>where to focus</a:t>
            </a:r>
            <a:r>
              <a:rPr lang="en-US" altLang="zh-CN" sz="2400" i="1" dirty="0"/>
              <a:t>. Would you look forward </a:t>
            </a:r>
            <a:r>
              <a:rPr lang="en-US" altLang="zh-CN" sz="2400" i="1" dirty="0" smtClean="0"/>
              <a:t>to using </a:t>
            </a:r>
            <a:r>
              <a:rPr lang="en-US" altLang="zh-CN" sz="2400" i="1" dirty="0"/>
              <a:t>these instructions to </a:t>
            </a:r>
            <a:r>
              <a:rPr lang="en-US" altLang="zh-CN" sz="2400" i="1" u="sng" dirty="0"/>
              <a:t>assemble a cabinet?</a:t>
            </a:r>
            <a:endParaRPr lang="zh-CN" altLang="en-US" sz="2400" u="sng" dirty="0"/>
          </a:p>
        </p:txBody>
      </p:sp>
      <p:sp>
        <p:nvSpPr>
          <p:cNvPr id="4" name="页脚占位符 3"/>
          <p:cNvSpPr>
            <a:spLocks noGrp="1"/>
          </p:cNvSpPr>
          <p:nvPr>
            <p:ph type="ftr" sz="quarter" idx="11"/>
          </p:nvPr>
        </p:nvSpPr>
        <p:spPr/>
        <p:txBody>
          <a:bodyPr/>
          <a:lstStyle/>
          <a:p>
            <a:pPr lvl="0"/>
            <a:r>
              <a:rPr lang="zh-CN" altLang="en-US" dirty="0"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1"/>
          <a:stretch>
            <a:fillRect/>
          </a:stretch>
        </p:blipFill>
        <p:spPr>
          <a:xfrm>
            <a:off x="533400" y="533400"/>
            <a:ext cx="3717862" cy="5486400"/>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himmer">
  <a:themeElements>
    <a:clrScheme name="">
      <a:dk1>
        <a:srgbClr val="FFFFFF"/>
      </a:dk1>
      <a:lt1>
        <a:srgbClr val="000066"/>
      </a:lt1>
      <a:dk2>
        <a:srgbClr val="EAEAEA"/>
      </a:dk2>
      <a:lt2>
        <a:srgbClr val="000099"/>
      </a:lt2>
      <a:accent1>
        <a:srgbClr val="66CCFF"/>
      </a:accent1>
      <a:accent2>
        <a:srgbClr val="0066FF"/>
      </a:accent2>
      <a:accent3>
        <a:srgbClr val="AAAAB9"/>
      </a:accent3>
      <a:accent4>
        <a:srgbClr val="DCDCDC"/>
      </a:accent4>
      <a:accent5>
        <a:srgbClr val="B9E2FF"/>
      </a:accent5>
      <a:accent6>
        <a:srgbClr val="005BE5"/>
      </a:accent6>
      <a:hlink>
        <a:srgbClr val="FFFFCC"/>
      </a:hlink>
      <a:folHlink>
        <a:srgbClr val="99CC00"/>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721E1E"/>
        </a:lt1>
        <a:dk2>
          <a:srgbClr val="FFCC00"/>
        </a:dk2>
        <a:lt2>
          <a:srgbClr val="BD3737"/>
        </a:lt2>
        <a:accent1>
          <a:srgbClr val="FF6600"/>
        </a:accent1>
        <a:accent2>
          <a:srgbClr val="CC3300"/>
        </a:accent2>
        <a:accent3>
          <a:srgbClr val="BCAAAA"/>
        </a:accent3>
        <a:accent4>
          <a:srgbClr val="DCDCDC"/>
        </a:accent4>
        <a:accent5>
          <a:srgbClr val="FFB9AA"/>
        </a:accent5>
        <a:accent6>
          <a:srgbClr val="B72D00"/>
        </a:accent6>
        <a:hlink>
          <a:srgbClr val="F7CC2F"/>
        </a:hlink>
        <a:folHlink>
          <a:srgbClr val="C7C6B1"/>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EAEAEA"/>
        </a:dk2>
        <a:lt2>
          <a:srgbClr val="000099"/>
        </a:lt2>
        <a:accent1>
          <a:srgbClr val="66CCFF"/>
        </a:accent1>
        <a:accent2>
          <a:srgbClr val="0066FF"/>
        </a:accent2>
        <a:accent3>
          <a:srgbClr val="AAAAB9"/>
        </a:accent3>
        <a:accent4>
          <a:srgbClr val="DCDCDC"/>
        </a:accent4>
        <a:accent5>
          <a:srgbClr val="B9E2FF"/>
        </a:accent5>
        <a:accent6>
          <a:srgbClr val="005BE5"/>
        </a:accent6>
        <a:hlink>
          <a:srgbClr val="FFFFCC"/>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4B0096"/>
        </a:lt1>
        <a:dk2>
          <a:srgbClr val="CDD7DF"/>
        </a:dk2>
        <a:lt2>
          <a:srgbClr val="6600CC"/>
        </a:lt2>
        <a:accent1>
          <a:srgbClr val="9999FF"/>
        </a:accent1>
        <a:accent2>
          <a:srgbClr val="7850BA"/>
        </a:accent2>
        <a:accent3>
          <a:srgbClr val="B2AAC9"/>
        </a:accent3>
        <a:accent4>
          <a:srgbClr val="DCDCDC"/>
        </a:accent4>
        <a:accent5>
          <a:srgbClr val="CACAFF"/>
        </a:accent5>
        <a:accent6>
          <a:srgbClr val="6B47A6"/>
        </a:accent6>
        <a:hlink>
          <a:srgbClr val="00CCFF"/>
        </a:hlink>
        <a:folHlink>
          <a:srgbClr val="0796B3"/>
        </a:folHlink>
      </a:clrScheme>
      <a:clrMap bg1="lt1" tx1="dk1" bg2="lt2" tx2="dk2" accent1="accent1" accent2="accent2" accent3="accent3" accent4="accent4" accent5="accent5" accent6="accent6" hlink="hlink" folHlink="folHlink"/>
    </a:extraClrScheme>
    <a:extraClrScheme>
      <a:clrScheme name="">
        <a:dk1>
          <a:srgbClr val="FFFFFF"/>
        </a:dk1>
        <a:lt1>
          <a:srgbClr val="375F2F"/>
        </a:lt1>
        <a:dk2>
          <a:srgbClr val="D1EFB3"/>
        </a:dk2>
        <a:lt2>
          <a:srgbClr val="55863C"/>
        </a:lt2>
        <a:accent1>
          <a:srgbClr val="00CC66"/>
        </a:accent1>
        <a:accent2>
          <a:srgbClr val="8EAC66"/>
        </a:accent2>
        <a:accent3>
          <a:srgbClr val="AEB7AD"/>
        </a:accent3>
        <a:accent4>
          <a:srgbClr val="DCDCDC"/>
        </a:accent4>
        <a:accent5>
          <a:srgbClr val="AAE2B9"/>
        </a:accent5>
        <a:accent6>
          <a:srgbClr val="7F9A5B"/>
        </a:accent6>
        <a:hlink>
          <a:srgbClr val="B4EF7F"/>
        </a:hlink>
        <a:folHlink>
          <a:srgbClr val="F8F6AC"/>
        </a:folHlink>
      </a:clrScheme>
      <a:clrMap bg1="lt1" tx1="dk1" bg2="lt2" tx2="dk2" accent1="accent1" accent2="accent2" accent3="accent3" accent4="accent4" accent5="accent5" accent6="accent6" hlink="hlink" folHlink="folHlink"/>
    </a:extraClrScheme>
    <a:extraClrScheme>
      <a:clrScheme name="">
        <a:dk1>
          <a:srgbClr val="FFFFFF"/>
        </a:dk1>
        <a:lt1>
          <a:srgbClr val="486768"/>
        </a:lt1>
        <a:dk2>
          <a:srgbClr val="DDDDDD"/>
        </a:dk2>
        <a:lt2>
          <a:srgbClr val="588073"/>
        </a:lt2>
        <a:accent1>
          <a:srgbClr val="33CCCC"/>
        </a:accent1>
        <a:accent2>
          <a:srgbClr val="008871"/>
        </a:accent2>
        <a:accent3>
          <a:srgbClr val="B1B9B9"/>
        </a:accent3>
        <a:accent4>
          <a:srgbClr val="DCDCDC"/>
        </a:accent4>
        <a:accent5>
          <a:srgbClr val="ADE2E2"/>
        </a:accent5>
        <a:accent6>
          <a:srgbClr val="007965"/>
        </a:accent6>
        <a:hlink>
          <a:srgbClr val="00CC99"/>
        </a:hlink>
        <a:folHlink>
          <a:srgbClr val="A8A8A8"/>
        </a:folHlink>
      </a:clrScheme>
      <a:clrMap bg1="lt1" tx1="dk1" bg2="lt2" tx2="dk2" accent1="accent1" accent2="accent2" accent3="accent3" accent4="accent4" accent5="accent5" accent6="accent6" hlink="hlink" folHlink="folHlink"/>
    </a:extraClrScheme>
    <a:extraClrScheme>
      <a:clrScheme name="">
        <a:dk1>
          <a:srgbClr val="FFFFFF"/>
        </a:dk1>
        <a:lt1>
          <a:srgbClr val="575863"/>
        </a:lt1>
        <a:dk2>
          <a:srgbClr val="FFFFCC"/>
        </a:dk2>
        <a:lt2>
          <a:srgbClr val="6B6C75"/>
        </a:lt2>
        <a:accent1>
          <a:srgbClr val="677481"/>
        </a:accent1>
        <a:accent2>
          <a:srgbClr val="697E5E"/>
        </a:accent2>
        <a:accent3>
          <a:srgbClr val="B5B5B8"/>
        </a:accent3>
        <a:accent4>
          <a:srgbClr val="DCDCDC"/>
        </a:accent4>
        <a:accent5>
          <a:srgbClr val="B9BDC1"/>
        </a:accent5>
        <a:accent6>
          <a:srgbClr val="5E7054"/>
        </a:accent6>
        <a:hlink>
          <a:srgbClr val="E9E77F"/>
        </a:hlink>
        <a:folHlink>
          <a:srgbClr val="D3A44F"/>
        </a:folHlink>
      </a:clrScheme>
      <a:clrMap bg1="lt1" tx1="dk1" bg2="lt2" tx2="dk2" accent1="accent1" accent2="accent2" accent3="accent3" accent4="accent4" accent5="accent5" accent6="accent6" hlink="hlink" folHlink="folHlink"/>
    </a:extraClrScheme>
    <a:extraClrScheme>
      <a:clrScheme name="">
        <a:dk1>
          <a:srgbClr val="000000"/>
        </a:dk1>
        <a:lt1>
          <a:srgbClr val="C4D6BE"/>
        </a:lt1>
        <a:dk2>
          <a:srgbClr val="339966"/>
        </a:dk2>
        <a:lt2>
          <a:srgbClr val="EFFBF0"/>
        </a:lt2>
        <a:accent1>
          <a:srgbClr val="DDDDDD"/>
        </a:accent1>
        <a:accent2>
          <a:srgbClr val="CCFF99"/>
        </a:accent2>
        <a:accent3>
          <a:srgbClr val="DEE7DB"/>
        </a:accent3>
        <a:accent4>
          <a:srgbClr val="000000"/>
        </a:accent4>
        <a:accent5>
          <a:srgbClr val="EBEBEB"/>
        </a:accent5>
        <a:accent6>
          <a:srgbClr val="B7E589"/>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
        <a:dk1>
          <a:srgbClr val="000000"/>
        </a:dk1>
        <a:lt1>
          <a:srgbClr val="D6DAE4"/>
        </a:lt1>
        <a:dk2>
          <a:srgbClr val="000099"/>
        </a:dk2>
        <a:lt2>
          <a:srgbClr val="FFFFFF"/>
        </a:lt2>
        <a:accent1>
          <a:srgbClr val="BFDEE3"/>
        </a:accent1>
        <a:accent2>
          <a:srgbClr val="C0C0C0"/>
        </a:accent2>
        <a:accent3>
          <a:srgbClr val="E7E9EF"/>
        </a:accent3>
        <a:accent4>
          <a:srgbClr val="000000"/>
        </a:accent4>
        <a:accent5>
          <a:srgbClr val="DBEBEE"/>
        </a:accent5>
        <a:accent6>
          <a:srgbClr val="ACACAC"/>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DECDC"/>
        </a:accent5>
        <a:accent6>
          <a:srgbClr val="94959D"/>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0</TotalTime>
  <Words>9142</Words>
  <Application>WPS 演示</Application>
  <PresentationFormat>全屏显示(4:3)</PresentationFormat>
  <Paragraphs>237</Paragraphs>
  <Slides>34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4" baseType="lpstr">
      <vt:lpstr>Arial</vt:lpstr>
      <vt:lpstr>宋体</vt:lpstr>
      <vt:lpstr>Wingdings</vt:lpstr>
      <vt:lpstr>Tahoma</vt:lpstr>
      <vt:lpstr>Arial Unicode MS</vt:lpstr>
      <vt:lpstr>微软雅黑</vt:lpstr>
      <vt:lpstr>Calibri</vt:lpstr>
      <vt:lpstr>Arial</vt:lpstr>
      <vt:lpstr>Shimmer</vt:lpstr>
      <vt:lpstr>PhotoDraw.Document</vt:lpstr>
      <vt:lpstr>《技术传播学》第四讲 ：有效说明书与用户手册  Technical Communication Episode 4  Effective Instructions and User Manuals</vt:lpstr>
      <vt:lpstr>Part I Preparations for drafting instructions </vt:lpstr>
      <vt:lpstr>Suggested clues for consideration(1) </vt:lpstr>
      <vt:lpstr>Suggested clues for consideration(2)</vt:lpstr>
      <vt:lpstr>Object Description</vt:lpstr>
      <vt:lpstr>Description of Drivetrain Mechanism for a hybrid vehicle (混动汽车动力系统作用的描述)</vt:lpstr>
      <vt:lpstr>PowerPoint 演示文稿</vt:lpstr>
      <vt:lpstr>PowerPoint 演示文稿</vt:lpstr>
      <vt:lpstr>PowerPoint 演示文稿</vt:lpstr>
      <vt:lpstr>PowerPoint 演示文稿</vt:lpstr>
      <vt:lpstr>Guidelines for Designing Clear, Attractive Pages</vt:lpstr>
      <vt:lpstr>Part II Planning for safety: Ethics Note</vt:lpstr>
      <vt:lpstr>Key word 1: responsibility</vt:lpstr>
      <vt:lpstr>Example</vt:lpstr>
      <vt:lpstr>Key word 2: SIGNALS</vt:lpstr>
      <vt:lpstr>Key word 3: LOCATION</vt:lpstr>
      <vt:lpstr>Part III Drafting effective instructions</vt:lpstr>
      <vt:lpstr>A sample page of a set of instructions in a user’s manual</vt:lpstr>
      <vt:lpstr>Drafting Titles </vt:lpstr>
      <vt:lpstr>Drafting Introductions for Instructions</vt:lpstr>
      <vt:lpstr>Drafting Step-by-Step Instructions </vt:lpstr>
      <vt:lpstr>Task: Revising overloaded steps in the instructions</vt:lpstr>
      <vt:lpstr>Revision plan</vt:lpstr>
      <vt:lpstr>More Tips for Instructional steps</vt:lpstr>
      <vt:lpstr>Drafting Conclusions </vt:lpstr>
      <vt:lpstr>PowerPoint 演示文稿</vt:lpstr>
      <vt:lpstr>Sample of a troubleshooting guide</vt:lpstr>
      <vt:lpstr>Part IV Effective User Manuals</vt:lpstr>
      <vt:lpstr>Part IV Effective User Manuals</vt:lpstr>
      <vt:lpstr>Front matter</vt:lpstr>
      <vt:lpstr>Back matter</vt:lpstr>
      <vt:lpstr>Questions for review</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66</cp:revision>
  <dcterms:created xsi:type="dcterms:W3CDTF">2017-09-25T22:19:00Z</dcterms:created>
  <dcterms:modified xsi:type="dcterms:W3CDTF">2018-12-13T13:26:53Z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2052-10.1.0.7697</vt:lpwstr>
  </property>
</Properties>
</file>