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1" r:id="rId4"/>
    <p:sldId id="271" r:id="rId5"/>
    <p:sldId id="263" r:id="rId6"/>
    <p:sldId id="259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BDEF4-0938-D449-B4CA-D8941B4EE27D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7C01E-46DA-D242-B3E7-A8146819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Calibri" charset="0"/>
              <a:ea typeface="宋体" charset="0"/>
              <a:cs typeface="宋体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BC5A45C4-C51B-A041-BB3F-3A518EE9972B}" type="slidenum">
              <a:rPr lang="en-US" altLang="zh-CN" sz="1200">
                <a:latin typeface="Calibri" charset="0"/>
              </a:rPr>
              <a:pPr/>
              <a:t>1</a:t>
            </a:fld>
            <a:endParaRPr lang="en-US" altLang="zh-CN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14436A"/>
                </a:solidFill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245A4D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7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 flipV="1">
            <a:off x="-36512" y="332656"/>
            <a:ext cx="8504452" cy="576064"/>
            <a:chOff x="639548" y="6547656"/>
            <a:chExt cx="8504452" cy="3103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" name="组合 19"/>
            <p:cNvGrpSpPr/>
            <p:nvPr/>
          </p:nvGrpSpPr>
          <p:grpSpPr>
            <a:xfrm>
              <a:off x="639548" y="6547656"/>
              <a:ext cx="8504452" cy="310344"/>
              <a:chOff x="480938" y="158018"/>
              <a:chExt cx="6395318" cy="62068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平行四边形 9"/>
              <p:cNvSpPr/>
              <p:nvPr/>
            </p:nvSpPr>
            <p:spPr>
              <a:xfrm flipH="1">
                <a:off x="480938" y="158018"/>
                <a:ext cx="6395318" cy="620688"/>
              </a:xfrm>
              <a:prstGeom prst="parallelogram">
                <a:avLst>
                  <a:gd name="adj" fmla="val 44524"/>
                </a:avLst>
              </a:pr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>
                  <a:ea typeface="微软雅黑" pitchFamily="34" charset="-122"/>
                </a:endParaRPr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480938" y="158018"/>
                <a:ext cx="459891" cy="620688"/>
              </a:xfrm>
              <a:prstGeom prst="rect">
                <a:avLst/>
              </a:pr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zh-CN" altLang="en-US" sz="3200" dirty="0">
                    <a:ea typeface="微软雅黑" pitchFamily="34" charset="-122"/>
                  </a:rPr>
                  <a:t>  </a:t>
                </a:r>
              </a:p>
            </p:txBody>
          </p:sp>
        </p:grpSp>
        <p:sp>
          <p:nvSpPr>
            <p:cNvPr id="4" name="平行四边形 8"/>
            <p:cNvSpPr/>
            <p:nvPr/>
          </p:nvSpPr>
          <p:spPr>
            <a:xfrm flipH="1" flipV="1">
              <a:off x="966579" y="6547656"/>
              <a:ext cx="7884368" cy="310344"/>
            </a:xfrm>
            <a:prstGeom prst="parallelogram">
              <a:avLst>
                <a:gd name="adj" fmla="val 44524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42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 flipV="1">
            <a:off x="-36512" y="332656"/>
            <a:ext cx="8504452" cy="576064"/>
            <a:chOff x="639548" y="6547656"/>
            <a:chExt cx="8504452" cy="3103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" name="组合 19"/>
            <p:cNvGrpSpPr/>
            <p:nvPr/>
          </p:nvGrpSpPr>
          <p:grpSpPr>
            <a:xfrm>
              <a:off x="639548" y="6547656"/>
              <a:ext cx="8504452" cy="310344"/>
              <a:chOff x="480938" y="158018"/>
              <a:chExt cx="6395318" cy="62068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平行四边形 9"/>
              <p:cNvSpPr/>
              <p:nvPr/>
            </p:nvSpPr>
            <p:spPr>
              <a:xfrm flipH="1">
                <a:off x="480938" y="158018"/>
                <a:ext cx="6395318" cy="620688"/>
              </a:xfrm>
              <a:prstGeom prst="parallelogram">
                <a:avLst>
                  <a:gd name="adj" fmla="val 44524"/>
                </a:avLst>
              </a:pr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dirty="0">
                  <a:ea typeface="微软雅黑" pitchFamily="34" charset="-122"/>
                </a:endParaRPr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480938" y="158018"/>
                <a:ext cx="459891" cy="620688"/>
              </a:xfrm>
              <a:prstGeom prst="rect">
                <a:avLst/>
              </a:pr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defRPr/>
                </a:pPr>
                <a:r>
                  <a:rPr lang="zh-CN" altLang="en-US" sz="3200" dirty="0">
                    <a:ea typeface="微软雅黑" pitchFamily="34" charset="-122"/>
                  </a:rPr>
                  <a:t>  </a:t>
                </a:r>
              </a:p>
            </p:txBody>
          </p:sp>
        </p:grpSp>
        <p:sp>
          <p:nvSpPr>
            <p:cNvPr id="4" name="平行四边形 8"/>
            <p:cNvSpPr/>
            <p:nvPr/>
          </p:nvSpPr>
          <p:spPr>
            <a:xfrm flipH="1" flipV="1">
              <a:off x="966579" y="6547656"/>
              <a:ext cx="7884368" cy="310344"/>
            </a:xfrm>
            <a:prstGeom prst="parallelogram">
              <a:avLst>
                <a:gd name="adj" fmla="val 44524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08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0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3A927D"/>
                </a:solidFill>
              </a:defRPr>
            </a:lvl1pPr>
            <a:lvl2pPr>
              <a:defRPr sz="2400">
                <a:solidFill>
                  <a:srgbClr val="3A927D"/>
                </a:solidFill>
              </a:defRPr>
            </a:lvl2pPr>
            <a:lvl3pPr>
              <a:defRPr sz="2000">
                <a:solidFill>
                  <a:srgbClr val="3A927D"/>
                </a:solidFill>
              </a:defRPr>
            </a:lvl3pPr>
            <a:lvl4pPr>
              <a:defRPr sz="1800">
                <a:solidFill>
                  <a:srgbClr val="3A927D"/>
                </a:solidFill>
              </a:defRPr>
            </a:lvl4pPr>
            <a:lvl5pPr>
              <a:defRPr sz="1800">
                <a:solidFill>
                  <a:srgbClr val="3A927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A927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3A927D"/>
                </a:solidFill>
              </a:defRPr>
            </a:lvl1pPr>
            <a:lvl2pPr>
              <a:defRPr sz="2000">
                <a:solidFill>
                  <a:srgbClr val="3A927D"/>
                </a:solidFill>
              </a:defRPr>
            </a:lvl2pPr>
            <a:lvl3pPr>
              <a:defRPr sz="1800">
                <a:solidFill>
                  <a:srgbClr val="3A927D"/>
                </a:solidFill>
              </a:defRPr>
            </a:lvl3pPr>
            <a:lvl4pPr>
              <a:defRPr sz="1600">
                <a:solidFill>
                  <a:srgbClr val="3A927D"/>
                </a:solidFill>
              </a:defRPr>
            </a:lvl4pPr>
            <a:lvl5pPr>
              <a:defRPr sz="1600">
                <a:solidFill>
                  <a:srgbClr val="3A927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jpe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>
              <a:bevelB w="0" h="0"/>
              <a:contourClr>
                <a:srgbClr val="1C5C90"/>
              </a:contourClr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83763"/>
                </a:solidFill>
                <a:latin typeface="Century Gothic" charset="0"/>
              </a:defRPr>
            </a:lvl1pPr>
          </a:lstStyle>
          <a:p>
            <a:fld id="{03621AA3-7D67-E84A-8E32-3496D5820427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83763"/>
                </a:solidFill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83763"/>
                </a:solidFill>
                <a:latin typeface="Century Gothic" charset="0"/>
              </a:defRPr>
            </a:lvl1pPr>
          </a:lstStyle>
          <a:p>
            <a:fld id="{7B6FD94A-CA48-1846-9FCF-506B9EF1D1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64770"/>
          </a:solidFill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  <a:latin typeface="+mj-lt"/>
          <a:ea typeface="ＭＳ Ｐゴシック" charset="0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ea typeface="ＭＳ Ｐゴシック" charset="0"/>
          <a:cs typeface="Segoe U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ea typeface="ＭＳ Ｐゴシック" charset="0"/>
          <a:cs typeface="Segoe U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ea typeface="ＭＳ Ｐゴシック" charset="0"/>
          <a:cs typeface="Segoe U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ea typeface="ＭＳ Ｐゴシック" charset="0"/>
          <a:cs typeface="Segoe U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64770"/>
          </a:solidFill>
          <a:latin typeface="Century Gothic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3200" kern="1200">
          <a:solidFill>
            <a:srgbClr val="1C5C90"/>
          </a:solidFill>
          <a:latin typeface="+mn-lt"/>
          <a:ea typeface="ＭＳ Ｐゴシック" charset="0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 kern="1200">
          <a:solidFill>
            <a:srgbClr val="1C5C90"/>
          </a:solidFill>
          <a:latin typeface="+mn-lt"/>
          <a:ea typeface="Segoe UI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rgbClr val="1C5C90"/>
          </a:solidFill>
          <a:latin typeface="+mn-lt"/>
          <a:ea typeface="Segoe UI" charset="0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kern="1200">
          <a:solidFill>
            <a:srgbClr val="1C5C90"/>
          </a:solidFill>
          <a:latin typeface="+mn-lt"/>
          <a:ea typeface="Segoe UI" charset="0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rgbClr val="1C5C90"/>
          </a:solidFill>
          <a:latin typeface="+mn-lt"/>
          <a:ea typeface="Segoe UI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Segoe UI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rgbClr val="164770"/>
          </a:solidFill>
          <a:latin typeface="Segoe UI" pitchFamily="34" charset="0"/>
          <a:ea typeface="+mn-ea"/>
          <a:cs typeface="Segoe UI" pitchFamily="34" charset="0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1600" kern="1200">
          <a:solidFill>
            <a:srgbClr val="164770"/>
          </a:solidFill>
          <a:latin typeface="Segoe UI" pitchFamily="34" charset="0"/>
          <a:ea typeface="+mn-ea"/>
          <a:cs typeface="Segoe UI" pitchFamily="34" charset="0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400" kern="1200">
          <a:solidFill>
            <a:srgbClr val="164770"/>
          </a:solidFill>
          <a:latin typeface="Segoe UI" pitchFamily="34" charset="0"/>
          <a:ea typeface="+mn-ea"/>
          <a:cs typeface="Segoe U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716087"/>
            <a:ext cx="8890000" cy="1470025"/>
          </a:xfrm>
        </p:spPr>
        <p:txBody>
          <a:bodyPr>
            <a:noAutofit/>
          </a:bodyPr>
          <a:lstStyle/>
          <a:p>
            <a:pPr marL="182880" indent="0">
              <a:buNone/>
              <a:defRPr/>
            </a:pPr>
            <a:r>
              <a:rPr lang="en-US" sz="4400" dirty="0"/>
              <a:t>Technical communication  (</a:t>
            </a:r>
            <a:r>
              <a:rPr lang="en-US" altLang="zh-CN" sz="4400" dirty="0"/>
              <a:t>TC</a:t>
            </a:r>
            <a:r>
              <a:rPr lang="en-US" sz="4400" dirty="0"/>
              <a:t>) </a:t>
            </a:r>
            <a:br>
              <a:rPr lang="en-US" sz="4400" dirty="0"/>
            </a:br>
            <a:r>
              <a:rPr lang="zh-CN" altLang="en-US" sz="4400" dirty="0">
                <a:latin typeface="黑体" charset="0"/>
                <a:ea typeface="黑体" charset="0"/>
                <a:cs typeface="黑体" charset="0"/>
              </a:rPr>
              <a:t>技术传播与写作</a:t>
            </a:r>
            <a:r>
              <a:rPr lang="en-US" altLang="zh-CN" sz="4400" dirty="0">
                <a:latin typeface="黑体" charset="0"/>
                <a:ea typeface="黑体" charset="0"/>
                <a:cs typeface="黑体" charset="0"/>
              </a:rPr>
              <a:t> </a:t>
            </a:r>
            <a:r>
              <a:rPr lang="en-US" altLang="zh-CN" sz="4400" dirty="0" smtClean="0">
                <a:latin typeface="黑体" charset="0"/>
                <a:ea typeface="黑体" charset="0"/>
                <a:cs typeface="黑体" charset="0"/>
              </a:rPr>
              <a:t>5</a:t>
            </a:r>
            <a:r>
              <a:rPr lang="zh-CN" altLang="en-US" sz="4400" dirty="0">
                <a:latin typeface="微软雅黑" charset="0"/>
                <a:ea typeface="微软雅黑" charset="0"/>
                <a:cs typeface="微软雅黑" charset="0"/>
              </a:rPr>
              <a:t/>
            </a:r>
            <a:br>
              <a:rPr lang="zh-CN" altLang="en-US" sz="4400" dirty="0">
                <a:latin typeface="微软雅黑" charset="0"/>
                <a:ea typeface="微软雅黑" charset="0"/>
                <a:cs typeface="微软雅黑" charset="0"/>
              </a:rPr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4292600"/>
            <a:ext cx="6400800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effectLst/>
              </a:rPr>
              <a:t>Instructions/user manuals</a:t>
            </a:r>
            <a:endParaRPr lang="zh-CN" altLang="en-US" sz="3600" b="1" dirty="0">
              <a:effectLst>
                <a:outerShdw blurRad="38100" dist="38100" dir="2700000" algn="tl">
                  <a:srgbClr val="DDDDDD"/>
                </a:outerShdw>
              </a:effectLst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2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184" b="-8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025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9110" b="24837"/>
          <a:stretch/>
        </p:blipFill>
        <p:spPr>
          <a:xfrm>
            <a:off x="457200" y="2214097"/>
            <a:ext cx="8229600" cy="1074488"/>
          </a:xfr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for Instructional steps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38590"/>
            <a:ext cx="6519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Develop your thoughts thoroughly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776988"/>
            <a:ext cx="2310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Comments?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45" y="3776988"/>
            <a:ext cx="4878755" cy="24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1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 rewriting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5497" b="18455"/>
          <a:stretch/>
        </p:blipFill>
        <p:spPr>
          <a:xfrm>
            <a:off x="457200" y="1758252"/>
            <a:ext cx="8229600" cy="1237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3" y="4070030"/>
            <a:ext cx="9074607" cy="16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2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236"/>
            <a:ext cx="8229600" cy="4525963"/>
          </a:xfrm>
        </p:spPr>
        <p:txBody>
          <a:bodyPr/>
          <a:lstStyle/>
          <a:p>
            <a:r>
              <a:rPr lang="en-US" dirty="0" smtClean="0"/>
              <a:t>Use short words, short sentences and short paragraphs</a:t>
            </a:r>
          </a:p>
          <a:p>
            <a:r>
              <a:rPr lang="en-US" dirty="0" smtClean="0"/>
              <a:t>Begin your steps with verbs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for Instructional steps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66" y="2897861"/>
            <a:ext cx="7122104" cy="362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7516" b="467"/>
          <a:stretch/>
        </p:blipFill>
        <p:spPr>
          <a:xfrm>
            <a:off x="457200" y="2604819"/>
            <a:ext cx="8229600" cy="2181536"/>
          </a:xfr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for Instructional steps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47879"/>
            <a:ext cx="6019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Do </a:t>
            </a:r>
            <a:r>
              <a:rPr lang="en-US" sz="4400" smtClean="0"/>
              <a:t>not omit </a:t>
            </a:r>
            <a:r>
              <a:rPr lang="en-US" sz="4400" dirty="0" smtClean="0"/>
              <a:t>articles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4631050" y="3392213"/>
            <a:ext cx="3903092" cy="12236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9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Warm</a:t>
            </a:r>
            <a:r>
              <a:rPr lang="zh-CN" altLang="en-US" dirty="0"/>
              <a:t>-</a:t>
            </a:r>
            <a:r>
              <a:rPr lang="en-US" dirty="0" smtClean="0"/>
              <a:t>up: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273968"/>
            <a:ext cx="8229600" cy="4525963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smtClean="0"/>
              <a:t>Mac user manual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iphone</a:t>
            </a:r>
            <a:r>
              <a:rPr lang="en-US" altLang="zh-CN" dirty="0" smtClean="0"/>
              <a:t> set-up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 </a:t>
            </a:r>
            <a:r>
              <a:rPr lang="en-US" dirty="0" smtClean="0"/>
              <a:t>for components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Components of 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174" b="-5174"/>
          <a:stretch>
            <a:fillRect/>
          </a:stretch>
        </p:blipFill>
        <p:spPr>
          <a:xfrm>
            <a:off x="360196" y="1184276"/>
            <a:ext cx="8561554" cy="4708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3068" y="1565433"/>
            <a:ext cx="1328962" cy="169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0212" y="1565433"/>
            <a:ext cx="1328962" cy="169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3068" y="3682008"/>
            <a:ext cx="1328962" cy="169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486" y="1565433"/>
            <a:ext cx="1328962" cy="169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Drafting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titles of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81" y="1600200"/>
            <a:ext cx="8720003" cy="4525963"/>
          </a:xfrm>
        </p:spPr>
        <p:txBody>
          <a:bodyPr/>
          <a:lstStyle/>
          <a:p>
            <a:r>
              <a:rPr lang="en-US" dirty="0"/>
              <a:t>How-</a:t>
            </a:r>
            <a:r>
              <a:rPr lang="en-US" dirty="0" smtClean="0"/>
              <a:t>to : How </a:t>
            </a:r>
            <a:r>
              <a:rPr lang="en-US" dirty="0"/>
              <a:t>to Install the J112 Shock Absorber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Gerund: Installing </a:t>
            </a:r>
            <a:r>
              <a:rPr lang="en-US" dirty="0"/>
              <a:t>the </a:t>
            </a:r>
            <a:r>
              <a:rPr lang="en-US" dirty="0" smtClean="0"/>
              <a:t>J112</a:t>
            </a:r>
            <a:r>
              <a:rPr lang="zh-CN" altLang="en-US" dirty="0" smtClean="0"/>
              <a:t> </a:t>
            </a:r>
            <a:r>
              <a:rPr lang="en-US" dirty="0" smtClean="0"/>
              <a:t>Shock </a:t>
            </a:r>
            <a:r>
              <a:rPr lang="en-US" dirty="0"/>
              <a:t>Absorber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degrees of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Note</a:t>
            </a:r>
            <a:r>
              <a:rPr lang="en-US" dirty="0" smtClean="0"/>
              <a:t>. Important information, necessary to perform a task effectively or to avoid loss of data or inconvenience.</a:t>
            </a:r>
          </a:p>
          <a:p>
            <a:r>
              <a:rPr lang="en-US" b="1" dirty="0" smtClean="0"/>
              <a:t>Caution</a:t>
            </a:r>
            <a:r>
              <a:rPr lang="en-US" dirty="0" smtClean="0"/>
              <a:t>. Potential for damage or destruction of equipment.</a:t>
            </a:r>
          </a:p>
          <a:p>
            <a:r>
              <a:rPr lang="en-US" b="1" dirty="0" smtClean="0"/>
              <a:t>Warning</a:t>
            </a:r>
            <a:r>
              <a:rPr lang="en-US" dirty="0" smtClean="0"/>
              <a:t>. The potential for serious personal injury.</a:t>
            </a:r>
          </a:p>
          <a:p>
            <a:r>
              <a:rPr lang="en-US" b="1" dirty="0" smtClean="0"/>
              <a:t>Danger</a:t>
            </a:r>
            <a:r>
              <a:rPr lang="en-US" dirty="0" smtClean="0"/>
              <a:t>. Potential for death.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199" y="2116415"/>
            <a:ext cx="7459093" cy="29629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1C5C90"/>
                </a:solidFill>
                <a:latin typeface="+mn-lt"/>
                <a:ea typeface="ＭＳ Ｐゴシック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kern="1200">
                <a:solidFill>
                  <a:srgbClr val="1C5C90"/>
                </a:solidFill>
                <a:latin typeface="+mn-lt"/>
                <a:ea typeface="Segoe UI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rgbClr val="1C5C90"/>
                </a:solidFill>
                <a:latin typeface="+mn-lt"/>
                <a:ea typeface="Segoe UI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rgbClr val="1C5C90"/>
                </a:solidFill>
                <a:latin typeface="+mn-lt"/>
                <a:ea typeface="Segoe UI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rgbClr val="1C5C90"/>
                </a:solidFill>
                <a:latin typeface="+mn-lt"/>
                <a:ea typeface="Segoe UI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rgbClr val="164770"/>
                </a:solidFill>
                <a:latin typeface="Segoe UI" pitchFamily="34" charset="0"/>
                <a:ea typeface="+mn-ea"/>
                <a:cs typeface="Segoe UI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rgbClr val="164770"/>
                </a:solidFill>
                <a:latin typeface="Segoe UI" pitchFamily="34" charset="0"/>
                <a:ea typeface="+mn-ea"/>
                <a:cs typeface="Segoe UI" pitchFamily="34" charset="0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600" kern="1200">
                <a:solidFill>
                  <a:srgbClr val="164770"/>
                </a:solidFill>
                <a:latin typeface="Segoe UI" pitchFamily="34" charset="0"/>
                <a:ea typeface="+mn-ea"/>
                <a:cs typeface="Segoe UI" pitchFamily="34" charset="0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400" kern="1200">
                <a:solidFill>
                  <a:srgbClr val="164770"/>
                </a:solidFill>
                <a:latin typeface="Segoe UI" pitchFamily="34" charset="0"/>
                <a:ea typeface="+mn-ea"/>
                <a:cs typeface="Segoe UI" pitchFamily="34" charset="0"/>
              </a:defRPr>
            </a:lvl9pPr>
          </a:lstStyle>
          <a:p>
            <a:r>
              <a:rPr lang="en-US" sz="5400" dirty="0" smtClean="0"/>
              <a:t>Cautionary warning notice!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916293" y="2800181"/>
            <a:ext cx="1227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3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8646"/>
            <a:ext cx="8229600" cy="5507518"/>
          </a:xfrm>
        </p:spPr>
        <p:txBody>
          <a:bodyPr/>
          <a:lstStyle/>
          <a:p>
            <a:r>
              <a:rPr lang="en-US" sz="4000" dirty="0"/>
              <a:t>task 1</a:t>
            </a:r>
            <a:r>
              <a:rPr lang="en-US" sz="4000" dirty="0" smtClean="0"/>
              <a:t>: write the introduction section of High-</a:t>
            </a:r>
            <a:r>
              <a:rPr lang="en-US" sz="4000" dirty="0" err="1" smtClean="0"/>
              <a:t>Def</a:t>
            </a:r>
            <a:r>
              <a:rPr lang="en-US" sz="4000" dirty="0" smtClean="0"/>
              <a:t> TV.</a:t>
            </a:r>
            <a:endParaRPr lang="zh-CN" altLang="en-US" sz="4000" dirty="0"/>
          </a:p>
          <a:p>
            <a:pPr marL="0" indent="0">
              <a:buNone/>
            </a:pPr>
            <a:r>
              <a:rPr lang="en-US" altLang="zh-CN" dirty="0" smtClean="0"/>
              <a:t>You work at the department of product development, and are supposed to write the introduction of the </a:t>
            </a:r>
            <a:r>
              <a:rPr lang="en-US" altLang="zh-CN" dirty="0" err="1" smtClean="0"/>
              <a:t>usermanual</a:t>
            </a:r>
            <a:r>
              <a:rPr lang="en-US" altLang="zh-CN" dirty="0" smtClean="0"/>
              <a:t> of the High-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TV.</a:t>
            </a:r>
            <a:endParaRPr lang="en-US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3513"/>
            <a:ext cx="9143999" cy="133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5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62" y="274638"/>
            <a:ext cx="8500938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Tips for 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techniques are used to maintain company-customer </a:t>
            </a:r>
            <a:r>
              <a:rPr lang="en-US" dirty="0" smtClean="0"/>
              <a:t>relationship?</a:t>
            </a:r>
            <a:endParaRPr lang="en-US" altLang="zh-CN" dirty="0"/>
          </a:p>
          <a:p>
            <a:pPr lvl="1"/>
            <a:r>
              <a:rPr lang="en-US" altLang="zh-CN" sz="3200" dirty="0" smtClean="0"/>
              <a:t>Personal pronoun.</a:t>
            </a:r>
          </a:p>
          <a:p>
            <a:pPr lvl="1"/>
            <a:r>
              <a:rPr lang="en-US" altLang="zh-CN" sz="3200" dirty="0" smtClean="0"/>
              <a:t>Positive expression.</a:t>
            </a:r>
          </a:p>
          <a:p>
            <a:r>
              <a:rPr lang="en-US" altLang="zh-CN" dirty="0" smtClean="0"/>
              <a:t>Task 2: Difference </a:t>
            </a:r>
            <a:r>
              <a:rPr lang="en-US" altLang="zh-CN" dirty="0"/>
              <a:t>between Mac quick start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Personal pronoun</a:t>
            </a:r>
          </a:p>
          <a:p>
            <a:pPr lvl="1"/>
            <a:r>
              <a:rPr lang="en-US" altLang="zh-CN" dirty="0" smtClean="0"/>
              <a:t>Rhetoric technique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7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dirty="0" smtClean="0"/>
              <a:t>Organize the steps chronologically</a:t>
            </a:r>
          </a:p>
          <a:p>
            <a:r>
              <a:rPr lang="en-US" dirty="0" smtClean="0"/>
              <a:t>Number your steps</a:t>
            </a:r>
          </a:p>
          <a:p>
            <a:r>
              <a:rPr lang="en-US" dirty="0" smtClean="0"/>
              <a:t>Use highlighting techniques</a:t>
            </a:r>
          </a:p>
          <a:p>
            <a:r>
              <a:rPr lang="en-US" dirty="0" smtClean="0"/>
              <a:t>Limit the information within each step</a:t>
            </a:r>
          </a:p>
          <a:p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78733" y="457200"/>
            <a:ext cx="896553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3:Tips </a:t>
            </a:r>
            <a:r>
              <a:rPr lang="en-US" dirty="0"/>
              <a:t>for Instructional </a:t>
            </a:r>
            <a:r>
              <a:rPr lang="en-US" dirty="0" smtClean="0"/>
              <a:t>steps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(see</a:t>
            </a:r>
            <a:r>
              <a:rPr lang="zh-CN" altLang="en-US" sz="2700" dirty="0" smtClean="0"/>
              <a:t> </a:t>
            </a:r>
            <a:r>
              <a:rPr lang="en-US" altLang="zh-CN" sz="2700" dirty="0" err="1" smtClean="0"/>
              <a:t>iphone</a:t>
            </a:r>
            <a:r>
              <a:rPr lang="zh-CN" altLang="en-US" sz="2700" dirty="0" smtClean="0"/>
              <a:t> </a:t>
            </a:r>
            <a:r>
              <a:rPr lang="en-US" altLang="zh-CN" sz="2700" dirty="0" smtClean="0"/>
              <a:t>set-up)</a:t>
            </a:r>
            <a:r>
              <a:rPr lang="en-US" sz="2700" dirty="0"/>
              <a:t/>
            </a:r>
            <a:br>
              <a:rPr lang="en-US" sz="27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5820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5685" b="-25685"/>
          <a:stretch>
            <a:fillRect/>
          </a:stretch>
        </p:blipFill>
        <p:spPr/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4:</a:t>
            </a:r>
            <a:r>
              <a:rPr lang="en-US" altLang="zh-CN" dirty="0" smtClean="0"/>
              <a:t> rewriting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munication for a job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race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communication for a job.thmx</Template>
  <TotalTime>2412</TotalTime>
  <Words>259</Words>
  <Application>Microsoft Macintosh PowerPoint</Application>
  <PresentationFormat>On-screen Show (4:3)</PresentationFormat>
  <Paragraphs>45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communication for a job</vt:lpstr>
      <vt:lpstr>Technical communication  (TC)  技术传播与写作 5 </vt:lpstr>
      <vt:lpstr>Warm-up:  </vt:lpstr>
      <vt:lpstr>Components of an manual</vt:lpstr>
      <vt:lpstr>Drafting titles of instructions</vt:lpstr>
      <vt:lpstr>Different degrees of hazard</vt:lpstr>
      <vt:lpstr>PowerPoint Presentation</vt:lpstr>
      <vt:lpstr>Tips for Introduction writing? </vt:lpstr>
      <vt:lpstr>Task 3:Tips for Instructional steps?  (see iphone set-up) </vt:lpstr>
      <vt:lpstr>Task 4: rewriting </vt:lpstr>
      <vt:lpstr>Revised version</vt:lpstr>
      <vt:lpstr>Tips for Instructional steps </vt:lpstr>
      <vt:lpstr>Task 5: rewriting </vt:lpstr>
      <vt:lpstr>Tips for Instructional steps </vt:lpstr>
      <vt:lpstr>Tips for Instructional steps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  (TC)  技术传播与写作 5 </dc:title>
  <dc:creator>Lily</dc:creator>
  <cp:lastModifiedBy>Lily</cp:lastModifiedBy>
  <cp:revision>45</cp:revision>
  <dcterms:created xsi:type="dcterms:W3CDTF">2016-09-07T04:01:45Z</dcterms:created>
  <dcterms:modified xsi:type="dcterms:W3CDTF">2018-12-24T09:36:10Z</dcterms:modified>
</cp:coreProperties>
</file>