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89" r:id="rId2"/>
    <p:sldId id="290" r:id="rId3"/>
    <p:sldId id="291" r:id="rId4"/>
    <p:sldId id="292" r:id="rId5"/>
    <p:sldId id="307" r:id="rId6"/>
    <p:sldId id="308"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65" r:id="rId35"/>
    <p:sldId id="256" r:id="rId36"/>
    <p:sldId id="260" r:id="rId37"/>
    <p:sldId id="261" r:id="rId38"/>
    <p:sldId id="257" r:id="rId39"/>
    <p:sldId id="258" r:id="rId4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1" clrIdx="0">
    <p:extLst>
      <p:ext uri="{19B8F6BF-5375-455C-9EA6-DF929625EA0E}">
        <p15:presenceInfo xmlns:p15="http://schemas.microsoft.com/office/powerpoint/2012/main" userId="微软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2" d="100"/>
          <a:sy n="72" d="100"/>
        </p:scale>
        <p:origin x="252" y="7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6T12:23:35.329"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1-26T12:23:35.32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2CD76-3CCC-496F-A01D-1ADA98B298DB}" type="datetimeFigureOut">
              <a:rPr lang="zh-CN" altLang="en-US" smtClean="0"/>
              <a:t>2017/11/26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E9105-BED7-4C45-939C-C07FE8AAA5D7}" type="slidenum">
              <a:rPr lang="zh-CN" altLang="en-US" smtClean="0"/>
              <a:t>‹#›</a:t>
            </a:fld>
            <a:endParaRPr lang="zh-CN" altLang="en-US"/>
          </a:p>
        </p:txBody>
      </p:sp>
    </p:spTree>
    <p:extLst>
      <p:ext uri="{BB962C8B-B14F-4D97-AF65-F5344CB8AC3E}">
        <p14:creationId xmlns:p14="http://schemas.microsoft.com/office/powerpoint/2010/main" val="1909270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4338" name="组合 14337"/>
          <p:cNvGrpSpPr/>
          <p:nvPr/>
        </p:nvGrpSpPr>
        <p:grpSpPr>
          <a:xfrm>
            <a:off x="0" y="6350"/>
            <a:ext cx="9140825" cy="6851650"/>
            <a:chOff x="0" y="4"/>
            <a:chExt cx="5758" cy="4316"/>
          </a:xfrm>
        </p:grpSpPr>
        <p:grpSp>
          <p:nvGrpSpPr>
            <p:cNvPr id="14339" name="组合 14338"/>
            <p:cNvGrpSpPr/>
            <p:nvPr/>
          </p:nvGrpSpPr>
          <p:grpSpPr>
            <a:xfrm>
              <a:off x="0" y="1161"/>
              <a:ext cx="5758" cy="3159"/>
              <a:chOff x="0" y="1161"/>
              <a:chExt cx="5758" cy="3159"/>
            </a:xfrm>
          </p:grpSpPr>
          <p:sp>
            <p:nvSpPr>
              <p:cNvPr id="14340" name="任意多边形 14339"/>
              <p:cNvSpPr/>
              <p:nvPr/>
            </p:nvSpPr>
            <p:spPr>
              <a:xfrm>
                <a:off x="558" y="1161"/>
                <a:ext cx="5200" cy="3159"/>
              </a:xfrm>
              <a:custGeom>
                <a:avLst/>
                <a:gdLst/>
                <a:ahLst/>
                <a:cxnLst/>
                <a:rect l="0" t="0" r="0" b="0"/>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tileRect/>
              </a:gradFill>
              <a:ln w="9525">
                <a:noFill/>
              </a:ln>
            </p:spPr>
            <p:txBody>
              <a:bodyPr/>
              <a:lstStyle/>
              <a:p>
                <a:endParaRPr lang="zh-CN" altLang="en-US"/>
              </a:p>
            </p:txBody>
          </p:sp>
          <p:sp>
            <p:nvSpPr>
              <p:cNvPr id="14341" name="任意多边形 14340"/>
              <p:cNvSpPr/>
              <p:nvPr/>
            </p:nvSpPr>
            <p:spPr>
              <a:xfrm>
                <a:off x="0" y="1161"/>
                <a:ext cx="558" cy="3159"/>
              </a:xfrm>
              <a:custGeom>
                <a:avLst/>
                <a:gdLst/>
                <a:ahLst/>
                <a:cxnLst/>
                <a:rect l="0" t="0" r="0" b="0"/>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grpSp>
        <p:sp>
          <p:nvSpPr>
            <p:cNvPr id="14342" name="任意多边形 14341"/>
            <p:cNvSpPr/>
            <p:nvPr/>
          </p:nvSpPr>
          <p:spPr>
            <a:xfrm>
              <a:off x="552" y="951"/>
              <a:ext cx="12" cy="420"/>
            </a:xfrm>
            <a:custGeom>
              <a:avLst/>
              <a:gdLst/>
              <a:ahLst/>
              <a:cxnLst/>
              <a:rect l="0" t="0" r="0" b="0"/>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tileRect/>
            </a:gradFill>
            <a:ln w="9525">
              <a:noFill/>
            </a:ln>
          </p:spPr>
          <p:txBody>
            <a:bodyPr/>
            <a:lstStyle/>
            <a:p>
              <a:endParaRPr lang="zh-CN" altLang="en-US"/>
            </a:p>
          </p:txBody>
        </p:sp>
        <p:sp>
          <p:nvSpPr>
            <p:cNvPr id="14343" name="任意多边形 14342"/>
            <p:cNvSpPr/>
            <p:nvPr/>
          </p:nvSpPr>
          <p:spPr>
            <a:xfrm>
              <a:off x="767" y="1155"/>
              <a:ext cx="252" cy="12"/>
            </a:xfrm>
            <a:custGeom>
              <a:avLst/>
              <a:gdLst/>
              <a:ahLst/>
              <a:cxnLst/>
              <a:rect l="0" t="0" r="0" b="0"/>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tileRect/>
            </a:gradFill>
            <a:ln w="9525">
              <a:noFill/>
            </a:ln>
          </p:spPr>
          <p:txBody>
            <a:bodyPr/>
            <a:lstStyle/>
            <a:p>
              <a:endParaRPr lang="zh-CN" altLang="en-US"/>
            </a:p>
          </p:txBody>
        </p:sp>
        <p:sp>
          <p:nvSpPr>
            <p:cNvPr id="14344" name="任意多边形 14343"/>
            <p:cNvSpPr/>
            <p:nvPr/>
          </p:nvSpPr>
          <p:spPr>
            <a:xfrm>
              <a:off x="0" y="1155"/>
              <a:ext cx="351" cy="12"/>
            </a:xfrm>
            <a:custGeom>
              <a:avLst/>
              <a:gdLst/>
              <a:ahLst/>
              <a:cxnLst/>
              <a:rect l="0" t="0" r="0" b="0"/>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tileRect/>
            </a:gradFill>
            <a:ln w="9525">
              <a:noFill/>
            </a:ln>
          </p:spPr>
          <p:txBody>
            <a:bodyPr/>
            <a:lstStyle/>
            <a:p>
              <a:endParaRPr lang="zh-CN" altLang="en-US"/>
            </a:p>
          </p:txBody>
        </p:sp>
        <p:grpSp>
          <p:nvGrpSpPr>
            <p:cNvPr id="14345" name="组合 14344"/>
            <p:cNvGrpSpPr/>
            <p:nvPr/>
          </p:nvGrpSpPr>
          <p:grpSpPr>
            <a:xfrm>
              <a:off x="348" y="4"/>
              <a:ext cx="5410" cy="4316"/>
              <a:chOff x="348" y="4"/>
              <a:chExt cx="5410" cy="4316"/>
            </a:xfrm>
          </p:grpSpPr>
          <p:sp>
            <p:nvSpPr>
              <p:cNvPr id="14346" name="任意多边形 14345"/>
              <p:cNvSpPr/>
              <p:nvPr/>
            </p:nvSpPr>
            <p:spPr>
              <a:xfrm>
                <a:off x="552" y="4"/>
                <a:ext cx="12" cy="695"/>
              </a:xfrm>
              <a:custGeom>
                <a:avLst/>
                <a:gdLst/>
                <a:ahLst/>
                <a:cxnLst/>
                <a:rect l="0" t="0" r="0" b="0"/>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sp>
            <p:nvSpPr>
              <p:cNvPr id="14347" name="任意多边形 14346"/>
              <p:cNvSpPr/>
              <p:nvPr/>
            </p:nvSpPr>
            <p:spPr>
              <a:xfrm>
                <a:off x="552" y="1623"/>
                <a:ext cx="12" cy="2697"/>
              </a:xfrm>
              <a:custGeom>
                <a:avLst/>
                <a:gdLst/>
                <a:ahLst/>
                <a:cxnLst/>
                <a:rect l="0" t="0" r="0" b="0"/>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tileRect/>
              </a:gradFill>
              <a:ln w="9525">
                <a:noFill/>
              </a:ln>
            </p:spPr>
            <p:txBody>
              <a:bodyPr/>
              <a:lstStyle/>
              <a:p>
                <a:endParaRPr lang="zh-CN" altLang="en-US"/>
              </a:p>
            </p:txBody>
          </p:sp>
          <p:sp>
            <p:nvSpPr>
              <p:cNvPr id="14348" name="任意多边形 14347"/>
              <p:cNvSpPr/>
              <p:nvPr/>
            </p:nvSpPr>
            <p:spPr>
              <a:xfrm>
                <a:off x="1019" y="1155"/>
                <a:ext cx="4739" cy="12"/>
              </a:xfrm>
              <a:custGeom>
                <a:avLst/>
                <a:gdLst/>
                <a:ahLst/>
                <a:cxnLst/>
                <a:rect l="0" t="0" r="0" b="0"/>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tileRect/>
              </a:gradFill>
              <a:ln w="9525">
                <a:noFill/>
              </a:ln>
            </p:spPr>
            <p:txBody>
              <a:bodyPr/>
              <a:lstStyle/>
              <a:p>
                <a:endParaRPr lang="zh-CN" altLang="en-US"/>
              </a:p>
            </p:txBody>
          </p:sp>
          <p:sp>
            <p:nvSpPr>
              <p:cNvPr id="14349" name="任意多边形 14348"/>
              <p:cNvSpPr/>
              <p:nvPr/>
            </p:nvSpPr>
            <p:spPr>
              <a:xfrm>
                <a:off x="552" y="1371"/>
                <a:ext cx="12" cy="252"/>
              </a:xfrm>
              <a:custGeom>
                <a:avLst/>
                <a:gdLst/>
                <a:ahLst/>
                <a:cxnLst/>
                <a:rect l="0" t="0" r="0" b="0"/>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tileRect/>
              </a:gradFill>
              <a:ln w="9525">
                <a:noFill/>
              </a:ln>
            </p:spPr>
            <p:txBody>
              <a:bodyPr/>
              <a:lstStyle/>
              <a:p>
                <a:endParaRPr lang="zh-CN" altLang="en-US"/>
              </a:p>
            </p:txBody>
          </p:sp>
          <p:sp>
            <p:nvSpPr>
              <p:cNvPr id="14350" name="任意多边形 14349"/>
              <p:cNvSpPr/>
              <p:nvPr/>
            </p:nvSpPr>
            <p:spPr>
              <a:xfrm>
                <a:off x="552" y="699"/>
                <a:ext cx="12" cy="252"/>
              </a:xfrm>
              <a:custGeom>
                <a:avLst/>
                <a:gdLst/>
                <a:ahLst/>
                <a:cxnLst/>
                <a:rect l="0" t="0" r="0" b="0"/>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tileRect/>
              </a:gradFill>
              <a:ln w="9525">
                <a:noFill/>
              </a:ln>
            </p:spPr>
            <p:txBody>
              <a:bodyPr/>
              <a:lstStyle/>
              <a:p>
                <a:endParaRPr lang="zh-CN" altLang="en-US"/>
              </a:p>
            </p:txBody>
          </p:sp>
          <p:sp>
            <p:nvSpPr>
              <p:cNvPr id="14351" name="任意多边形 14350"/>
              <p:cNvSpPr/>
              <p:nvPr/>
            </p:nvSpPr>
            <p:spPr>
              <a:xfrm>
                <a:off x="348" y="1155"/>
                <a:ext cx="419" cy="12"/>
              </a:xfrm>
              <a:custGeom>
                <a:avLst/>
                <a:gdLst/>
                <a:ahLst/>
                <a:cxnLst/>
                <a:rect l="0" t="0" r="0" b="0"/>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tileRect/>
              </a:gradFill>
              <a:ln w="9525">
                <a:noFill/>
              </a:ln>
            </p:spPr>
            <p:txBody>
              <a:bodyPr/>
              <a:lstStyle/>
              <a:p>
                <a:endParaRPr lang="zh-CN" altLang="en-US"/>
              </a:p>
            </p:txBody>
          </p:sp>
        </p:grpSp>
      </p:grpSp>
      <p:sp>
        <p:nvSpPr>
          <p:cNvPr id="14352" name="标题 14351"/>
          <p:cNvSpPr>
            <a:spLocks noGrp="1"/>
          </p:cNvSpPr>
          <p:nvPr>
            <p:ph type="ctrTitle" sz="quarter"/>
          </p:nvPr>
        </p:nvSpPr>
        <p:spPr>
          <a:xfrm>
            <a:off x="1066800" y="1997075"/>
            <a:ext cx="7086600" cy="1431925"/>
          </a:xfrm>
          <a:prstGeom prst="rect">
            <a:avLst/>
          </a:prstGeom>
          <a:noFill/>
          <a:ln w="9525">
            <a:noFill/>
          </a:ln>
        </p:spPr>
        <p:txBody>
          <a:bodyPr anchor="b"/>
          <a:lstStyle>
            <a:lvl1pPr lvl="0">
              <a:defRPr/>
            </a:lvl1pPr>
          </a:lstStyle>
          <a:p>
            <a:pPr lvl="0"/>
            <a:r>
              <a:rPr lang="zh-CN" altLang="en-US" dirty="0"/>
              <a:t>单击此处编辑母版标题样式</a:t>
            </a:r>
          </a:p>
        </p:txBody>
      </p:sp>
      <p:sp>
        <p:nvSpPr>
          <p:cNvPr id="14353" name="副标题 14352"/>
          <p:cNvSpPr>
            <a:spLocks noGrp="1"/>
          </p:cNvSpPr>
          <p:nvPr>
            <p:ph type="subTitle" sz="quarter" idx="1"/>
          </p:nvPr>
        </p:nvSpPr>
        <p:spPr>
          <a:xfrm>
            <a:off x="1066800" y="3886200"/>
            <a:ext cx="6400800" cy="1752600"/>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p>
        </p:txBody>
      </p:sp>
      <p:sp>
        <p:nvSpPr>
          <p:cNvPr id="14354" name="日期占位符 14353"/>
          <p:cNvSpPr>
            <a:spLocks noGrp="1"/>
          </p:cNvSpPr>
          <p:nvPr>
            <p:ph type="dt" sz="quarter" idx="2"/>
          </p:nvPr>
        </p:nvSpPr>
        <p:spPr>
          <a:xfrm>
            <a:off x="1066800" y="6248400"/>
            <a:ext cx="1905000" cy="457200"/>
          </a:xfrm>
          <a:prstGeom prst="rect">
            <a:avLst/>
          </a:prstGeom>
          <a:noFill/>
          <a:ln w="9525">
            <a:noFill/>
          </a:ln>
        </p:spPr>
        <p:txBody>
          <a:bodyPr anchor="t"/>
          <a:lstStyle>
            <a:lvl1pPr>
              <a:defRPr sz="1000" b="0">
                <a:latin typeface="Tahoma" panose="020B0604030504040204" charset="0"/>
              </a:defRPr>
            </a:lvl1pPr>
          </a:lstStyle>
          <a:p>
            <a:endParaRPr lang="zh-CN" altLang="en-US" dirty="0">
              <a:effectLst>
                <a:outerShdw blurRad="38100" dist="38100" dir="2700000">
                  <a:srgbClr val="000000"/>
                </a:outerShdw>
              </a:effectLst>
              <a:latin typeface="Arial" panose="020B0604020202020204" pitchFamily="34" charset="0"/>
            </a:endParaRPr>
          </a:p>
        </p:txBody>
      </p:sp>
      <p:sp>
        <p:nvSpPr>
          <p:cNvPr id="14355" name="页脚占位符 14354"/>
          <p:cNvSpPr>
            <a:spLocks noGrp="1"/>
          </p:cNvSpPr>
          <p:nvPr>
            <p:ph type="ftr" sz="quarter" idx="3"/>
          </p:nvPr>
        </p:nvSpPr>
        <p:spPr>
          <a:xfrm>
            <a:off x="3352800" y="6248400"/>
            <a:ext cx="2895600" cy="457200"/>
          </a:xfrm>
          <a:prstGeom prst="rect">
            <a:avLst/>
          </a:prstGeom>
          <a:noFill/>
          <a:ln w="9525">
            <a:noFill/>
          </a:ln>
        </p:spPr>
        <p:txBody>
          <a:bodyPr anchor="t"/>
          <a:lstStyle>
            <a:lvl1pPr algn="ctr">
              <a:defRPr sz="1000" b="0">
                <a:latin typeface="Tahoma" panose="020B0604030504040204" charset="0"/>
              </a:defRPr>
            </a:lvl1p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14356" name="灯片编号占位符 14355"/>
          <p:cNvSpPr>
            <a:spLocks noGrp="1"/>
          </p:cNvSpPr>
          <p:nvPr>
            <p:ph type="sldNum" sz="quarter" idx="4"/>
          </p:nvPr>
        </p:nvSpPr>
        <p:spPr>
          <a:xfrm>
            <a:off x="6705600" y="6248400"/>
            <a:ext cx="1905000" cy="457200"/>
          </a:xfrm>
          <a:prstGeom prst="rect">
            <a:avLst/>
          </a:prstGeom>
          <a:noFill/>
          <a:ln w="9525">
            <a:noFill/>
          </a:ln>
        </p:spPr>
        <p:txBody>
          <a:bodyPr anchor="t"/>
          <a:lstStyle>
            <a:lvl1pPr algn="r">
              <a:defRPr sz="1000" b="0">
                <a:latin typeface="Tahoma" panose="020B0604030504040204" charset="0"/>
              </a:defRPr>
            </a:lvl1pPr>
          </a:lstStyle>
          <a:p>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4352"/>
                                        </p:tgtEl>
                                        <p:attrNameLst>
                                          <p:attrName>style.visibility</p:attrName>
                                        </p:attrNameLst>
                                      </p:cBhvr>
                                      <p:to>
                                        <p:strVal val="visible"/>
                                      </p:to>
                                    </p:set>
                                    <p:anim calcmode="lin" valueType="num">
                                      <p:cBhvr>
                                        <p:cTn id="7" dur="1000" fill="hold"/>
                                        <p:tgtEl>
                                          <p:spTgt spid="14352"/>
                                        </p:tgtEl>
                                        <p:attrNameLst>
                                          <p:attrName>ppt_x</p:attrName>
                                        </p:attrNameLst>
                                      </p:cBhvr>
                                      <p:tavLst>
                                        <p:tav tm="0">
                                          <p:val>
                                            <p:strVal val="#ppt_x-.2"/>
                                          </p:val>
                                        </p:tav>
                                        <p:tav tm="100000">
                                          <p:val>
                                            <p:strVal val="#ppt_x"/>
                                          </p:val>
                                        </p:tav>
                                      </p:tavLst>
                                    </p:anim>
                                    <p:anim calcmode="lin" valueType="num">
                                      <p:cBhvr>
                                        <p:cTn id="8" dur="1000" fill="hold"/>
                                        <p:tgtEl>
                                          <p:spTgt spid="1435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5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14353">
                                            <p:txEl>
                                              <p:pRg st="0" end="0"/>
                                            </p:txEl>
                                          </p:spTgt>
                                        </p:tgtEl>
                                        <p:attrNameLst>
                                          <p:attrName>style.visibility</p:attrName>
                                        </p:attrNameLst>
                                      </p:cBhvr>
                                      <p:to>
                                        <p:strVal val="visible"/>
                                      </p:to>
                                    </p:set>
                                    <p:animEffect transition="in" filter="fade">
                                      <p:cBhvr>
                                        <p:cTn id="14" dur="500"/>
                                        <p:tgtEl>
                                          <p:spTgt spid="14353">
                                            <p:txEl>
                                              <p:pRg st="0" end="0"/>
                                            </p:txEl>
                                          </p:spTgt>
                                        </p:tgtEl>
                                      </p:cBhvr>
                                    </p:animEffect>
                                    <p:anim calcmode="lin" valueType="num">
                                      <p:cBhvr>
                                        <p:cTn id="15" dur="500" fill="hold"/>
                                        <p:tgtEl>
                                          <p:spTgt spid="1435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435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2" grpId="0"/>
      <p:bldP spid="1435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4852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lvl1pPr>
              <a:defRPr>
                <a:solidFill>
                  <a:srgbClr val="FFFF00"/>
                </a:solidFill>
              </a:defRPr>
            </a:lvl1pPr>
          </a:lstStyle>
          <a:p>
            <a:r>
              <a:rPr lang="zh-CN" altLang="en-US" dirty="0"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
        <p:nvSpPr>
          <p:cNvPr id="7" name="文本框 6"/>
          <p:cNvSpPr txBox="1"/>
          <p:nvPr userDrawn="1"/>
        </p:nvSpPr>
        <p:spPr>
          <a:xfrm rot="19100730">
            <a:off x="-831750" y="1505634"/>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17" name="文本框 16"/>
          <p:cNvSpPr txBox="1"/>
          <p:nvPr userDrawn="1"/>
        </p:nvSpPr>
        <p:spPr>
          <a:xfrm rot="19100730">
            <a:off x="356667" y="4982150"/>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18" name="文本框 17"/>
          <p:cNvSpPr txBox="1"/>
          <p:nvPr userDrawn="1"/>
        </p:nvSpPr>
        <p:spPr>
          <a:xfrm rot="19100730">
            <a:off x="-873825" y="4852046"/>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19" name="文本框 18"/>
          <p:cNvSpPr txBox="1"/>
          <p:nvPr userDrawn="1"/>
        </p:nvSpPr>
        <p:spPr>
          <a:xfrm rot="19100730">
            <a:off x="4387630" y="1502195"/>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0" name="文本框 19"/>
          <p:cNvSpPr txBox="1"/>
          <p:nvPr userDrawn="1"/>
        </p:nvSpPr>
        <p:spPr>
          <a:xfrm rot="19100730">
            <a:off x="2556816" y="4881067"/>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1" name="文本框 20"/>
          <p:cNvSpPr txBox="1"/>
          <p:nvPr userDrawn="1"/>
        </p:nvSpPr>
        <p:spPr>
          <a:xfrm rot="19100730">
            <a:off x="4387631" y="5083231"/>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2" name="文本框 21"/>
          <p:cNvSpPr txBox="1"/>
          <p:nvPr userDrawn="1"/>
        </p:nvSpPr>
        <p:spPr>
          <a:xfrm rot="19100730">
            <a:off x="-967416" y="3926498"/>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3" name="文本框 22"/>
          <p:cNvSpPr txBox="1"/>
          <p:nvPr userDrawn="1"/>
        </p:nvSpPr>
        <p:spPr>
          <a:xfrm rot="19100730">
            <a:off x="-902877" y="412481"/>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4" name="文本框 23"/>
          <p:cNvSpPr txBox="1"/>
          <p:nvPr userDrawn="1"/>
        </p:nvSpPr>
        <p:spPr>
          <a:xfrm rot="19100730">
            <a:off x="6114483" y="4852048"/>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5" name="文本框 24"/>
          <p:cNvSpPr txBox="1"/>
          <p:nvPr userDrawn="1"/>
        </p:nvSpPr>
        <p:spPr>
          <a:xfrm rot="19100730">
            <a:off x="922366" y="1439949"/>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6" name="文本框 25"/>
          <p:cNvSpPr txBox="1"/>
          <p:nvPr userDrawn="1"/>
        </p:nvSpPr>
        <p:spPr>
          <a:xfrm rot="19100730">
            <a:off x="2285680" y="1546496"/>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7" name="文本框 26"/>
          <p:cNvSpPr txBox="1"/>
          <p:nvPr userDrawn="1"/>
        </p:nvSpPr>
        <p:spPr>
          <a:xfrm rot="19100730">
            <a:off x="3132275" y="1603276"/>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8" name="文本框 27"/>
          <p:cNvSpPr txBox="1"/>
          <p:nvPr userDrawn="1"/>
        </p:nvSpPr>
        <p:spPr>
          <a:xfrm rot="19100730">
            <a:off x="4246116" y="4246215"/>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9" name="文本框 28"/>
          <p:cNvSpPr txBox="1"/>
          <p:nvPr userDrawn="1"/>
        </p:nvSpPr>
        <p:spPr>
          <a:xfrm rot="19100730">
            <a:off x="3141074" y="3465860"/>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69646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138" y="1981200"/>
            <a:ext cx="369646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8" name="页脚占位符 7"/>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3" name="页脚占位符 2"/>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组合 13313"/>
          <p:cNvGrpSpPr/>
          <p:nvPr/>
        </p:nvGrpSpPr>
        <p:grpSpPr>
          <a:xfrm>
            <a:off x="0" y="6350"/>
            <a:ext cx="9140825" cy="6851650"/>
            <a:chOff x="0" y="4"/>
            <a:chExt cx="5758" cy="4316"/>
          </a:xfrm>
        </p:grpSpPr>
        <p:sp>
          <p:nvSpPr>
            <p:cNvPr id="13315" name="任意多边形 13314"/>
            <p:cNvSpPr/>
            <p:nvPr/>
          </p:nvSpPr>
          <p:spPr>
            <a:xfrm>
              <a:off x="558" y="1161"/>
              <a:ext cx="5200" cy="3159"/>
            </a:xfrm>
            <a:custGeom>
              <a:avLst/>
              <a:gdLst/>
              <a:ahLst/>
              <a:cxnLst/>
              <a:rect l="0" t="0" r="0" b="0"/>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tileRect/>
            </a:gradFill>
            <a:ln w="9525">
              <a:noFill/>
            </a:ln>
          </p:spPr>
          <p:txBody>
            <a:bodyPr/>
            <a:lstStyle/>
            <a:p>
              <a:endParaRPr lang="zh-CN" altLang="en-US"/>
            </a:p>
          </p:txBody>
        </p:sp>
        <p:sp>
          <p:nvSpPr>
            <p:cNvPr id="13316" name="任意多边形 13315"/>
            <p:cNvSpPr/>
            <p:nvPr/>
          </p:nvSpPr>
          <p:spPr>
            <a:xfrm>
              <a:off x="0" y="1161"/>
              <a:ext cx="558" cy="3159"/>
            </a:xfrm>
            <a:custGeom>
              <a:avLst/>
              <a:gdLst/>
              <a:ahLst/>
              <a:cxnLst/>
              <a:rect l="0" t="0" r="0" b="0"/>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grpSp>
          <p:nvGrpSpPr>
            <p:cNvPr id="13317" name="组合 13316"/>
            <p:cNvGrpSpPr/>
            <p:nvPr userDrawn="1"/>
          </p:nvGrpSpPr>
          <p:grpSpPr>
            <a:xfrm>
              <a:off x="0" y="4"/>
              <a:ext cx="5758" cy="4316"/>
              <a:chOff x="0" y="4"/>
              <a:chExt cx="5758" cy="4316"/>
            </a:xfrm>
          </p:grpSpPr>
          <p:sp>
            <p:nvSpPr>
              <p:cNvPr id="13318" name="任意多边形 13317"/>
              <p:cNvSpPr/>
              <p:nvPr/>
            </p:nvSpPr>
            <p:spPr>
              <a:xfrm>
                <a:off x="552" y="4"/>
                <a:ext cx="12" cy="695"/>
              </a:xfrm>
              <a:custGeom>
                <a:avLst/>
                <a:gdLst/>
                <a:ahLst/>
                <a:cxnLst/>
                <a:rect l="0" t="0" r="0" b="0"/>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sp>
            <p:nvSpPr>
              <p:cNvPr id="13319" name="任意多边形 13318"/>
              <p:cNvSpPr/>
              <p:nvPr/>
            </p:nvSpPr>
            <p:spPr>
              <a:xfrm>
                <a:off x="552" y="1623"/>
                <a:ext cx="12" cy="2697"/>
              </a:xfrm>
              <a:custGeom>
                <a:avLst/>
                <a:gdLst/>
                <a:ahLst/>
                <a:cxnLst/>
                <a:rect l="0" t="0" r="0" b="0"/>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tileRect/>
              </a:gradFill>
              <a:ln w="9525">
                <a:noFill/>
              </a:ln>
            </p:spPr>
            <p:txBody>
              <a:bodyPr/>
              <a:lstStyle/>
              <a:p>
                <a:endParaRPr lang="zh-CN" altLang="en-US"/>
              </a:p>
            </p:txBody>
          </p:sp>
          <p:sp>
            <p:nvSpPr>
              <p:cNvPr id="13320" name="任意多边形 13319"/>
              <p:cNvSpPr/>
              <p:nvPr/>
            </p:nvSpPr>
            <p:spPr>
              <a:xfrm>
                <a:off x="1019" y="1155"/>
                <a:ext cx="4739" cy="12"/>
              </a:xfrm>
              <a:custGeom>
                <a:avLst/>
                <a:gdLst/>
                <a:ahLst/>
                <a:cxnLst/>
                <a:rect l="0" t="0" r="0" b="0"/>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tileRect/>
              </a:gradFill>
              <a:ln w="9525">
                <a:noFill/>
              </a:ln>
            </p:spPr>
            <p:txBody>
              <a:bodyPr/>
              <a:lstStyle/>
              <a:p>
                <a:endParaRPr lang="zh-CN" altLang="en-US"/>
              </a:p>
            </p:txBody>
          </p:sp>
          <p:sp>
            <p:nvSpPr>
              <p:cNvPr id="13321" name="任意多边形 13320"/>
              <p:cNvSpPr/>
              <p:nvPr/>
            </p:nvSpPr>
            <p:spPr>
              <a:xfrm>
                <a:off x="552" y="1371"/>
                <a:ext cx="12" cy="252"/>
              </a:xfrm>
              <a:custGeom>
                <a:avLst/>
                <a:gdLst/>
                <a:ahLst/>
                <a:cxnLst/>
                <a:rect l="0" t="0" r="0" b="0"/>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tileRect/>
              </a:gradFill>
              <a:ln w="9525">
                <a:noFill/>
              </a:ln>
            </p:spPr>
            <p:txBody>
              <a:bodyPr/>
              <a:lstStyle/>
              <a:p>
                <a:endParaRPr lang="zh-CN" altLang="en-US"/>
              </a:p>
            </p:txBody>
          </p:sp>
          <p:sp>
            <p:nvSpPr>
              <p:cNvPr id="13322" name="任意多边形 13321"/>
              <p:cNvSpPr/>
              <p:nvPr/>
            </p:nvSpPr>
            <p:spPr>
              <a:xfrm>
                <a:off x="552" y="699"/>
                <a:ext cx="12" cy="252"/>
              </a:xfrm>
              <a:custGeom>
                <a:avLst/>
                <a:gdLst/>
                <a:ahLst/>
                <a:cxnLst/>
                <a:rect l="0" t="0" r="0" b="0"/>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tileRect/>
              </a:gradFill>
              <a:ln w="9525">
                <a:noFill/>
              </a:ln>
            </p:spPr>
            <p:txBody>
              <a:bodyPr/>
              <a:lstStyle/>
              <a:p>
                <a:endParaRPr lang="zh-CN" altLang="en-US"/>
              </a:p>
            </p:txBody>
          </p:sp>
          <p:sp>
            <p:nvSpPr>
              <p:cNvPr id="13323" name="任意多边形 13322"/>
              <p:cNvSpPr/>
              <p:nvPr/>
            </p:nvSpPr>
            <p:spPr>
              <a:xfrm>
                <a:off x="552" y="951"/>
                <a:ext cx="12" cy="420"/>
              </a:xfrm>
              <a:custGeom>
                <a:avLst/>
                <a:gdLst/>
                <a:ahLst/>
                <a:cxnLst/>
                <a:rect l="0" t="0" r="0" b="0"/>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tileRect/>
              </a:gradFill>
              <a:ln w="9525">
                <a:noFill/>
              </a:ln>
            </p:spPr>
            <p:txBody>
              <a:bodyPr/>
              <a:lstStyle/>
              <a:p>
                <a:endParaRPr lang="zh-CN" altLang="en-US"/>
              </a:p>
            </p:txBody>
          </p:sp>
          <p:sp>
            <p:nvSpPr>
              <p:cNvPr id="13324" name="任意多边形 13323"/>
              <p:cNvSpPr/>
              <p:nvPr/>
            </p:nvSpPr>
            <p:spPr>
              <a:xfrm>
                <a:off x="0" y="1155"/>
                <a:ext cx="351" cy="12"/>
              </a:xfrm>
              <a:custGeom>
                <a:avLst/>
                <a:gdLst/>
                <a:ahLst/>
                <a:cxnLst/>
                <a:rect l="0" t="0" r="0" b="0"/>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tileRect/>
              </a:gradFill>
              <a:ln w="9525">
                <a:noFill/>
              </a:ln>
            </p:spPr>
            <p:txBody>
              <a:bodyPr/>
              <a:lstStyle/>
              <a:p>
                <a:endParaRPr lang="zh-CN" altLang="en-US"/>
              </a:p>
            </p:txBody>
          </p:sp>
          <p:sp>
            <p:nvSpPr>
              <p:cNvPr id="13325" name="任意多边形 13324"/>
              <p:cNvSpPr/>
              <p:nvPr/>
            </p:nvSpPr>
            <p:spPr>
              <a:xfrm>
                <a:off x="767" y="1155"/>
                <a:ext cx="252" cy="12"/>
              </a:xfrm>
              <a:custGeom>
                <a:avLst/>
                <a:gdLst/>
                <a:ahLst/>
                <a:cxnLst/>
                <a:rect l="0" t="0" r="0" b="0"/>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tileRect/>
              </a:gradFill>
              <a:ln w="9525">
                <a:noFill/>
              </a:ln>
            </p:spPr>
            <p:txBody>
              <a:bodyPr/>
              <a:lstStyle/>
              <a:p>
                <a:endParaRPr lang="zh-CN" altLang="en-US"/>
              </a:p>
            </p:txBody>
          </p:sp>
          <p:sp>
            <p:nvSpPr>
              <p:cNvPr id="13326" name="任意多边形 13325"/>
              <p:cNvSpPr/>
              <p:nvPr/>
            </p:nvSpPr>
            <p:spPr>
              <a:xfrm>
                <a:off x="348" y="1155"/>
                <a:ext cx="419" cy="12"/>
              </a:xfrm>
              <a:custGeom>
                <a:avLst/>
                <a:gdLst/>
                <a:ahLst/>
                <a:cxnLst/>
                <a:rect l="0" t="0" r="0" b="0"/>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tileRect/>
              </a:gradFill>
              <a:ln w="9525">
                <a:noFill/>
              </a:ln>
            </p:spPr>
            <p:txBody>
              <a:bodyPr/>
              <a:lstStyle/>
              <a:p>
                <a:endParaRPr lang="zh-CN" altLang="en-US"/>
              </a:p>
            </p:txBody>
          </p:sp>
        </p:grpSp>
      </p:grpSp>
      <p:sp>
        <p:nvSpPr>
          <p:cNvPr id="13327" name="标题 13326"/>
          <p:cNvSpPr>
            <a:spLocks noGrp="1"/>
          </p:cNvSpPr>
          <p:nvPr>
            <p:ph type="title"/>
          </p:nvPr>
        </p:nvSpPr>
        <p:spPr>
          <a:xfrm>
            <a:off x="1066800" y="304800"/>
            <a:ext cx="7543800" cy="1431925"/>
          </a:xfrm>
          <a:prstGeom prst="rect">
            <a:avLst/>
          </a:prstGeom>
          <a:noFill/>
          <a:ln w="9525">
            <a:noFill/>
          </a:ln>
        </p:spPr>
        <p:txBody>
          <a:bodyPr anchor="ctr"/>
          <a:lstStyle/>
          <a:p>
            <a:pPr lvl="0"/>
            <a:r>
              <a:rPr lang="zh-CN" altLang="en-US" dirty="0"/>
              <a:t>单击此处编辑母版标题样式</a:t>
            </a:r>
          </a:p>
        </p:txBody>
      </p:sp>
      <p:sp>
        <p:nvSpPr>
          <p:cNvPr id="13328" name="文本占位符 13327"/>
          <p:cNvSpPr>
            <a:spLocks noGrp="1"/>
          </p:cNvSpPr>
          <p:nvPr>
            <p:ph type="body" idx="1"/>
          </p:nvPr>
        </p:nvSpPr>
        <p:spPr>
          <a:xfrm>
            <a:off x="1066800" y="1981200"/>
            <a:ext cx="75438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329" name="日期占位符 13328"/>
          <p:cNvSpPr>
            <a:spLocks noGrp="1"/>
          </p:cNvSpPr>
          <p:nvPr>
            <p:ph type="dt" sz="half" idx="2"/>
          </p:nvPr>
        </p:nvSpPr>
        <p:spPr>
          <a:xfrm>
            <a:off x="1066800" y="6248400"/>
            <a:ext cx="1905000" cy="457200"/>
          </a:xfrm>
          <a:prstGeom prst="rect">
            <a:avLst/>
          </a:prstGeom>
          <a:noFill/>
          <a:ln w="9525">
            <a:noFill/>
          </a:ln>
        </p:spPr>
        <p:txBody>
          <a:bodyPr/>
          <a:lstStyle>
            <a:lvl1pPr>
              <a:defRPr sz="1000" b="0">
                <a:latin typeface="Tahoma" panose="020B0604030504040204" charset="0"/>
              </a:defRPr>
            </a:lvl1p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13330" name="页脚占位符 13329"/>
          <p:cNvSpPr>
            <a:spLocks noGrp="1"/>
          </p:cNvSpPr>
          <p:nvPr>
            <p:ph type="ftr" sz="quarter" idx="3"/>
          </p:nvPr>
        </p:nvSpPr>
        <p:spPr>
          <a:xfrm>
            <a:off x="3429000" y="6248400"/>
            <a:ext cx="2895600" cy="457200"/>
          </a:xfrm>
          <a:prstGeom prst="rect">
            <a:avLst/>
          </a:prstGeom>
          <a:noFill/>
          <a:ln w="9525">
            <a:noFill/>
          </a:ln>
        </p:spPr>
        <p:txBody>
          <a:bodyPr/>
          <a:lstStyle>
            <a:lvl1pPr algn="ctr">
              <a:defRPr sz="1000" b="0">
                <a:latin typeface="Tahoma" panose="020B0604030504040204" charset="0"/>
              </a:defRPr>
            </a:lvl1p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13331" name="灯片编号占位符 13330"/>
          <p:cNvSpPr>
            <a:spLocks noGrp="1"/>
          </p:cNvSpPr>
          <p:nvPr>
            <p:ph type="sldNum" sz="quarter" idx="4"/>
          </p:nvPr>
        </p:nvSpPr>
        <p:spPr>
          <a:xfrm>
            <a:off x="6705600" y="6248400"/>
            <a:ext cx="1905000" cy="457200"/>
          </a:xfrm>
          <a:prstGeom prst="rect">
            <a:avLst/>
          </a:prstGeom>
          <a:noFill/>
          <a:ln w="9525">
            <a:noFill/>
          </a:ln>
        </p:spPr>
        <p:txBody>
          <a:bodyPr/>
          <a:lstStyle>
            <a:lvl1pPr algn="r">
              <a:defRPr sz="1000" b="0">
                <a:latin typeface="Tahoma" panose="020B0604030504040204" charset="0"/>
              </a:defRPr>
            </a:lvl1pPr>
          </a:lstStyle>
          <a:p>
            <a:pPr lvl="0"/>
            <a:fld id="{9A0DB2DC-4C9A-4742-B13C-FB6460FD3503}" type="slidenum">
              <a:rPr lang="zh-CN" altLang="en-US" dirty="0">
                <a:effectLst>
                  <a:outerShdw blurRad="38100" dist="38100" dir="2700000">
                    <a:srgbClr val="000000"/>
                  </a:outerShdw>
                </a:effectLst>
              </a:rPr>
              <a:t>‹#›</a:t>
            </a:fld>
            <a:endParaRPr lang="zh-CN" altLang="en-US" dirty="0">
              <a:effectLst>
                <a:outerShdw blurRad="38100" dist="38100" dir="2700000">
                  <a:srgbClr val="000000"/>
                </a:outerShdw>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3327"/>
                                        </p:tgtEl>
                                        <p:attrNameLst>
                                          <p:attrName>style.visibility</p:attrName>
                                        </p:attrNameLst>
                                      </p:cBhvr>
                                      <p:to>
                                        <p:strVal val="visible"/>
                                      </p:to>
                                    </p:set>
                                    <p:anim calcmode="lin" valueType="num">
                                      <p:cBhvr>
                                        <p:cTn id="7" dur="1000" fill="hold"/>
                                        <p:tgtEl>
                                          <p:spTgt spid="13327"/>
                                        </p:tgtEl>
                                        <p:attrNameLst>
                                          <p:attrName>ppt_x</p:attrName>
                                        </p:attrNameLst>
                                      </p:cBhvr>
                                      <p:tavLst>
                                        <p:tav tm="0">
                                          <p:val>
                                            <p:strVal val="#ppt_x-.2"/>
                                          </p:val>
                                        </p:tav>
                                        <p:tav tm="100000">
                                          <p:val>
                                            <p:strVal val="#ppt_x"/>
                                          </p:val>
                                        </p:tav>
                                      </p:tavLst>
                                    </p:anim>
                                    <p:anim calcmode="lin" valueType="num">
                                      <p:cBhvr>
                                        <p:cTn id="8" dur="1000" fill="hold"/>
                                        <p:tgtEl>
                                          <p:spTgt spid="133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327"/>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13328">
                                            <p:txEl>
                                              <p:pRg st="0" end="0"/>
                                            </p:txEl>
                                          </p:spTgt>
                                        </p:tgtEl>
                                        <p:attrNameLst>
                                          <p:attrName>style.visibility</p:attrName>
                                        </p:attrNameLst>
                                      </p:cBhvr>
                                      <p:to>
                                        <p:strVal val="visible"/>
                                      </p:to>
                                    </p:set>
                                    <p:animEffect transition="in" filter="fade">
                                      <p:cBhvr>
                                        <p:cTn id="14" dur="500"/>
                                        <p:tgtEl>
                                          <p:spTgt spid="13328">
                                            <p:txEl>
                                              <p:pRg st="0" end="0"/>
                                            </p:txEl>
                                          </p:spTgt>
                                        </p:tgtEl>
                                      </p:cBhvr>
                                    </p:animEffect>
                                    <p:anim calcmode="lin" valueType="num">
                                      <p:cBhvr>
                                        <p:cTn id="15" dur="500" fill="hold"/>
                                        <p:tgtEl>
                                          <p:spTgt spid="1332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3328">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indefinite" fill="hold">
                                          <p:stCondLst>
                                            <p:cond delay="0"/>
                                          </p:stCondLst>
                                        </p:cTn>
                                        <p:tgtEl>
                                          <p:spTgt spid="13328">
                                            <p:txEl>
                                              <p:pRg st="1" end="1"/>
                                            </p:txEl>
                                          </p:spTgt>
                                        </p:tgtEl>
                                        <p:attrNameLst>
                                          <p:attrName>style.visibility</p:attrName>
                                        </p:attrNameLst>
                                      </p:cBhvr>
                                      <p:to>
                                        <p:strVal val="visible"/>
                                      </p:to>
                                    </p:set>
                                    <p:animEffect transition="in" filter="fade">
                                      <p:cBhvr>
                                        <p:cTn id="19" dur="500"/>
                                        <p:tgtEl>
                                          <p:spTgt spid="13328">
                                            <p:txEl>
                                              <p:pRg st="1" end="1"/>
                                            </p:txEl>
                                          </p:spTgt>
                                        </p:tgtEl>
                                      </p:cBhvr>
                                    </p:animEffect>
                                    <p:anim calcmode="lin" valueType="num">
                                      <p:cBhvr>
                                        <p:cTn id="20" dur="500" fill="hold"/>
                                        <p:tgtEl>
                                          <p:spTgt spid="13328">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328">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indefinite" fill="hold">
                                          <p:stCondLst>
                                            <p:cond delay="0"/>
                                          </p:stCondLst>
                                        </p:cTn>
                                        <p:tgtEl>
                                          <p:spTgt spid="13328">
                                            <p:txEl>
                                              <p:pRg st="2" end="2"/>
                                            </p:txEl>
                                          </p:spTgt>
                                        </p:tgtEl>
                                        <p:attrNameLst>
                                          <p:attrName>style.visibility</p:attrName>
                                        </p:attrNameLst>
                                      </p:cBhvr>
                                      <p:to>
                                        <p:strVal val="visible"/>
                                      </p:to>
                                    </p:set>
                                    <p:animEffect transition="in" filter="fade">
                                      <p:cBhvr>
                                        <p:cTn id="24" dur="500"/>
                                        <p:tgtEl>
                                          <p:spTgt spid="13328">
                                            <p:txEl>
                                              <p:pRg st="2" end="2"/>
                                            </p:txEl>
                                          </p:spTgt>
                                        </p:tgtEl>
                                      </p:cBhvr>
                                    </p:animEffect>
                                    <p:anim calcmode="lin" valueType="num">
                                      <p:cBhvr>
                                        <p:cTn id="25" dur="500" fill="hold"/>
                                        <p:tgtEl>
                                          <p:spTgt spid="13328">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3328">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indefinite" fill="hold">
                                          <p:stCondLst>
                                            <p:cond delay="0"/>
                                          </p:stCondLst>
                                        </p:cTn>
                                        <p:tgtEl>
                                          <p:spTgt spid="13328">
                                            <p:txEl>
                                              <p:pRg st="3" end="3"/>
                                            </p:txEl>
                                          </p:spTgt>
                                        </p:tgtEl>
                                        <p:attrNameLst>
                                          <p:attrName>style.visibility</p:attrName>
                                        </p:attrNameLst>
                                      </p:cBhvr>
                                      <p:to>
                                        <p:strVal val="visible"/>
                                      </p:to>
                                    </p:set>
                                    <p:animEffect transition="in" filter="fade">
                                      <p:cBhvr>
                                        <p:cTn id="29" dur="500"/>
                                        <p:tgtEl>
                                          <p:spTgt spid="13328">
                                            <p:txEl>
                                              <p:pRg st="3" end="3"/>
                                            </p:txEl>
                                          </p:spTgt>
                                        </p:tgtEl>
                                      </p:cBhvr>
                                    </p:animEffect>
                                    <p:anim calcmode="lin" valueType="num">
                                      <p:cBhvr>
                                        <p:cTn id="30" dur="500" fill="hold"/>
                                        <p:tgtEl>
                                          <p:spTgt spid="13328">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3328">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indefinite" fill="hold">
                                          <p:stCondLst>
                                            <p:cond delay="0"/>
                                          </p:stCondLst>
                                        </p:cTn>
                                        <p:tgtEl>
                                          <p:spTgt spid="13328">
                                            <p:txEl>
                                              <p:pRg st="4" end="4"/>
                                            </p:txEl>
                                          </p:spTgt>
                                        </p:tgtEl>
                                        <p:attrNameLst>
                                          <p:attrName>style.visibility</p:attrName>
                                        </p:attrNameLst>
                                      </p:cBhvr>
                                      <p:to>
                                        <p:strVal val="visible"/>
                                      </p:to>
                                    </p:set>
                                    <p:animEffect transition="in" filter="fade">
                                      <p:cBhvr>
                                        <p:cTn id="34" dur="500"/>
                                        <p:tgtEl>
                                          <p:spTgt spid="13328">
                                            <p:txEl>
                                              <p:pRg st="4" end="4"/>
                                            </p:txEl>
                                          </p:spTgt>
                                        </p:tgtEl>
                                      </p:cBhvr>
                                    </p:animEffect>
                                    <p:anim calcmode="lin" valueType="num">
                                      <p:cBhvr>
                                        <p:cTn id="35" dur="500" fill="hold"/>
                                        <p:tgtEl>
                                          <p:spTgt spid="13328">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3328">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7" grpId="0"/>
      <p:bldP spid="13328" grpId="0" build="p"/>
    </p:bldLst>
  </p:timing>
  <p:hf sldNum="0" hd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a:t>《技术传播学》第二讲 高效备忘录 </a:t>
            </a:r>
            <a:br>
              <a:rPr lang="zh-CN" altLang="en-US" sz="3200"/>
            </a:br>
            <a:r>
              <a:rPr lang="zh-CN" altLang="en-US" sz="3200"/>
              <a:t>Technical Communication Episode 2 Effecitive Memos</a:t>
            </a:r>
          </a:p>
        </p:txBody>
      </p:sp>
      <p:sp>
        <p:nvSpPr>
          <p:cNvPr id="3" name="内容占位符 2"/>
          <p:cNvSpPr>
            <a:spLocks noGrp="1"/>
          </p:cNvSpPr>
          <p:nvPr>
            <p:ph idx="1"/>
          </p:nvPr>
        </p:nvSpPr>
        <p:spPr>
          <a:xfrm>
            <a:off x="152400" y="1935162"/>
            <a:ext cx="7543800" cy="4114800"/>
          </a:xfrm>
        </p:spPr>
        <p:txBody>
          <a:bodyPr/>
          <a:lstStyle/>
          <a:p>
            <a:endParaRPr lang="en-US" altLang="zh-CN" sz="2000" dirty="0"/>
          </a:p>
          <a:p>
            <a:pPr marL="0" indent="0">
              <a:buNone/>
            </a:pPr>
            <a:r>
              <a:rPr lang="en-US" altLang="zh-CN" dirty="0"/>
              <a:t>Study Objectives:</a:t>
            </a:r>
          </a:p>
          <a:p>
            <a:r>
              <a:rPr lang="en-US" altLang="zh-CN" dirty="0"/>
              <a:t>1.Purposes of writing memos</a:t>
            </a:r>
          </a:p>
          <a:p>
            <a:r>
              <a:rPr lang="en-US" altLang="zh-CN" dirty="0"/>
              <a:t>2.Memo structure and components</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2"/>
          <a:stretch>
            <a:fillRect/>
          </a:stretch>
        </p:blipFill>
        <p:spPr>
          <a:xfrm>
            <a:off x="6324600" y="1736724"/>
            <a:ext cx="2580640" cy="1909674"/>
          </a:xfrm>
          <a:prstGeom prst="rect">
            <a:avLst/>
          </a:prstGeom>
        </p:spPr>
      </p:pic>
      <p:pic>
        <p:nvPicPr>
          <p:cNvPr id="6" name="图片 5"/>
          <p:cNvPicPr>
            <a:picLocks noChangeAspect="1"/>
          </p:cNvPicPr>
          <p:nvPr/>
        </p:nvPicPr>
        <p:blipFill>
          <a:blip r:embed="rId3"/>
          <a:stretch>
            <a:fillRect/>
          </a:stretch>
        </p:blipFill>
        <p:spPr>
          <a:xfrm>
            <a:off x="3924521" y="1736724"/>
            <a:ext cx="1454762" cy="1039606"/>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2"/>
          <a:stretch>
            <a:fillRect/>
          </a:stretch>
        </p:blipFill>
        <p:spPr>
          <a:xfrm>
            <a:off x="152400" y="1552575"/>
            <a:ext cx="8877300" cy="2486025"/>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8600" y="304800"/>
            <a:ext cx="8229600" cy="4114800"/>
          </a:xfrm>
        </p:spPr>
        <p:txBody>
          <a:bodyPr/>
          <a:lstStyle/>
          <a:p>
            <a:r>
              <a:rPr lang="en-US" altLang="zh-CN" sz="2200" b="1" dirty="0"/>
              <a:t>Project 4 Experiment with a memo</a:t>
            </a:r>
          </a:p>
          <a:p>
            <a:endParaRPr lang="en-US" altLang="zh-CN" sz="2200" dirty="0"/>
          </a:p>
          <a:p>
            <a:r>
              <a:rPr lang="en-US" altLang="zh-CN" sz="2200" dirty="0"/>
              <a:t>Context</a:t>
            </a:r>
          </a:p>
          <a:p>
            <a:pPr algn="just"/>
            <a:r>
              <a:rPr lang="en-US" altLang="zh-CN" sz="2200" dirty="0"/>
              <a:t>Watch the video clip of the marketing department meeting in </a:t>
            </a:r>
            <a:r>
              <a:rPr lang="en-US" altLang="zh-CN" sz="2200" i="1" dirty="0" err="1"/>
              <a:t>Gultra</a:t>
            </a:r>
            <a:r>
              <a:rPr lang="en-US" altLang="zh-CN" sz="2200" i="1" dirty="0"/>
              <a:t> Electronics</a:t>
            </a:r>
            <a:r>
              <a:rPr lang="en-US" altLang="zh-CN" sz="2200" dirty="0"/>
              <a:t>. The first version of the meeting is unsuccessful. The organizer, Chris fails to give the participants a memo before the meeting, which makes them at a loss. In the second version the meeting is much more effective because Yang Ying has helped Chris draft the memo.   </a:t>
            </a:r>
          </a:p>
          <a:p>
            <a:endParaRPr lang="en-US" altLang="zh-CN" sz="2200" dirty="0"/>
          </a:p>
          <a:p>
            <a:r>
              <a:rPr lang="en-US" altLang="zh-CN" sz="2200" dirty="0"/>
              <a:t>Task operation</a:t>
            </a:r>
          </a:p>
          <a:p>
            <a:r>
              <a:rPr lang="en-US" altLang="zh-CN" sz="2200" dirty="0"/>
              <a:t>Work in groups</a:t>
            </a:r>
            <a:r>
              <a:rPr lang="en-US" altLang="zh-CN" sz="2200" dirty="0" smtClean="0"/>
              <a:t>. Discuss </a:t>
            </a:r>
            <a:r>
              <a:rPr lang="en-US" altLang="zh-CN" sz="2200" dirty="0"/>
              <a:t>Yang Ying's drafting plan of the memo. Refer to the memo template on page 397 and try drafting Yang Ying's memo for the meeting. </a:t>
            </a:r>
            <a:endParaRPr lang="zh-CN" altLang="en-US" sz="22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2  Culture study</a:t>
            </a:r>
            <a:endParaRPr lang="zh-CN" altLang="en-US" dirty="0"/>
          </a:p>
        </p:txBody>
      </p:sp>
      <p:sp>
        <p:nvSpPr>
          <p:cNvPr id="3" name="内容占位符 2"/>
          <p:cNvSpPr>
            <a:spLocks noGrp="1"/>
          </p:cNvSpPr>
          <p:nvPr>
            <p:ph idx="1"/>
          </p:nvPr>
        </p:nvSpPr>
        <p:spPr>
          <a:xfrm>
            <a:off x="304800" y="1524000"/>
            <a:ext cx="8305800" cy="4114800"/>
          </a:xfrm>
        </p:spPr>
        <p:txBody>
          <a:bodyPr/>
          <a:lstStyle/>
          <a:p>
            <a:r>
              <a:rPr lang="en-US" altLang="zh-CN" sz="2800" dirty="0"/>
              <a:t>Task: Read the following culture notes on drafting correspondence to intercultural readers and discuss the following </a:t>
            </a:r>
            <a:r>
              <a:rPr lang="en-US" altLang="zh-CN" sz="2800" dirty="0" err="1"/>
              <a:t>quesitons</a:t>
            </a:r>
            <a:r>
              <a:rPr lang="en-US" altLang="zh-CN" sz="2800" dirty="0"/>
              <a:t>:</a:t>
            </a:r>
          </a:p>
          <a:p>
            <a:r>
              <a:rPr lang="en-US" altLang="zh-CN" sz="2800" dirty="0"/>
              <a:t>1) Have you ever learned about such knowledge and skills as the following before?</a:t>
            </a:r>
          </a:p>
          <a:p>
            <a:r>
              <a:rPr lang="en-US" altLang="zh-CN" sz="2800" dirty="0"/>
              <a:t>2) In what way do you agree or disagree with the points in the notes? </a:t>
            </a:r>
          </a:p>
          <a:p>
            <a:r>
              <a:rPr lang="en-US" altLang="zh-CN" sz="2800" dirty="0"/>
              <a:t>3) Some culture shocks seem unpredictable. How would you take precautions to properly relieve them if not </a:t>
            </a:r>
            <a:r>
              <a:rPr lang="en-US" altLang="zh-CN" sz="2800" dirty="0" smtClean="0"/>
              <a:t>totally </a:t>
            </a:r>
            <a:r>
              <a:rPr lang="en-US" altLang="zh-CN" sz="2800" dirty="0"/>
              <a:t>resolve them?</a:t>
            </a:r>
          </a:p>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1800" dirty="0"/>
              <a:t>The applications </a:t>
            </a:r>
            <a:r>
              <a:rPr lang="en-US" altLang="zh-CN" sz="1800" dirty="0" smtClean="0"/>
              <a:t> of email </a:t>
            </a:r>
            <a:r>
              <a:rPr lang="en-US" altLang="zh-CN" sz="1800" dirty="0"/>
              <a:t>and memo are used in all countries around the world. The ways they are used, however</a:t>
            </a:r>
            <a:r>
              <a:rPr lang="en-US" altLang="zh-CN" sz="1800" dirty="0" smtClean="0"/>
              <a:t>, can </a:t>
            </a:r>
            <a:r>
              <a:rPr lang="en-US" altLang="zh-CN" sz="1800" dirty="0"/>
              <a:t>differ significantly</a:t>
            </a:r>
            <a:r>
              <a:rPr lang="en-US" altLang="zh-CN" sz="1800" dirty="0" smtClean="0"/>
              <a:t>. These </a:t>
            </a:r>
            <a:r>
              <a:rPr lang="en-US" altLang="zh-CN" sz="1800" dirty="0"/>
              <a:t>differences fall into three categories</a:t>
            </a:r>
            <a:r>
              <a:rPr lang="en-US" altLang="zh-CN" sz="1800" dirty="0" smtClean="0"/>
              <a:t>:</a:t>
            </a:r>
            <a:endParaRPr lang="zh-CN" altLang="en-US" sz="1800" dirty="0"/>
          </a:p>
        </p:txBody>
      </p:sp>
      <p:sp>
        <p:nvSpPr>
          <p:cNvPr id="3" name="内容占位符 2"/>
          <p:cNvSpPr>
            <a:spLocks noGrp="1"/>
          </p:cNvSpPr>
          <p:nvPr>
            <p:ph idx="1"/>
          </p:nvPr>
        </p:nvSpPr>
        <p:spPr>
          <a:xfrm>
            <a:off x="228600" y="1524000"/>
            <a:ext cx="8686800" cy="4114800"/>
          </a:xfrm>
        </p:spPr>
        <p:txBody>
          <a:bodyPr/>
          <a:lstStyle/>
          <a:p>
            <a:pPr marL="0" indent="0" algn="just">
              <a:buNone/>
            </a:pPr>
            <a:r>
              <a:rPr lang="en-US" altLang="zh-CN" sz="2600" dirty="0" smtClean="0"/>
              <a:t> </a:t>
            </a:r>
            <a:r>
              <a:rPr lang="en-US" altLang="zh-CN" sz="2600" b="1" dirty="0"/>
              <a:t>Cultural practices. </a:t>
            </a:r>
            <a:r>
              <a:rPr lang="en-US" altLang="zh-CN" sz="2600" dirty="0"/>
              <a:t>Cultures differ in a number of ways, such as the focus on individuals or groups, the distance between power ranks, and attitudes toward uncertainty. Typically, a culture’s attitudes are reflected in its business communication. For example, in Japan, which has a high power distance — that is, people in top positions are treated with great respect by their subordinates — the reader </a:t>
            </a:r>
            <a:r>
              <a:rPr lang="en-US" altLang="zh-CN" sz="2600" dirty="0" smtClean="0"/>
              <a:t>might be </a:t>
            </a:r>
            <a:r>
              <a:rPr lang="en-US" altLang="zh-CN" sz="2600" dirty="0"/>
              <a:t>addressed as “Most Esteemed Mr. Director.” For another example, in Japanese business culture, it is considered rude to reply to an e-mail by using the reply function in the e-mail software; it is polite to begin a new e-mail.</a:t>
            </a:r>
            <a:endParaRPr lang="zh-CN" altLang="en-US" sz="26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52400" y="152400"/>
            <a:ext cx="8763000" cy="4114800"/>
          </a:xfrm>
        </p:spPr>
        <p:txBody>
          <a:bodyPr/>
          <a:lstStyle/>
          <a:p>
            <a:pPr marL="0" indent="0" algn="just">
              <a:buNone/>
            </a:pPr>
            <a:r>
              <a:rPr lang="en-US" altLang="zh-CN" dirty="0" smtClean="0"/>
              <a:t> </a:t>
            </a:r>
            <a:r>
              <a:rPr lang="en-US" altLang="zh-CN" sz="2400" b="1" dirty="0"/>
              <a:t>Language use and tone. </a:t>
            </a:r>
            <a:r>
              <a:rPr lang="en-US" altLang="zh-CN" sz="2400" dirty="0"/>
              <a:t>In the United States, writers tend to use contractions</a:t>
            </a:r>
            <a:r>
              <a:rPr lang="en-US" altLang="zh-CN" sz="2400" dirty="0" smtClean="0"/>
              <a:t>, the </a:t>
            </a:r>
            <a:r>
              <a:rPr lang="en-US" altLang="zh-CN" sz="2400" dirty="0"/>
              <a:t>first names of their readers, and other instances of informal language. In many other countries, this informality is potentially offensive. Also potentially offensive is U.S. directness. A writer from the United States might write, for example, that “14 percent of the products we received from you failed to meet the specifications.” A Korean would </a:t>
            </a:r>
            <a:r>
              <a:rPr lang="en-US" altLang="zh-CN" sz="2400" dirty="0" smtClean="0"/>
              <a:t>more likely </a:t>
            </a:r>
            <a:r>
              <a:rPr lang="en-US" altLang="zh-CN" sz="2400" dirty="0"/>
              <a:t>write, “We were pleased to note that 86 percent of the products we received met the specifications.” The writer either would not refer to the other 14 percent (assuming that the reader would get the point and replace the defective products quickly) or would write, “We would appreciate replacement of the remaining products.” Many other aspects of business correspondence differ from culture to culture, such as preferred length</a:t>
            </a:r>
            <a:r>
              <a:rPr lang="en-US" altLang="zh-CN" sz="2400" dirty="0" smtClean="0"/>
              <a:t>, specificity</a:t>
            </a:r>
            <a:r>
              <a:rPr lang="en-US" altLang="zh-CN" sz="2400" dirty="0"/>
              <a:t>, and the use of seasonal references in the correspondence.</a:t>
            </a:r>
            <a:endParaRPr lang="zh-CN" altLang="en-US" sz="24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8600" y="17929"/>
            <a:ext cx="8763000" cy="4114800"/>
          </a:xfrm>
        </p:spPr>
        <p:txBody>
          <a:bodyPr/>
          <a:lstStyle/>
          <a:p>
            <a:pPr marL="0" indent="0" algn="just">
              <a:buNone/>
            </a:pPr>
            <a:r>
              <a:rPr lang="en-US" altLang="zh-CN" sz="2600" b="1" dirty="0" smtClean="0"/>
              <a:t> </a:t>
            </a:r>
            <a:r>
              <a:rPr lang="en-US" altLang="zh-CN" sz="2600" b="1" dirty="0"/>
              <a:t>Application choice and use</a:t>
            </a:r>
            <a:r>
              <a:rPr lang="en-US" altLang="zh-CN" sz="2600" dirty="0"/>
              <a:t>. In cultures in which documents tend to be formal, letters might be preferred to memos, or face-to-face meetings to phone calls or e-mail. In Asia, for instance, a person is more likely to walk down the hall to deliver a brief message in person because doing so shows more respect. In addition, the formal characteristics of letters, memos, and e-mails are different in different cultures. The French, </a:t>
            </a:r>
            <a:r>
              <a:rPr lang="en-US" altLang="zh-CN" sz="2600" dirty="0" smtClean="0"/>
              <a:t>for instance</a:t>
            </a:r>
            <a:r>
              <a:rPr lang="en-US" altLang="zh-CN" sz="2600" dirty="0"/>
              <a:t>, use indented(</a:t>
            </a:r>
            <a:r>
              <a:rPr lang="zh-CN" altLang="en-US" sz="2600" dirty="0"/>
              <a:t>缩进式</a:t>
            </a:r>
            <a:r>
              <a:rPr lang="en-US" altLang="zh-CN" sz="2600" dirty="0"/>
              <a:t>) paragraphs in their letters, whereas in the United </a:t>
            </a:r>
            <a:r>
              <a:rPr lang="en-US" altLang="zh-CN" sz="2600" dirty="0" err="1"/>
              <a:t>States,paragraphs</a:t>
            </a:r>
            <a:r>
              <a:rPr lang="en-US" altLang="zh-CN" sz="2600" dirty="0"/>
              <a:t> are typically left-justified</a:t>
            </a:r>
            <a:r>
              <a:rPr lang="zh-CN" altLang="en-US" sz="2600" dirty="0"/>
              <a:t>（平头式）</a:t>
            </a:r>
            <a:r>
              <a:rPr lang="en-US" altLang="zh-CN" sz="2600" dirty="0"/>
              <a:t>. The ordering of the information in the inside address and complimentary close of letters varies widely. In many countries, e-mails are structured like memos, with the “to,” “from,” “subject,” and “date” information added at the top, even though this information is already present in the routing information.</a:t>
            </a:r>
            <a:endParaRPr lang="zh-CN" altLang="en-US" sz="26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2800" dirty="0"/>
              <a:t>Part 3 </a:t>
            </a:r>
            <a:r>
              <a:rPr lang="en-US" altLang="zh-CN" sz="2800" dirty="0" smtClean="0"/>
              <a:t> Ethical </a:t>
            </a:r>
            <a:r>
              <a:rPr lang="en-US" altLang="zh-CN" sz="2800" dirty="0"/>
              <a:t>research: </a:t>
            </a:r>
            <a:r>
              <a:rPr lang="en-US" altLang="zh-CN" sz="2800" dirty="0" smtClean="0"/>
              <a:t>avoid misleading </a:t>
            </a:r>
            <a:r>
              <a:rPr lang="en-US" altLang="zh-CN" sz="2800" dirty="0"/>
              <a:t>your readers</a:t>
            </a:r>
            <a:br>
              <a:rPr lang="en-US" altLang="zh-CN" sz="2800" dirty="0"/>
            </a:br>
            <a:endParaRPr lang="zh-CN" altLang="en-US" sz="2800" dirty="0"/>
          </a:p>
        </p:txBody>
      </p:sp>
      <p:sp>
        <p:nvSpPr>
          <p:cNvPr id="3" name="内容占位符 2"/>
          <p:cNvSpPr>
            <a:spLocks noGrp="1"/>
          </p:cNvSpPr>
          <p:nvPr>
            <p:ph idx="1"/>
          </p:nvPr>
        </p:nvSpPr>
        <p:spPr>
          <a:xfrm>
            <a:off x="685800" y="1736725"/>
            <a:ext cx="7924800" cy="4114800"/>
          </a:xfrm>
        </p:spPr>
        <p:txBody>
          <a:bodyPr/>
          <a:lstStyle/>
          <a:p>
            <a:pPr marL="0" indent="0" algn="just">
              <a:buNone/>
            </a:pPr>
            <a:r>
              <a:rPr lang="en-US" altLang="zh-CN" dirty="0" smtClean="0"/>
              <a:t>In </a:t>
            </a:r>
            <a:r>
              <a:rPr lang="en-US" altLang="zh-CN" dirty="0"/>
              <a:t>a brochure of technical communication in </a:t>
            </a:r>
            <a:r>
              <a:rPr lang="en-US" altLang="zh-CN" dirty="0" err="1"/>
              <a:t>Gultra</a:t>
            </a:r>
            <a:r>
              <a:rPr lang="en-US" altLang="zh-CN" dirty="0"/>
              <a:t> Electronics there are the following four common kinds of misleading technical communication. Study them and check whether they happened to exist in the memo you have just drafted for Chris' meeting.</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04800" y="457200"/>
            <a:ext cx="8534400" cy="4114800"/>
          </a:xfrm>
        </p:spPr>
        <p:txBody>
          <a:bodyPr/>
          <a:lstStyle/>
          <a:p>
            <a:pPr marL="0" indent="0" algn="just">
              <a:buNone/>
            </a:pPr>
            <a:r>
              <a:rPr lang="en-US" altLang="zh-CN" dirty="0" smtClean="0"/>
              <a:t>False </a:t>
            </a:r>
            <a:r>
              <a:rPr lang="en-US" altLang="zh-CN" dirty="0"/>
              <a:t>implications. If you work </a:t>
            </a:r>
            <a:r>
              <a:rPr lang="en-US" altLang="zh-CN" dirty="0" smtClean="0"/>
              <a:t>for </a:t>
            </a:r>
            <a:r>
              <a:rPr lang="en-US" altLang="zh-CN" dirty="0" err="1" smtClean="0"/>
              <a:t>SuperBright</a:t>
            </a:r>
            <a:r>
              <a:rPr lang="en-US" altLang="zh-CN" dirty="0" smtClean="0"/>
              <a:t> </a:t>
            </a:r>
            <a:r>
              <a:rPr lang="en-US" altLang="zh-CN" dirty="0"/>
              <a:t>and write, “Use only Super-Bright batteries in your new flashlight,” you imply that only that brand will work. If that is untrue, the statement is misleading. Communicators sometimes use clichés such as user-friendly, ergonomic, and state-of-the-art to make the product sound better than it is. Use specific, accurate information to back up your claims about a product.</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04800" y="381000"/>
            <a:ext cx="8534400" cy="4114800"/>
          </a:xfrm>
        </p:spPr>
        <p:txBody>
          <a:bodyPr/>
          <a:lstStyle/>
          <a:p>
            <a:pPr algn="just"/>
            <a:r>
              <a:rPr lang="en-US" altLang="zh-CN" dirty="0"/>
              <a:t>Exaggerations. If you say, “Our new Operating System 2500 makes system crashes a thing of the past,” but the product only makes them less likely, you are exaggerating. Provide the specific technical information on the reduction of crashes. Do not write, “We carried out extensive market </a:t>
            </a:r>
            <a:r>
              <a:rPr lang="en-US" altLang="zh-CN" dirty="0" err="1"/>
              <a:t>research,”if</a:t>
            </a:r>
            <a:r>
              <a:rPr lang="en-US" altLang="zh-CN" dirty="0"/>
              <a:t> all you did was make a few phone calls.</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8600" y="304800"/>
            <a:ext cx="8763000" cy="4114800"/>
          </a:xfrm>
        </p:spPr>
        <p:txBody>
          <a:bodyPr/>
          <a:lstStyle/>
          <a:p>
            <a:r>
              <a:rPr lang="en-US" altLang="zh-CN" dirty="0"/>
              <a:t>Legalistic constructions. It is unethical to write, “The 3000X was designed to operate in extreme temperatures, from 240 degrees to 120 degrees Fahrenheit,” if the product cannot operate reliably in those temperatures. Although the statement might technically be accurate — the product was designed to operate in those temperatures — it is misleading.</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960" y="61119"/>
            <a:ext cx="7543800" cy="1096962"/>
          </a:xfrm>
        </p:spPr>
        <p:txBody>
          <a:bodyPr/>
          <a:lstStyle/>
          <a:p>
            <a:pPr algn="ctr"/>
            <a:r>
              <a:rPr lang="en-US" altLang="zh-CN" sz="3600" dirty="0"/>
              <a:t>Part I Professional workshops</a:t>
            </a:r>
            <a:endParaRPr lang="zh-CN" altLang="en-US" sz="3600" dirty="0"/>
          </a:p>
        </p:txBody>
      </p:sp>
      <p:sp>
        <p:nvSpPr>
          <p:cNvPr id="3" name="内容占位符 2"/>
          <p:cNvSpPr>
            <a:spLocks noGrp="1"/>
          </p:cNvSpPr>
          <p:nvPr>
            <p:ph idx="1"/>
          </p:nvPr>
        </p:nvSpPr>
        <p:spPr>
          <a:xfrm>
            <a:off x="152400" y="990600"/>
            <a:ext cx="8839200" cy="4114800"/>
          </a:xfrm>
        </p:spPr>
        <p:txBody>
          <a:bodyPr/>
          <a:lstStyle/>
          <a:p>
            <a:pPr marL="0" indent="0" algn="just">
              <a:buNone/>
            </a:pPr>
            <a:r>
              <a:rPr lang="en-US" altLang="zh-CN" sz="2400" b="1" u="sng" dirty="0">
                <a:solidFill>
                  <a:srgbClr val="FFFF00"/>
                </a:solidFill>
              </a:rPr>
              <a:t>Project </a:t>
            </a:r>
            <a:r>
              <a:rPr lang="en-US" altLang="zh-CN" sz="2400" b="1" u="sng" dirty="0" smtClean="0">
                <a:solidFill>
                  <a:srgbClr val="FFFF00"/>
                </a:solidFill>
              </a:rPr>
              <a:t>1:</a:t>
            </a:r>
            <a:r>
              <a:rPr lang="en-US" altLang="zh-CN" sz="2400" b="1" dirty="0" smtClean="0"/>
              <a:t>Brainstorming </a:t>
            </a:r>
            <a:r>
              <a:rPr lang="en-US" altLang="zh-CN" sz="2400" b="1" dirty="0"/>
              <a:t>the uses of memos (15 minutes</a:t>
            </a:r>
            <a:r>
              <a:rPr lang="en-US" altLang="zh-CN" sz="2400" b="1" dirty="0" smtClean="0"/>
              <a:t>)</a:t>
            </a:r>
            <a:endParaRPr lang="en-US" altLang="zh-CN" sz="2400" b="1" dirty="0"/>
          </a:p>
          <a:p>
            <a:r>
              <a:rPr lang="en-US" altLang="zh-CN" sz="2400" dirty="0"/>
              <a:t>Task 1: Clarify the </a:t>
            </a:r>
            <a:r>
              <a:rPr lang="en-US" altLang="zh-CN" sz="2400" u="sng" dirty="0">
                <a:solidFill>
                  <a:srgbClr val="FFFF00"/>
                </a:solidFill>
              </a:rPr>
              <a:t>posts</a:t>
            </a:r>
            <a:r>
              <a:rPr lang="en-US" altLang="zh-CN" sz="2400" dirty="0"/>
              <a:t> of the four employees' of </a:t>
            </a:r>
            <a:r>
              <a:rPr lang="en-US" altLang="zh-CN" sz="2400" dirty="0" err="1"/>
              <a:t>Gultra</a:t>
            </a:r>
            <a:r>
              <a:rPr lang="en-US" altLang="zh-CN" sz="2400" dirty="0"/>
              <a:t> Electronics again. </a:t>
            </a:r>
          </a:p>
          <a:p>
            <a:r>
              <a:rPr lang="en-US" altLang="zh-CN" sz="2400" dirty="0"/>
              <a:t>Task 2: Each member of your group must play a different role of them. </a:t>
            </a:r>
          </a:p>
          <a:p>
            <a:r>
              <a:rPr lang="en-US" altLang="zh-CN" sz="2400" dirty="0"/>
              <a:t>Task 3: Make a list of </a:t>
            </a:r>
            <a:r>
              <a:rPr lang="en-US" altLang="zh-CN" sz="2400" u="sng" dirty="0" smtClean="0">
                <a:solidFill>
                  <a:srgbClr val="FFFF00"/>
                </a:solidFill>
              </a:rPr>
              <a:t>NEEDS</a:t>
            </a:r>
            <a:r>
              <a:rPr lang="en-US" altLang="zh-CN" sz="2400" dirty="0" smtClean="0"/>
              <a:t> </a:t>
            </a:r>
            <a:r>
              <a:rPr lang="en-US" altLang="zh-CN" sz="2400" dirty="0"/>
              <a:t>for work to send memos to the other three. </a:t>
            </a:r>
            <a:endParaRPr lang="en-US" altLang="zh-CN" sz="2400" dirty="0" smtClean="0"/>
          </a:p>
          <a:p>
            <a:pPr marL="0" indent="0">
              <a:buNone/>
            </a:pPr>
            <a:r>
              <a:rPr lang="en-US" altLang="zh-CN" sz="2400" dirty="0" smtClean="0"/>
              <a:t>----------------</a:t>
            </a:r>
            <a:r>
              <a:rPr lang="en-US" altLang="zh-CN" sz="2400" u="sng" dirty="0" smtClean="0"/>
              <a:t>Post review</a:t>
            </a:r>
            <a:endParaRPr lang="en-US" altLang="zh-CN" sz="2400" u="sng" dirty="0"/>
          </a:p>
          <a:p>
            <a:r>
              <a:rPr lang="en-US" altLang="zh-CN" sz="2400" i="1" dirty="0"/>
              <a:t>Huang </a:t>
            </a:r>
            <a:r>
              <a:rPr lang="en-US" altLang="zh-CN" sz="2400" i="1" dirty="0" err="1"/>
              <a:t>Xiaoming</a:t>
            </a:r>
            <a:r>
              <a:rPr lang="en-US" altLang="zh-CN" sz="2400" i="1" dirty="0"/>
              <a:t>—IT engineer</a:t>
            </a:r>
            <a:endParaRPr lang="zh-CN" altLang="en-US" sz="2400" i="1" dirty="0"/>
          </a:p>
          <a:p>
            <a:r>
              <a:rPr lang="en-US" altLang="zh-CN" sz="2400" i="1" dirty="0"/>
              <a:t>Yang Ying—technical communicator, Marketing department</a:t>
            </a:r>
          </a:p>
          <a:p>
            <a:r>
              <a:rPr lang="en-US" altLang="zh-CN" sz="2400" i="1" dirty="0" smtClean="0"/>
              <a:t>Sam-</a:t>
            </a:r>
            <a:r>
              <a:rPr lang="en-US" altLang="zh-CN" sz="2400" i="1" dirty="0" smtClean="0"/>
              <a:t>-factory manager</a:t>
            </a:r>
          </a:p>
          <a:p>
            <a:r>
              <a:rPr lang="en-US" altLang="zh-CN" sz="2400" i="1" dirty="0" smtClean="0"/>
              <a:t>Jane—project manager</a:t>
            </a:r>
            <a:endParaRPr lang="en-US" altLang="zh-CN" sz="2400" i="1" dirty="0" smtClean="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2"/>
          <a:stretch>
            <a:fillRect/>
          </a:stretch>
        </p:blipFill>
        <p:spPr>
          <a:xfrm>
            <a:off x="4239815" y="3762471"/>
            <a:ext cx="902172" cy="650748"/>
          </a:xfrm>
          <a:prstGeom prst="rect">
            <a:avLst/>
          </a:prstGeom>
        </p:spPr>
      </p:pic>
      <p:pic>
        <p:nvPicPr>
          <p:cNvPr id="6" name="内容占位符 4"/>
          <p:cNvPicPr>
            <a:picLocks noChangeAspect="1"/>
          </p:cNvPicPr>
          <p:nvPr/>
        </p:nvPicPr>
        <p:blipFill>
          <a:blip r:embed="rId3"/>
          <a:stretch>
            <a:fillRect/>
          </a:stretch>
        </p:blipFill>
        <p:spPr>
          <a:xfrm>
            <a:off x="5409127" y="3762471"/>
            <a:ext cx="935344" cy="619836"/>
          </a:xfrm>
          <a:prstGeom prst="rect">
            <a:avLst/>
          </a:prstGeom>
          <a:noFill/>
          <a:ln w="9525">
            <a:noFill/>
          </a:ln>
        </p:spPr>
      </p:pic>
      <p:pic>
        <p:nvPicPr>
          <p:cNvPr id="7" name="图片 6"/>
          <p:cNvPicPr>
            <a:picLocks noChangeAspect="1"/>
          </p:cNvPicPr>
          <p:nvPr/>
        </p:nvPicPr>
        <p:blipFill>
          <a:blip r:embed="rId4"/>
          <a:stretch>
            <a:fillRect/>
          </a:stretch>
        </p:blipFill>
        <p:spPr>
          <a:xfrm>
            <a:off x="6595046" y="3777927"/>
            <a:ext cx="870408" cy="619836"/>
          </a:xfrm>
          <a:prstGeom prst="rect">
            <a:avLst/>
          </a:prstGeom>
        </p:spPr>
      </p:pic>
      <p:pic>
        <p:nvPicPr>
          <p:cNvPr id="8" name="图片 7"/>
          <p:cNvPicPr>
            <a:picLocks noChangeAspect="1"/>
          </p:cNvPicPr>
          <p:nvPr/>
        </p:nvPicPr>
        <p:blipFill>
          <a:blip r:embed="rId5"/>
          <a:stretch>
            <a:fillRect/>
          </a:stretch>
        </p:blipFill>
        <p:spPr>
          <a:xfrm>
            <a:off x="7716029" y="3759915"/>
            <a:ext cx="987788" cy="655859"/>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371600"/>
            <a:ext cx="8153400" cy="4114800"/>
          </a:xfrm>
        </p:spPr>
        <p:txBody>
          <a:bodyPr/>
          <a:lstStyle/>
          <a:p>
            <a:r>
              <a:rPr lang="en-US" altLang="zh-CN" dirty="0"/>
              <a:t>Euphemisms. If you refer to someone’s being fired, say fired or released, not granted permanent leave or offered an alternative career opportunity.</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Checklist questions on drafting memos</a:t>
            </a:r>
            <a:br>
              <a:rPr lang="en-US" altLang="zh-CN" sz="2800" dirty="0"/>
            </a:br>
            <a:endParaRPr lang="zh-CN" altLang="en-US" sz="2800" dirty="0"/>
          </a:p>
        </p:txBody>
      </p:sp>
      <p:sp>
        <p:nvSpPr>
          <p:cNvPr id="3" name="内容占位符 2"/>
          <p:cNvSpPr>
            <a:spLocks noGrp="1"/>
          </p:cNvSpPr>
          <p:nvPr>
            <p:ph idx="1"/>
          </p:nvPr>
        </p:nvSpPr>
        <p:spPr>
          <a:xfrm>
            <a:off x="381000" y="1020762"/>
            <a:ext cx="8153400" cy="4114800"/>
          </a:xfrm>
        </p:spPr>
        <p:txBody>
          <a:bodyPr/>
          <a:lstStyle/>
          <a:p>
            <a:r>
              <a:rPr lang="en-US" altLang="zh-CN" sz="2000" dirty="0" smtClean="0"/>
              <a:t>Does </a:t>
            </a:r>
            <a:r>
              <a:rPr lang="en-US" altLang="zh-CN" sz="2000" dirty="0"/>
              <a:t>the identifying information adhere to your organization’s</a:t>
            </a:r>
          </a:p>
          <a:p>
            <a:r>
              <a:rPr lang="en-US" altLang="zh-CN" sz="2000" dirty="0"/>
              <a:t>standards?  </a:t>
            </a:r>
          </a:p>
          <a:p>
            <a:r>
              <a:rPr lang="en-US" altLang="zh-CN" sz="2000" dirty="0"/>
              <a:t>Did you include a specific subject line? </a:t>
            </a:r>
          </a:p>
          <a:p>
            <a:r>
              <a:rPr lang="en-US" altLang="zh-CN" sz="2000" dirty="0"/>
              <a:t>Did you clearly state your purpose at the start of the</a:t>
            </a:r>
          </a:p>
          <a:p>
            <a:r>
              <a:rPr lang="en-US" altLang="zh-CN" sz="2000" dirty="0"/>
              <a:t>memo? </a:t>
            </a:r>
          </a:p>
          <a:p>
            <a:r>
              <a:rPr lang="en-US" altLang="zh-CN" sz="2000" dirty="0"/>
              <a:t>Did you include informative headings to help your</a:t>
            </a:r>
          </a:p>
          <a:p>
            <a:r>
              <a:rPr lang="en-US" altLang="zh-CN" sz="2000" dirty="0"/>
              <a:t>readers?  </a:t>
            </a:r>
          </a:p>
          <a:p>
            <a:r>
              <a:rPr lang="en-US" altLang="zh-CN" sz="2000" dirty="0"/>
              <a:t>If appropriate, did you summarize your message?</a:t>
            </a:r>
          </a:p>
          <a:p>
            <a:r>
              <a:rPr lang="en-US" altLang="zh-CN" sz="2000" dirty="0"/>
              <a:t>Did you provide appropriate background for the discussion?</a:t>
            </a:r>
          </a:p>
          <a:p>
            <a:r>
              <a:rPr lang="en-US" altLang="zh-CN" sz="2000" dirty="0"/>
              <a:t>Did you organize the discussion clearly?  </a:t>
            </a:r>
          </a:p>
          <a:p>
            <a:r>
              <a:rPr lang="en-US" altLang="zh-CN" sz="2000" dirty="0"/>
              <a:t>Did you highlight items requiring action? </a:t>
            </a:r>
            <a:endParaRPr lang="zh-CN" altLang="en-US" sz="20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143000"/>
            <a:ext cx="4114800" cy="4114800"/>
          </a:xfrm>
        </p:spPr>
      </p:pic>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1000" y="1371600"/>
            <a:ext cx="8153400" cy="4114800"/>
          </a:xfrm>
        </p:spPr>
        <p:txBody>
          <a:bodyPr/>
          <a:lstStyle/>
          <a:p>
            <a:r>
              <a:rPr lang="en-US" altLang="zh-CN" sz="2800" dirty="0"/>
              <a:t>Task 4: Then report to each other the list in sentences in pairs. </a:t>
            </a:r>
          </a:p>
          <a:p>
            <a:r>
              <a:rPr lang="en-US" altLang="zh-CN" sz="2800" dirty="0"/>
              <a:t>Task 5: 6 students from different groups read in turn the "Uses of Memos" on page 396 .</a:t>
            </a:r>
          </a:p>
          <a:p>
            <a:r>
              <a:rPr lang="en-US" altLang="zh-CN" sz="2800" dirty="0"/>
              <a:t>Task 6: Check Pages 392, 395 and 396 and compare your listing with the classification and purposes in the book. Report the possible differences to your teacher. </a:t>
            </a:r>
          </a:p>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标题 4099"/>
          <p:cNvSpPr>
            <a:spLocks noGrp="1"/>
          </p:cNvSpPr>
          <p:nvPr>
            <p:ph type="title"/>
          </p:nvPr>
        </p:nvSpPr>
        <p:spPr/>
        <p:txBody>
          <a:bodyPr anchor="ctr"/>
          <a:lstStyle/>
          <a:p>
            <a:endParaRPr dirty="0"/>
          </a:p>
        </p:txBody>
      </p:sp>
      <p:sp>
        <p:nvSpPr>
          <p:cNvPr id="4101" name="文本占位符 4100"/>
          <p:cNvSpPr>
            <a:spLocks noGrp="1"/>
          </p:cNvSpPr>
          <p:nvPr>
            <p:ph type="body" idx="1"/>
          </p:nvPr>
        </p:nvSpPr>
        <p:spPr/>
        <p:txBody>
          <a:bodyPr/>
          <a:lstStyle/>
          <a:p>
            <a:r>
              <a:rPr lang="en-US" altLang="zh-CN" b="1" dirty="0"/>
              <a:t>Overheads: </a:t>
            </a:r>
            <a:r>
              <a:rPr lang="zh-CN" altLang="en-US" b="1" dirty="0"/>
              <a:t>高射投影图象</a:t>
            </a:r>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9457"/>
          <p:cNvSpPr>
            <a:spLocks noGrp="1"/>
          </p:cNvSpPr>
          <p:nvPr>
            <p:ph type="title"/>
          </p:nvPr>
        </p:nvSpPr>
        <p:spPr>
          <a:xfrm>
            <a:off x="1066800" y="304800"/>
            <a:ext cx="7543800" cy="1066800"/>
          </a:xfrm>
        </p:spPr>
        <p:txBody>
          <a:bodyPr anchor="ctr"/>
          <a:lstStyle/>
          <a:p>
            <a:r>
              <a:rPr lang="en-US" altLang="zh-CN"/>
              <a:t>Reference to the audience</a:t>
            </a:r>
          </a:p>
        </p:txBody>
      </p:sp>
      <p:sp>
        <p:nvSpPr>
          <p:cNvPr id="19459" name="文本占位符 19458"/>
          <p:cNvSpPr>
            <a:spLocks noGrp="1"/>
          </p:cNvSpPr>
          <p:nvPr>
            <p:ph type="body" idx="1"/>
          </p:nvPr>
        </p:nvSpPr>
        <p:spPr>
          <a:xfrm>
            <a:off x="533400" y="1600200"/>
            <a:ext cx="8305800" cy="5257800"/>
          </a:xfrm>
        </p:spPr>
        <p:txBody>
          <a:bodyPr/>
          <a:lstStyle/>
          <a:p>
            <a:r>
              <a:rPr lang="en-US" altLang="zh-CN" b="1" err="1"/>
              <a:t>“I know some of you have come a long way today so we aim to make your toour</a:t>
            </a:r>
            <a:r>
              <a:rPr lang="en-US" altLang="zh-CN" b="1"/>
              <a:t> both interesting and worthwhile.”</a:t>
            </a:r>
          </a:p>
          <a:p>
            <a:r>
              <a:rPr lang="en-US" altLang="zh-CN" b="1"/>
              <a:t>“</a:t>
            </a:r>
            <a:r>
              <a:rPr lang="en-US" altLang="zh-CN" b="1">
                <a:latin typeface="Arial" panose="020B0604020202020204" pitchFamily="34" charset="0"/>
              </a:rPr>
              <a:t>…</a:t>
            </a:r>
            <a:r>
              <a:rPr lang="en-US" altLang="zh-CN" b="1"/>
              <a:t>this will help to put the production side of the business into context.”</a:t>
            </a:r>
          </a:p>
          <a:p>
            <a:endParaRPr lang="en-US" altLang="zh-CN" dirty="0"/>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xfrm>
            <a:off x="381000" y="304800"/>
            <a:ext cx="8763000" cy="990600"/>
          </a:xfrm>
        </p:spPr>
        <p:txBody>
          <a:bodyPr anchor="ctr"/>
          <a:lstStyle/>
          <a:p>
            <a:r>
              <a:rPr lang="en-US" altLang="zh-CN" sz="4000"/>
              <a:t>Necessary declarations to make</a:t>
            </a:r>
          </a:p>
        </p:txBody>
      </p:sp>
      <p:sp>
        <p:nvSpPr>
          <p:cNvPr id="20483" name="文本占位符 20482"/>
          <p:cNvSpPr>
            <a:spLocks noGrp="1"/>
          </p:cNvSpPr>
          <p:nvPr>
            <p:ph type="body" idx="1"/>
          </p:nvPr>
        </p:nvSpPr>
        <p:spPr>
          <a:xfrm>
            <a:off x="0" y="1371600"/>
            <a:ext cx="9144000" cy="5029200"/>
          </a:xfrm>
        </p:spPr>
        <p:txBody>
          <a:bodyPr/>
          <a:lstStyle/>
          <a:p>
            <a:r>
              <a:rPr lang="en-US" altLang="zh-CN" b="1"/>
              <a:t>“My talk will last about 15 minutes and I’ll be using the flip chart. ” </a:t>
            </a:r>
          </a:p>
          <a:p>
            <a:r>
              <a:rPr lang="en-US" altLang="zh-CN" b="1"/>
              <a:t>“Now there’s quite a lot to cover, so I’d be grateful if you’d hold any questions until the end of my talk.”</a:t>
            </a:r>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a:xfrm>
            <a:off x="1066800" y="304800"/>
            <a:ext cx="7543800" cy="990600"/>
          </a:xfrm>
        </p:spPr>
        <p:txBody>
          <a:bodyPr anchor="ctr"/>
          <a:lstStyle/>
          <a:p>
            <a:pPr algn="ctr"/>
            <a:r>
              <a:rPr lang="en-US" altLang="zh-CN" sz="3600"/>
              <a:t>How does the Outline go on?</a:t>
            </a:r>
          </a:p>
        </p:txBody>
      </p:sp>
      <p:sp>
        <p:nvSpPr>
          <p:cNvPr id="16387" name="文本占位符 16386"/>
          <p:cNvSpPr>
            <a:spLocks noGrp="1"/>
          </p:cNvSpPr>
          <p:nvPr>
            <p:ph type="body" idx="1"/>
          </p:nvPr>
        </p:nvSpPr>
        <p:spPr>
          <a:xfrm>
            <a:off x="1066800" y="1371600"/>
            <a:ext cx="7543800" cy="5486400"/>
          </a:xfrm>
        </p:spPr>
        <p:txBody>
          <a:bodyPr/>
          <a:lstStyle/>
          <a:p>
            <a:pPr>
              <a:lnSpc>
                <a:spcPct val="90000"/>
              </a:lnSpc>
            </a:pPr>
            <a:r>
              <a:rPr lang="en-US" altLang="zh-CN" b="1"/>
              <a:t>“As you can see, I’ve divided up my presentation into three parts.”</a:t>
            </a:r>
          </a:p>
          <a:p>
            <a:pPr>
              <a:lnSpc>
                <a:spcPct val="90000"/>
              </a:lnSpc>
            </a:pPr>
            <a:r>
              <a:rPr lang="en-US" altLang="zh-CN" b="1"/>
              <a:t>“Firstly, we’ll run briefly through the history of the company.”</a:t>
            </a:r>
          </a:p>
          <a:p>
            <a:pPr>
              <a:lnSpc>
                <a:spcPct val="90000"/>
              </a:lnSpc>
            </a:pPr>
            <a:r>
              <a:rPr lang="en-US" altLang="zh-CN" b="1"/>
              <a:t>“Secondly, I’ll tell you something about our main markets – this is important in understanding the production process.”</a:t>
            </a:r>
          </a:p>
          <a:p>
            <a:pPr>
              <a:lnSpc>
                <a:spcPct val="90000"/>
              </a:lnSpc>
            </a:pPr>
            <a:r>
              <a:rPr lang="en-US" altLang="zh-CN" b="1"/>
              <a:t>“And finally, I’ll come to the people – our most important asset.” </a:t>
            </a:r>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p:nvPr>
        </p:nvSpPr>
        <p:spPr/>
        <p:txBody>
          <a:bodyPr anchor="ctr"/>
          <a:lstStyle/>
          <a:p>
            <a:endParaRPr dirty="0"/>
          </a:p>
        </p:txBody>
      </p:sp>
      <p:sp>
        <p:nvSpPr>
          <p:cNvPr id="17411" name="文本占位符 17410"/>
          <p:cNvSpPr>
            <a:spLocks noGrp="1"/>
          </p:cNvSpPr>
          <p:nvPr>
            <p:ph type="body" idx="1"/>
          </p:nvPr>
        </p:nvSpPr>
        <p:spPr/>
        <p:txBody>
          <a:bodyPr/>
          <a:lstStyle/>
          <a:p>
            <a:endParaRPr dirty="0"/>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Project 2: Mark the links (5 minutes)</a:t>
            </a:r>
            <a:endParaRPr lang="zh-CN" altLang="en-US" sz="3200" dirty="0"/>
          </a:p>
        </p:txBody>
      </p:sp>
      <p:sp>
        <p:nvSpPr>
          <p:cNvPr id="3" name="内容占位符 2"/>
          <p:cNvSpPr>
            <a:spLocks noGrp="1"/>
          </p:cNvSpPr>
          <p:nvPr>
            <p:ph idx="1"/>
          </p:nvPr>
        </p:nvSpPr>
        <p:spPr/>
        <p:txBody>
          <a:bodyPr/>
          <a:lstStyle/>
          <a:p>
            <a:r>
              <a:rPr lang="en-US" altLang="zh-CN" dirty="0"/>
              <a:t>Draw a map of the links between the four members of the company. Try to mark the Memos  they exchange by names of "</a:t>
            </a:r>
            <a:r>
              <a:rPr lang="en-US" altLang="zh-CN" u="sng" dirty="0"/>
              <a:t>vertical</a:t>
            </a:r>
            <a:r>
              <a:rPr lang="en-US" altLang="zh-CN" dirty="0"/>
              <a:t>", "</a:t>
            </a:r>
            <a:r>
              <a:rPr lang="en-US" altLang="zh-CN" u="sng" dirty="0"/>
              <a:t>horizontal</a:t>
            </a:r>
            <a:r>
              <a:rPr lang="en-US" altLang="zh-CN" dirty="0"/>
              <a:t>" or "</a:t>
            </a:r>
            <a:r>
              <a:rPr lang="en-US" altLang="zh-CN" u="sng" dirty="0"/>
              <a:t>diagonal</a:t>
            </a:r>
            <a:r>
              <a:rPr lang="en-US" altLang="zh-CN" dirty="0"/>
              <a:t>".</a:t>
            </a:r>
          </a:p>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34" name="内容占位符 33"/>
          <p:cNvPicPr>
            <a:picLocks noGrp="1" noChangeAspect="1"/>
          </p:cNvPicPr>
          <p:nvPr>
            <p:ph idx="1"/>
          </p:nvPr>
        </p:nvPicPr>
        <p:blipFill>
          <a:blip r:embed="rId2"/>
          <a:stretch>
            <a:fillRect/>
          </a:stretch>
        </p:blipFill>
        <p:spPr>
          <a:xfrm>
            <a:off x="4099080" y="1549028"/>
            <a:ext cx="1203001" cy="1036432"/>
          </a:xfrm>
          <a:prstGeom prst="rect">
            <a:avLst/>
          </a:prstGeom>
        </p:spPr>
      </p:pic>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3"/>
          <a:stretch>
            <a:fillRect/>
          </a:stretch>
        </p:blipFill>
        <p:spPr>
          <a:xfrm>
            <a:off x="1355891" y="650299"/>
            <a:ext cx="1908480" cy="1376610"/>
          </a:xfrm>
          <a:prstGeom prst="rect">
            <a:avLst/>
          </a:prstGeom>
        </p:spPr>
      </p:pic>
      <p:pic>
        <p:nvPicPr>
          <p:cNvPr id="6" name="内容占位符 4"/>
          <p:cNvPicPr>
            <a:picLocks noChangeAspect="1"/>
          </p:cNvPicPr>
          <p:nvPr/>
        </p:nvPicPr>
        <p:blipFill>
          <a:blip r:embed="rId4"/>
          <a:stretch>
            <a:fillRect/>
          </a:stretch>
        </p:blipFill>
        <p:spPr>
          <a:xfrm>
            <a:off x="6308893" y="562114"/>
            <a:ext cx="2141425" cy="1419085"/>
          </a:xfrm>
          <a:prstGeom prst="rect">
            <a:avLst/>
          </a:prstGeom>
          <a:noFill/>
          <a:ln w="9525">
            <a:noFill/>
          </a:ln>
        </p:spPr>
      </p:pic>
      <p:pic>
        <p:nvPicPr>
          <p:cNvPr id="7" name="图片 6"/>
          <p:cNvPicPr>
            <a:picLocks noChangeAspect="1"/>
          </p:cNvPicPr>
          <p:nvPr/>
        </p:nvPicPr>
        <p:blipFill>
          <a:blip r:embed="rId5"/>
          <a:stretch>
            <a:fillRect/>
          </a:stretch>
        </p:blipFill>
        <p:spPr>
          <a:xfrm>
            <a:off x="6311348" y="4167516"/>
            <a:ext cx="1926077" cy="1371600"/>
          </a:xfrm>
          <a:prstGeom prst="rect">
            <a:avLst/>
          </a:prstGeom>
        </p:spPr>
      </p:pic>
      <p:pic>
        <p:nvPicPr>
          <p:cNvPr id="8" name="图片 7"/>
          <p:cNvPicPr>
            <a:picLocks noChangeAspect="1"/>
          </p:cNvPicPr>
          <p:nvPr/>
        </p:nvPicPr>
        <p:blipFill>
          <a:blip r:embed="rId6"/>
          <a:stretch>
            <a:fillRect/>
          </a:stretch>
        </p:blipFill>
        <p:spPr>
          <a:xfrm>
            <a:off x="1355891" y="4191000"/>
            <a:ext cx="1995025" cy="1324632"/>
          </a:xfrm>
          <a:prstGeom prst="rect">
            <a:avLst/>
          </a:prstGeom>
        </p:spPr>
      </p:pic>
      <p:cxnSp>
        <p:nvCxnSpPr>
          <p:cNvPr id="10" name="直接箭头连接符 9"/>
          <p:cNvCxnSpPr/>
          <p:nvPr/>
        </p:nvCxnSpPr>
        <p:spPr>
          <a:xfrm>
            <a:off x="3637284" y="1312296"/>
            <a:ext cx="2313936" cy="0"/>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a:xfrm>
            <a:off x="3505200" y="2545010"/>
            <a:ext cx="2514600" cy="1645990"/>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p:nvPr/>
        </p:nvCxnSpPr>
        <p:spPr>
          <a:xfrm flipV="1">
            <a:off x="3553464" y="2545010"/>
            <a:ext cx="2397756" cy="1622506"/>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a:xfrm flipV="1">
            <a:off x="7387430" y="2204691"/>
            <a:ext cx="0" cy="1833909"/>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2" name="直接箭头连接符 21"/>
          <p:cNvCxnSpPr/>
          <p:nvPr/>
        </p:nvCxnSpPr>
        <p:spPr>
          <a:xfrm>
            <a:off x="2353403" y="2133600"/>
            <a:ext cx="0" cy="1727218"/>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p:cNvCxnSpPr/>
          <p:nvPr/>
        </p:nvCxnSpPr>
        <p:spPr>
          <a:xfrm>
            <a:off x="3681732" y="4975236"/>
            <a:ext cx="2313936" cy="0"/>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87080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2"/>
          <a:stretch>
            <a:fillRect/>
          </a:stretch>
        </p:blipFill>
        <p:spPr>
          <a:xfrm>
            <a:off x="1355891" y="650299"/>
            <a:ext cx="1908480" cy="1376610"/>
          </a:xfrm>
          <a:prstGeom prst="rect">
            <a:avLst/>
          </a:prstGeom>
        </p:spPr>
      </p:pic>
      <p:pic>
        <p:nvPicPr>
          <p:cNvPr id="6" name="内容占位符 4"/>
          <p:cNvPicPr>
            <a:picLocks noChangeAspect="1"/>
          </p:cNvPicPr>
          <p:nvPr/>
        </p:nvPicPr>
        <p:blipFill>
          <a:blip r:embed="rId3"/>
          <a:stretch>
            <a:fillRect/>
          </a:stretch>
        </p:blipFill>
        <p:spPr>
          <a:xfrm>
            <a:off x="6308893" y="562114"/>
            <a:ext cx="2141425" cy="1419085"/>
          </a:xfrm>
          <a:prstGeom prst="rect">
            <a:avLst/>
          </a:prstGeom>
          <a:noFill/>
          <a:ln w="9525">
            <a:noFill/>
          </a:ln>
        </p:spPr>
      </p:pic>
      <p:pic>
        <p:nvPicPr>
          <p:cNvPr id="7" name="图片 6"/>
          <p:cNvPicPr>
            <a:picLocks noChangeAspect="1"/>
          </p:cNvPicPr>
          <p:nvPr/>
        </p:nvPicPr>
        <p:blipFill>
          <a:blip r:embed="rId4"/>
          <a:stretch>
            <a:fillRect/>
          </a:stretch>
        </p:blipFill>
        <p:spPr>
          <a:xfrm>
            <a:off x="6311348" y="4167516"/>
            <a:ext cx="1926077" cy="1371600"/>
          </a:xfrm>
          <a:prstGeom prst="rect">
            <a:avLst/>
          </a:prstGeom>
        </p:spPr>
      </p:pic>
      <p:pic>
        <p:nvPicPr>
          <p:cNvPr id="8" name="图片 7"/>
          <p:cNvPicPr>
            <a:picLocks noChangeAspect="1"/>
          </p:cNvPicPr>
          <p:nvPr/>
        </p:nvPicPr>
        <p:blipFill>
          <a:blip r:embed="rId5"/>
          <a:stretch>
            <a:fillRect/>
          </a:stretch>
        </p:blipFill>
        <p:spPr>
          <a:xfrm>
            <a:off x="1355891" y="4191000"/>
            <a:ext cx="1995025" cy="1324632"/>
          </a:xfrm>
          <a:prstGeom prst="rect">
            <a:avLst/>
          </a:prstGeom>
        </p:spPr>
      </p:pic>
      <p:cxnSp>
        <p:nvCxnSpPr>
          <p:cNvPr id="10" name="直接箭头连接符 9"/>
          <p:cNvCxnSpPr/>
          <p:nvPr/>
        </p:nvCxnSpPr>
        <p:spPr>
          <a:xfrm>
            <a:off x="3637284" y="1312296"/>
            <a:ext cx="2313936" cy="0"/>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a:xfrm>
            <a:off x="3505200" y="2545010"/>
            <a:ext cx="2514600" cy="1645990"/>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p:nvPr/>
        </p:nvCxnSpPr>
        <p:spPr>
          <a:xfrm flipV="1">
            <a:off x="3553464" y="2545010"/>
            <a:ext cx="2397756" cy="1622506"/>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a:xfrm flipV="1">
            <a:off x="7387430" y="2204691"/>
            <a:ext cx="0" cy="1833909"/>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2" name="直接箭头连接符 21"/>
          <p:cNvCxnSpPr/>
          <p:nvPr/>
        </p:nvCxnSpPr>
        <p:spPr>
          <a:xfrm>
            <a:off x="2353403" y="2133600"/>
            <a:ext cx="0" cy="1727218"/>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p:cNvCxnSpPr/>
          <p:nvPr/>
        </p:nvCxnSpPr>
        <p:spPr>
          <a:xfrm>
            <a:off x="3681732" y="4975236"/>
            <a:ext cx="2313936" cy="0"/>
          </a:xfrm>
          <a:prstGeom prst="straightConnector1">
            <a:avLst/>
          </a:prstGeom>
          <a:ln w="76200">
            <a:solidFill>
              <a:srgbClr val="FFC000"/>
            </a:solidFill>
            <a:headEnd type="triangle"/>
            <a:tailEnd type="triangle"/>
          </a:ln>
        </p:spPr>
        <p:style>
          <a:lnRef idx="3">
            <a:schemeClr val="accent2"/>
          </a:lnRef>
          <a:fillRef idx="0">
            <a:schemeClr val="accent2"/>
          </a:fillRef>
          <a:effectRef idx="2">
            <a:schemeClr val="accent2"/>
          </a:effectRef>
          <a:fontRef idx="minor">
            <a:schemeClr val="tx1"/>
          </a:fontRef>
        </p:style>
      </p:cxnSp>
      <p:pic>
        <p:nvPicPr>
          <p:cNvPr id="14" name="内容占位符 13"/>
          <p:cNvPicPr>
            <a:picLocks noGrp="1" noChangeAspect="1"/>
          </p:cNvPicPr>
          <p:nvPr>
            <p:ph idx="1"/>
          </p:nvPr>
        </p:nvPicPr>
        <p:blipFill>
          <a:blip r:embed="rId6"/>
          <a:stretch>
            <a:fillRect/>
          </a:stretch>
        </p:blipFill>
        <p:spPr>
          <a:xfrm>
            <a:off x="6838871" y="2412560"/>
            <a:ext cx="640135" cy="2603218"/>
          </a:xfrm>
          <a:prstGeom prst="rect">
            <a:avLst/>
          </a:prstGeom>
        </p:spPr>
      </p:pic>
      <p:sp>
        <p:nvSpPr>
          <p:cNvPr id="12" name="文本框 11"/>
          <p:cNvSpPr txBox="1"/>
          <p:nvPr/>
        </p:nvSpPr>
        <p:spPr>
          <a:xfrm rot="5167013">
            <a:off x="796700" y="3525416"/>
            <a:ext cx="2530309" cy="369332"/>
          </a:xfrm>
          <a:prstGeom prst="rect">
            <a:avLst/>
          </a:prstGeom>
          <a:noFill/>
        </p:spPr>
        <p:txBody>
          <a:bodyPr wrap="square" rtlCol="0">
            <a:spAutoFit/>
          </a:bodyPr>
          <a:lstStyle/>
          <a:p>
            <a:r>
              <a:rPr lang="en-US" altLang="zh-CN" dirty="0" err="1" smtClean="0"/>
              <a:t>dianogal</a:t>
            </a:r>
            <a:endParaRPr lang="zh-CN" altLang="en-US" dirty="0"/>
          </a:p>
        </p:txBody>
      </p:sp>
      <p:sp>
        <p:nvSpPr>
          <p:cNvPr id="15" name="文本框 14"/>
          <p:cNvSpPr txBox="1"/>
          <p:nvPr/>
        </p:nvSpPr>
        <p:spPr>
          <a:xfrm>
            <a:off x="3954749" y="4483984"/>
            <a:ext cx="1947064" cy="369332"/>
          </a:xfrm>
          <a:prstGeom prst="rect">
            <a:avLst/>
          </a:prstGeom>
          <a:noFill/>
        </p:spPr>
        <p:txBody>
          <a:bodyPr wrap="square" rtlCol="0">
            <a:spAutoFit/>
          </a:bodyPr>
          <a:lstStyle/>
          <a:p>
            <a:r>
              <a:rPr lang="en-US" altLang="zh-CN" dirty="0" smtClean="0"/>
              <a:t>horizontal</a:t>
            </a:r>
            <a:endParaRPr lang="zh-CN" altLang="en-US" dirty="0"/>
          </a:p>
        </p:txBody>
      </p:sp>
      <p:pic>
        <p:nvPicPr>
          <p:cNvPr id="16" name="图片 15"/>
          <p:cNvPicPr>
            <a:picLocks noChangeAspect="1"/>
          </p:cNvPicPr>
          <p:nvPr/>
        </p:nvPicPr>
        <p:blipFill>
          <a:blip r:embed="rId6"/>
          <a:stretch>
            <a:fillRect/>
          </a:stretch>
        </p:blipFill>
        <p:spPr>
          <a:xfrm rot="15279163">
            <a:off x="4193567" y="1932504"/>
            <a:ext cx="690534" cy="2808174"/>
          </a:xfrm>
          <a:prstGeom prst="rect">
            <a:avLst/>
          </a:prstGeom>
        </p:spPr>
      </p:pic>
      <p:pic>
        <p:nvPicPr>
          <p:cNvPr id="18" name="图片 17"/>
          <p:cNvPicPr>
            <a:picLocks noChangeAspect="1"/>
          </p:cNvPicPr>
          <p:nvPr/>
        </p:nvPicPr>
        <p:blipFill>
          <a:blip r:embed="rId6"/>
          <a:stretch>
            <a:fillRect/>
          </a:stretch>
        </p:blipFill>
        <p:spPr>
          <a:xfrm rot="18984222">
            <a:off x="5655242" y="2708206"/>
            <a:ext cx="640135" cy="2603218"/>
          </a:xfrm>
          <a:prstGeom prst="rect">
            <a:avLst/>
          </a:prstGeom>
        </p:spPr>
      </p:pic>
    </p:spTree>
    <p:extLst>
      <p:ext uri="{BB962C8B-B14F-4D97-AF65-F5344CB8AC3E}">
        <p14:creationId xmlns:p14="http://schemas.microsoft.com/office/powerpoint/2010/main" val="6239512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66800" y="838200"/>
            <a:ext cx="7543800" cy="4114800"/>
          </a:xfrm>
        </p:spPr>
        <p:txBody>
          <a:bodyPr/>
          <a:lstStyle/>
          <a:p>
            <a:endParaRPr lang="en-US" altLang="zh-CN" dirty="0"/>
          </a:p>
          <a:p>
            <a:r>
              <a:rPr lang="en-US" altLang="zh-CN" dirty="0"/>
              <a:t>Project 3: Study the memo structure  </a:t>
            </a:r>
            <a:r>
              <a:rPr lang="zh-CN" altLang="en-US" dirty="0"/>
              <a:t>（</a:t>
            </a:r>
            <a:r>
              <a:rPr lang="en-US" altLang="zh-CN" dirty="0"/>
              <a:t>15 minutes</a:t>
            </a:r>
            <a:r>
              <a:rPr lang="zh-CN" altLang="en-US" dirty="0"/>
              <a:t>）</a:t>
            </a:r>
          </a:p>
          <a:p>
            <a:endParaRPr lang="zh-CN" altLang="en-US" dirty="0"/>
          </a:p>
          <a:p>
            <a:r>
              <a:rPr lang="en-US" altLang="zh-CN" dirty="0"/>
              <a:t>Check pages 396-400. Discuss how to organize the parts of a memo.</a:t>
            </a:r>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3200" dirty="0"/>
              <a:t>A </a:t>
            </a:r>
            <a:r>
              <a:rPr lang="en-US" altLang="zh-CN" sz="3200" dirty="0" err="1"/>
              <a:t>supplymentary</a:t>
            </a:r>
            <a:r>
              <a:rPr lang="en-US" altLang="zh-CN" sz="3200" dirty="0"/>
              <a:t> guideline for </a:t>
            </a:r>
            <a:r>
              <a:rPr lang="en-US" altLang="zh-CN" sz="3200" dirty="0" smtClean="0"/>
              <a:t>tips </a:t>
            </a:r>
            <a:r>
              <a:rPr lang="en-US" altLang="zh-CN" sz="3200" dirty="0"/>
              <a:t>on page 401</a:t>
            </a:r>
            <a:br>
              <a:rPr lang="en-US" altLang="zh-CN" sz="3200" dirty="0"/>
            </a:br>
            <a:endParaRPr lang="zh-CN" altLang="en-US" sz="3200" dirty="0"/>
          </a:p>
        </p:txBody>
      </p:sp>
      <p:sp>
        <p:nvSpPr>
          <p:cNvPr id="3" name="内容占位符 2"/>
          <p:cNvSpPr>
            <a:spLocks noGrp="1"/>
          </p:cNvSpPr>
          <p:nvPr>
            <p:ph idx="1"/>
          </p:nvPr>
        </p:nvSpPr>
        <p:spPr>
          <a:xfrm>
            <a:off x="0" y="1371600"/>
            <a:ext cx="8991600" cy="4114800"/>
          </a:xfrm>
        </p:spPr>
        <p:txBody>
          <a:bodyPr/>
          <a:lstStyle/>
          <a:p>
            <a:pPr marL="0" indent="0">
              <a:buNone/>
            </a:pPr>
            <a:r>
              <a:rPr lang="en-US" altLang="zh-CN" sz="2200" b="1" dirty="0" smtClean="0"/>
              <a:t>Organizing </a:t>
            </a:r>
            <a:r>
              <a:rPr lang="en-US" altLang="zh-CN" sz="2200" b="1" dirty="0"/>
              <a:t>a Memo</a:t>
            </a:r>
          </a:p>
          <a:p>
            <a:pPr marL="0" indent="0">
              <a:buNone/>
            </a:pPr>
            <a:r>
              <a:rPr lang="en-US" altLang="zh-CN" sz="2200" dirty="0"/>
              <a:t>When you write a memo, organize it so that it is easy to follow. Consider these </a:t>
            </a:r>
            <a:r>
              <a:rPr lang="en-US" altLang="zh-CN" sz="2200" dirty="0" smtClean="0"/>
              <a:t>five important </a:t>
            </a:r>
            <a:r>
              <a:rPr lang="en-US" altLang="zh-CN" sz="2200" dirty="0"/>
              <a:t>organizational elements.</a:t>
            </a:r>
          </a:p>
          <a:p>
            <a:r>
              <a:rPr lang="en-US" altLang="zh-CN" sz="2200" dirty="0"/>
              <a:t> </a:t>
            </a:r>
            <a:r>
              <a:rPr lang="en-US" altLang="zh-CN" sz="2200" b="1" dirty="0"/>
              <a:t>A specific subject line</a:t>
            </a:r>
            <a:r>
              <a:rPr lang="en-US" altLang="zh-CN" sz="2200" dirty="0"/>
              <a:t>. “Breast Cancer Walk” is too general. “Breast </a:t>
            </a:r>
            <a:r>
              <a:rPr lang="en-US" altLang="zh-CN" sz="2200" dirty="0" smtClean="0"/>
              <a:t>Cancer Walk </a:t>
            </a:r>
            <a:r>
              <a:rPr lang="en-US" altLang="zh-CN" sz="2200" dirty="0"/>
              <a:t>Rescheduled to May 14” is better.</a:t>
            </a:r>
          </a:p>
          <a:p>
            <a:r>
              <a:rPr lang="en-US" altLang="zh-CN" sz="2200" dirty="0"/>
              <a:t> </a:t>
            </a:r>
            <a:r>
              <a:rPr lang="en-US" altLang="zh-CN" sz="2200" b="1" dirty="0"/>
              <a:t>A clear statement of purpose</a:t>
            </a:r>
            <a:r>
              <a:rPr lang="en-US" altLang="zh-CN" sz="2200" dirty="0"/>
              <a:t>. T</a:t>
            </a:r>
            <a:r>
              <a:rPr lang="en-US" altLang="zh-CN" sz="2200" dirty="0" smtClean="0"/>
              <a:t>he purpose statement </a:t>
            </a:r>
            <a:r>
              <a:rPr lang="en-US" altLang="zh-CN" sz="2200" dirty="0"/>
              <a:t>is built around an infinitive verb that clearly states what you want </a:t>
            </a:r>
            <a:r>
              <a:rPr lang="en-US" altLang="zh-CN" sz="2200" dirty="0" smtClean="0"/>
              <a:t>the readers </a:t>
            </a:r>
            <a:r>
              <a:rPr lang="en-US" altLang="zh-CN" sz="2200" dirty="0"/>
              <a:t>to know, believe, or do</a:t>
            </a:r>
            <a:r>
              <a:rPr lang="en-US" altLang="zh-CN" sz="2200" dirty="0" smtClean="0"/>
              <a:t>.</a:t>
            </a:r>
          </a:p>
          <a:p>
            <a:r>
              <a:rPr lang="en-US" altLang="zh-CN" sz="2200" b="1" dirty="0"/>
              <a:t> A brief summary. </a:t>
            </a:r>
            <a:r>
              <a:rPr lang="en-US" altLang="zh-CN" sz="2200" dirty="0"/>
              <a:t>Even if a memo fits on one page, consider including a </a:t>
            </a:r>
            <a:r>
              <a:rPr lang="en-US" altLang="zh-CN" sz="2200" dirty="0" smtClean="0"/>
              <a:t>summary. For </a:t>
            </a:r>
            <a:r>
              <a:rPr lang="en-US" altLang="zh-CN" sz="2200" dirty="0"/>
              <a:t>readers who want to read the whole memo, the summary is an </a:t>
            </a:r>
            <a:r>
              <a:rPr lang="en-US" altLang="zh-CN" sz="2200" dirty="0" smtClean="0"/>
              <a:t>advance organizer</a:t>
            </a:r>
            <a:r>
              <a:rPr lang="en-US" altLang="zh-CN" sz="2200" dirty="0"/>
              <a:t>; for readers in a hurry, reading the summary substitutes </a:t>
            </a:r>
            <a:r>
              <a:rPr lang="en-US" altLang="zh-CN" sz="2200" dirty="0" smtClean="0"/>
              <a:t>for reading </a:t>
            </a:r>
            <a:r>
              <a:rPr lang="en-US" altLang="zh-CN" sz="2200" dirty="0"/>
              <a:t>the whole memo</a:t>
            </a:r>
            <a:r>
              <a:rPr lang="en-US" altLang="zh-CN" sz="2200" dirty="0" smtClean="0"/>
              <a:t>.</a:t>
            </a:r>
          </a:p>
          <a:p>
            <a:endParaRPr lang="zh-CN" altLang="en-US" sz="18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1000" y="1219200"/>
            <a:ext cx="8077200" cy="4114800"/>
          </a:xfrm>
        </p:spPr>
        <p:txBody>
          <a:bodyPr/>
          <a:lstStyle/>
          <a:p>
            <a:pPr algn="just"/>
            <a:r>
              <a:rPr lang="en-US" altLang="zh-CN" sz="2400" b="1" dirty="0"/>
              <a:t> Informative headings. </a:t>
            </a:r>
            <a:r>
              <a:rPr lang="en-US" altLang="zh-CN" sz="2400" dirty="0"/>
              <a:t>Headings make the memo easier to read by </a:t>
            </a:r>
            <a:r>
              <a:rPr lang="en-US" altLang="zh-CN" sz="2400" dirty="0" smtClean="0"/>
              <a:t>enabling readers </a:t>
            </a:r>
            <a:r>
              <a:rPr lang="en-US" altLang="zh-CN" sz="2400" dirty="0"/>
              <a:t>to skip sections they don’t need and by helping them understand </a:t>
            </a:r>
            <a:r>
              <a:rPr lang="en-US" altLang="zh-CN" sz="2400" dirty="0" smtClean="0"/>
              <a:t>what each </a:t>
            </a:r>
            <a:r>
              <a:rPr lang="en-US" altLang="zh-CN" sz="2400" dirty="0"/>
              <a:t>section is about. In addition, headings make the memo easier to write </a:t>
            </a:r>
            <a:r>
              <a:rPr lang="en-US" altLang="zh-CN" sz="2400" dirty="0" smtClean="0"/>
              <a:t>because they </a:t>
            </a:r>
            <a:r>
              <a:rPr lang="en-US" altLang="zh-CN" sz="2400" dirty="0"/>
              <a:t>prompt the writer to provide the kind of information readers need.</a:t>
            </a:r>
          </a:p>
          <a:p>
            <a:r>
              <a:rPr lang="en-US" altLang="zh-CN" sz="2400" b="1" dirty="0" smtClean="0"/>
              <a:t>A </a:t>
            </a:r>
            <a:r>
              <a:rPr lang="en-US" altLang="zh-CN" sz="2400" b="1" dirty="0"/>
              <a:t>prominent recommendation. </a:t>
            </a:r>
            <a:r>
              <a:rPr lang="en-US" altLang="zh-CN" sz="2400" dirty="0"/>
              <a:t>Many memos end with one or more </a:t>
            </a:r>
            <a:r>
              <a:rPr lang="en-US" altLang="zh-CN" sz="2400" dirty="0" smtClean="0"/>
              <a:t>recommendations. Sometimes </a:t>
            </a:r>
            <a:r>
              <a:rPr lang="en-US" altLang="zh-CN" sz="2400" dirty="0"/>
              <a:t>these recommendations take the form of action </a:t>
            </a:r>
            <a:r>
              <a:rPr lang="en-US" altLang="zh-CN" sz="2400" dirty="0" smtClean="0"/>
              <a:t>steps: bulleted </a:t>
            </a:r>
            <a:r>
              <a:rPr lang="en-US" altLang="zh-CN" sz="2400" dirty="0"/>
              <a:t>or numbered lists of what the writer will do, or what the writer would </a:t>
            </a:r>
            <a:r>
              <a:rPr lang="en-US" altLang="zh-CN" sz="2400" dirty="0" smtClean="0"/>
              <a:t>like others </a:t>
            </a:r>
            <a:r>
              <a:rPr lang="en-US" altLang="zh-CN" sz="2400" dirty="0"/>
              <a:t>to do. Here is an example:</a:t>
            </a:r>
            <a:endParaRPr lang="zh-CN" altLang="en-US" sz="24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himmer">
  <a:themeElements>
    <a:clrScheme name="">
      <a:dk1>
        <a:srgbClr val="FFFFFF"/>
      </a:dk1>
      <a:lt1>
        <a:srgbClr val="000066"/>
      </a:lt1>
      <a:dk2>
        <a:srgbClr val="EAEAEA"/>
      </a:dk2>
      <a:lt2>
        <a:srgbClr val="000099"/>
      </a:lt2>
      <a:accent1>
        <a:srgbClr val="66CCFF"/>
      </a:accent1>
      <a:accent2>
        <a:srgbClr val="0066FF"/>
      </a:accent2>
      <a:accent3>
        <a:srgbClr val="AAAAB9"/>
      </a:accent3>
      <a:accent4>
        <a:srgbClr val="DCDCDC"/>
      </a:accent4>
      <a:accent5>
        <a:srgbClr val="B9E2FF"/>
      </a:accent5>
      <a:accent6>
        <a:srgbClr val="005BE5"/>
      </a:accent6>
      <a:hlink>
        <a:srgbClr val="FFFFCC"/>
      </a:hlink>
      <a:folHlink>
        <a:srgbClr val="99CC00"/>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721E1E"/>
        </a:lt1>
        <a:dk2>
          <a:srgbClr val="FFCC00"/>
        </a:dk2>
        <a:lt2>
          <a:srgbClr val="BD3737"/>
        </a:lt2>
        <a:accent1>
          <a:srgbClr val="FF6600"/>
        </a:accent1>
        <a:accent2>
          <a:srgbClr val="CC3300"/>
        </a:accent2>
        <a:accent3>
          <a:srgbClr val="BCAAAA"/>
        </a:accent3>
        <a:accent4>
          <a:srgbClr val="DCDCDC"/>
        </a:accent4>
        <a:accent5>
          <a:srgbClr val="FFB9AA"/>
        </a:accent5>
        <a:accent6>
          <a:srgbClr val="B72D00"/>
        </a:accent6>
        <a:hlink>
          <a:srgbClr val="F7CC2F"/>
        </a:hlink>
        <a:folHlink>
          <a:srgbClr val="C7C6B1"/>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EAEAEA"/>
        </a:dk2>
        <a:lt2>
          <a:srgbClr val="000099"/>
        </a:lt2>
        <a:accent1>
          <a:srgbClr val="66CCFF"/>
        </a:accent1>
        <a:accent2>
          <a:srgbClr val="0066FF"/>
        </a:accent2>
        <a:accent3>
          <a:srgbClr val="AAAAB9"/>
        </a:accent3>
        <a:accent4>
          <a:srgbClr val="DCDCDC"/>
        </a:accent4>
        <a:accent5>
          <a:srgbClr val="B9E2FF"/>
        </a:accent5>
        <a:accent6>
          <a:srgbClr val="005BE5"/>
        </a:accent6>
        <a:hlink>
          <a:srgbClr val="FFFFCC"/>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4B0096"/>
        </a:lt1>
        <a:dk2>
          <a:srgbClr val="CDD7DF"/>
        </a:dk2>
        <a:lt2>
          <a:srgbClr val="6600CC"/>
        </a:lt2>
        <a:accent1>
          <a:srgbClr val="9999FF"/>
        </a:accent1>
        <a:accent2>
          <a:srgbClr val="7850BA"/>
        </a:accent2>
        <a:accent3>
          <a:srgbClr val="B2AAC9"/>
        </a:accent3>
        <a:accent4>
          <a:srgbClr val="DCDCDC"/>
        </a:accent4>
        <a:accent5>
          <a:srgbClr val="CACAFF"/>
        </a:accent5>
        <a:accent6>
          <a:srgbClr val="6B47A6"/>
        </a:accent6>
        <a:hlink>
          <a:srgbClr val="00CCFF"/>
        </a:hlink>
        <a:folHlink>
          <a:srgbClr val="0796B3"/>
        </a:folHlink>
      </a:clrScheme>
      <a:clrMap bg1="lt1" tx1="dk1" bg2="lt2" tx2="dk2" accent1="accent1" accent2="accent2" accent3="accent3" accent4="accent4" accent5="accent5" accent6="accent6" hlink="hlink" folHlink="folHlink"/>
    </a:extraClrScheme>
    <a:extraClrScheme>
      <a:clrScheme name="">
        <a:dk1>
          <a:srgbClr val="FFFFFF"/>
        </a:dk1>
        <a:lt1>
          <a:srgbClr val="375F2F"/>
        </a:lt1>
        <a:dk2>
          <a:srgbClr val="D1EFB3"/>
        </a:dk2>
        <a:lt2>
          <a:srgbClr val="55863C"/>
        </a:lt2>
        <a:accent1>
          <a:srgbClr val="00CC66"/>
        </a:accent1>
        <a:accent2>
          <a:srgbClr val="8EAC66"/>
        </a:accent2>
        <a:accent3>
          <a:srgbClr val="AEB7AD"/>
        </a:accent3>
        <a:accent4>
          <a:srgbClr val="DCDCDC"/>
        </a:accent4>
        <a:accent5>
          <a:srgbClr val="AAE2B9"/>
        </a:accent5>
        <a:accent6>
          <a:srgbClr val="7F9A5B"/>
        </a:accent6>
        <a:hlink>
          <a:srgbClr val="B4EF7F"/>
        </a:hlink>
        <a:folHlink>
          <a:srgbClr val="F8F6AC"/>
        </a:folHlink>
      </a:clrScheme>
      <a:clrMap bg1="lt1" tx1="dk1" bg2="lt2" tx2="dk2" accent1="accent1" accent2="accent2" accent3="accent3" accent4="accent4" accent5="accent5" accent6="accent6" hlink="hlink" folHlink="folHlink"/>
    </a:extraClrScheme>
    <a:extraClrScheme>
      <a:clrScheme name="">
        <a:dk1>
          <a:srgbClr val="FFFFFF"/>
        </a:dk1>
        <a:lt1>
          <a:srgbClr val="486768"/>
        </a:lt1>
        <a:dk2>
          <a:srgbClr val="DDDDDD"/>
        </a:dk2>
        <a:lt2>
          <a:srgbClr val="588073"/>
        </a:lt2>
        <a:accent1>
          <a:srgbClr val="33CCCC"/>
        </a:accent1>
        <a:accent2>
          <a:srgbClr val="008871"/>
        </a:accent2>
        <a:accent3>
          <a:srgbClr val="B1B9B9"/>
        </a:accent3>
        <a:accent4>
          <a:srgbClr val="DCDCDC"/>
        </a:accent4>
        <a:accent5>
          <a:srgbClr val="ADE2E2"/>
        </a:accent5>
        <a:accent6>
          <a:srgbClr val="007965"/>
        </a:accent6>
        <a:hlink>
          <a:srgbClr val="00CC99"/>
        </a:hlink>
        <a:folHlink>
          <a:srgbClr val="A8A8A8"/>
        </a:folHlink>
      </a:clrScheme>
      <a:clrMap bg1="lt1" tx1="dk1" bg2="lt2" tx2="dk2" accent1="accent1" accent2="accent2" accent3="accent3" accent4="accent4" accent5="accent5" accent6="accent6" hlink="hlink" folHlink="folHlink"/>
    </a:extraClrScheme>
    <a:extraClrScheme>
      <a:clrScheme name="">
        <a:dk1>
          <a:srgbClr val="FFFFFF"/>
        </a:dk1>
        <a:lt1>
          <a:srgbClr val="575863"/>
        </a:lt1>
        <a:dk2>
          <a:srgbClr val="FFFFCC"/>
        </a:dk2>
        <a:lt2>
          <a:srgbClr val="6B6C75"/>
        </a:lt2>
        <a:accent1>
          <a:srgbClr val="677481"/>
        </a:accent1>
        <a:accent2>
          <a:srgbClr val="697E5E"/>
        </a:accent2>
        <a:accent3>
          <a:srgbClr val="B5B5B8"/>
        </a:accent3>
        <a:accent4>
          <a:srgbClr val="DCDCDC"/>
        </a:accent4>
        <a:accent5>
          <a:srgbClr val="B9BDC1"/>
        </a:accent5>
        <a:accent6>
          <a:srgbClr val="5E7054"/>
        </a:accent6>
        <a:hlink>
          <a:srgbClr val="E9E77F"/>
        </a:hlink>
        <a:folHlink>
          <a:srgbClr val="D3A44F"/>
        </a:folHlink>
      </a:clrScheme>
      <a:clrMap bg1="lt1" tx1="dk1" bg2="lt2" tx2="dk2" accent1="accent1" accent2="accent2" accent3="accent3" accent4="accent4" accent5="accent5" accent6="accent6" hlink="hlink" folHlink="folHlink"/>
    </a:extraClrScheme>
    <a:extraClrScheme>
      <a:clrScheme name="">
        <a:dk1>
          <a:srgbClr val="000000"/>
        </a:dk1>
        <a:lt1>
          <a:srgbClr val="C4D6BE"/>
        </a:lt1>
        <a:dk2>
          <a:srgbClr val="339966"/>
        </a:dk2>
        <a:lt2>
          <a:srgbClr val="EFFBF0"/>
        </a:lt2>
        <a:accent1>
          <a:srgbClr val="DDDDDD"/>
        </a:accent1>
        <a:accent2>
          <a:srgbClr val="CCFF99"/>
        </a:accent2>
        <a:accent3>
          <a:srgbClr val="DEE7DB"/>
        </a:accent3>
        <a:accent4>
          <a:srgbClr val="000000"/>
        </a:accent4>
        <a:accent5>
          <a:srgbClr val="EBEBEB"/>
        </a:accent5>
        <a:accent6>
          <a:srgbClr val="B7E589"/>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
        <a:dk1>
          <a:srgbClr val="000000"/>
        </a:dk1>
        <a:lt1>
          <a:srgbClr val="D6DAE4"/>
        </a:lt1>
        <a:dk2>
          <a:srgbClr val="000099"/>
        </a:dk2>
        <a:lt2>
          <a:srgbClr val="FFFFFF"/>
        </a:lt2>
        <a:accent1>
          <a:srgbClr val="BFDEE3"/>
        </a:accent1>
        <a:accent2>
          <a:srgbClr val="C0C0C0"/>
        </a:accent2>
        <a:accent3>
          <a:srgbClr val="E7E9EF"/>
        </a:accent3>
        <a:accent4>
          <a:srgbClr val="000000"/>
        </a:accent4>
        <a:accent5>
          <a:srgbClr val="DBEBEE"/>
        </a:accent5>
        <a:accent6>
          <a:srgbClr val="ACACAC"/>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DECDC"/>
        </a:accent5>
        <a:accent6>
          <a:srgbClr val="94959D"/>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Shimmer</Template>
  <TotalTime>96</TotalTime>
  <Words>2240</Words>
  <Application>Microsoft Office PowerPoint</Application>
  <PresentationFormat>全屏显示(4:3)</PresentationFormat>
  <Paragraphs>119</Paragraphs>
  <Slides>39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宋体</vt:lpstr>
      <vt:lpstr>Arial</vt:lpstr>
      <vt:lpstr>Calibri</vt:lpstr>
      <vt:lpstr>Tahoma</vt:lpstr>
      <vt:lpstr>Wingdings</vt:lpstr>
      <vt:lpstr>Shimmer</vt:lpstr>
      <vt:lpstr>《技术传播学》第二讲 高效备忘录  Technical Communication Episode 2 Effecitive Memos</vt:lpstr>
      <vt:lpstr>Part I Professional workshops</vt:lpstr>
      <vt:lpstr>PowerPoint 演示文稿</vt:lpstr>
      <vt:lpstr>Project 2: Mark the links (5 minutes)</vt:lpstr>
      <vt:lpstr>PowerPoint 演示文稿</vt:lpstr>
      <vt:lpstr>PowerPoint 演示文稿</vt:lpstr>
      <vt:lpstr>PowerPoint 演示文稿</vt:lpstr>
      <vt:lpstr>A supplymentary guideline for tips on page 401 </vt:lpstr>
      <vt:lpstr>PowerPoint 演示文稿</vt:lpstr>
      <vt:lpstr>PowerPoint 演示文稿</vt:lpstr>
      <vt:lpstr>PowerPoint 演示文稿</vt:lpstr>
      <vt:lpstr>Part 2  Culture study</vt:lpstr>
      <vt:lpstr>The applications  of email and memo are used in all countries around the world. The ways they are used, however, can differ significantly. These differences fall into three categories:</vt:lpstr>
      <vt:lpstr>PowerPoint 演示文稿</vt:lpstr>
      <vt:lpstr>PowerPoint 演示文稿</vt:lpstr>
      <vt:lpstr>Part 3  Ethical research: avoid misleading your readers </vt:lpstr>
      <vt:lpstr>PowerPoint 演示文稿</vt:lpstr>
      <vt:lpstr>PowerPoint 演示文稿</vt:lpstr>
      <vt:lpstr>PowerPoint 演示文稿</vt:lpstr>
      <vt:lpstr>PowerPoint 演示文稿</vt:lpstr>
      <vt:lpstr>Checklist questions on drafting memos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 to the audience</vt:lpstr>
      <vt:lpstr>Necessary declarations to make</vt:lpstr>
      <vt:lpstr>How does the Outline go on?</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微软用户</cp:lastModifiedBy>
  <cp:revision>41</cp:revision>
  <dcterms:created xsi:type="dcterms:W3CDTF">2017-09-25T22:19:00Z</dcterms:created>
  <dcterms:modified xsi:type="dcterms:W3CDTF">2017-11-26T04:48:41Z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2052-10.1.0.6930</vt:lpwstr>
  </property>
</Properties>
</file>