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0.xml" ContentType="application/vnd.openxmlformats-officedocument.theme+xml"/>
  <Override PartName="/ppt/slideLayouts/slideLayout36.xml" ContentType="application/vnd.openxmlformats-officedocument.presentationml.slideLayout+xml"/>
  <Override PartName="/ppt/theme/theme11.xml" ContentType="application/vnd.openxmlformats-officedocument.theme+xml"/>
  <Override PartName="/ppt/slideLayouts/slideLayout37.xml" ContentType="application/vnd.openxmlformats-officedocument.presentationml.slideLayout+xml"/>
  <Override PartName="/ppt/theme/theme1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1" r:id="rId2"/>
    <p:sldMasterId id="2147483697" r:id="rId3"/>
    <p:sldMasterId id="2147483695" r:id="rId4"/>
    <p:sldMasterId id="2147483693" r:id="rId5"/>
    <p:sldMasterId id="2147483660" r:id="rId6"/>
    <p:sldMasterId id="2147483701" r:id="rId7"/>
    <p:sldMasterId id="2147483705" r:id="rId8"/>
    <p:sldMasterId id="2147483717" r:id="rId9"/>
    <p:sldMasterId id="2147483719" r:id="rId10"/>
    <p:sldMasterId id="2147483721" r:id="rId11"/>
    <p:sldMasterId id="2147483723" r:id="rId12"/>
    <p:sldMasterId id="2147483725" r:id="rId13"/>
    <p:sldMasterId id="2147483740" r:id="rId14"/>
  </p:sldMasterIdLst>
  <p:notesMasterIdLst>
    <p:notesMasterId r:id="rId28"/>
  </p:notesMasterIdLst>
  <p:sldIdLst>
    <p:sldId id="257" r:id="rId15"/>
    <p:sldId id="270" r:id="rId16"/>
    <p:sldId id="271" r:id="rId17"/>
    <p:sldId id="273" r:id="rId18"/>
    <p:sldId id="272" r:id="rId19"/>
    <p:sldId id="275" r:id="rId20"/>
    <p:sldId id="276" r:id="rId21"/>
    <p:sldId id="274" r:id="rId22"/>
    <p:sldId id="277" r:id="rId23"/>
    <p:sldId id="280" r:id="rId24"/>
    <p:sldId id="279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 autoAdjust="0"/>
    <p:restoredTop sz="95320" autoAdjust="0"/>
  </p:normalViewPr>
  <p:slideViewPr>
    <p:cSldViewPr>
      <p:cViewPr>
        <p:scale>
          <a:sx n="100" d="100"/>
          <a:sy n="100" d="100"/>
        </p:scale>
        <p:origin x="-1048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340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D5B97-56F6-4AA5-BCA6-8F2593AA4DE3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4B502-BC6A-4D1A-A43F-D860331CA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0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B502-BC6A-4D1A-A43F-D860331CAB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7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3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5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8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4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25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6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3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  <p:pic>
        <p:nvPicPr>
          <p:cNvPr id="3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3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8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8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9"/>
          <p:cNvSpPr>
            <a:spLocks noChangeArrowheads="1"/>
          </p:cNvSpPr>
          <p:nvPr/>
        </p:nvSpPr>
        <p:spPr bwMode="auto">
          <a:xfrm>
            <a:off x="0" y="1052736"/>
            <a:ext cx="3419872" cy="620713"/>
          </a:xfrm>
          <a:prstGeom prst="flowChartAlternateProcess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25400" cap="flat" cmpd="sng">
            <a:solidFill>
              <a:srgbClr val="CCFFCC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AutoShape 49"/>
          <p:cNvSpPr>
            <a:spLocks noChangeArrowheads="1"/>
          </p:cNvSpPr>
          <p:nvPr userDrawn="1"/>
        </p:nvSpPr>
        <p:spPr bwMode="auto">
          <a:xfrm>
            <a:off x="0" y="1052736"/>
            <a:ext cx="3419872" cy="620713"/>
          </a:xfrm>
          <a:prstGeom prst="flowChartAlternateProcess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25400" cap="flat" cmpd="sng">
            <a:solidFill>
              <a:srgbClr val="CCFFCC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8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74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70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40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3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90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13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59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9"/>
          <p:cNvSpPr>
            <a:spLocks noChangeArrowheads="1"/>
          </p:cNvSpPr>
          <p:nvPr userDrawn="1"/>
        </p:nvSpPr>
        <p:spPr bwMode="auto">
          <a:xfrm>
            <a:off x="0" y="1052736"/>
            <a:ext cx="3419872" cy="620713"/>
          </a:xfrm>
          <a:prstGeom prst="flowChartAlternateProcess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25400" cap="flat" cmpd="sng">
            <a:solidFill>
              <a:srgbClr val="CCFFCC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8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40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11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25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6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8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3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482C51-341C-1141-B685-0FE7D22F221D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91931"/>
      </p:ext>
    </p:extLst>
  </p:cSld>
  <p:clrMapOvr>
    <a:masterClrMapping/>
  </p:clrMapOvr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352EF2-8890-C449-B8B7-FBBC698955B1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1990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746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A0167A-630D-3E42-BAC0-81A7BBD2FA87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347"/>
      </p:ext>
    </p:extLst>
  </p:cSld>
  <p:clrMapOvr>
    <a:masterClrMapping/>
  </p:clrMapOvr>
  <p:hf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7DA9F8-0553-9C44-9C16-B3EC0AF8BED1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2365"/>
      </p:ext>
    </p:extLst>
  </p:cSld>
  <p:clrMapOvr>
    <a:masterClrMapping/>
  </p:clrMapOvr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A1D974-B649-0C41-98CD-1878B003E2E4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213"/>
      </p:ext>
    </p:extLst>
  </p:cSld>
  <p:clrMapOvr>
    <a:masterClrMapping/>
  </p:clrMapOvr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419DC2-9662-1B4D-81BB-13C0BC8D26E1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2123"/>
      </p:ext>
    </p:extLst>
  </p:cSld>
  <p:clrMapOvr>
    <a:masterClrMapping/>
  </p:clrMapOvr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88D93A-2F70-9340-8038-254523A3BF13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8835"/>
      </p:ext>
    </p:extLst>
  </p:cSld>
  <p:clrMapOvr>
    <a:masterClrMapping/>
  </p:clrMapOvr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2ECB3C-6205-9543-8C0C-2DDF9C3B5F17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9935"/>
      </p:ext>
    </p:extLst>
  </p:cSld>
  <p:clrMapOvr>
    <a:masterClrMapping/>
  </p:clrMapOvr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A7F8A4-6C0C-534B-BA44-B74C8C4C0B98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30449"/>
      </p:ext>
    </p:extLst>
  </p:cSld>
  <p:clrMapOvr>
    <a:masterClrMapping/>
  </p:clrMapOvr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1785BD-374A-4C4A-B00C-5FD2821A6429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6518"/>
      </p:ext>
    </p:extLst>
  </p:cSld>
  <p:clrMapOvr>
    <a:masterClrMapping/>
  </p:clrMapOvr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673653-5979-4F47-87B9-DDBE22E1E3FB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8524"/>
      </p:ext>
    </p:extLst>
  </p:cSld>
  <p:clrMapOvr>
    <a:masterClrMapping/>
  </p:clrMapOvr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FF6754C2-EFB1-3547-954E-71D4EF4748C7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267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701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79"/>
            <a:ext cx="9155655" cy="26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3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8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024FD-47EE-124F-A08F-59E0744F2DB8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5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C71AA-1931-704A-82FF-3B52FAC011E8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69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31F4D-29D5-9143-9779-8BF1A2EB78DB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9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5A513-9A4F-944E-B54F-EE0D39DF9B47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22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94E08-AF11-7143-8F6E-538C0C068121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7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C5AB4-1D5D-504F-9C7F-695C42985998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0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A6557-970E-0B43-AECD-E0335F082AE4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65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B7CC6-E85C-894C-8CD5-5E9B5C9C611C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403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38F79-34D4-B145-A21A-6FB593F59A5D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61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D7789-03F2-3E46-8016-02CCC879D93E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72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53A9F-0513-9941-93FF-CA207DF08500}" type="slidenum">
              <a:rPr lang="ko-KR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9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8D0BFC-04CB-452E-A51C-6249ED5358E8}" type="datetimeFigureOut">
              <a:rPr lang="zh-CN" altLang="en-US" smtClean="0"/>
              <a:t>11/22/17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5BBC6-1ECB-4199-8A21-3E3B64DB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1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theme" Target="../theme/theme11.xml"/><Relationship Id="rId3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theme" Target="../theme/theme12.xml"/><Relationship Id="rId3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1.xml"/><Relationship Id="rId15" Type="http://schemas.openxmlformats.org/officeDocument/2006/relationships/theme" Target="../theme/theme13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Relationship Id="rId3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Relationship Id="rId3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5.xml"/><Relationship Id="rId3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6.xml"/><Relationship Id="rId3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7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8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9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-6923" y="991353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9" r:id="rId2"/>
    <p:sldLayoutId id="2147483700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0" y="979140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1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6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0" y="979140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0" y="979140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23731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2014/11/13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1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77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w 4224"/>
              <a:gd name="T11" fmla="*/ 0 h 88"/>
              <a:gd name="T12" fmla="*/ 4224 w 4224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78"/>
          <p:cNvSpPr>
            <a:spLocks noChangeArrowheads="1"/>
          </p:cNvSpPr>
          <p:nvPr/>
        </p:nvSpPr>
        <p:spPr bwMode="auto">
          <a:xfrm flipH="1">
            <a:off x="7820025" y="6705600"/>
            <a:ext cx="13081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/>
          <a:p>
            <a:pPr algn="r" eaLnBrk="1" hangingPunct="1"/>
            <a:r>
              <a:rPr lang="en-US" sz="1000" b="1">
                <a:solidFill>
                  <a:schemeClr val="tx2"/>
                </a:solidFill>
                <a:latin typeface="Verdana" charset="0"/>
                <a:ea typeface="Gulim" charset="0"/>
                <a:cs typeface="Gulim" charset="0"/>
              </a:rPr>
              <a:t>YOUR SITE HERE</a:t>
            </a:r>
          </a:p>
        </p:txBody>
      </p:sp>
      <p:sp>
        <p:nvSpPr>
          <p:cNvPr id="1028" name="Freeform 35"/>
          <p:cNvSpPr>
            <a:spLocks/>
          </p:cNvSpPr>
          <p:nvPr/>
        </p:nvSpPr>
        <p:spPr bwMode="auto">
          <a:xfrm>
            <a:off x="0" y="0"/>
            <a:ext cx="9144000" cy="1397000"/>
          </a:xfrm>
          <a:custGeom>
            <a:avLst/>
            <a:gdLst>
              <a:gd name="T0" fmla="*/ 0 w 5760"/>
              <a:gd name="T1" fmla="*/ 856 h 880"/>
              <a:gd name="T2" fmla="*/ 72 w 5760"/>
              <a:gd name="T3" fmla="*/ 856 h 880"/>
              <a:gd name="T4" fmla="*/ 72 w 5760"/>
              <a:gd name="T5" fmla="*/ 576 h 880"/>
              <a:gd name="T6" fmla="*/ 4584 w 5760"/>
              <a:gd name="T7" fmla="*/ 576 h 880"/>
              <a:gd name="T8" fmla="*/ 4888 w 5760"/>
              <a:gd name="T9" fmla="*/ 880 h 880"/>
              <a:gd name="T10" fmla="*/ 5760 w 5760"/>
              <a:gd name="T11" fmla="*/ 880 h 880"/>
              <a:gd name="T12" fmla="*/ 5760 w 5760"/>
              <a:gd name="T13" fmla="*/ 0 h 880"/>
              <a:gd name="T14" fmla="*/ 0 w 5760"/>
              <a:gd name="T15" fmla="*/ 0 h 880"/>
              <a:gd name="T16" fmla="*/ 0 w 5760"/>
              <a:gd name="T17" fmla="*/ 856 h 880"/>
              <a:gd name="T18" fmla="*/ 0 w 5760"/>
              <a:gd name="T19" fmla="*/ 0 h 880"/>
              <a:gd name="T20" fmla="*/ 5760 w 5760"/>
              <a:gd name="T2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60" h="880">
                <a:moveTo>
                  <a:pt x="0" y="856"/>
                </a:moveTo>
                <a:lnTo>
                  <a:pt x="72" y="856"/>
                </a:lnTo>
                <a:lnTo>
                  <a:pt x="72" y="576"/>
                </a:lnTo>
                <a:lnTo>
                  <a:pt x="4584" y="576"/>
                </a:lnTo>
                <a:lnTo>
                  <a:pt x="4888" y="880"/>
                </a:lnTo>
                <a:lnTo>
                  <a:pt x="5760" y="880"/>
                </a:lnTo>
                <a:lnTo>
                  <a:pt x="5760" y="0"/>
                </a:lnTo>
                <a:lnTo>
                  <a:pt x="0" y="0"/>
                </a:lnTo>
                <a:lnTo>
                  <a:pt x="0" y="856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3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103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Gulim" charset="0"/>
                <a:cs typeface="Gulim" charset="0"/>
              </a:defRPr>
            </a:lvl1pPr>
          </a:lstStyle>
          <a:p>
            <a:fld id="{08136E88-9449-B04C-9B83-4D2C21DFECC7}" type="slidenum">
              <a:rPr lang="ko-KR" altLang="en-US"/>
              <a:pPr/>
              <a:t>‹#›</a:t>
            </a:fld>
            <a:endParaRPr lang="en-US"/>
          </a:p>
        </p:txBody>
      </p:sp>
      <p:sp>
        <p:nvSpPr>
          <p:cNvPr id="1032" name="Rectangle 36"/>
          <p:cNvSpPr>
            <a:spLocks noChangeArrowheads="1"/>
          </p:cNvSpPr>
          <p:nvPr/>
        </p:nvSpPr>
        <p:spPr bwMode="auto">
          <a:xfrm>
            <a:off x="8013700" y="987425"/>
            <a:ext cx="1155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 anchor="ctr">
            <a:spAutoFit/>
          </a:bodyPr>
          <a:lstStyle/>
          <a:p>
            <a:pPr algn="ctr" eaLnBrk="1" hangingPunct="1"/>
            <a:r>
              <a:rPr lang="en-US" b="1">
                <a:solidFill>
                  <a:schemeClr val="tx2"/>
                </a:solidFill>
                <a:latin typeface="Verdana" charset="0"/>
                <a:ea typeface="Gulim" charset="0"/>
                <a:cs typeface="Gulim" charset="0"/>
              </a:rPr>
              <a:t>LOGO</a:t>
            </a:r>
          </a:p>
        </p:txBody>
      </p:sp>
      <p:sp>
        <p:nvSpPr>
          <p:cNvPr id="1033" name="Freeform 37"/>
          <p:cNvSpPr>
            <a:spLocks/>
          </p:cNvSpPr>
          <p:nvPr/>
        </p:nvSpPr>
        <p:spPr bwMode="auto">
          <a:xfrm>
            <a:off x="243840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w 4224"/>
              <a:gd name="T11" fmla="*/ 0 h 88"/>
              <a:gd name="T12" fmla="*/ 4224 w 4224"/>
              <a:gd name="T1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2657475" y="4763"/>
            <a:ext cx="6351588" cy="134937"/>
            <a:chOff x="0" y="0"/>
            <a:chExt cx="4001" cy="85"/>
          </a:xfrm>
        </p:grpSpPr>
        <p:sp>
          <p:nvSpPr>
            <p:cNvPr id="1035" name="Rectangle 87"/>
            <p:cNvSpPr>
              <a:spLocks noChangeArrowheads="1"/>
            </p:cNvSpPr>
            <p:nvPr userDrawn="1"/>
          </p:nvSpPr>
          <p:spPr bwMode="auto">
            <a:xfrm>
              <a:off x="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6" name="Rectangle 100"/>
            <p:cNvSpPr>
              <a:spLocks noChangeArrowheads="1"/>
            </p:cNvSpPr>
            <p:nvPr userDrawn="1"/>
          </p:nvSpPr>
          <p:spPr bwMode="auto">
            <a:xfrm>
              <a:off x="13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7" name="Rectangle 101"/>
            <p:cNvSpPr>
              <a:spLocks noChangeArrowheads="1"/>
            </p:cNvSpPr>
            <p:nvPr userDrawn="1"/>
          </p:nvSpPr>
          <p:spPr bwMode="auto">
            <a:xfrm>
              <a:off x="27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8" name="Rectangle 102"/>
            <p:cNvSpPr>
              <a:spLocks noChangeArrowheads="1"/>
            </p:cNvSpPr>
            <p:nvPr userDrawn="1"/>
          </p:nvSpPr>
          <p:spPr bwMode="auto">
            <a:xfrm>
              <a:off x="40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9" name="Rectangle 103"/>
            <p:cNvSpPr>
              <a:spLocks noChangeArrowheads="1"/>
            </p:cNvSpPr>
            <p:nvPr userDrawn="1"/>
          </p:nvSpPr>
          <p:spPr bwMode="auto">
            <a:xfrm>
              <a:off x="54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0" name="Rectangle 104"/>
            <p:cNvSpPr>
              <a:spLocks noChangeArrowheads="1"/>
            </p:cNvSpPr>
            <p:nvPr userDrawn="1"/>
          </p:nvSpPr>
          <p:spPr bwMode="auto">
            <a:xfrm>
              <a:off x="68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1" name="Rectangle 105"/>
            <p:cNvSpPr>
              <a:spLocks noChangeArrowheads="1"/>
            </p:cNvSpPr>
            <p:nvPr userDrawn="1"/>
          </p:nvSpPr>
          <p:spPr bwMode="auto">
            <a:xfrm>
              <a:off x="81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2" name="Rectangle 106"/>
            <p:cNvSpPr>
              <a:spLocks noChangeArrowheads="1"/>
            </p:cNvSpPr>
            <p:nvPr userDrawn="1"/>
          </p:nvSpPr>
          <p:spPr bwMode="auto">
            <a:xfrm>
              <a:off x="95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3" name="Rectangle 107"/>
            <p:cNvSpPr>
              <a:spLocks noChangeArrowheads="1"/>
            </p:cNvSpPr>
            <p:nvPr userDrawn="1"/>
          </p:nvSpPr>
          <p:spPr bwMode="auto">
            <a:xfrm>
              <a:off x="108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4" name="Rectangle 108"/>
            <p:cNvSpPr>
              <a:spLocks noChangeArrowheads="1"/>
            </p:cNvSpPr>
            <p:nvPr userDrawn="1"/>
          </p:nvSpPr>
          <p:spPr bwMode="auto">
            <a:xfrm>
              <a:off x="122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5" name="Rectangle 109"/>
            <p:cNvSpPr>
              <a:spLocks noChangeArrowheads="1"/>
            </p:cNvSpPr>
            <p:nvPr userDrawn="1"/>
          </p:nvSpPr>
          <p:spPr bwMode="auto">
            <a:xfrm>
              <a:off x="136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6" name="Rectangle 110"/>
            <p:cNvSpPr>
              <a:spLocks noChangeArrowheads="1"/>
            </p:cNvSpPr>
            <p:nvPr userDrawn="1"/>
          </p:nvSpPr>
          <p:spPr bwMode="auto">
            <a:xfrm>
              <a:off x="149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7" name="Rectangle 111"/>
            <p:cNvSpPr>
              <a:spLocks noChangeArrowheads="1"/>
            </p:cNvSpPr>
            <p:nvPr userDrawn="1"/>
          </p:nvSpPr>
          <p:spPr bwMode="auto">
            <a:xfrm>
              <a:off x="163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8" name="Rectangle 112"/>
            <p:cNvSpPr>
              <a:spLocks noChangeArrowheads="1"/>
            </p:cNvSpPr>
            <p:nvPr userDrawn="1"/>
          </p:nvSpPr>
          <p:spPr bwMode="auto">
            <a:xfrm>
              <a:off x="176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9" name="Rectangle 113"/>
            <p:cNvSpPr>
              <a:spLocks noChangeArrowheads="1"/>
            </p:cNvSpPr>
            <p:nvPr userDrawn="1"/>
          </p:nvSpPr>
          <p:spPr bwMode="auto">
            <a:xfrm>
              <a:off x="190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0" name="Rectangle 114"/>
            <p:cNvSpPr>
              <a:spLocks noChangeArrowheads="1"/>
            </p:cNvSpPr>
            <p:nvPr userDrawn="1"/>
          </p:nvSpPr>
          <p:spPr bwMode="auto">
            <a:xfrm>
              <a:off x="204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1" name="Rectangle 115"/>
            <p:cNvSpPr>
              <a:spLocks noChangeArrowheads="1"/>
            </p:cNvSpPr>
            <p:nvPr userDrawn="1"/>
          </p:nvSpPr>
          <p:spPr bwMode="auto">
            <a:xfrm>
              <a:off x="217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2" name="Rectangle 116"/>
            <p:cNvSpPr>
              <a:spLocks noChangeArrowheads="1"/>
            </p:cNvSpPr>
            <p:nvPr userDrawn="1"/>
          </p:nvSpPr>
          <p:spPr bwMode="auto">
            <a:xfrm>
              <a:off x="231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3" name="Rectangle 117"/>
            <p:cNvSpPr>
              <a:spLocks noChangeArrowheads="1"/>
            </p:cNvSpPr>
            <p:nvPr userDrawn="1"/>
          </p:nvSpPr>
          <p:spPr bwMode="auto">
            <a:xfrm>
              <a:off x="244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4" name="Rectangle 118"/>
            <p:cNvSpPr>
              <a:spLocks noChangeArrowheads="1"/>
            </p:cNvSpPr>
            <p:nvPr userDrawn="1"/>
          </p:nvSpPr>
          <p:spPr bwMode="auto">
            <a:xfrm>
              <a:off x="258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5" name="Rectangle 119"/>
            <p:cNvSpPr>
              <a:spLocks noChangeArrowheads="1"/>
            </p:cNvSpPr>
            <p:nvPr userDrawn="1"/>
          </p:nvSpPr>
          <p:spPr bwMode="auto">
            <a:xfrm>
              <a:off x="272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6" name="Rectangle 120"/>
            <p:cNvSpPr>
              <a:spLocks noChangeArrowheads="1"/>
            </p:cNvSpPr>
            <p:nvPr userDrawn="1"/>
          </p:nvSpPr>
          <p:spPr bwMode="auto">
            <a:xfrm>
              <a:off x="285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7" name="Rectangle 121"/>
            <p:cNvSpPr>
              <a:spLocks noChangeArrowheads="1"/>
            </p:cNvSpPr>
            <p:nvPr userDrawn="1"/>
          </p:nvSpPr>
          <p:spPr bwMode="auto">
            <a:xfrm>
              <a:off x="299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8" name="Rectangle 122"/>
            <p:cNvSpPr>
              <a:spLocks noChangeArrowheads="1"/>
            </p:cNvSpPr>
            <p:nvPr userDrawn="1"/>
          </p:nvSpPr>
          <p:spPr bwMode="auto">
            <a:xfrm>
              <a:off x="312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9" name="Rectangle 123"/>
            <p:cNvSpPr>
              <a:spLocks noChangeArrowheads="1"/>
            </p:cNvSpPr>
            <p:nvPr userDrawn="1"/>
          </p:nvSpPr>
          <p:spPr bwMode="auto">
            <a:xfrm>
              <a:off x="326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0" name="Rectangle 124"/>
            <p:cNvSpPr>
              <a:spLocks noChangeArrowheads="1"/>
            </p:cNvSpPr>
            <p:nvPr userDrawn="1"/>
          </p:nvSpPr>
          <p:spPr bwMode="auto">
            <a:xfrm>
              <a:off x="3400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1" name="Rectangle 125"/>
            <p:cNvSpPr>
              <a:spLocks noChangeArrowheads="1"/>
            </p:cNvSpPr>
            <p:nvPr userDrawn="1"/>
          </p:nvSpPr>
          <p:spPr bwMode="auto">
            <a:xfrm>
              <a:off x="3536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2" name="Rectangle 126"/>
            <p:cNvSpPr>
              <a:spLocks noChangeArrowheads="1"/>
            </p:cNvSpPr>
            <p:nvPr userDrawn="1"/>
          </p:nvSpPr>
          <p:spPr bwMode="auto">
            <a:xfrm>
              <a:off x="3672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3" name="Rectangle 127"/>
            <p:cNvSpPr>
              <a:spLocks noChangeArrowheads="1"/>
            </p:cNvSpPr>
            <p:nvPr userDrawn="1"/>
          </p:nvSpPr>
          <p:spPr bwMode="auto">
            <a:xfrm>
              <a:off x="3808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4" name="Rectangle 128"/>
            <p:cNvSpPr>
              <a:spLocks noChangeArrowheads="1"/>
            </p:cNvSpPr>
            <p:nvPr userDrawn="1"/>
          </p:nvSpPr>
          <p:spPr bwMode="auto">
            <a:xfrm>
              <a:off x="3944" y="0"/>
              <a:ext cx="57" cy="8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2501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41" name="矩形 15"/>
          <p:cNvSpPr/>
          <p:nvPr userDrawn="1"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14"/>
          <p:cNvSpPr/>
          <p:nvPr userDrawn="1"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64"/>
          <p:cNvSpPr>
            <a:spLocks/>
          </p:cNvSpPr>
          <p:nvPr/>
        </p:nvSpPr>
        <p:spPr bwMode="auto">
          <a:xfrm>
            <a:off x="0" y="0"/>
            <a:ext cx="9131300" cy="825500"/>
          </a:xfrm>
          <a:custGeom>
            <a:avLst/>
            <a:gdLst>
              <a:gd name="T0" fmla="*/ 0 w 5752"/>
              <a:gd name="T1" fmla="*/ 432 h 520"/>
              <a:gd name="T2" fmla="*/ 0 w 5752"/>
              <a:gd name="T3" fmla="*/ 0 h 520"/>
              <a:gd name="T4" fmla="*/ 5752 w 5752"/>
              <a:gd name="T5" fmla="*/ 0 h 520"/>
              <a:gd name="T6" fmla="*/ 5752 w 5752"/>
              <a:gd name="T7" fmla="*/ 520 h 520"/>
              <a:gd name="T8" fmla="*/ 3960 w 5752"/>
              <a:gd name="T9" fmla="*/ 520 h 520"/>
              <a:gd name="T10" fmla="*/ 3672 w 5752"/>
              <a:gd name="T11" fmla="*/ 232 h 520"/>
              <a:gd name="T12" fmla="*/ 80 w 5752"/>
              <a:gd name="T13" fmla="*/ 232 h 520"/>
              <a:gd name="T14" fmla="*/ 80 w 5752"/>
              <a:gd name="T15" fmla="*/ 432 h 520"/>
              <a:gd name="T16" fmla="*/ 0 w 5752"/>
              <a:gd name="T17" fmla="*/ 432 h 520"/>
              <a:gd name="T18" fmla="*/ 0 w 5752"/>
              <a:gd name="T19" fmla="*/ 0 h 520"/>
              <a:gd name="T20" fmla="*/ 5752 w 5752"/>
              <a:gd name="T21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52" h="520">
                <a:moveTo>
                  <a:pt x="0" y="432"/>
                </a:moveTo>
                <a:lnTo>
                  <a:pt x="0" y="0"/>
                </a:lnTo>
                <a:lnTo>
                  <a:pt x="5752" y="0"/>
                </a:lnTo>
                <a:lnTo>
                  <a:pt x="5752" y="520"/>
                </a:lnTo>
                <a:lnTo>
                  <a:pt x="3960" y="520"/>
                </a:lnTo>
                <a:lnTo>
                  <a:pt x="3672" y="232"/>
                </a:lnTo>
                <a:lnTo>
                  <a:pt x="80" y="232"/>
                </a:lnTo>
                <a:lnTo>
                  <a:pt x="80" y="432"/>
                </a:lnTo>
                <a:lnTo>
                  <a:pt x="0" y="432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9525" y="3165475"/>
            <a:ext cx="9136063" cy="2705100"/>
            <a:chOff x="0" y="0"/>
            <a:chExt cx="5755" cy="1704"/>
          </a:xfrm>
        </p:grpSpPr>
        <p:sp>
          <p:nvSpPr>
            <p:cNvPr id="2052" name="Rectangle 137"/>
            <p:cNvSpPr>
              <a:spLocks noChangeArrowheads="1"/>
            </p:cNvSpPr>
            <p:nvPr/>
          </p:nvSpPr>
          <p:spPr bwMode="auto">
            <a:xfrm>
              <a:off x="0" y="0"/>
              <a:ext cx="5755" cy="170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tx2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sz="1800">
                <a:ea typeface="Gulim" charset="0"/>
                <a:cs typeface="Gulim" charset="0"/>
              </a:endParaRPr>
            </a:p>
          </p:txBody>
        </p: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189" y="1"/>
              <a:ext cx="5305" cy="1703"/>
              <a:chOff x="0" y="0"/>
              <a:chExt cx="5305" cy="1703"/>
            </a:xfrm>
          </p:grpSpPr>
          <p:sp>
            <p:nvSpPr>
              <p:cNvPr id="2054" name="Rectangle 1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55" name="Rectangle 140"/>
              <p:cNvSpPr>
                <a:spLocks noChangeArrowheads="1"/>
              </p:cNvSpPr>
              <p:nvPr/>
            </p:nvSpPr>
            <p:spPr bwMode="auto">
              <a:xfrm>
                <a:off x="300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56" name="Rectangle 141"/>
              <p:cNvSpPr>
                <a:spLocks noChangeArrowheads="1"/>
              </p:cNvSpPr>
              <p:nvPr/>
            </p:nvSpPr>
            <p:spPr bwMode="auto">
              <a:xfrm>
                <a:off x="656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57" name="Rectangle 142"/>
              <p:cNvSpPr>
                <a:spLocks noChangeArrowheads="1"/>
              </p:cNvSpPr>
              <p:nvPr/>
            </p:nvSpPr>
            <p:spPr bwMode="auto">
              <a:xfrm>
                <a:off x="956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58" name="Rectangle 143"/>
              <p:cNvSpPr>
                <a:spLocks noChangeArrowheads="1"/>
              </p:cNvSpPr>
              <p:nvPr/>
            </p:nvSpPr>
            <p:spPr bwMode="auto">
              <a:xfrm>
                <a:off x="1312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59" name="Rectangle 144"/>
              <p:cNvSpPr>
                <a:spLocks noChangeArrowheads="1"/>
              </p:cNvSpPr>
              <p:nvPr/>
            </p:nvSpPr>
            <p:spPr bwMode="auto">
              <a:xfrm>
                <a:off x="1612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0" name="Rectangle 145"/>
              <p:cNvSpPr>
                <a:spLocks noChangeArrowheads="1"/>
              </p:cNvSpPr>
              <p:nvPr/>
            </p:nvSpPr>
            <p:spPr bwMode="auto">
              <a:xfrm>
                <a:off x="1968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1" name="Rectangle 146"/>
              <p:cNvSpPr>
                <a:spLocks noChangeArrowheads="1"/>
              </p:cNvSpPr>
              <p:nvPr/>
            </p:nvSpPr>
            <p:spPr bwMode="auto">
              <a:xfrm>
                <a:off x="2268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2" name="Rectangle 147"/>
              <p:cNvSpPr>
                <a:spLocks noChangeArrowheads="1"/>
              </p:cNvSpPr>
              <p:nvPr/>
            </p:nvSpPr>
            <p:spPr bwMode="auto">
              <a:xfrm>
                <a:off x="2624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3" name="Rectangle 148"/>
              <p:cNvSpPr>
                <a:spLocks noChangeArrowheads="1"/>
              </p:cNvSpPr>
              <p:nvPr/>
            </p:nvSpPr>
            <p:spPr bwMode="auto">
              <a:xfrm>
                <a:off x="2924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4" name="Rectangle 149"/>
              <p:cNvSpPr>
                <a:spLocks noChangeArrowheads="1"/>
              </p:cNvSpPr>
              <p:nvPr/>
            </p:nvSpPr>
            <p:spPr bwMode="auto">
              <a:xfrm>
                <a:off x="3280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5" name="Rectangle 150"/>
              <p:cNvSpPr>
                <a:spLocks noChangeArrowheads="1"/>
              </p:cNvSpPr>
              <p:nvPr/>
            </p:nvSpPr>
            <p:spPr bwMode="auto">
              <a:xfrm>
                <a:off x="3580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6" name="Rectangle 151"/>
              <p:cNvSpPr>
                <a:spLocks noChangeArrowheads="1"/>
              </p:cNvSpPr>
              <p:nvPr/>
            </p:nvSpPr>
            <p:spPr bwMode="auto">
              <a:xfrm>
                <a:off x="3936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7" name="Rectangle 152"/>
              <p:cNvSpPr>
                <a:spLocks noChangeArrowheads="1"/>
              </p:cNvSpPr>
              <p:nvPr/>
            </p:nvSpPr>
            <p:spPr bwMode="auto">
              <a:xfrm>
                <a:off x="4236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8" name="Rectangle 153"/>
              <p:cNvSpPr>
                <a:spLocks noChangeArrowheads="1"/>
              </p:cNvSpPr>
              <p:nvPr/>
            </p:nvSpPr>
            <p:spPr bwMode="auto">
              <a:xfrm>
                <a:off x="4592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69" name="Rectangle 154"/>
              <p:cNvSpPr>
                <a:spLocks noChangeArrowheads="1"/>
              </p:cNvSpPr>
              <p:nvPr/>
            </p:nvSpPr>
            <p:spPr bwMode="auto">
              <a:xfrm>
                <a:off x="4892" y="0"/>
                <a:ext cx="170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2070" name="Rectangle 155"/>
              <p:cNvSpPr>
                <a:spLocks noChangeArrowheads="1"/>
              </p:cNvSpPr>
              <p:nvPr/>
            </p:nvSpPr>
            <p:spPr bwMode="auto">
              <a:xfrm>
                <a:off x="5248" y="0"/>
                <a:ext cx="57" cy="1703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2501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grpSp>
        <p:nvGrpSpPr>
          <p:cNvPr id="2071" name="Group 23"/>
          <p:cNvGrpSpPr>
            <a:grpSpLocks/>
          </p:cNvGrpSpPr>
          <p:nvPr/>
        </p:nvGrpSpPr>
        <p:grpSpPr bwMode="auto">
          <a:xfrm>
            <a:off x="3571875" y="5175250"/>
            <a:ext cx="1365250" cy="1365250"/>
            <a:chOff x="0" y="0"/>
            <a:chExt cx="860" cy="860"/>
          </a:xfrm>
        </p:grpSpPr>
        <p:sp>
          <p:nvSpPr>
            <p:cNvPr id="2072" name="Oval 157"/>
            <p:cNvSpPr>
              <a:spLocks noChangeArrowheads="1"/>
            </p:cNvSpPr>
            <p:nvPr/>
          </p:nvSpPr>
          <p:spPr bwMode="auto">
            <a:xfrm>
              <a:off x="0" y="0"/>
              <a:ext cx="860" cy="86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073" name="Oval 158"/>
            <p:cNvSpPr>
              <a:spLocks noChangeArrowheads="1"/>
            </p:cNvSpPr>
            <p:nvPr/>
          </p:nvSpPr>
          <p:spPr bwMode="auto">
            <a:xfrm>
              <a:off x="237" y="2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074" name="Oval 159"/>
            <p:cNvSpPr>
              <a:spLocks noChangeArrowheads="1"/>
            </p:cNvSpPr>
            <p:nvPr/>
          </p:nvSpPr>
          <p:spPr bwMode="auto">
            <a:xfrm rot="19033561">
              <a:off x="72" y="133"/>
              <a:ext cx="362" cy="20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grpSp>
        <p:nvGrpSpPr>
          <p:cNvPr id="2075" name="Group 27"/>
          <p:cNvGrpSpPr>
            <a:grpSpLocks/>
          </p:cNvGrpSpPr>
          <p:nvPr/>
        </p:nvGrpSpPr>
        <p:grpSpPr bwMode="auto">
          <a:xfrm>
            <a:off x="5046663" y="4230688"/>
            <a:ext cx="1949450" cy="1949450"/>
            <a:chOff x="0" y="0"/>
            <a:chExt cx="1228" cy="1228"/>
          </a:xfrm>
        </p:grpSpPr>
        <p:sp>
          <p:nvSpPr>
            <p:cNvPr id="2076" name="Oval 161"/>
            <p:cNvSpPr>
              <a:spLocks noChangeArrowheads="1"/>
            </p:cNvSpPr>
            <p:nvPr/>
          </p:nvSpPr>
          <p:spPr bwMode="auto">
            <a:xfrm>
              <a:off x="0" y="0"/>
              <a:ext cx="1228" cy="12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077" name="Oval 162"/>
            <p:cNvSpPr>
              <a:spLocks noChangeArrowheads="1"/>
            </p:cNvSpPr>
            <p:nvPr/>
          </p:nvSpPr>
          <p:spPr bwMode="auto">
            <a:xfrm>
              <a:off x="339" y="395"/>
              <a:ext cx="678" cy="68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078" name="Oval 163"/>
            <p:cNvSpPr>
              <a:spLocks noChangeArrowheads="1"/>
            </p:cNvSpPr>
            <p:nvPr/>
          </p:nvSpPr>
          <p:spPr bwMode="auto">
            <a:xfrm rot="19033561">
              <a:off x="104" y="189"/>
              <a:ext cx="516" cy="28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079" name="Oval 164"/>
          <p:cNvSpPr>
            <a:spLocks noChangeArrowheads="1"/>
          </p:cNvSpPr>
          <p:nvPr/>
        </p:nvSpPr>
        <p:spPr bwMode="auto">
          <a:xfrm>
            <a:off x="7489825" y="3582988"/>
            <a:ext cx="1655763" cy="16557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080" name="Oval 165"/>
          <p:cNvSpPr>
            <a:spLocks noChangeArrowheads="1"/>
          </p:cNvSpPr>
          <p:nvPr/>
        </p:nvSpPr>
        <p:spPr bwMode="auto">
          <a:xfrm>
            <a:off x="5643563" y="2386013"/>
            <a:ext cx="1873250" cy="18732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lang="ko-KR" altLang="en-US" sz="1800">
              <a:solidFill>
                <a:schemeClr val="bg1"/>
              </a:solidFill>
              <a:latin typeface="Gulim" charset="0"/>
              <a:ea typeface="Gulim" charset="0"/>
              <a:cs typeface="Gulim" charset="0"/>
            </a:endParaRPr>
          </a:p>
        </p:txBody>
      </p:sp>
      <p:sp>
        <p:nvSpPr>
          <p:cNvPr id="208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208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2083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DDDDDD"/>
                  </a:outerShdw>
                </a:effectLst>
                <a:ea typeface="Gulim" charset="0"/>
                <a:cs typeface="Gulim" charset="0"/>
              </a:defRPr>
            </a:lvl1pPr>
          </a:lstStyle>
          <a:p>
            <a:endParaRPr lang="en-US"/>
          </a:p>
        </p:txBody>
      </p:sp>
      <p:sp>
        <p:nvSpPr>
          <p:cNvPr id="208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DDDDDD"/>
                  </a:outerShdw>
                </a:effectLst>
                <a:ea typeface="Gulim" charset="0"/>
                <a:cs typeface="Gulim" charset="0"/>
              </a:defRPr>
            </a:lvl1pPr>
          </a:lstStyle>
          <a:p>
            <a:endParaRPr lang="en-US"/>
          </a:p>
        </p:txBody>
      </p:sp>
      <p:sp>
        <p:nvSpPr>
          <p:cNvPr id="208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DDDDDD"/>
                  </a:outerShdw>
                </a:effectLst>
                <a:ea typeface="Gulim" charset="0"/>
                <a:cs typeface="Gulim" charset="0"/>
              </a:defRPr>
            </a:lvl1pPr>
          </a:lstStyle>
          <a:p>
            <a:fld id="{ECA3640A-A514-F44C-83AC-660B0E024E58}" type="slidenum">
              <a:rPr lang="ko-KR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8" descr="校徽一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80728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32321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0" y="979140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3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0" y="979140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1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0" y="979140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0" y="979140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237312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2014/11/13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1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-6923" y="991353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1" name="矩形 15"/>
          <p:cNvSpPr/>
          <p:nvPr userDrawn="1"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4"/>
          <p:cNvSpPr/>
          <p:nvPr userDrawn="1"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8" descr="校徽一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980728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32321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8728"/>
            <a:ext cx="9144000" cy="97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校徽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78" y="44624"/>
            <a:ext cx="818837" cy="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0" y="979140"/>
            <a:ext cx="9144000" cy="15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3608" y="116632"/>
            <a:ext cx="44526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905"/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Southeast University</a:t>
            </a:r>
            <a:endParaRPr lang="zh-CN" altLang="en-US" sz="4400" b="1" dirty="0">
              <a:ln w="1905"/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3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115616" y="1412776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Technical communication  (</a:t>
            </a:r>
            <a:r>
              <a:rPr lang="en-US" altLang="zh-CN" sz="4000" dirty="0"/>
              <a:t>TC</a:t>
            </a:r>
            <a:r>
              <a:rPr lang="en-US" sz="4000" dirty="0"/>
              <a:t>) </a:t>
            </a:r>
            <a:br>
              <a:rPr lang="en-US" sz="4000" dirty="0"/>
            </a:br>
            <a:r>
              <a:rPr lang="zh-CN" altLang="en-US" sz="4000" dirty="0">
                <a:latin typeface="黑体" charset="0"/>
                <a:ea typeface="黑体" charset="0"/>
                <a:cs typeface="黑体" charset="0"/>
              </a:rPr>
              <a:t>技术传播与写作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743200" y="2996952"/>
            <a:ext cx="3989040" cy="8640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+mn-lt"/>
              </a:rPr>
              <a:t>Memo  writing</a:t>
            </a:r>
          </a:p>
        </p:txBody>
      </p:sp>
    </p:spTree>
    <p:extLst>
      <p:ext uri="{BB962C8B-B14F-4D97-AF65-F5344CB8AC3E}">
        <p14:creationId xmlns:p14="http://schemas.microsoft.com/office/powerpoint/2010/main" val="411625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13793"/>
              </p:ext>
            </p:extLst>
          </p:nvPr>
        </p:nvGraphicFramePr>
        <p:xfrm>
          <a:off x="251520" y="1772816"/>
          <a:ext cx="8784976" cy="408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  <a:gridCol w="4392488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Before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After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98290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64904"/>
            <a:ext cx="4279900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64904"/>
            <a:ext cx="4254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908720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Task 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 </a:t>
            </a:r>
            <a:r>
              <a:rPr lang="en-US" sz="2400" b="1" dirty="0" smtClean="0"/>
              <a:t>Sample </a:t>
            </a:r>
            <a:r>
              <a:rPr lang="en-US" sz="2400" b="1" dirty="0"/>
              <a:t>memo </a:t>
            </a:r>
            <a:r>
              <a:rPr lang="en-US" sz="2400" b="1" dirty="0" smtClean="0"/>
              <a:t>and </a:t>
            </a:r>
            <a:r>
              <a:rPr lang="en-US" sz="2400" b="1" dirty="0"/>
              <a:t>revision </a:t>
            </a:r>
            <a:endParaRPr lang="zh-CN" alt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01800"/>
            <a:ext cx="87757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0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51" t="5536" r="5785" b="4461"/>
          <a:stretch/>
        </p:blipFill>
        <p:spPr>
          <a:xfrm>
            <a:off x="107504" y="1340768"/>
            <a:ext cx="6146801" cy="435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692696"/>
            <a:ext cx="18161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16" y="1844824"/>
            <a:ext cx="2197100" cy="181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332" y="3789040"/>
            <a:ext cx="21209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808" y="5229200"/>
            <a:ext cx="2133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2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0"/>
            <a:ext cx="9252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916832"/>
            <a:ext cx="6120680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Contents: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Warm-up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Tasks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71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412776"/>
            <a:ext cx="7704856" cy="407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Warm-up</a:t>
            </a:r>
            <a:endParaRPr lang="zh-CN" altLang="en-US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914400" lvl="1" indent="-457200">
              <a:lnSpc>
                <a:spcPct val="130000"/>
              </a:lnSpc>
              <a:buFont typeface="Arial"/>
              <a:buChar char="•"/>
            </a:pPr>
            <a:r>
              <a:rPr lang="en-US" altLang="zh-CN" sz="2800" dirty="0" smtClean="0">
                <a:latin typeface="Times New Roman"/>
                <a:cs typeface="Times New Roman"/>
              </a:rPr>
              <a:t>What is</a:t>
            </a:r>
            <a:r>
              <a:rPr lang="zh-CN" altLang="en-US" sz="2800" dirty="0" smtClean="0">
                <a:latin typeface="Times New Roman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cs typeface="Times New Roman"/>
              </a:rPr>
              <a:t>memo?</a:t>
            </a:r>
          </a:p>
          <a:p>
            <a:pPr marL="1371600" lvl="2" indent="-457200">
              <a:lnSpc>
                <a:spcPct val="130000"/>
              </a:lnSpc>
              <a:buFont typeface="Arial"/>
              <a:buChar char="•"/>
            </a:pPr>
            <a:r>
              <a:rPr lang="en-US" altLang="zh-CN" sz="2800" dirty="0" smtClean="0"/>
              <a:t>Memos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hard-copy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correspondence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written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company.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914400" lvl="1" indent="-457200">
              <a:lnSpc>
                <a:spcPct val="130000"/>
              </a:lnSpc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1371600" lvl="2" indent="-457200">
              <a:lnSpc>
                <a:spcPct val="130000"/>
              </a:lnSpc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914400" lvl="1" indent="-457200">
              <a:lnSpc>
                <a:spcPct val="130000"/>
              </a:lnSpc>
              <a:buFont typeface="Arial"/>
              <a:buChar char="•"/>
            </a:pPr>
            <a:endParaRPr lang="zh-CN" alt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721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24744"/>
            <a:ext cx="86409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Why memo? </a:t>
            </a:r>
          </a:p>
          <a:p>
            <a:pPr marL="457200" indent="-457200" algn="just">
              <a:buFont typeface="Arial"/>
              <a:buChar char="•"/>
            </a:pPr>
            <a:r>
              <a:rPr lang="en-US" altLang="zh-CN" sz="2400" b="1" dirty="0">
                <a:latin typeface="Times New Roman"/>
                <a:cs typeface="Times New Roman"/>
              </a:rPr>
              <a:t>Documentation</a:t>
            </a:r>
            <a:r>
              <a:rPr lang="en-US" altLang="zh-CN" sz="2400" dirty="0">
                <a:latin typeface="Times New Roman"/>
                <a:cs typeface="Times New Roman"/>
              </a:rPr>
              <a:t>—expenses,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incidents,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accidents,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problems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encountered,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c</a:t>
            </a:r>
            <a:r>
              <a:rPr lang="en-US" altLang="zh-CN" sz="2400" dirty="0" smtClean="0">
                <a:latin typeface="Times New Roman"/>
                <a:cs typeface="Times New Roman"/>
              </a:rPr>
              <a:t>osts</a:t>
            </a:r>
            <a:r>
              <a:rPr lang="en-US" altLang="zh-CN" sz="2400" dirty="0">
                <a:latin typeface="Times New Roman"/>
                <a:cs typeface="Times New Roman"/>
              </a:rPr>
              <a:t>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study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findings,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hiring,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firings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and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reallocations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of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staff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or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equipment.</a:t>
            </a:r>
          </a:p>
          <a:p>
            <a:pPr marL="457200" indent="-457200" algn="just">
              <a:buFont typeface="Arial"/>
              <a:buChar char="•"/>
            </a:pPr>
            <a:r>
              <a:rPr lang="en-US" altLang="zh-CN" sz="2400" b="1" dirty="0">
                <a:latin typeface="Times New Roman"/>
                <a:cs typeface="Times New Roman"/>
              </a:rPr>
              <a:t>Confirmation</a:t>
            </a:r>
            <a:r>
              <a:rPr lang="en-US" altLang="zh-CN" sz="2400" dirty="0">
                <a:latin typeface="Times New Roman"/>
                <a:cs typeface="Times New Roman"/>
              </a:rPr>
              <a:t>—a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meeting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agenda,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date,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time,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and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location;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decision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to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purchase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or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sell</a:t>
            </a:r>
          </a:p>
          <a:p>
            <a:pPr marL="457200" indent="-457200" algn="just">
              <a:buFont typeface="Arial"/>
              <a:buChar char="•"/>
            </a:pPr>
            <a:r>
              <a:rPr lang="en-US" altLang="zh-CN" sz="2400" b="1" dirty="0">
                <a:latin typeface="Times New Roman"/>
                <a:cs typeface="Times New Roman"/>
              </a:rPr>
              <a:t>Procedure</a:t>
            </a:r>
            <a:r>
              <a:rPr lang="en-US" altLang="zh-CN" sz="2400" dirty="0">
                <a:latin typeface="Times New Roman"/>
                <a:cs typeface="Times New Roman"/>
              </a:rPr>
              <a:t>—how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to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set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up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accounts,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research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on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the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company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intranet,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operate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new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machinery,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use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new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software,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etc</a:t>
            </a:r>
            <a:r>
              <a:rPr lang="en-US" altLang="zh-CN" sz="2400" dirty="0" smtClean="0">
                <a:latin typeface="Times New Roman"/>
                <a:cs typeface="Times New Roman"/>
              </a:rPr>
              <a:t>.</a:t>
            </a:r>
          </a:p>
          <a:p>
            <a:pPr marL="457200" indent="-457200" algn="just">
              <a:buFont typeface="Arial"/>
              <a:buChar char="•"/>
            </a:pPr>
            <a:r>
              <a:rPr lang="en-US" altLang="zh-CN" sz="2400" dirty="0" smtClean="0">
                <a:latin typeface="Times New Roman"/>
                <a:cs typeface="Times New Roman"/>
              </a:rPr>
              <a:t>Recommendations, feasibility, status, inquiry and cover, etc.</a:t>
            </a:r>
          </a:p>
          <a:p>
            <a:pPr marL="457200" indent="-457200" algn="just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6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052736"/>
            <a:ext cx="4572000" cy="7489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4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Memo vs. </a:t>
            </a:r>
            <a:r>
              <a:rPr lang="en-US" sz="3200" b="1" dirty="0" smtClean="0">
                <a:latin typeface="Times New Roman"/>
                <a:cs typeface="Times New Roman"/>
              </a:rPr>
              <a:t>email</a:t>
            </a:r>
            <a:endParaRPr lang="zh-CN" altLang="en-US" sz="32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80" y="980728"/>
            <a:ext cx="9067800" cy="561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332656"/>
            <a:ext cx="77768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Differences among memos, letters and E-mails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484784"/>
            <a:ext cx="7056784" cy="4896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08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76300"/>
            <a:ext cx="9118600" cy="510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2656"/>
            <a:ext cx="8737600" cy="52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980728"/>
            <a:ext cx="7092280" cy="482453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2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" y="1412776"/>
            <a:ext cx="9093200" cy="199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56992"/>
            <a:ext cx="8763000" cy="372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80728"/>
            <a:ext cx="8737600" cy="52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1556792"/>
            <a:ext cx="210401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too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informal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Moderately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formal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556792"/>
            <a:ext cx="7200800" cy="53012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51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980728"/>
            <a:ext cx="8712968" cy="523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40000"/>
              </a:lnSpc>
            </a:pP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Group discussion</a:t>
            </a:r>
            <a:endParaRPr lang="en-US" altLang="zh-CN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/>
              <a:cs typeface="Times New Roman"/>
            </a:endParaRPr>
          </a:p>
          <a:p>
            <a:pPr lvl="1" algn="just">
              <a:lnSpc>
                <a:spcPct val="140000"/>
              </a:lnSpc>
            </a:pP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What</a:t>
            </a:r>
            <a:r>
              <a:rPr lang="zh-CN" alt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are</a:t>
            </a:r>
            <a:r>
              <a:rPr lang="zh-CN" alt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ey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components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memo?</a:t>
            </a:r>
            <a:r>
              <a:rPr lang="zh-CN" alt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(see</a:t>
            </a:r>
            <a:r>
              <a:rPr lang="zh-CN" alt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word</a:t>
            </a:r>
            <a:r>
              <a:rPr lang="zh-CN" altLang="en-US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file)</a:t>
            </a:r>
          </a:p>
          <a:p>
            <a:pPr marL="971550" lvl="1" indent="-514350" algn="just">
              <a:lnSpc>
                <a:spcPct val="140000"/>
              </a:lnSpc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Memo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identification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lines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(Subject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line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should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be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specific)</a:t>
            </a:r>
          </a:p>
          <a:p>
            <a:pPr marL="971550" lvl="1" indent="-514350" algn="just">
              <a:lnSpc>
                <a:spcPct val="140000"/>
              </a:lnSpc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Introduction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(clear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statement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of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purpose)</a:t>
            </a:r>
          </a:p>
          <a:p>
            <a:pPr marL="971550" lvl="1" indent="-514350" algn="just">
              <a:lnSpc>
                <a:spcPct val="140000"/>
              </a:lnSpc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Summary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(</a:t>
            </a:r>
            <a:r>
              <a:rPr lang="en-US" altLang="zh-CN" sz="2400" dirty="0" smtClean="0">
                <a:latin typeface="Times New Roman"/>
                <a:cs typeface="Times New Roman"/>
              </a:rPr>
              <a:t>main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idea;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request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for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meeting)</a:t>
            </a:r>
          </a:p>
          <a:p>
            <a:pPr marL="971550" lvl="1" indent="-514350" algn="just">
              <a:lnSpc>
                <a:spcPct val="140000"/>
              </a:lnSpc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Discussion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(details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about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the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message,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background,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zh-CN" altLang="zh-CN" sz="2400" dirty="0" smtClean="0">
                <a:latin typeface="Times New Roman"/>
                <a:cs typeface="Times New Roman"/>
              </a:rPr>
              <a:t>i</a:t>
            </a:r>
            <a:r>
              <a:rPr lang="en-US" altLang="zh-CN" sz="2400" dirty="0" smtClean="0">
                <a:latin typeface="Times New Roman"/>
                <a:cs typeface="Times New Roman"/>
              </a:rPr>
              <a:t>.e.,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two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out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of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500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models)</a:t>
            </a:r>
          </a:p>
          <a:p>
            <a:pPr marL="971550" lvl="1" indent="-514350" algn="just">
              <a:lnSpc>
                <a:spcPct val="140000"/>
              </a:lnSpc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Conclusion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(should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only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consider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the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external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drive)</a:t>
            </a:r>
          </a:p>
          <a:p>
            <a:pPr marL="971550" lvl="1" indent="-514350" algn="just">
              <a:lnSpc>
                <a:spcPct val="140000"/>
              </a:lnSpc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Recommendation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(statement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of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what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the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reader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should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do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next)</a:t>
            </a:r>
          </a:p>
        </p:txBody>
      </p:sp>
    </p:spTree>
    <p:extLst>
      <p:ext uri="{BB962C8B-B14F-4D97-AF65-F5344CB8AC3E}">
        <p14:creationId xmlns:p14="http://schemas.microsoft.com/office/powerpoint/2010/main" val="171154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196752"/>
            <a:ext cx="74168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Task 1</a:t>
            </a:r>
            <a:r>
              <a:rPr lang="zh-CN" altLang="en-US" sz="3200" b="1" dirty="0"/>
              <a:t>：</a:t>
            </a:r>
            <a:r>
              <a:rPr lang="en-US" sz="3200" dirty="0" smtClean="0"/>
              <a:t>Sample memo</a:t>
            </a:r>
            <a:r>
              <a:rPr lang="en-US" altLang="zh-CN" sz="3200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smtClean="0"/>
              <a:t>revision</a:t>
            </a:r>
            <a:endParaRPr lang="zh-CN" alt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45200"/>
              </p:ext>
            </p:extLst>
          </p:nvPr>
        </p:nvGraphicFramePr>
        <p:xfrm>
          <a:off x="251520" y="1916831"/>
          <a:ext cx="8640960" cy="425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5263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Before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After </a:t>
                      </a:r>
                      <a:endParaRPr lang="en-US" dirty="0"/>
                    </a:p>
                  </a:txBody>
                  <a:tcPr/>
                </a:tc>
              </a:tr>
              <a:tr h="7402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Subject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46599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3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564904"/>
            <a:ext cx="2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quarterly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sales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429000"/>
            <a:ext cx="4176464" cy="1905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429000"/>
            <a:ext cx="4089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8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东南大学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7_东南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8_东南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1_东南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Conference Organizers and Session Modes">
  <a:themeElements>
    <a:clrScheme name="rainsdrops_II 2">
      <a:dk1>
        <a:srgbClr val="003300"/>
      </a:dk1>
      <a:lt1>
        <a:srgbClr val="FFFFFF"/>
      </a:lt1>
      <a:dk2>
        <a:srgbClr val="507800"/>
      </a:dk2>
      <a:lt2>
        <a:srgbClr val="135113"/>
      </a:lt2>
      <a:accent1>
        <a:srgbClr val="8FAD2F"/>
      </a:accent1>
      <a:accent2>
        <a:srgbClr val="F2EF62"/>
      </a:accent2>
      <a:accent3>
        <a:srgbClr val="FFFFFF"/>
      </a:accent3>
      <a:accent4>
        <a:srgbClr val="002A00"/>
      </a:accent4>
      <a:accent5>
        <a:srgbClr val="C6D3AD"/>
      </a:accent5>
      <a:accent6>
        <a:srgbClr val="DBD958"/>
      </a:accent6>
      <a:hlink>
        <a:srgbClr val="BAD16F"/>
      </a:hlink>
      <a:folHlink>
        <a:srgbClr val="DBE8B2"/>
      </a:folHlink>
    </a:clrScheme>
    <a:fontScheme name="rainsdrops_II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rainsdrops_II 1">
        <a:dk1>
          <a:srgbClr val="142328"/>
        </a:dk1>
        <a:lt1>
          <a:srgbClr val="FFFFFF"/>
        </a:lt1>
        <a:dk2>
          <a:srgbClr val="38629A"/>
        </a:dk2>
        <a:lt2>
          <a:srgbClr val="1E3750"/>
        </a:lt2>
        <a:accent1>
          <a:srgbClr val="8EB7FD"/>
        </a:accent1>
        <a:accent2>
          <a:srgbClr val="F9DDF9"/>
        </a:accent2>
        <a:accent3>
          <a:srgbClr val="FFFFFF"/>
        </a:accent3>
        <a:accent4>
          <a:srgbClr val="0F1C21"/>
        </a:accent4>
        <a:accent5>
          <a:srgbClr val="C6D8FE"/>
        </a:accent5>
        <a:accent6>
          <a:srgbClr val="E2C8E2"/>
        </a:accent6>
        <a:hlink>
          <a:srgbClr val="B6D5F4"/>
        </a:hlink>
        <a:folHlink>
          <a:srgbClr val="DAE4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2">
        <a:dk1>
          <a:srgbClr val="003300"/>
        </a:dk1>
        <a:lt1>
          <a:srgbClr val="FFFFFF"/>
        </a:lt1>
        <a:dk2>
          <a:srgbClr val="507800"/>
        </a:dk2>
        <a:lt2>
          <a:srgbClr val="135113"/>
        </a:lt2>
        <a:accent1>
          <a:srgbClr val="8FAD2F"/>
        </a:accent1>
        <a:accent2>
          <a:srgbClr val="F2EF62"/>
        </a:accent2>
        <a:accent3>
          <a:srgbClr val="FFFFFF"/>
        </a:accent3>
        <a:accent4>
          <a:srgbClr val="002A00"/>
        </a:accent4>
        <a:accent5>
          <a:srgbClr val="C6D3AD"/>
        </a:accent5>
        <a:accent6>
          <a:srgbClr val="DBD958"/>
        </a:accent6>
        <a:hlink>
          <a:srgbClr val="BAD16F"/>
        </a:hlink>
        <a:folHlink>
          <a:srgbClr val="DBE8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3">
        <a:dk1>
          <a:srgbClr val="0B1F27"/>
        </a:dk1>
        <a:lt1>
          <a:srgbClr val="FFFFFF"/>
        </a:lt1>
        <a:dk2>
          <a:srgbClr val="266984"/>
        </a:dk2>
        <a:lt2>
          <a:srgbClr val="1B4A5D"/>
        </a:lt2>
        <a:accent1>
          <a:srgbClr val="389BC2"/>
        </a:accent1>
        <a:accent2>
          <a:srgbClr val="D7D7D7"/>
        </a:accent2>
        <a:accent3>
          <a:srgbClr val="FFFFFF"/>
        </a:accent3>
        <a:accent4>
          <a:srgbClr val="081920"/>
        </a:accent4>
        <a:accent5>
          <a:srgbClr val="AECBDD"/>
        </a:accent5>
        <a:accent6>
          <a:srgbClr val="C3C3C3"/>
        </a:accent6>
        <a:hlink>
          <a:srgbClr val="9ACDE2"/>
        </a:hlink>
        <a:folHlink>
          <a:srgbClr val="C9E4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4">
        <a:dk1>
          <a:srgbClr val="39340D"/>
        </a:dk1>
        <a:lt1>
          <a:srgbClr val="FFFFFF"/>
        </a:lt1>
        <a:dk2>
          <a:srgbClr val="808000"/>
        </a:dk2>
        <a:lt2>
          <a:srgbClr val="6A6018"/>
        </a:lt2>
        <a:accent1>
          <a:srgbClr val="AD9E2F"/>
        </a:accent1>
        <a:accent2>
          <a:srgbClr val="A6E0B4"/>
        </a:accent2>
        <a:accent3>
          <a:srgbClr val="FFFFFF"/>
        </a:accent3>
        <a:accent4>
          <a:srgbClr val="2F2B09"/>
        </a:accent4>
        <a:accent5>
          <a:srgbClr val="D3CCAD"/>
        </a:accent5>
        <a:accent6>
          <a:srgbClr val="96CBA3"/>
        </a:accent6>
        <a:hlink>
          <a:srgbClr val="DBCF79"/>
        </a:hlink>
        <a:folHlink>
          <a:srgbClr val="ECE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rainsdrops_II">
  <a:themeElements>
    <a:clrScheme name="1_rainsdrops_II 2">
      <a:dk1>
        <a:srgbClr val="003300"/>
      </a:dk1>
      <a:lt1>
        <a:srgbClr val="FFFFFF"/>
      </a:lt1>
      <a:dk2>
        <a:srgbClr val="507800"/>
      </a:dk2>
      <a:lt2>
        <a:srgbClr val="135113"/>
      </a:lt2>
      <a:accent1>
        <a:srgbClr val="8FAD2F"/>
      </a:accent1>
      <a:accent2>
        <a:srgbClr val="F2EF62"/>
      </a:accent2>
      <a:accent3>
        <a:srgbClr val="FFFFFF"/>
      </a:accent3>
      <a:accent4>
        <a:srgbClr val="002A00"/>
      </a:accent4>
      <a:accent5>
        <a:srgbClr val="C6D3AD"/>
      </a:accent5>
      <a:accent6>
        <a:srgbClr val="DBD958"/>
      </a:accent6>
      <a:hlink>
        <a:srgbClr val="BAD16F"/>
      </a:hlink>
      <a:folHlink>
        <a:srgbClr val="DBE8B2"/>
      </a:folHlink>
    </a:clrScheme>
    <a:fontScheme name="1_rainsdrops_II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_rainsdrops_II 1">
        <a:dk1>
          <a:srgbClr val="142328"/>
        </a:dk1>
        <a:lt1>
          <a:srgbClr val="FFFFFF"/>
        </a:lt1>
        <a:dk2>
          <a:srgbClr val="38629A"/>
        </a:dk2>
        <a:lt2>
          <a:srgbClr val="1E3750"/>
        </a:lt2>
        <a:accent1>
          <a:srgbClr val="8EB7FD"/>
        </a:accent1>
        <a:accent2>
          <a:srgbClr val="F9DDF9"/>
        </a:accent2>
        <a:accent3>
          <a:srgbClr val="FFFFFF"/>
        </a:accent3>
        <a:accent4>
          <a:srgbClr val="0F1C21"/>
        </a:accent4>
        <a:accent5>
          <a:srgbClr val="C6D8FE"/>
        </a:accent5>
        <a:accent6>
          <a:srgbClr val="E2C8E2"/>
        </a:accent6>
        <a:hlink>
          <a:srgbClr val="B6D5F4"/>
        </a:hlink>
        <a:folHlink>
          <a:srgbClr val="DAE4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insdrops_II 2">
        <a:dk1>
          <a:srgbClr val="003300"/>
        </a:dk1>
        <a:lt1>
          <a:srgbClr val="FFFFFF"/>
        </a:lt1>
        <a:dk2>
          <a:srgbClr val="507800"/>
        </a:dk2>
        <a:lt2>
          <a:srgbClr val="135113"/>
        </a:lt2>
        <a:accent1>
          <a:srgbClr val="8FAD2F"/>
        </a:accent1>
        <a:accent2>
          <a:srgbClr val="F2EF62"/>
        </a:accent2>
        <a:accent3>
          <a:srgbClr val="FFFFFF"/>
        </a:accent3>
        <a:accent4>
          <a:srgbClr val="002A00"/>
        </a:accent4>
        <a:accent5>
          <a:srgbClr val="C6D3AD"/>
        </a:accent5>
        <a:accent6>
          <a:srgbClr val="DBD958"/>
        </a:accent6>
        <a:hlink>
          <a:srgbClr val="BAD16F"/>
        </a:hlink>
        <a:folHlink>
          <a:srgbClr val="DBE8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insdrops_II 3">
        <a:dk1>
          <a:srgbClr val="0B1F27"/>
        </a:dk1>
        <a:lt1>
          <a:srgbClr val="FFFFFF"/>
        </a:lt1>
        <a:dk2>
          <a:srgbClr val="266984"/>
        </a:dk2>
        <a:lt2>
          <a:srgbClr val="1B4A5D"/>
        </a:lt2>
        <a:accent1>
          <a:srgbClr val="389BC2"/>
        </a:accent1>
        <a:accent2>
          <a:srgbClr val="D7D7D7"/>
        </a:accent2>
        <a:accent3>
          <a:srgbClr val="FFFFFF"/>
        </a:accent3>
        <a:accent4>
          <a:srgbClr val="081920"/>
        </a:accent4>
        <a:accent5>
          <a:srgbClr val="AECBDD"/>
        </a:accent5>
        <a:accent6>
          <a:srgbClr val="C3C3C3"/>
        </a:accent6>
        <a:hlink>
          <a:srgbClr val="9ACDE2"/>
        </a:hlink>
        <a:folHlink>
          <a:srgbClr val="C9E4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insdrops_II 4">
        <a:dk1>
          <a:srgbClr val="39340D"/>
        </a:dk1>
        <a:lt1>
          <a:srgbClr val="FFFFFF"/>
        </a:lt1>
        <a:dk2>
          <a:srgbClr val="808000"/>
        </a:dk2>
        <a:lt2>
          <a:srgbClr val="6A6018"/>
        </a:lt2>
        <a:accent1>
          <a:srgbClr val="AD9E2F"/>
        </a:accent1>
        <a:accent2>
          <a:srgbClr val="A6E0B4"/>
        </a:accent2>
        <a:accent3>
          <a:srgbClr val="FFFFFF"/>
        </a:accent3>
        <a:accent4>
          <a:srgbClr val="2F2B09"/>
        </a:accent4>
        <a:accent5>
          <a:srgbClr val="D3CCAD"/>
        </a:accent5>
        <a:accent6>
          <a:srgbClr val="96CBA3"/>
        </a:accent6>
        <a:hlink>
          <a:srgbClr val="DBCF79"/>
        </a:hlink>
        <a:folHlink>
          <a:srgbClr val="ECE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东南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东南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东南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东南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memo writing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东南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238</Words>
  <Application>Microsoft Macintosh PowerPoint</Application>
  <PresentationFormat>On-screen Show (4:3)</PresentationFormat>
  <Paragraphs>49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2_东南大学</vt:lpstr>
      <vt:lpstr>自定义设计方案</vt:lpstr>
      <vt:lpstr>5_东南大学</vt:lpstr>
      <vt:lpstr>4_东南大学</vt:lpstr>
      <vt:lpstr>3_东南大学</vt:lpstr>
      <vt:lpstr>东南大学</vt:lpstr>
      <vt:lpstr>memo writing</vt:lpstr>
      <vt:lpstr>1_自定义设计方案</vt:lpstr>
      <vt:lpstr>6_东南大学</vt:lpstr>
      <vt:lpstr>7_东南大学</vt:lpstr>
      <vt:lpstr>8_东南大学</vt:lpstr>
      <vt:lpstr>1_东南大学</vt:lpstr>
      <vt:lpstr>Conference Organizers and Session Modes</vt:lpstr>
      <vt:lpstr>1_rainsdrops_II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62</cp:revision>
  <dcterms:created xsi:type="dcterms:W3CDTF">2016-04-11T08:17:09Z</dcterms:created>
  <dcterms:modified xsi:type="dcterms:W3CDTF">2017-11-22T06:36:05Z</dcterms:modified>
</cp:coreProperties>
</file>