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79" r:id="rId3"/>
    <p:sldId id="359" r:id="rId4"/>
    <p:sldId id="285" r:id="rId5"/>
    <p:sldId id="335" r:id="rId6"/>
    <p:sldId id="336" r:id="rId7"/>
    <p:sldId id="337" r:id="rId8"/>
    <p:sldId id="339" r:id="rId9"/>
    <p:sldId id="338" r:id="rId10"/>
    <p:sldId id="360" r:id="rId11"/>
    <p:sldId id="364" r:id="rId12"/>
    <p:sldId id="365" r:id="rId13"/>
    <p:sldId id="356" r:id="rId14"/>
    <p:sldId id="358" r:id="rId15"/>
    <p:sldId id="280" r:id="rId16"/>
    <p:sldId id="281" r:id="rId17"/>
    <p:sldId id="274" r:id="rId18"/>
    <p:sldId id="299" r:id="rId19"/>
    <p:sldId id="300" r:id="rId20"/>
    <p:sldId id="282" r:id="rId21"/>
    <p:sldId id="294" r:id="rId22"/>
    <p:sldId id="363" r:id="rId23"/>
    <p:sldId id="366" r:id="rId24"/>
    <p:sldId id="293" r:id="rId25"/>
    <p:sldId id="306" r:id="rId26"/>
    <p:sldId id="305" r:id="rId27"/>
    <p:sldId id="362" r:id="rId28"/>
    <p:sldId id="344" r:id="rId29"/>
    <p:sldId id="341" r:id="rId30"/>
    <p:sldId id="342" r:id="rId31"/>
    <p:sldId id="343" r:id="rId32"/>
    <p:sldId id="345" r:id="rId33"/>
    <p:sldId id="346" r:id="rId34"/>
    <p:sldId id="347" r:id="rId35"/>
    <p:sldId id="348" r:id="rId36"/>
    <p:sldId id="349" r:id="rId37"/>
    <p:sldId id="350" r:id="rId38"/>
    <p:sldId id="355" r:id="rId39"/>
    <p:sldId id="351" r:id="rId40"/>
    <p:sldId id="352" r:id="rId41"/>
    <p:sldId id="353" r:id="rId42"/>
    <p:sldId id="354" r:id="rId43"/>
    <p:sldId id="361" r:id="rId44"/>
    <p:sldId id="296" r:id="rId45"/>
    <p:sldId id="292" r:id="rId46"/>
    <p:sldId id="286" r:id="rId47"/>
    <p:sldId id="259" r:id="rId48"/>
    <p:sldId id="302" r:id="rId49"/>
    <p:sldId id="301" r:id="rId50"/>
    <p:sldId id="307" r:id="rId51"/>
    <p:sldId id="369" r:id="rId52"/>
    <p:sldId id="368" r:id="rId53"/>
    <p:sldId id="310" r:id="rId54"/>
    <p:sldId id="367" r:id="rId55"/>
    <p:sldId id="272" r:id="rId56"/>
    <p:sldId id="275" r:id="rId57"/>
    <p:sldId id="261" r:id="rId58"/>
    <p:sldId id="277" r:id="rId59"/>
    <p:sldId id="320" r:id="rId60"/>
    <p:sldId id="321" r:id="rId61"/>
    <p:sldId id="370" r:id="rId62"/>
    <p:sldId id="371" r:id="rId63"/>
    <p:sldId id="372" r:id="rId64"/>
    <p:sldId id="276"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16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1911" autoAdjust="0"/>
  </p:normalViewPr>
  <p:slideViewPr>
    <p:cSldViewPr snapToGrid="0">
      <p:cViewPr varScale="1">
        <p:scale>
          <a:sx n="106" d="100"/>
          <a:sy n="106" d="100"/>
        </p:scale>
        <p:origin x="84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F513D4-2DA8-4543-A566-6BA9D5BDC976}" type="doc">
      <dgm:prSet loTypeId="urn:microsoft.com/office/officeart/2005/8/layout/cycle2" loCatId="cycle" qsTypeId="urn:microsoft.com/office/officeart/2005/8/quickstyle/3d6" qsCatId="3D" csTypeId="urn:microsoft.com/office/officeart/2005/8/colors/colorful4" csCatId="colorful" phldr="1"/>
      <dgm:spPr/>
      <dgm:t>
        <a:bodyPr/>
        <a:lstStyle/>
        <a:p>
          <a:endParaRPr lang="zh-CN" altLang="en-US"/>
        </a:p>
      </dgm:t>
    </dgm:pt>
    <dgm:pt modelId="{5FEC2C5B-D694-4D6A-BDF3-2F8A21C4E686}">
      <dgm:prSet phldrT="[文本]"/>
      <dgm:spPr/>
      <dgm:t>
        <a:bodyPr/>
        <a:lstStyle/>
        <a:p>
          <a:r>
            <a:rPr lang="zh-CN" altLang="en-US" dirty="0"/>
            <a:t>数据</a:t>
          </a:r>
        </a:p>
      </dgm:t>
    </dgm:pt>
    <dgm:pt modelId="{F1516522-CB41-41E4-8AE3-14A2AC36952E}" type="parTrans" cxnId="{D5B5E8E3-26B0-4719-83D2-01B248782689}">
      <dgm:prSet/>
      <dgm:spPr/>
      <dgm:t>
        <a:bodyPr/>
        <a:lstStyle/>
        <a:p>
          <a:endParaRPr lang="zh-CN" altLang="en-US"/>
        </a:p>
      </dgm:t>
    </dgm:pt>
    <dgm:pt modelId="{7AD05D8A-058B-4A2B-8206-015F270D8C8D}" type="sibTrans" cxnId="{D5B5E8E3-26B0-4719-83D2-01B248782689}">
      <dgm:prSet/>
      <dgm:spPr/>
      <dgm:t>
        <a:bodyPr/>
        <a:lstStyle/>
        <a:p>
          <a:endParaRPr lang="zh-CN" altLang="en-US"/>
        </a:p>
      </dgm:t>
    </dgm:pt>
    <dgm:pt modelId="{3DD5D95E-2511-40BA-838F-E9164F21D3B5}">
      <dgm:prSet phldrT="[文本]"/>
      <dgm:spPr/>
      <dgm:t>
        <a:bodyPr/>
        <a:lstStyle/>
        <a:p>
          <a:r>
            <a:rPr lang="zh-CN" altLang="en-US" dirty="0"/>
            <a:t>信息</a:t>
          </a:r>
        </a:p>
      </dgm:t>
    </dgm:pt>
    <dgm:pt modelId="{6E447655-7531-40A8-8109-371C307EECE8}" type="parTrans" cxnId="{EA6C9345-D343-4E23-9C8B-756BE9AF6280}">
      <dgm:prSet/>
      <dgm:spPr/>
      <dgm:t>
        <a:bodyPr/>
        <a:lstStyle/>
        <a:p>
          <a:endParaRPr lang="zh-CN" altLang="en-US"/>
        </a:p>
      </dgm:t>
    </dgm:pt>
    <dgm:pt modelId="{DB41F23B-3EEC-4B8E-83F5-149729423977}" type="sibTrans" cxnId="{EA6C9345-D343-4E23-9C8B-756BE9AF6280}">
      <dgm:prSet/>
      <dgm:spPr/>
      <dgm:t>
        <a:bodyPr/>
        <a:lstStyle/>
        <a:p>
          <a:endParaRPr lang="zh-CN" altLang="en-US"/>
        </a:p>
      </dgm:t>
    </dgm:pt>
    <dgm:pt modelId="{7510FCD8-CDE6-43FA-9F1E-94E13E535DDD}">
      <dgm:prSet phldrT="[文本]"/>
      <dgm:spPr/>
      <dgm:t>
        <a:bodyPr/>
        <a:lstStyle/>
        <a:p>
          <a:r>
            <a:rPr lang="zh-CN" altLang="en-US" dirty="0"/>
            <a:t>知识</a:t>
          </a:r>
        </a:p>
      </dgm:t>
    </dgm:pt>
    <dgm:pt modelId="{0772E24A-3746-41A5-8DF7-80D313FB449A}" type="parTrans" cxnId="{1C11B335-CAB3-4D21-92E2-FA545233BE8B}">
      <dgm:prSet/>
      <dgm:spPr/>
      <dgm:t>
        <a:bodyPr/>
        <a:lstStyle/>
        <a:p>
          <a:endParaRPr lang="zh-CN" altLang="en-US"/>
        </a:p>
      </dgm:t>
    </dgm:pt>
    <dgm:pt modelId="{28201A76-A646-476B-A3B7-DC4D38D76D99}" type="sibTrans" cxnId="{1C11B335-CAB3-4D21-92E2-FA545233BE8B}">
      <dgm:prSet/>
      <dgm:spPr/>
      <dgm:t>
        <a:bodyPr/>
        <a:lstStyle/>
        <a:p>
          <a:endParaRPr lang="zh-CN" altLang="en-US"/>
        </a:p>
      </dgm:t>
    </dgm:pt>
    <dgm:pt modelId="{1FB554F8-33AF-4730-88B7-39BD505A1D75}">
      <dgm:prSet phldrT="[文本]"/>
      <dgm:spPr/>
      <dgm:t>
        <a:bodyPr/>
        <a:lstStyle/>
        <a:p>
          <a:r>
            <a:rPr lang="zh-CN" altLang="en-US" dirty="0"/>
            <a:t>智慧</a:t>
          </a:r>
        </a:p>
      </dgm:t>
    </dgm:pt>
    <dgm:pt modelId="{C80C55EC-1FF0-462E-ACC5-F69D6982CB20}" type="parTrans" cxnId="{34E6E014-84D0-4C4F-856D-B3F65B485EA2}">
      <dgm:prSet/>
      <dgm:spPr/>
      <dgm:t>
        <a:bodyPr/>
        <a:lstStyle/>
        <a:p>
          <a:endParaRPr lang="zh-CN" altLang="en-US"/>
        </a:p>
      </dgm:t>
    </dgm:pt>
    <dgm:pt modelId="{FA92F207-E294-439C-8738-C483D932741C}" type="sibTrans" cxnId="{34E6E014-84D0-4C4F-856D-B3F65B485EA2}">
      <dgm:prSet/>
      <dgm:spPr/>
      <dgm:t>
        <a:bodyPr/>
        <a:lstStyle/>
        <a:p>
          <a:endParaRPr lang="zh-CN" altLang="en-US"/>
        </a:p>
      </dgm:t>
    </dgm:pt>
    <dgm:pt modelId="{54F60EC0-AEFA-4489-8EFC-688932B6042F}" type="pres">
      <dgm:prSet presAssocID="{5AF513D4-2DA8-4543-A566-6BA9D5BDC976}" presName="cycle" presStyleCnt="0">
        <dgm:presLayoutVars>
          <dgm:dir/>
          <dgm:resizeHandles val="exact"/>
        </dgm:presLayoutVars>
      </dgm:prSet>
      <dgm:spPr/>
    </dgm:pt>
    <dgm:pt modelId="{3763E777-E930-48A0-8038-2F20A216A6F2}" type="pres">
      <dgm:prSet presAssocID="{5FEC2C5B-D694-4D6A-BDF3-2F8A21C4E686}" presName="node" presStyleLbl="node1" presStyleIdx="0" presStyleCnt="4">
        <dgm:presLayoutVars>
          <dgm:bulletEnabled val="1"/>
        </dgm:presLayoutVars>
      </dgm:prSet>
      <dgm:spPr/>
    </dgm:pt>
    <dgm:pt modelId="{D5D78ED6-6185-4AD1-AAD9-44EE6A81F460}" type="pres">
      <dgm:prSet presAssocID="{7AD05D8A-058B-4A2B-8206-015F270D8C8D}" presName="sibTrans" presStyleLbl="sibTrans2D1" presStyleIdx="0" presStyleCnt="4"/>
      <dgm:spPr/>
    </dgm:pt>
    <dgm:pt modelId="{1B6321CE-6358-4C48-9C57-597DC7535BA5}" type="pres">
      <dgm:prSet presAssocID="{7AD05D8A-058B-4A2B-8206-015F270D8C8D}" presName="connectorText" presStyleLbl="sibTrans2D1" presStyleIdx="0" presStyleCnt="4"/>
      <dgm:spPr/>
    </dgm:pt>
    <dgm:pt modelId="{B7AFBCB4-29E4-481B-B24E-F265379D54C9}" type="pres">
      <dgm:prSet presAssocID="{3DD5D95E-2511-40BA-838F-E9164F21D3B5}" presName="node" presStyleLbl="node1" presStyleIdx="1" presStyleCnt="4">
        <dgm:presLayoutVars>
          <dgm:bulletEnabled val="1"/>
        </dgm:presLayoutVars>
      </dgm:prSet>
      <dgm:spPr/>
    </dgm:pt>
    <dgm:pt modelId="{2AD3A863-D917-48CE-BF3C-CD9F85FBF6C2}" type="pres">
      <dgm:prSet presAssocID="{DB41F23B-3EEC-4B8E-83F5-149729423977}" presName="sibTrans" presStyleLbl="sibTrans2D1" presStyleIdx="1" presStyleCnt="4"/>
      <dgm:spPr/>
    </dgm:pt>
    <dgm:pt modelId="{0A564A9B-259B-4B1C-83FE-9A9A18242AB4}" type="pres">
      <dgm:prSet presAssocID="{DB41F23B-3EEC-4B8E-83F5-149729423977}" presName="connectorText" presStyleLbl="sibTrans2D1" presStyleIdx="1" presStyleCnt="4"/>
      <dgm:spPr/>
    </dgm:pt>
    <dgm:pt modelId="{92D7E2F3-9F12-4844-8263-5318972C05AE}" type="pres">
      <dgm:prSet presAssocID="{7510FCD8-CDE6-43FA-9F1E-94E13E535DDD}" presName="node" presStyleLbl="node1" presStyleIdx="2" presStyleCnt="4">
        <dgm:presLayoutVars>
          <dgm:bulletEnabled val="1"/>
        </dgm:presLayoutVars>
      </dgm:prSet>
      <dgm:spPr/>
    </dgm:pt>
    <dgm:pt modelId="{F01BA3A0-9175-4A6D-9FB6-77DE4F12CAA7}" type="pres">
      <dgm:prSet presAssocID="{28201A76-A646-476B-A3B7-DC4D38D76D99}" presName="sibTrans" presStyleLbl="sibTrans2D1" presStyleIdx="2" presStyleCnt="4"/>
      <dgm:spPr/>
    </dgm:pt>
    <dgm:pt modelId="{FA026D6D-A0FE-4E38-B705-A283953B03B7}" type="pres">
      <dgm:prSet presAssocID="{28201A76-A646-476B-A3B7-DC4D38D76D99}" presName="connectorText" presStyleLbl="sibTrans2D1" presStyleIdx="2" presStyleCnt="4"/>
      <dgm:spPr/>
    </dgm:pt>
    <dgm:pt modelId="{05359062-3839-4633-A731-05E354F849C6}" type="pres">
      <dgm:prSet presAssocID="{1FB554F8-33AF-4730-88B7-39BD505A1D75}" presName="node" presStyleLbl="node1" presStyleIdx="3" presStyleCnt="4">
        <dgm:presLayoutVars>
          <dgm:bulletEnabled val="1"/>
        </dgm:presLayoutVars>
      </dgm:prSet>
      <dgm:spPr/>
    </dgm:pt>
    <dgm:pt modelId="{40834630-D72B-4FEA-B1F5-0A2E4FCB8C50}" type="pres">
      <dgm:prSet presAssocID="{FA92F207-E294-439C-8738-C483D932741C}" presName="sibTrans" presStyleLbl="sibTrans2D1" presStyleIdx="3" presStyleCnt="4"/>
      <dgm:spPr/>
    </dgm:pt>
    <dgm:pt modelId="{6ADA8CE5-81A3-4C5F-AFE9-F98B42F44073}" type="pres">
      <dgm:prSet presAssocID="{FA92F207-E294-439C-8738-C483D932741C}" presName="connectorText" presStyleLbl="sibTrans2D1" presStyleIdx="3" presStyleCnt="4"/>
      <dgm:spPr/>
    </dgm:pt>
  </dgm:ptLst>
  <dgm:cxnLst>
    <dgm:cxn modelId="{34E6E014-84D0-4C4F-856D-B3F65B485EA2}" srcId="{5AF513D4-2DA8-4543-A566-6BA9D5BDC976}" destId="{1FB554F8-33AF-4730-88B7-39BD505A1D75}" srcOrd="3" destOrd="0" parTransId="{C80C55EC-1FF0-462E-ACC5-F69D6982CB20}" sibTransId="{FA92F207-E294-439C-8738-C483D932741C}"/>
    <dgm:cxn modelId="{A5FD1229-A72A-4BD0-BDF9-71A8DDE60898}" type="presOf" srcId="{DB41F23B-3EEC-4B8E-83F5-149729423977}" destId="{0A564A9B-259B-4B1C-83FE-9A9A18242AB4}" srcOrd="1" destOrd="0" presId="urn:microsoft.com/office/officeart/2005/8/layout/cycle2"/>
    <dgm:cxn modelId="{1C11B335-CAB3-4D21-92E2-FA545233BE8B}" srcId="{5AF513D4-2DA8-4543-A566-6BA9D5BDC976}" destId="{7510FCD8-CDE6-43FA-9F1E-94E13E535DDD}" srcOrd="2" destOrd="0" parTransId="{0772E24A-3746-41A5-8DF7-80D313FB449A}" sibTransId="{28201A76-A646-476B-A3B7-DC4D38D76D99}"/>
    <dgm:cxn modelId="{ADBA233C-4761-4EEC-A23F-6416EED20DCF}" type="presOf" srcId="{28201A76-A646-476B-A3B7-DC4D38D76D99}" destId="{F01BA3A0-9175-4A6D-9FB6-77DE4F12CAA7}" srcOrd="0" destOrd="0" presId="urn:microsoft.com/office/officeart/2005/8/layout/cycle2"/>
    <dgm:cxn modelId="{9436A73E-48C0-4828-A983-24EB93594096}" type="presOf" srcId="{5AF513D4-2DA8-4543-A566-6BA9D5BDC976}" destId="{54F60EC0-AEFA-4489-8EFC-688932B6042F}" srcOrd="0" destOrd="0" presId="urn:microsoft.com/office/officeart/2005/8/layout/cycle2"/>
    <dgm:cxn modelId="{4D353365-0FDC-4221-8434-E0B14743AD92}" type="presOf" srcId="{1FB554F8-33AF-4730-88B7-39BD505A1D75}" destId="{05359062-3839-4633-A731-05E354F849C6}" srcOrd="0" destOrd="0" presId="urn:microsoft.com/office/officeart/2005/8/layout/cycle2"/>
    <dgm:cxn modelId="{EA6C9345-D343-4E23-9C8B-756BE9AF6280}" srcId="{5AF513D4-2DA8-4543-A566-6BA9D5BDC976}" destId="{3DD5D95E-2511-40BA-838F-E9164F21D3B5}" srcOrd="1" destOrd="0" parTransId="{6E447655-7531-40A8-8109-371C307EECE8}" sibTransId="{DB41F23B-3EEC-4B8E-83F5-149729423977}"/>
    <dgm:cxn modelId="{34E68E8D-C651-424F-A44A-67A95D39EB7F}" type="presOf" srcId="{DB41F23B-3EEC-4B8E-83F5-149729423977}" destId="{2AD3A863-D917-48CE-BF3C-CD9F85FBF6C2}" srcOrd="0" destOrd="0" presId="urn:microsoft.com/office/officeart/2005/8/layout/cycle2"/>
    <dgm:cxn modelId="{C55DB692-5098-481A-8C51-F0723BA35FC2}" type="presOf" srcId="{7AD05D8A-058B-4A2B-8206-015F270D8C8D}" destId="{D5D78ED6-6185-4AD1-AAD9-44EE6A81F460}" srcOrd="0" destOrd="0" presId="urn:microsoft.com/office/officeart/2005/8/layout/cycle2"/>
    <dgm:cxn modelId="{50134D94-8EA2-4500-BF68-502C27AB3050}" type="presOf" srcId="{FA92F207-E294-439C-8738-C483D932741C}" destId="{6ADA8CE5-81A3-4C5F-AFE9-F98B42F44073}" srcOrd="1" destOrd="0" presId="urn:microsoft.com/office/officeart/2005/8/layout/cycle2"/>
    <dgm:cxn modelId="{3C8B019E-2522-4046-86ED-2C766EEB8181}" type="presOf" srcId="{28201A76-A646-476B-A3B7-DC4D38D76D99}" destId="{FA026D6D-A0FE-4E38-B705-A283953B03B7}" srcOrd="1" destOrd="0" presId="urn:microsoft.com/office/officeart/2005/8/layout/cycle2"/>
    <dgm:cxn modelId="{96EF12C6-1822-440C-AE96-7F9945193C76}" type="presOf" srcId="{7AD05D8A-058B-4A2B-8206-015F270D8C8D}" destId="{1B6321CE-6358-4C48-9C57-597DC7535BA5}" srcOrd="1" destOrd="0" presId="urn:microsoft.com/office/officeart/2005/8/layout/cycle2"/>
    <dgm:cxn modelId="{988544C7-75A9-4743-BB13-897E4C82AC32}" type="presOf" srcId="{FA92F207-E294-439C-8738-C483D932741C}" destId="{40834630-D72B-4FEA-B1F5-0A2E4FCB8C50}" srcOrd="0" destOrd="0" presId="urn:microsoft.com/office/officeart/2005/8/layout/cycle2"/>
    <dgm:cxn modelId="{616E7DC7-2C26-466E-804F-08476E96AD1E}" type="presOf" srcId="{5FEC2C5B-D694-4D6A-BDF3-2F8A21C4E686}" destId="{3763E777-E930-48A0-8038-2F20A216A6F2}" srcOrd="0" destOrd="0" presId="urn:microsoft.com/office/officeart/2005/8/layout/cycle2"/>
    <dgm:cxn modelId="{027C49DE-ECCE-4B7E-953E-182CF62382E8}" type="presOf" srcId="{7510FCD8-CDE6-43FA-9F1E-94E13E535DDD}" destId="{92D7E2F3-9F12-4844-8263-5318972C05AE}" srcOrd="0" destOrd="0" presId="urn:microsoft.com/office/officeart/2005/8/layout/cycle2"/>
    <dgm:cxn modelId="{317389E3-2653-428B-B2E8-B13F280568A5}" type="presOf" srcId="{3DD5D95E-2511-40BA-838F-E9164F21D3B5}" destId="{B7AFBCB4-29E4-481B-B24E-F265379D54C9}" srcOrd="0" destOrd="0" presId="urn:microsoft.com/office/officeart/2005/8/layout/cycle2"/>
    <dgm:cxn modelId="{D5B5E8E3-26B0-4719-83D2-01B248782689}" srcId="{5AF513D4-2DA8-4543-A566-6BA9D5BDC976}" destId="{5FEC2C5B-D694-4D6A-BDF3-2F8A21C4E686}" srcOrd="0" destOrd="0" parTransId="{F1516522-CB41-41E4-8AE3-14A2AC36952E}" sibTransId="{7AD05D8A-058B-4A2B-8206-015F270D8C8D}"/>
    <dgm:cxn modelId="{D4A8CFF4-DEE6-4F11-A294-FF137EF34ADE}" type="presParOf" srcId="{54F60EC0-AEFA-4489-8EFC-688932B6042F}" destId="{3763E777-E930-48A0-8038-2F20A216A6F2}" srcOrd="0" destOrd="0" presId="urn:microsoft.com/office/officeart/2005/8/layout/cycle2"/>
    <dgm:cxn modelId="{7F2803FD-4FFF-4350-A861-417FA638C9C2}" type="presParOf" srcId="{54F60EC0-AEFA-4489-8EFC-688932B6042F}" destId="{D5D78ED6-6185-4AD1-AAD9-44EE6A81F460}" srcOrd="1" destOrd="0" presId="urn:microsoft.com/office/officeart/2005/8/layout/cycle2"/>
    <dgm:cxn modelId="{F198D75D-1716-41FE-81AF-4CC652BD0CEB}" type="presParOf" srcId="{D5D78ED6-6185-4AD1-AAD9-44EE6A81F460}" destId="{1B6321CE-6358-4C48-9C57-597DC7535BA5}" srcOrd="0" destOrd="0" presId="urn:microsoft.com/office/officeart/2005/8/layout/cycle2"/>
    <dgm:cxn modelId="{6B7E6EED-504E-4977-B5EF-43D4ACA41022}" type="presParOf" srcId="{54F60EC0-AEFA-4489-8EFC-688932B6042F}" destId="{B7AFBCB4-29E4-481B-B24E-F265379D54C9}" srcOrd="2" destOrd="0" presId="urn:microsoft.com/office/officeart/2005/8/layout/cycle2"/>
    <dgm:cxn modelId="{FE7974E3-2299-44A7-9FB2-8C2E65AF8A76}" type="presParOf" srcId="{54F60EC0-AEFA-4489-8EFC-688932B6042F}" destId="{2AD3A863-D917-48CE-BF3C-CD9F85FBF6C2}" srcOrd="3" destOrd="0" presId="urn:microsoft.com/office/officeart/2005/8/layout/cycle2"/>
    <dgm:cxn modelId="{B55D131B-2F30-45CE-B58C-A6213949A5E8}" type="presParOf" srcId="{2AD3A863-D917-48CE-BF3C-CD9F85FBF6C2}" destId="{0A564A9B-259B-4B1C-83FE-9A9A18242AB4}" srcOrd="0" destOrd="0" presId="urn:microsoft.com/office/officeart/2005/8/layout/cycle2"/>
    <dgm:cxn modelId="{5B61B157-E8CA-4179-911E-3C6BF63FC765}" type="presParOf" srcId="{54F60EC0-AEFA-4489-8EFC-688932B6042F}" destId="{92D7E2F3-9F12-4844-8263-5318972C05AE}" srcOrd="4" destOrd="0" presId="urn:microsoft.com/office/officeart/2005/8/layout/cycle2"/>
    <dgm:cxn modelId="{D79C672A-0AC9-4CC3-8DE3-C7B794ED27AC}" type="presParOf" srcId="{54F60EC0-AEFA-4489-8EFC-688932B6042F}" destId="{F01BA3A0-9175-4A6D-9FB6-77DE4F12CAA7}" srcOrd="5" destOrd="0" presId="urn:microsoft.com/office/officeart/2005/8/layout/cycle2"/>
    <dgm:cxn modelId="{30306C89-64FA-47FB-BDB2-2A759DBD2207}" type="presParOf" srcId="{F01BA3A0-9175-4A6D-9FB6-77DE4F12CAA7}" destId="{FA026D6D-A0FE-4E38-B705-A283953B03B7}" srcOrd="0" destOrd="0" presId="urn:microsoft.com/office/officeart/2005/8/layout/cycle2"/>
    <dgm:cxn modelId="{39897137-4CBD-4C4B-B4FF-838C626775DF}" type="presParOf" srcId="{54F60EC0-AEFA-4489-8EFC-688932B6042F}" destId="{05359062-3839-4633-A731-05E354F849C6}" srcOrd="6" destOrd="0" presId="urn:microsoft.com/office/officeart/2005/8/layout/cycle2"/>
    <dgm:cxn modelId="{41EF94D4-2FF5-45DE-A440-A2BBC316C021}" type="presParOf" srcId="{54F60EC0-AEFA-4489-8EFC-688932B6042F}" destId="{40834630-D72B-4FEA-B1F5-0A2E4FCB8C50}" srcOrd="7" destOrd="0" presId="urn:microsoft.com/office/officeart/2005/8/layout/cycle2"/>
    <dgm:cxn modelId="{F06F5A58-4A74-4216-A37C-81F84B509373}" type="presParOf" srcId="{40834630-D72B-4FEA-B1F5-0A2E4FCB8C50}" destId="{6ADA8CE5-81A3-4C5F-AFE9-F98B42F44073}"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04360B-A126-4A2D-A3A7-F1849BDC1462}" type="doc">
      <dgm:prSet loTypeId="urn:microsoft.com/office/officeart/2005/8/layout/hProcess9" loCatId="process" qsTypeId="urn:microsoft.com/office/officeart/2005/8/quickstyle/3d5" qsCatId="3D" csTypeId="urn:microsoft.com/office/officeart/2005/8/colors/colorful5" csCatId="colorful" phldr="1"/>
      <dgm:spPr/>
    </dgm:pt>
    <dgm:pt modelId="{4DEC9E96-D07C-4307-A7A3-E93ADC34FA93}">
      <dgm:prSet phldrT="[文本]"/>
      <dgm:spPr/>
      <dgm:t>
        <a:bodyPr/>
        <a:lstStyle/>
        <a:p>
          <a:r>
            <a:rPr lang="zh-CN" altLang="en-US" dirty="0"/>
            <a:t>采集层</a:t>
          </a:r>
        </a:p>
      </dgm:t>
    </dgm:pt>
    <dgm:pt modelId="{036469CE-3D6A-4600-BCA5-259F80D276BA}" type="parTrans" cxnId="{7FF8723E-87F2-459D-ABC7-B1C81A6BAAA9}">
      <dgm:prSet/>
      <dgm:spPr/>
      <dgm:t>
        <a:bodyPr/>
        <a:lstStyle/>
        <a:p>
          <a:endParaRPr lang="zh-CN" altLang="en-US"/>
        </a:p>
      </dgm:t>
    </dgm:pt>
    <dgm:pt modelId="{E82AC710-0A4E-4DBC-963D-3A3DFD9B75F6}" type="sibTrans" cxnId="{7FF8723E-87F2-459D-ABC7-B1C81A6BAAA9}">
      <dgm:prSet/>
      <dgm:spPr/>
      <dgm:t>
        <a:bodyPr/>
        <a:lstStyle/>
        <a:p>
          <a:endParaRPr lang="zh-CN" altLang="en-US"/>
        </a:p>
      </dgm:t>
    </dgm:pt>
    <dgm:pt modelId="{C9C680DD-7A70-4C3A-BA9A-4BFA350E3727}">
      <dgm:prSet phldrT="[文本]"/>
      <dgm:spPr/>
      <dgm:t>
        <a:bodyPr/>
        <a:lstStyle/>
        <a:p>
          <a:r>
            <a:rPr lang="zh-CN" altLang="en-US" dirty="0"/>
            <a:t>处理层</a:t>
          </a:r>
        </a:p>
      </dgm:t>
    </dgm:pt>
    <dgm:pt modelId="{7F930A84-2BE2-4AEB-9A34-042AC1A5E314}" type="parTrans" cxnId="{D5252AD8-A6D8-46A5-A94A-3A8D02C65437}">
      <dgm:prSet/>
      <dgm:spPr/>
      <dgm:t>
        <a:bodyPr/>
        <a:lstStyle/>
        <a:p>
          <a:endParaRPr lang="zh-CN" altLang="en-US"/>
        </a:p>
      </dgm:t>
    </dgm:pt>
    <dgm:pt modelId="{F20C668F-7D07-4D72-97FA-9D2EC1D8A402}" type="sibTrans" cxnId="{D5252AD8-A6D8-46A5-A94A-3A8D02C65437}">
      <dgm:prSet/>
      <dgm:spPr/>
      <dgm:t>
        <a:bodyPr/>
        <a:lstStyle/>
        <a:p>
          <a:endParaRPr lang="zh-CN" altLang="en-US"/>
        </a:p>
      </dgm:t>
    </dgm:pt>
    <dgm:pt modelId="{EAC5B2C3-6A5B-487A-879F-224CEDBD233A}">
      <dgm:prSet phldrT="[文本]"/>
      <dgm:spPr/>
      <dgm:t>
        <a:bodyPr/>
        <a:lstStyle/>
        <a:p>
          <a:r>
            <a:rPr lang="zh-CN" altLang="en-US" dirty="0"/>
            <a:t>存储层</a:t>
          </a:r>
        </a:p>
      </dgm:t>
    </dgm:pt>
    <dgm:pt modelId="{3AD11036-48D5-428F-B165-4543AE7BACF6}" type="parTrans" cxnId="{BC4B133D-CC64-47AF-AB97-BD02A2C8907C}">
      <dgm:prSet/>
      <dgm:spPr/>
      <dgm:t>
        <a:bodyPr/>
        <a:lstStyle/>
        <a:p>
          <a:endParaRPr lang="zh-CN" altLang="en-US"/>
        </a:p>
      </dgm:t>
    </dgm:pt>
    <dgm:pt modelId="{7B33031D-C1B8-4F24-BA05-3CD23E06F230}" type="sibTrans" cxnId="{BC4B133D-CC64-47AF-AB97-BD02A2C8907C}">
      <dgm:prSet/>
      <dgm:spPr/>
      <dgm:t>
        <a:bodyPr/>
        <a:lstStyle/>
        <a:p>
          <a:endParaRPr lang="zh-CN" altLang="en-US"/>
        </a:p>
      </dgm:t>
    </dgm:pt>
    <dgm:pt modelId="{E77C6D3F-395D-49E4-A734-27DC318B396E}" type="pres">
      <dgm:prSet presAssocID="{E904360B-A126-4A2D-A3A7-F1849BDC1462}" presName="CompostProcess" presStyleCnt="0">
        <dgm:presLayoutVars>
          <dgm:dir/>
          <dgm:resizeHandles val="exact"/>
        </dgm:presLayoutVars>
      </dgm:prSet>
      <dgm:spPr/>
    </dgm:pt>
    <dgm:pt modelId="{A462E851-5935-4B05-9ADB-60D98EB91ECF}" type="pres">
      <dgm:prSet presAssocID="{E904360B-A126-4A2D-A3A7-F1849BDC1462}" presName="arrow" presStyleLbl="bgShp" presStyleIdx="0" presStyleCnt="1"/>
      <dgm:spPr/>
    </dgm:pt>
    <dgm:pt modelId="{76DADC76-9BE7-41F3-9A25-0566CD4A19F1}" type="pres">
      <dgm:prSet presAssocID="{E904360B-A126-4A2D-A3A7-F1849BDC1462}" presName="linearProcess" presStyleCnt="0"/>
      <dgm:spPr/>
    </dgm:pt>
    <dgm:pt modelId="{42F2152E-D8FF-4086-9261-E32CF267EB58}" type="pres">
      <dgm:prSet presAssocID="{4DEC9E96-D07C-4307-A7A3-E93ADC34FA93}" presName="textNode" presStyleLbl="node1" presStyleIdx="0" presStyleCnt="3">
        <dgm:presLayoutVars>
          <dgm:bulletEnabled val="1"/>
        </dgm:presLayoutVars>
      </dgm:prSet>
      <dgm:spPr/>
    </dgm:pt>
    <dgm:pt modelId="{41D976C4-E9E4-46FF-8C8C-2E097D7880EF}" type="pres">
      <dgm:prSet presAssocID="{E82AC710-0A4E-4DBC-963D-3A3DFD9B75F6}" presName="sibTrans" presStyleCnt="0"/>
      <dgm:spPr/>
    </dgm:pt>
    <dgm:pt modelId="{1016FFD4-0B50-4E29-B571-D728805AA635}" type="pres">
      <dgm:prSet presAssocID="{C9C680DD-7A70-4C3A-BA9A-4BFA350E3727}" presName="textNode" presStyleLbl="node1" presStyleIdx="1" presStyleCnt="3">
        <dgm:presLayoutVars>
          <dgm:bulletEnabled val="1"/>
        </dgm:presLayoutVars>
      </dgm:prSet>
      <dgm:spPr/>
    </dgm:pt>
    <dgm:pt modelId="{F8104746-BFD8-43E5-911F-1C4BCA6FA040}" type="pres">
      <dgm:prSet presAssocID="{F20C668F-7D07-4D72-97FA-9D2EC1D8A402}" presName="sibTrans" presStyleCnt="0"/>
      <dgm:spPr/>
    </dgm:pt>
    <dgm:pt modelId="{AE36D66C-F36B-4C4E-91B5-4B1A6BF70179}" type="pres">
      <dgm:prSet presAssocID="{EAC5B2C3-6A5B-487A-879F-224CEDBD233A}" presName="textNode" presStyleLbl="node1" presStyleIdx="2" presStyleCnt="3">
        <dgm:presLayoutVars>
          <dgm:bulletEnabled val="1"/>
        </dgm:presLayoutVars>
      </dgm:prSet>
      <dgm:spPr/>
    </dgm:pt>
  </dgm:ptLst>
  <dgm:cxnLst>
    <dgm:cxn modelId="{DA4F4B39-8674-4CD1-8737-811DC9444A2F}" type="presOf" srcId="{E904360B-A126-4A2D-A3A7-F1849BDC1462}" destId="{E77C6D3F-395D-49E4-A734-27DC318B396E}" srcOrd="0" destOrd="0" presId="urn:microsoft.com/office/officeart/2005/8/layout/hProcess9"/>
    <dgm:cxn modelId="{BC4B133D-CC64-47AF-AB97-BD02A2C8907C}" srcId="{E904360B-A126-4A2D-A3A7-F1849BDC1462}" destId="{EAC5B2C3-6A5B-487A-879F-224CEDBD233A}" srcOrd="2" destOrd="0" parTransId="{3AD11036-48D5-428F-B165-4543AE7BACF6}" sibTransId="{7B33031D-C1B8-4F24-BA05-3CD23E06F230}"/>
    <dgm:cxn modelId="{7FF8723E-87F2-459D-ABC7-B1C81A6BAAA9}" srcId="{E904360B-A126-4A2D-A3A7-F1849BDC1462}" destId="{4DEC9E96-D07C-4307-A7A3-E93ADC34FA93}" srcOrd="0" destOrd="0" parTransId="{036469CE-3D6A-4600-BCA5-259F80D276BA}" sibTransId="{E82AC710-0A4E-4DBC-963D-3A3DFD9B75F6}"/>
    <dgm:cxn modelId="{BB87A466-F6FA-4019-BF5B-1E073FDE76D2}" type="presOf" srcId="{EAC5B2C3-6A5B-487A-879F-224CEDBD233A}" destId="{AE36D66C-F36B-4C4E-91B5-4B1A6BF70179}" srcOrd="0" destOrd="0" presId="urn:microsoft.com/office/officeart/2005/8/layout/hProcess9"/>
    <dgm:cxn modelId="{D5252AD8-A6D8-46A5-A94A-3A8D02C65437}" srcId="{E904360B-A126-4A2D-A3A7-F1849BDC1462}" destId="{C9C680DD-7A70-4C3A-BA9A-4BFA350E3727}" srcOrd="1" destOrd="0" parTransId="{7F930A84-2BE2-4AEB-9A34-042AC1A5E314}" sibTransId="{F20C668F-7D07-4D72-97FA-9D2EC1D8A402}"/>
    <dgm:cxn modelId="{BA6F2FEA-3253-4C90-902F-15343FA635DE}" type="presOf" srcId="{4DEC9E96-D07C-4307-A7A3-E93ADC34FA93}" destId="{42F2152E-D8FF-4086-9261-E32CF267EB58}" srcOrd="0" destOrd="0" presId="urn:microsoft.com/office/officeart/2005/8/layout/hProcess9"/>
    <dgm:cxn modelId="{5B8B90F8-687F-4F23-91E5-D6763C19E4CC}" type="presOf" srcId="{C9C680DD-7A70-4C3A-BA9A-4BFA350E3727}" destId="{1016FFD4-0B50-4E29-B571-D728805AA635}" srcOrd="0" destOrd="0" presId="urn:microsoft.com/office/officeart/2005/8/layout/hProcess9"/>
    <dgm:cxn modelId="{02D5FFE4-A411-49AB-87FE-EF8AFFE638BD}" type="presParOf" srcId="{E77C6D3F-395D-49E4-A734-27DC318B396E}" destId="{A462E851-5935-4B05-9ADB-60D98EB91ECF}" srcOrd="0" destOrd="0" presId="urn:microsoft.com/office/officeart/2005/8/layout/hProcess9"/>
    <dgm:cxn modelId="{B7310578-B82A-4679-BF83-1325B8EDD446}" type="presParOf" srcId="{E77C6D3F-395D-49E4-A734-27DC318B396E}" destId="{76DADC76-9BE7-41F3-9A25-0566CD4A19F1}" srcOrd="1" destOrd="0" presId="urn:microsoft.com/office/officeart/2005/8/layout/hProcess9"/>
    <dgm:cxn modelId="{FA74401D-A52D-4B3E-9C65-2FBC4E3C0321}" type="presParOf" srcId="{76DADC76-9BE7-41F3-9A25-0566CD4A19F1}" destId="{42F2152E-D8FF-4086-9261-E32CF267EB58}" srcOrd="0" destOrd="0" presId="urn:microsoft.com/office/officeart/2005/8/layout/hProcess9"/>
    <dgm:cxn modelId="{D019A0B0-8906-43C2-91E4-0576BCB8CB0F}" type="presParOf" srcId="{76DADC76-9BE7-41F3-9A25-0566CD4A19F1}" destId="{41D976C4-E9E4-46FF-8C8C-2E097D7880EF}" srcOrd="1" destOrd="0" presId="urn:microsoft.com/office/officeart/2005/8/layout/hProcess9"/>
    <dgm:cxn modelId="{C7D45374-A8F8-4EFE-9787-4D69336010B3}" type="presParOf" srcId="{76DADC76-9BE7-41F3-9A25-0566CD4A19F1}" destId="{1016FFD4-0B50-4E29-B571-D728805AA635}" srcOrd="2" destOrd="0" presId="urn:microsoft.com/office/officeart/2005/8/layout/hProcess9"/>
    <dgm:cxn modelId="{32D2AE39-5924-4D9E-BAF0-4FE08B032929}" type="presParOf" srcId="{76DADC76-9BE7-41F3-9A25-0566CD4A19F1}" destId="{F8104746-BFD8-43E5-911F-1C4BCA6FA040}" srcOrd="3" destOrd="0" presId="urn:microsoft.com/office/officeart/2005/8/layout/hProcess9"/>
    <dgm:cxn modelId="{3D639452-4F0A-4B3E-B434-A4504DDDEDDC}" type="presParOf" srcId="{76DADC76-9BE7-41F3-9A25-0566CD4A19F1}" destId="{AE36D66C-F36B-4C4E-91B5-4B1A6BF70179}"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A5F568-0373-496C-8CE1-2571A9BD30CE}"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zh-CN" altLang="en-US"/>
        </a:p>
      </dgm:t>
    </dgm:pt>
    <dgm:pt modelId="{BF64A1E2-3069-45A8-AE9D-A177124CA54F}">
      <dgm:prSet phldrT="[文本]"/>
      <dgm:spPr/>
      <dgm:t>
        <a:bodyPr/>
        <a:lstStyle/>
        <a:p>
          <a:r>
            <a:rPr lang="zh-CN" altLang="en-US" b="1" dirty="0">
              <a:latin typeface="宋体" panose="02010600030101010101" pitchFamily="2" charset="-122"/>
              <a:ea typeface="宋体" panose="02010600030101010101" pitchFamily="2" charset="-122"/>
            </a:rPr>
            <a:t>遥感数据管理系统</a:t>
          </a:r>
        </a:p>
      </dgm:t>
    </dgm:pt>
    <dgm:pt modelId="{A0D1D664-048A-4A30-9B8D-892E759561E5}" type="parTrans" cxnId="{032FBD67-60A6-4AB4-996F-540D5DF4F9B8}">
      <dgm:prSet/>
      <dgm:spPr/>
      <dgm:t>
        <a:bodyPr/>
        <a:lstStyle/>
        <a:p>
          <a:endParaRPr lang="zh-CN" altLang="en-US" b="1">
            <a:latin typeface="宋体" panose="02010600030101010101" pitchFamily="2" charset="-122"/>
            <a:ea typeface="宋体" panose="02010600030101010101" pitchFamily="2" charset="-122"/>
          </a:endParaRPr>
        </a:p>
      </dgm:t>
    </dgm:pt>
    <dgm:pt modelId="{08C5990F-8932-4DCC-A943-9A5835097F51}" type="sibTrans" cxnId="{032FBD67-60A6-4AB4-996F-540D5DF4F9B8}">
      <dgm:prSet/>
      <dgm:spPr/>
      <dgm:t>
        <a:bodyPr/>
        <a:lstStyle/>
        <a:p>
          <a:endParaRPr lang="zh-CN" altLang="en-US" b="1">
            <a:latin typeface="宋体" panose="02010600030101010101" pitchFamily="2" charset="-122"/>
            <a:ea typeface="宋体" panose="02010600030101010101" pitchFamily="2" charset="-122"/>
          </a:endParaRPr>
        </a:p>
      </dgm:t>
    </dgm:pt>
    <dgm:pt modelId="{7A60969B-7C85-42E0-A0F5-0510DCBE6E26}">
      <dgm:prSet phldrT="[文本]"/>
      <dgm:spPr/>
      <dgm:t>
        <a:bodyPr/>
        <a:lstStyle/>
        <a:p>
          <a:r>
            <a:rPr lang="zh-CN" altLang="en-US" b="1" dirty="0">
              <a:latin typeface="宋体" panose="02010600030101010101" pitchFamily="2" charset="-122"/>
              <a:ea typeface="宋体" panose="02010600030101010101" pitchFamily="2" charset="-122"/>
            </a:rPr>
            <a:t>节点维护</a:t>
          </a:r>
        </a:p>
      </dgm:t>
    </dgm:pt>
    <dgm:pt modelId="{C0921F69-68AE-4830-BCE5-DD610BABA825}" type="parTrans" cxnId="{9B7466ED-6304-4BA8-9C4E-553C6DE45477}">
      <dgm:prSet/>
      <dgm:spPr/>
      <dgm:t>
        <a:bodyPr/>
        <a:lstStyle/>
        <a:p>
          <a:endParaRPr lang="zh-CN" altLang="en-US" b="1">
            <a:latin typeface="宋体" panose="02010600030101010101" pitchFamily="2" charset="-122"/>
            <a:ea typeface="宋体" panose="02010600030101010101" pitchFamily="2" charset="-122"/>
          </a:endParaRPr>
        </a:p>
      </dgm:t>
    </dgm:pt>
    <dgm:pt modelId="{D905AF62-A22B-46D3-9805-05217F21940D}" type="sibTrans" cxnId="{9B7466ED-6304-4BA8-9C4E-553C6DE45477}">
      <dgm:prSet/>
      <dgm:spPr/>
      <dgm:t>
        <a:bodyPr/>
        <a:lstStyle/>
        <a:p>
          <a:endParaRPr lang="zh-CN" altLang="en-US" b="1">
            <a:latin typeface="宋体" panose="02010600030101010101" pitchFamily="2" charset="-122"/>
            <a:ea typeface="宋体" panose="02010600030101010101" pitchFamily="2" charset="-122"/>
          </a:endParaRPr>
        </a:p>
      </dgm:t>
    </dgm:pt>
    <dgm:pt modelId="{A2E36462-8734-47D9-AD4C-74F637992FD4}">
      <dgm:prSet/>
      <dgm:spPr/>
      <dgm:t>
        <a:bodyPr/>
        <a:lstStyle/>
        <a:p>
          <a:r>
            <a:rPr lang="zh-CN" altLang="en-US" b="1" dirty="0">
              <a:latin typeface="宋体" panose="02010600030101010101" pitchFamily="2" charset="-122"/>
              <a:ea typeface="宋体" panose="02010600030101010101" pitchFamily="2" charset="-122"/>
            </a:rPr>
            <a:t>数据采集</a:t>
          </a:r>
        </a:p>
      </dgm:t>
    </dgm:pt>
    <dgm:pt modelId="{DFB42EDF-513D-4B51-8124-FE3DE1B4BA7E}" type="parTrans" cxnId="{EB901A5E-DB9B-4A7B-85BA-BE50ADB1DCD3}">
      <dgm:prSet/>
      <dgm:spPr/>
      <dgm:t>
        <a:bodyPr/>
        <a:lstStyle/>
        <a:p>
          <a:endParaRPr lang="zh-CN" altLang="en-US" b="1">
            <a:latin typeface="宋体" panose="02010600030101010101" pitchFamily="2" charset="-122"/>
            <a:ea typeface="宋体" panose="02010600030101010101" pitchFamily="2" charset="-122"/>
          </a:endParaRPr>
        </a:p>
      </dgm:t>
    </dgm:pt>
    <dgm:pt modelId="{59D9434E-B4BF-4C73-8736-92A8CBB1A96D}" type="sibTrans" cxnId="{EB901A5E-DB9B-4A7B-85BA-BE50ADB1DCD3}">
      <dgm:prSet/>
      <dgm:spPr/>
      <dgm:t>
        <a:bodyPr/>
        <a:lstStyle/>
        <a:p>
          <a:endParaRPr lang="zh-CN" altLang="en-US" b="1">
            <a:latin typeface="宋体" panose="02010600030101010101" pitchFamily="2" charset="-122"/>
            <a:ea typeface="宋体" panose="02010600030101010101" pitchFamily="2" charset="-122"/>
          </a:endParaRPr>
        </a:p>
      </dgm:t>
    </dgm:pt>
    <dgm:pt modelId="{DBAD6470-C0C0-4169-9B10-41B355635486}">
      <dgm:prSet/>
      <dgm:spPr/>
      <dgm:t>
        <a:bodyPr/>
        <a:lstStyle/>
        <a:p>
          <a:r>
            <a:rPr lang="zh-CN" altLang="en-US" b="1" dirty="0">
              <a:latin typeface="宋体" panose="02010600030101010101" pitchFamily="2" charset="-122"/>
              <a:ea typeface="宋体" panose="02010600030101010101" pitchFamily="2" charset="-122"/>
            </a:rPr>
            <a:t>数据查询</a:t>
          </a:r>
        </a:p>
      </dgm:t>
    </dgm:pt>
    <dgm:pt modelId="{904C127A-96A3-4DA9-8EDD-DE24F2CA1651}" type="parTrans" cxnId="{9857D068-3CC4-4608-909B-6E3254299876}">
      <dgm:prSet/>
      <dgm:spPr/>
      <dgm:t>
        <a:bodyPr/>
        <a:lstStyle/>
        <a:p>
          <a:endParaRPr lang="zh-CN" altLang="en-US" b="1">
            <a:latin typeface="宋体" panose="02010600030101010101" pitchFamily="2" charset="-122"/>
            <a:ea typeface="宋体" panose="02010600030101010101" pitchFamily="2" charset="-122"/>
          </a:endParaRPr>
        </a:p>
      </dgm:t>
    </dgm:pt>
    <dgm:pt modelId="{64CB0D80-449D-4B56-A546-A8BEC4D93B73}" type="sibTrans" cxnId="{9857D068-3CC4-4608-909B-6E3254299876}">
      <dgm:prSet/>
      <dgm:spPr/>
      <dgm:t>
        <a:bodyPr/>
        <a:lstStyle/>
        <a:p>
          <a:endParaRPr lang="zh-CN" altLang="en-US" b="1">
            <a:latin typeface="宋体" panose="02010600030101010101" pitchFamily="2" charset="-122"/>
            <a:ea typeface="宋体" panose="02010600030101010101" pitchFamily="2" charset="-122"/>
          </a:endParaRPr>
        </a:p>
      </dgm:t>
    </dgm:pt>
    <dgm:pt modelId="{B733492A-6575-4701-BE18-7BFA301472EB}">
      <dgm:prSet/>
      <dgm:spPr/>
      <dgm:t>
        <a:bodyPr/>
        <a:lstStyle/>
        <a:p>
          <a:r>
            <a:rPr lang="zh-CN" altLang="en-US" b="1" dirty="0">
              <a:latin typeface="宋体" panose="02010600030101010101" pitchFamily="2" charset="-122"/>
              <a:ea typeface="宋体" panose="02010600030101010101" pitchFamily="2" charset="-122"/>
            </a:rPr>
            <a:t>数据导出</a:t>
          </a:r>
        </a:p>
      </dgm:t>
    </dgm:pt>
    <dgm:pt modelId="{42ACDEF0-4F19-48B0-BCBD-3E50CD9656B4}" type="parTrans" cxnId="{781E6555-51FA-4D99-B36D-42B8E2F4AF96}">
      <dgm:prSet/>
      <dgm:spPr/>
      <dgm:t>
        <a:bodyPr/>
        <a:lstStyle/>
        <a:p>
          <a:endParaRPr lang="zh-CN" altLang="en-US" b="1">
            <a:latin typeface="宋体" panose="02010600030101010101" pitchFamily="2" charset="-122"/>
            <a:ea typeface="宋体" panose="02010600030101010101" pitchFamily="2" charset="-122"/>
          </a:endParaRPr>
        </a:p>
      </dgm:t>
    </dgm:pt>
    <dgm:pt modelId="{2F589CDA-736B-40C6-BEDD-58C193459BE5}" type="sibTrans" cxnId="{781E6555-51FA-4D99-B36D-42B8E2F4AF96}">
      <dgm:prSet/>
      <dgm:spPr/>
      <dgm:t>
        <a:bodyPr/>
        <a:lstStyle/>
        <a:p>
          <a:endParaRPr lang="zh-CN" altLang="en-US" b="1">
            <a:latin typeface="宋体" panose="02010600030101010101" pitchFamily="2" charset="-122"/>
            <a:ea typeface="宋体" panose="02010600030101010101" pitchFamily="2" charset="-122"/>
          </a:endParaRPr>
        </a:p>
      </dgm:t>
    </dgm:pt>
    <dgm:pt modelId="{901FD7EB-39A2-47AC-8155-53DE1990F8D3}">
      <dgm:prSet/>
      <dgm:spPr/>
      <dgm:t>
        <a:bodyPr/>
        <a:lstStyle/>
        <a:p>
          <a:r>
            <a:rPr lang="zh-CN" altLang="en-US" b="1" dirty="0">
              <a:latin typeface="宋体" panose="02010600030101010101" pitchFamily="2" charset="-122"/>
              <a:ea typeface="宋体" panose="02010600030101010101" pitchFamily="2" charset="-122"/>
            </a:rPr>
            <a:t>用户管理</a:t>
          </a:r>
        </a:p>
      </dgm:t>
    </dgm:pt>
    <dgm:pt modelId="{14B733E6-0214-41EE-859E-22FBD1EB26FF}" type="parTrans" cxnId="{76BE124C-C1AB-4842-BF3D-CE0EC086A4FC}">
      <dgm:prSet/>
      <dgm:spPr/>
      <dgm:t>
        <a:bodyPr/>
        <a:lstStyle/>
        <a:p>
          <a:endParaRPr lang="zh-CN" altLang="en-US" b="1">
            <a:latin typeface="宋体" panose="02010600030101010101" pitchFamily="2" charset="-122"/>
            <a:ea typeface="宋体" panose="02010600030101010101" pitchFamily="2" charset="-122"/>
          </a:endParaRPr>
        </a:p>
      </dgm:t>
    </dgm:pt>
    <dgm:pt modelId="{E9A5C990-CB77-45E1-AF96-0151D3F7B1FD}" type="sibTrans" cxnId="{76BE124C-C1AB-4842-BF3D-CE0EC086A4FC}">
      <dgm:prSet/>
      <dgm:spPr/>
      <dgm:t>
        <a:bodyPr/>
        <a:lstStyle/>
        <a:p>
          <a:endParaRPr lang="zh-CN" altLang="en-US" b="1">
            <a:latin typeface="宋体" panose="02010600030101010101" pitchFamily="2" charset="-122"/>
            <a:ea typeface="宋体" panose="02010600030101010101" pitchFamily="2" charset="-122"/>
          </a:endParaRPr>
        </a:p>
      </dgm:t>
    </dgm:pt>
    <dgm:pt modelId="{B9F6FF9F-766D-4A19-BA02-BF84C2B6D894}">
      <dgm:prSet/>
      <dgm:spPr/>
      <dgm:t>
        <a:bodyPr/>
        <a:lstStyle/>
        <a:p>
          <a:r>
            <a:rPr lang="zh-CN" altLang="en-US" b="1" dirty="0">
              <a:latin typeface="宋体" panose="02010600030101010101" pitchFamily="2" charset="-122"/>
              <a:ea typeface="宋体" panose="02010600030101010101" pitchFamily="2" charset="-122"/>
            </a:rPr>
            <a:t>数据计算</a:t>
          </a:r>
        </a:p>
      </dgm:t>
    </dgm:pt>
    <dgm:pt modelId="{1A1F6264-F097-4589-9154-5D2DA256F912}" type="parTrans" cxnId="{9640A14B-BB53-4E57-9857-E4470BB79B06}">
      <dgm:prSet/>
      <dgm:spPr/>
      <dgm:t>
        <a:bodyPr/>
        <a:lstStyle/>
        <a:p>
          <a:endParaRPr lang="zh-CN" altLang="en-US" b="1">
            <a:latin typeface="宋体" panose="02010600030101010101" pitchFamily="2" charset="-122"/>
            <a:ea typeface="宋体" panose="02010600030101010101" pitchFamily="2" charset="-122"/>
          </a:endParaRPr>
        </a:p>
      </dgm:t>
    </dgm:pt>
    <dgm:pt modelId="{B19BAF68-537E-4E7F-A7E8-CCFF239A6FD5}" type="sibTrans" cxnId="{9640A14B-BB53-4E57-9857-E4470BB79B06}">
      <dgm:prSet/>
      <dgm:spPr/>
      <dgm:t>
        <a:bodyPr/>
        <a:lstStyle/>
        <a:p>
          <a:endParaRPr lang="zh-CN" altLang="en-US" b="1">
            <a:latin typeface="宋体" panose="02010600030101010101" pitchFamily="2" charset="-122"/>
            <a:ea typeface="宋体" panose="02010600030101010101" pitchFamily="2" charset="-122"/>
          </a:endParaRPr>
        </a:p>
      </dgm:t>
    </dgm:pt>
    <dgm:pt modelId="{AC7CB511-FF01-4FE0-9765-063A8696AAEA}">
      <dgm:prSet phldrT="[文本]"/>
      <dgm:spPr/>
      <dgm:t>
        <a:bodyPr/>
        <a:lstStyle/>
        <a:p>
          <a:r>
            <a:rPr lang="zh-CN" altLang="en-US" b="1" dirty="0">
              <a:latin typeface="宋体" panose="02010600030101010101" pitchFamily="2" charset="-122"/>
              <a:ea typeface="宋体" panose="02010600030101010101" pitchFamily="2" charset="-122"/>
            </a:rPr>
            <a:t>日志管理</a:t>
          </a:r>
        </a:p>
      </dgm:t>
    </dgm:pt>
    <dgm:pt modelId="{FAB962F3-39A8-4907-B131-4742D9583062}" type="parTrans" cxnId="{39868CCC-CC06-4B13-B825-4E88AD0D221E}">
      <dgm:prSet/>
      <dgm:spPr/>
      <dgm:t>
        <a:bodyPr/>
        <a:lstStyle/>
        <a:p>
          <a:endParaRPr lang="zh-CN" altLang="en-US" b="1">
            <a:latin typeface="宋体" panose="02010600030101010101" pitchFamily="2" charset="-122"/>
            <a:ea typeface="宋体" panose="02010600030101010101" pitchFamily="2" charset="-122"/>
          </a:endParaRPr>
        </a:p>
      </dgm:t>
    </dgm:pt>
    <dgm:pt modelId="{073CEA3A-70F9-40F8-BFF0-6C99060C1F8C}" type="sibTrans" cxnId="{39868CCC-CC06-4B13-B825-4E88AD0D221E}">
      <dgm:prSet/>
      <dgm:spPr/>
      <dgm:t>
        <a:bodyPr/>
        <a:lstStyle/>
        <a:p>
          <a:endParaRPr lang="zh-CN" altLang="en-US" b="1">
            <a:latin typeface="宋体" panose="02010600030101010101" pitchFamily="2" charset="-122"/>
            <a:ea typeface="宋体" panose="02010600030101010101" pitchFamily="2" charset="-122"/>
          </a:endParaRPr>
        </a:p>
      </dgm:t>
    </dgm:pt>
    <dgm:pt modelId="{0836FA83-2E74-4CF3-A022-5A74B26DB552}" type="pres">
      <dgm:prSet presAssocID="{22A5F568-0373-496C-8CE1-2571A9BD30CE}" presName="mainComposite" presStyleCnt="0">
        <dgm:presLayoutVars>
          <dgm:chPref val="1"/>
          <dgm:dir/>
          <dgm:animOne val="branch"/>
          <dgm:animLvl val="lvl"/>
          <dgm:resizeHandles val="exact"/>
        </dgm:presLayoutVars>
      </dgm:prSet>
      <dgm:spPr/>
    </dgm:pt>
    <dgm:pt modelId="{576006A0-5459-4B09-B1DC-D6C27C1A4FE4}" type="pres">
      <dgm:prSet presAssocID="{22A5F568-0373-496C-8CE1-2571A9BD30CE}" presName="hierFlow" presStyleCnt="0"/>
      <dgm:spPr/>
    </dgm:pt>
    <dgm:pt modelId="{057A2B8F-2ABC-4A10-9385-3C805A3F5D50}" type="pres">
      <dgm:prSet presAssocID="{22A5F568-0373-496C-8CE1-2571A9BD30CE}" presName="hierChild1" presStyleCnt="0">
        <dgm:presLayoutVars>
          <dgm:chPref val="1"/>
          <dgm:animOne val="branch"/>
          <dgm:animLvl val="lvl"/>
        </dgm:presLayoutVars>
      </dgm:prSet>
      <dgm:spPr/>
    </dgm:pt>
    <dgm:pt modelId="{874BD60A-E1F8-446C-B592-D21DA2C07179}" type="pres">
      <dgm:prSet presAssocID="{BF64A1E2-3069-45A8-AE9D-A177124CA54F}" presName="Name14" presStyleCnt="0"/>
      <dgm:spPr/>
    </dgm:pt>
    <dgm:pt modelId="{28538082-8DC9-4AD8-AFD9-9F8DD5E189AF}" type="pres">
      <dgm:prSet presAssocID="{BF64A1E2-3069-45A8-AE9D-A177124CA54F}" presName="level1Shape" presStyleLbl="node0" presStyleIdx="0" presStyleCnt="1" custScaleX="187685" custScaleY="78693">
        <dgm:presLayoutVars>
          <dgm:chPref val="3"/>
        </dgm:presLayoutVars>
      </dgm:prSet>
      <dgm:spPr/>
    </dgm:pt>
    <dgm:pt modelId="{12131079-749B-49D5-BCBD-DD6794ACD23C}" type="pres">
      <dgm:prSet presAssocID="{BF64A1E2-3069-45A8-AE9D-A177124CA54F}" presName="hierChild2" presStyleCnt="0"/>
      <dgm:spPr/>
    </dgm:pt>
    <dgm:pt modelId="{8092FDBE-26B4-4792-9529-57256AC0E697}" type="pres">
      <dgm:prSet presAssocID="{DFB42EDF-513D-4B51-8124-FE3DE1B4BA7E}" presName="Name19" presStyleLbl="parChTrans1D2" presStyleIdx="0" presStyleCnt="7"/>
      <dgm:spPr/>
    </dgm:pt>
    <dgm:pt modelId="{3A9B7AA5-56DD-459C-993E-D17B6B1B28C0}" type="pres">
      <dgm:prSet presAssocID="{A2E36462-8734-47D9-AD4C-74F637992FD4}" presName="Name21" presStyleCnt="0"/>
      <dgm:spPr/>
    </dgm:pt>
    <dgm:pt modelId="{8895D420-9EE1-4C31-AC23-2B7BBC670104}" type="pres">
      <dgm:prSet presAssocID="{A2E36462-8734-47D9-AD4C-74F637992FD4}" presName="level2Shape" presStyleLbl="node2" presStyleIdx="0" presStyleCnt="7" custScaleX="43327" custScaleY="266235"/>
      <dgm:spPr/>
    </dgm:pt>
    <dgm:pt modelId="{749E83D4-AA99-4C77-9593-315B7ACD031C}" type="pres">
      <dgm:prSet presAssocID="{A2E36462-8734-47D9-AD4C-74F637992FD4}" presName="hierChild3" presStyleCnt="0"/>
      <dgm:spPr/>
    </dgm:pt>
    <dgm:pt modelId="{7E8FB1D3-791A-455B-A634-9EF6F0F7165E}" type="pres">
      <dgm:prSet presAssocID="{904C127A-96A3-4DA9-8EDD-DE24F2CA1651}" presName="Name19" presStyleLbl="parChTrans1D2" presStyleIdx="1" presStyleCnt="7"/>
      <dgm:spPr/>
    </dgm:pt>
    <dgm:pt modelId="{2C997180-2721-44C3-ADB5-332E78C09BDD}" type="pres">
      <dgm:prSet presAssocID="{DBAD6470-C0C0-4169-9B10-41B355635486}" presName="Name21" presStyleCnt="0"/>
      <dgm:spPr/>
    </dgm:pt>
    <dgm:pt modelId="{A7457E63-B6F6-43C7-B77D-EF17D613A6E6}" type="pres">
      <dgm:prSet presAssocID="{DBAD6470-C0C0-4169-9B10-41B355635486}" presName="level2Shape" presStyleLbl="node2" presStyleIdx="1" presStyleCnt="7" custScaleX="43327" custScaleY="266235"/>
      <dgm:spPr/>
    </dgm:pt>
    <dgm:pt modelId="{CE5B6DD4-3493-4405-9238-F012DF816D66}" type="pres">
      <dgm:prSet presAssocID="{DBAD6470-C0C0-4169-9B10-41B355635486}" presName="hierChild3" presStyleCnt="0"/>
      <dgm:spPr/>
    </dgm:pt>
    <dgm:pt modelId="{846F34EE-8E3E-433B-B5FE-C0D30B8E15E3}" type="pres">
      <dgm:prSet presAssocID="{42ACDEF0-4F19-48B0-BCBD-3E50CD9656B4}" presName="Name19" presStyleLbl="parChTrans1D2" presStyleIdx="2" presStyleCnt="7"/>
      <dgm:spPr/>
    </dgm:pt>
    <dgm:pt modelId="{56E839C9-8A21-489C-9C3D-D5269FE0540F}" type="pres">
      <dgm:prSet presAssocID="{B733492A-6575-4701-BE18-7BFA301472EB}" presName="Name21" presStyleCnt="0"/>
      <dgm:spPr/>
    </dgm:pt>
    <dgm:pt modelId="{74E25404-D1D0-4F6E-9C48-CD1934AD5173}" type="pres">
      <dgm:prSet presAssocID="{B733492A-6575-4701-BE18-7BFA301472EB}" presName="level2Shape" presStyleLbl="node2" presStyleIdx="2" presStyleCnt="7" custScaleX="43327" custScaleY="266235"/>
      <dgm:spPr/>
    </dgm:pt>
    <dgm:pt modelId="{DBDEA585-7B53-4469-A307-595815D5AC56}" type="pres">
      <dgm:prSet presAssocID="{B733492A-6575-4701-BE18-7BFA301472EB}" presName="hierChild3" presStyleCnt="0"/>
      <dgm:spPr/>
    </dgm:pt>
    <dgm:pt modelId="{67A40FB4-3FFF-47E4-9A29-D66F341A41B4}" type="pres">
      <dgm:prSet presAssocID="{1A1F6264-F097-4589-9154-5D2DA256F912}" presName="Name19" presStyleLbl="parChTrans1D2" presStyleIdx="3" presStyleCnt="7"/>
      <dgm:spPr/>
    </dgm:pt>
    <dgm:pt modelId="{584355F1-7721-4F97-9EF2-E2B1A1429DC8}" type="pres">
      <dgm:prSet presAssocID="{B9F6FF9F-766D-4A19-BA02-BF84C2B6D894}" presName="Name21" presStyleCnt="0"/>
      <dgm:spPr/>
    </dgm:pt>
    <dgm:pt modelId="{3B6243AC-9527-4289-92E9-4732AF696A80}" type="pres">
      <dgm:prSet presAssocID="{B9F6FF9F-766D-4A19-BA02-BF84C2B6D894}" presName="level2Shape" presStyleLbl="node2" presStyleIdx="3" presStyleCnt="7" custScaleX="43327" custScaleY="266235"/>
      <dgm:spPr/>
    </dgm:pt>
    <dgm:pt modelId="{41F0AEC9-B1E0-4B18-BD6F-FEB3E6CF0B2A}" type="pres">
      <dgm:prSet presAssocID="{B9F6FF9F-766D-4A19-BA02-BF84C2B6D894}" presName="hierChild3" presStyleCnt="0"/>
      <dgm:spPr/>
    </dgm:pt>
    <dgm:pt modelId="{8754F22B-803E-49ED-AB76-3CBAD9A7FAC8}" type="pres">
      <dgm:prSet presAssocID="{14B733E6-0214-41EE-859E-22FBD1EB26FF}" presName="Name19" presStyleLbl="parChTrans1D2" presStyleIdx="4" presStyleCnt="7"/>
      <dgm:spPr/>
    </dgm:pt>
    <dgm:pt modelId="{6AC3DD9F-9864-4B19-89F5-00857DD25790}" type="pres">
      <dgm:prSet presAssocID="{901FD7EB-39A2-47AC-8155-53DE1990F8D3}" presName="Name21" presStyleCnt="0"/>
      <dgm:spPr/>
    </dgm:pt>
    <dgm:pt modelId="{ACDC6B31-B504-470A-B68E-0D4DB38261C0}" type="pres">
      <dgm:prSet presAssocID="{901FD7EB-39A2-47AC-8155-53DE1990F8D3}" presName="level2Shape" presStyleLbl="node2" presStyleIdx="4" presStyleCnt="7" custScaleX="43327" custScaleY="266235"/>
      <dgm:spPr/>
    </dgm:pt>
    <dgm:pt modelId="{2D90BDFC-C66E-413D-A781-BEC2AB8D99D9}" type="pres">
      <dgm:prSet presAssocID="{901FD7EB-39A2-47AC-8155-53DE1990F8D3}" presName="hierChild3" presStyleCnt="0"/>
      <dgm:spPr/>
    </dgm:pt>
    <dgm:pt modelId="{25EFA76A-C914-4C42-BA6D-DC22979E93B1}" type="pres">
      <dgm:prSet presAssocID="{C0921F69-68AE-4830-BCE5-DD610BABA825}" presName="Name19" presStyleLbl="parChTrans1D2" presStyleIdx="5" presStyleCnt="7"/>
      <dgm:spPr/>
    </dgm:pt>
    <dgm:pt modelId="{B519FB77-7BCA-44DD-A0CE-2F094D96B88F}" type="pres">
      <dgm:prSet presAssocID="{7A60969B-7C85-42E0-A0F5-0510DCBE6E26}" presName="Name21" presStyleCnt="0"/>
      <dgm:spPr/>
    </dgm:pt>
    <dgm:pt modelId="{E4979D1F-1460-4733-A3E9-9148D4063052}" type="pres">
      <dgm:prSet presAssocID="{7A60969B-7C85-42E0-A0F5-0510DCBE6E26}" presName="level2Shape" presStyleLbl="node2" presStyleIdx="5" presStyleCnt="7" custScaleX="43327" custScaleY="266235"/>
      <dgm:spPr/>
    </dgm:pt>
    <dgm:pt modelId="{4DC98A38-62A8-43BD-8E6A-3318336E066D}" type="pres">
      <dgm:prSet presAssocID="{7A60969B-7C85-42E0-A0F5-0510DCBE6E26}" presName="hierChild3" presStyleCnt="0"/>
      <dgm:spPr/>
    </dgm:pt>
    <dgm:pt modelId="{297262AC-19F8-462E-A935-6C285C0CD0E5}" type="pres">
      <dgm:prSet presAssocID="{FAB962F3-39A8-4907-B131-4742D9583062}" presName="Name19" presStyleLbl="parChTrans1D2" presStyleIdx="6" presStyleCnt="7"/>
      <dgm:spPr/>
    </dgm:pt>
    <dgm:pt modelId="{B72BBF48-C276-42AD-9F4C-2DCF9AF925A1}" type="pres">
      <dgm:prSet presAssocID="{AC7CB511-FF01-4FE0-9765-063A8696AAEA}" presName="Name21" presStyleCnt="0"/>
      <dgm:spPr/>
    </dgm:pt>
    <dgm:pt modelId="{771F2D11-F14B-4C1D-9E0C-2E305BB4E59F}" type="pres">
      <dgm:prSet presAssocID="{AC7CB511-FF01-4FE0-9765-063A8696AAEA}" presName="level2Shape" presStyleLbl="node2" presStyleIdx="6" presStyleCnt="7" custScaleX="43327" custScaleY="266235"/>
      <dgm:spPr/>
    </dgm:pt>
    <dgm:pt modelId="{B5266FD4-AF34-4323-9C6E-A5B7BE8BB96D}" type="pres">
      <dgm:prSet presAssocID="{AC7CB511-FF01-4FE0-9765-063A8696AAEA}" presName="hierChild3" presStyleCnt="0"/>
      <dgm:spPr/>
    </dgm:pt>
    <dgm:pt modelId="{0E968213-EE74-4CB2-9D74-51CD0EF7DFA1}" type="pres">
      <dgm:prSet presAssocID="{22A5F568-0373-496C-8CE1-2571A9BD30CE}" presName="bgShapesFlow" presStyleCnt="0"/>
      <dgm:spPr/>
    </dgm:pt>
  </dgm:ptLst>
  <dgm:cxnLst>
    <dgm:cxn modelId="{06AE7D23-E287-4187-AEDB-BE473877CA6F}" type="presOf" srcId="{904C127A-96A3-4DA9-8EDD-DE24F2CA1651}" destId="{7E8FB1D3-791A-455B-A634-9EF6F0F7165E}" srcOrd="0" destOrd="0" presId="urn:microsoft.com/office/officeart/2005/8/layout/hierarchy6"/>
    <dgm:cxn modelId="{EAA0EB24-24D9-41C6-983D-15984E693069}" type="presOf" srcId="{7A60969B-7C85-42E0-A0F5-0510DCBE6E26}" destId="{E4979D1F-1460-4733-A3E9-9148D4063052}" srcOrd="0" destOrd="0" presId="urn:microsoft.com/office/officeart/2005/8/layout/hierarchy6"/>
    <dgm:cxn modelId="{E86F3135-7807-4988-AC88-61650D5FC5A6}" type="presOf" srcId="{AC7CB511-FF01-4FE0-9765-063A8696AAEA}" destId="{771F2D11-F14B-4C1D-9E0C-2E305BB4E59F}" srcOrd="0" destOrd="0" presId="urn:microsoft.com/office/officeart/2005/8/layout/hierarchy6"/>
    <dgm:cxn modelId="{EB901A5E-DB9B-4A7B-85BA-BE50ADB1DCD3}" srcId="{BF64A1E2-3069-45A8-AE9D-A177124CA54F}" destId="{A2E36462-8734-47D9-AD4C-74F637992FD4}" srcOrd="0" destOrd="0" parTransId="{DFB42EDF-513D-4B51-8124-FE3DE1B4BA7E}" sibTransId="{59D9434E-B4BF-4C73-8736-92A8CBB1A96D}"/>
    <dgm:cxn modelId="{F510375F-9815-41FE-BF13-B293F580FCB9}" type="presOf" srcId="{DFB42EDF-513D-4B51-8124-FE3DE1B4BA7E}" destId="{8092FDBE-26B4-4792-9529-57256AC0E697}" srcOrd="0" destOrd="0" presId="urn:microsoft.com/office/officeart/2005/8/layout/hierarchy6"/>
    <dgm:cxn modelId="{032FBD67-60A6-4AB4-996F-540D5DF4F9B8}" srcId="{22A5F568-0373-496C-8CE1-2571A9BD30CE}" destId="{BF64A1E2-3069-45A8-AE9D-A177124CA54F}" srcOrd="0" destOrd="0" parTransId="{A0D1D664-048A-4A30-9B8D-892E759561E5}" sibTransId="{08C5990F-8932-4DCC-A943-9A5835097F51}"/>
    <dgm:cxn modelId="{9857D068-3CC4-4608-909B-6E3254299876}" srcId="{BF64A1E2-3069-45A8-AE9D-A177124CA54F}" destId="{DBAD6470-C0C0-4169-9B10-41B355635486}" srcOrd="1" destOrd="0" parTransId="{904C127A-96A3-4DA9-8EDD-DE24F2CA1651}" sibTransId="{64CB0D80-449D-4B56-A546-A8BEC4D93B73}"/>
    <dgm:cxn modelId="{9EB79369-78DA-4FE6-99E3-C6ED399D0D58}" type="presOf" srcId="{B9F6FF9F-766D-4A19-BA02-BF84C2B6D894}" destId="{3B6243AC-9527-4289-92E9-4732AF696A80}" srcOrd="0" destOrd="0" presId="urn:microsoft.com/office/officeart/2005/8/layout/hierarchy6"/>
    <dgm:cxn modelId="{0047166A-15D3-4C7C-B81B-AB78796EA71B}" type="presOf" srcId="{A2E36462-8734-47D9-AD4C-74F637992FD4}" destId="{8895D420-9EE1-4C31-AC23-2B7BBC670104}" srcOrd="0" destOrd="0" presId="urn:microsoft.com/office/officeart/2005/8/layout/hierarchy6"/>
    <dgm:cxn modelId="{9640A14B-BB53-4E57-9857-E4470BB79B06}" srcId="{BF64A1E2-3069-45A8-AE9D-A177124CA54F}" destId="{B9F6FF9F-766D-4A19-BA02-BF84C2B6D894}" srcOrd="3" destOrd="0" parTransId="{1A1F6264-F097-4589-9154-5D2DA256F912}" sibTransId="{B19BAF68-537E-4E7F-A7E8-CCFF239A6FD5}"/>
    <dgm:cxn modelId="{7948036C-2800-4BD4-820A-8EF41CD03562}" type="presOf" srcId="{C0921F69-68AE-4830-BCE5-DD610BABA825}" destId="{25EFA76A-C914-4C42-BA6D-DC22979E93B1}" srcOrd="0" destOrd="0" presId="urn:microsoft.com/office/officeart/2005/8/layout/hierarchy6"/>
    <dgm:cxn modelId="{76BE124C-C1AB-4842-BF3D-CE0EC086A4FC}" srcId="{BF64A1E2-3069-45A8-AE9D-A177124CA54F}" destId="{901FD7EB-39A2-47AC-8155-53DE1990F8D3}" srcOrd="4" destOrd="0" parTransId="{14B733E6-0214-41EE-859E-22FBD1EB26FF}" sibTransId="{E9A5C990-CB77-45E1-AF96-0151D3F7B1FD}"/>
    <dgm:cxn modelId="{781E6555-51FA-4D99-B36D-42B8E2F4AF96}" srcId="{BF64A1E2-3069-45A8-AE9D-A177124CA54F}" destId="{B733492A-6575-4701-BE18-7BFA301472EB}" srcOrd="2" destOrd="0" parTransId="{42ACDEF0-4F19-48B0-BCBD-3E50CD9656B4}" sibTransId="{2F589CDA-736B-40C6-BEDD-58C193459BE5}"/>
    <dgm:cxn modelId="{C4C29776-8BD7-44C2-878F-115BC61F2D99}" type="presOf" srcId="{14B733E6-0214-41EE-859E-22FBD1EB26FF}" destId="{8754F22B-803E-49ED-AB76-3CBAD9A7FAC8}" srcOrd="0" destOrd="0" presId="urn:microsoft.com/office/officeart/2005/8/layout/hierarchy6"/>
    <dgm:cxn modelId="{23AE1D7A-5A06-41A1-8893-129FEDAE70B1}" type="presOf" srcId="{42ACDEF0-4F19-48B0-BCBD-3E50CD9656B4}" destId="{846F34EE-8E3E-433B-B5FE-C0D30B8E15E3}" srcOrd="0" destOrd="0" presId="urn:microsoft.com/office/officeart/2005/8/layout/hierarchy6"/>
    <dgm:cxn modelId="{E2CFBD8E-EE91-451C-B1AF-5565CD9C766A}" type="presOf" srcId="{1A1F6264-F097-4589-9154-5D2DA256F912}" destId="{67A40FB4-3FFF-47E4-9A29-D66F341A41B4}" srcOrd="0" destOrd="0" presId="urn:microsoft.com/office/officeart/2005/8/layout/hierarchy6"/>
    <dgm:cxn modelId="{BC4B7FAA-8196-4F6F-80BB-89638C7144D9}" type="presOf" srcId="{FAB962F3-39A8-4907-B131-4742D9583062}" destId="{297262AC-19F8-462E-A935-6C285C0CD0E5}" srcOrd="0" destOrd="0" presId="urn:microsoft.com/office/officeart/2005/8/layout/hierarchy6"/>
    <dgm:cxn modelId="{DB665DB6-F529-49D1-A862-2B883B295C91}" type="presOf" srcId="{901FD7EB-39A2-47AC-8155-53DE1990F8D3}" destId="{ACDC6B31-B504-470A-B68E-0D4DB38261C0}" srcOrd="0" destOrd="0" presId="urn:microsoft.com/office/officeart/2005/8/layout/hierarchy6"/>
    <dgm:cxn modelId="{F51B58B7-6C0B-4617-9BE5-6DA6A0D3E81A}" type="presOf" srcId="{22A5F568-0373-496C-8CE1-2571A9BD30CE}" destId="{0836FA83-2E74-4CF3-A022-5A74B26DB552}" srcOrd="0" destOrd="0" presId="urn:microsoft.com/office/officeart/2005/8/layout/hierarchy6"/>
    <dgm:cxn modelId="{739B11C9-E828-4E58-93EB-2197380B7F1D}" type="presOf" srcId="{BF64A1E2-3069-45A8-AE9D-A177124CA54F}" destId="{28538082-8DC9-4AD8-AFD9-9F8DD5E189AF}" srcOrd="0" destOrd="0" presId="urn:microsoft.com/office/officeart/2005/8/layout/hierarchy6"/>
    <dgm:cxn modelId="{39868CCC-CC06-4B13-B825-4E88AD0D221E}" srcId="{BF64A1E2-3069-45A8-AE9D-A177124CA54F}" destId="{AC7CB511-FF01-4FE0-9765-063A8696AAEA}" srcOrd="6" destOrd="0" parTransId="{FAB962F3-39A8-4907-B131-4742D9583062}" sibTransId="{073CEA3A-70F9-40F8-BFF0-6C99060C1F8C}"/>
    <dgm:cxn modelId="{8B6735D1-1E08-4221-86A1-E8BCF9C8F263}" type="presOf" srcId="{B733492A-6575-4701-BE18-7BFA301472EB}" destId="{74E25404-D1D0-4F6E-9C48-CD1934AD5173}" srcOrd="0" destOrd="0" presId="urn:microsoft.com/office/officeart/2005/8/layout/hierarchy6"/>
    <dgm:cxn modelId="{24AA43E7-DC90-40B9-B840-E6232FFB9E83}" type="presOf" srcId="{DBAD6470-C0C0-4169-9B10-41B355635486}" destId="{A7457E63-B6F6-43C7-B77D-EF17D613A6E6}" srcOrd="0" destOrd="0" presId="urn:microsoft.com/office/officeart/2005/8/layout/hierarchy6"/>
    <dgm:cxn modelId="{9B7466ED-6304-4BA8-9C4E-553C6DE45477}" srcId="{BF64A1E2-3069-45A8-AE9D-A177124CA54F}" destId="{7A60969B-7C85-42E0-A0F5-0510DCBE6E26}" srcOrd="5" destOrd="0" parTransId="{C0921F69-68AE-4830-BCE5-DD610BABA825}" sibTransId="{D905AF62-A22B-46D3-9805-05217F21940D}"/>
    <dgm:cxn modelId="{1D3B9D56-F6FD-4C5F-BFC6-933DD09FA11E}" type="presParOf" srcId="{0836FA83-2E74-4CF3-A022-5A74B26DB552}" destId="{576006A0-5459-4B09-B1DC-D6C27C1A4FE4}" srcOrd="0" destOrd="0" presId="urn:microsoft.com/office/officeart/2005/8/layout/hierarchy6"/>
    <dgm:cxn modelId="{84007D6A-AC1B-47C8-8F37-9B9AC3F40B86}" type="presParOf" srcId="{576006A0-5459-4B09-B1DC-D6C27C1A4FE4}" destId="{057A2B8F-2ABC-4A10-9385-3C805A3F5D50}" srcOrd="0" destOrd="0" presId="urn:microsoft.com/office/officeart/2005/8/layout/hierarchy6"/>
    <dgm:cxn modelId="{F1488AC2-A22F-44FD-9E67-9F15C678A5DE}" type="presParOf" srcId="{057A2B8F-2ABC-4A10-9385-3C805A3F5D50}" destId="{874BD60A-E1F8-446C-B592-D21DA2C07179}" srcOrd="0" destOrd="0" presId="urn:microsoft.com/office/officeart/2005/8/layout/hierarchy6"/>
    <dgm:cxn modelId="{4A700019-B019-45FA-8507-843A38519CC4}" type="presParOf" srcId="{874BD60A-E1F8-446C-B592-D21DA2C07179}" destId="{28538082-8DC9-4AD8-AFD9-9F8DD5E189AF}" srcOrd="0" destOrd="0" presId="urn:microsoft.com/office/officeart/2005/8/layout/hierarchy6"/>
    <dgm:cxn modelId="{0D0CCC0F-90D5-4D75-9748-3CE1D92207CF}" type="presParOf" srcId="{874BD60A-E1F8-446C-B592-D21DA2C07179}" destId="{12131079-749B-49D5-BCBD-DD6794ACD23C}" srcOrd="1" destOrd="0" presId="urn:microsoft.com/office/officeart/2005/8/layout/hierarchy6"/>
    <dgm:cxn modelId="{110BEFAF-AC44-4D4C-A2A3-3BE3036E7169}" type="presParOf" srcId="{12131079-749B-49D5-BCBD-DD6794ACD23C}" destId="{8092FDBE-26B4-4792-9529-57256AC0E697}" srcOrd="0" destOrd="0" presId="urn:microsoft.com/office/officeart/2005/8/layout/hierarchy6"/>
    <dgm:cxn modelId="{0AE1160A-4DF8-4396-90EB-96FFDD24EC81}" type="presParOf" srcId="{12131079-749B-49D5-BCBD-DD6794ACD23C}" destId="{3A9B7AA5-56DD-459C-993E-D17B6B1B28C0}" srcOrd="1" destOrd="0" presId="urn:microsoft.com/office/officeart/2005/8/layout/hierarchy6"/>
    <dgm:cxn modelId="{BBF3DCEB-2EA9-4A57-9EF9-1CE7C51FCC36}" type="presParOf" srcId="{3A9B7AA5-56DD-459C-993E-D17B6B1B28C0}" destId="{8895D420-9EE1-4C31-AC23-2B7BBC670104}" srcOrd="0" destOrd="0" presId="urn:microsoft.com/office/officeart/2005/8/layout/hierarchy6"/>
    <dgm:cxn modelId="{19157DF6-04EF-4C5D-A0DA-9C1166114706}" type="presParOf" srcId="{3A9B7AA5-56DD-459C-993E-D17B6B1B28C0}" destId="{749E83D4-AA99-4C77-9593-315B7ACD031C}" srcOrd="1" destOrd="0" presId="urn:microsoft.com/office/officeart/2005/8/layout/hierarchy6"/>
    <dgm:cxn modelId="{41B70F02-6F8B-4977-974F-7B94ADC7E371}" type="presParOf" srcId="{12131079-749B-49D5-BCBD-DD6794ACD23C}" destId="{7E8FB1D3-791A-455B-A634-9EF6F0F7165E}" srcOrd="2" destOrd="0" presId="urn:microsoft.com/office/officeart/2005/8/layout/hierarchy6"/>
    <dgm:cxn modelId="{78B0EDD5-8FD8-4242-B69D-40A3E328234C}" type="presParOf" srcId="{12131079-749B-49D5-BCBD-DD6794ACD23C}" destId="{2C997180-2721-44C3-ADB5-332E78C09BDD}" srcOrd="3" destOrd="0" presId="urn:microsoft.com/office/officeart/2005/8/layout/hierarchy6"/>
    <dgm:cxn modelId="{DF2FC36E-F85E-40DF-BCAA-359337625F48}" type="presParOf" srcId="{2C997180-2721-44C3-ADB5-332E78C09BDD}" destId="{A7457E63-B6F6-43C7-B77D-EF17D613A6E6}" srcOrd="0" destOrd="0" presId="urn:microsoft.com/office/officeart/2005/8/layout/hierarchy6"/>
    <dgm:cxn modelId="{87E7CBD9-2010-4BBF-B436-21B385C634E7}" type="presParOf" srcId="{2C997180-2721-44C3-ADB5-332E78C09BDD}" destId="{CE5B6DD4-3493-4405-9238-F012DF816D66}" srcOrd="1" destOrd="0" presId="urn:microsoft.com/office/officeart/2005/8/layout/hierarchy6"/>
    <dgm:cxn modelId="{E190B4E4-AA94-4879-A00A-8C9201BA1AD8}" type="presParOf" srcId="{12131079-749B-49D5-BCBD-DD6794ACD23C}" destId="{846F34EE-8E3E-433B-B5FE-C0D30B8E15E3}" srcOrd="4" destOrd="0" presId="urn:microsoft.com/office/officeart/2005/8/layout/hierarchy6"/>
    <dgm:cxn modelId="{517F4EE1-0812-4FD2-922C-F8178DAFE51E}" type="presParOf" srcId="{12131079-749B-49D5-BCBD-DD6794ACD23C}" destId="{56E839C9-8A21-489C-9C3D-D5269FE0540F}" srcOrd="5" destOrd="0" presId="urn:microsoft.com/office/officeart/2005/8/layout/hierarchy6"/>
    <dgm:cxn modelId="{81B938C6-289E-4874-B40B-D599954EDC4E}" type="presParOf" srcId="{56E839C9-8A21-489C-9C3D-D5269FE0540F}" destId="{74E25404-D1D0-4F6E-9C48-CD1934AD5173}" srcOrd="0" destOrd="0" presId="urn:microsoft.com/office/officeart/2005/8/layout/hierarchy6"/>
    <dgm:cxn modelId="{D89006FC-C812-4CC6-A613-5ACAE524430E}" type="presParOf" srcId="{56E839C9-8A21-489C-9C3D-D5269FE0540F}" destId="{DBDEA585-7B53-4469-A307-595815D5AC56}" srcOrd="1" destOrd="0" presId="urn:microsoft.com/office/officeart/2005/8/layout/hierarchy6"/>
    <dgm:cxn modelId="{A7DA123E-B1D4-47F9-98C1-B09C63525DF6}" type="presParOf" srcId="{12131079-749B-49D5-BCBD-DD6794ACD23C}" destId="{67A40FB4-3FFF-47E4-9A29-D66F341A41B4}" srcOrd="6" destOrd="0" presId="urn:microsoft.com/office/officeart/2005/8/layout/hierarchy6"/>
    <dgm:cxn modelId="{FA266AA5-8841-4BD3-B589-17645ACCA2ED}" type="presParOf" srcId="{12131079-749B-49D5-BCBD-DD6794ACD23C}" destId="{584355F1-7721-4F97-9EF2-E2B1A1429DC8}" srcOrd="7" destOrd="0" presId="urn:microsoft.com/office/officeart/2005/8/layout/hierarchy6"/>
    <dgm:cxn modelId="{56EE393D-537B-4AB3-A087-5B8C249D6376}" type="presParOf" srcId="{584355F1-7721-4F97-9EF2-E2B1A1429DC8}" destId="{3B6243AC-9527-4289-92E9-4732AF696A80}" srcOrd="0" destOrd="0" presId="urn:microsoft.com/office/officeart/2005/8/layout/hierarchy6"/>
    <dgm:cxn modelId="{E533C2E2-0898-47A6-A61D-D477591F8439}" type="presParOf" srcId="{584355F1-7721-4F97-9EF2-E2B1A1429DC8}" destId="{41F0AEC9-B1E0-4B18-BD6F-FEB3E6CF0B2A}" srcOrd="1" destOrd="0" presId="urn:microsoft.com/office/officeart/2005/8/layout/hierarchy6"/>
    <dgm:cxn modelId="{B466142E-44E3-4FE3-8278-49D2439D8205}" type="presParOf" srcId="{12131079-749B-49D5-BCBD-DD6794ACD23C}" destId="{8754F22B-803E-49ED-AB76-3CBAD9A7FAC8}" srcOrd="8" destOrd="0" presId="urn:microsoft.com/office/officeart/2005/8/layout/hierarchy6"/>
    <dgm:cxn modelId="{36DA165A-F1E4-43CF-B0CB-03A8CCCDC377}" type="presParOf" srcId="{12131079-749B-49D5-BCBD-DD6794ACD23C}" destId="{6AC3DD9F-9864-4B19-89F5-00857DD25790}" srcOrd="9" destOrd="0" presId="urn:microsoft.com/office/officeart/2005/8/layout/hierarchy6"/>
    <dgm:cxn modelId="{75C76FC9-D77C-4426-B515-18E79D6CC35D}" type="presParOf" srcId="{6AC3DD9F-9864-4B19-89F5-00857DD25790}" destId="{ACDC6B31-B504-470A-B68E-0D4DB38261C0}" srcOrd="0" destOrd="0" presId="urn:microsoft.com/office/officeart/2005/8/layout/hierarchy6"/>
    <dgm:cxn modelId="{B62D7254-1F4C-45C3-9E7A-6DD7F98D47D0}" type="presParOf" srcId="{6AC3DD9F-9864-4B19-89F5-00857DD25790}" destId="{2D90BDFC-C66E-413D-A781-BEC2AB8D99D9}" srcOrd="1" destOrd="0" presId="urn:microsoft.com/office/officeart/2005/8/layout/hierarchy6"/>
    <dgm:cxn modelId="{6771FB5F-AAEF-465B-BF50-C133E7E2409D}" type="presParOf" srcId="{12131079-749B-49D5-BCBD-DD6794ACD23C}" destId="{25EFA76A-C914-4C42-BA6D-DC22979E93B1}" srcOrd="10" destOrd="0" presId="urn:microsoft.com/office/officeart/2005/8/layout/hierarchy6"/>
    <dgm:cxn modelId="{07403BDD-817A-4BA6-BE9B-C8AA2927AA36}" type="presParOf" srcId="{12131079-749B-49D5-BCBD-DD6794ACD23C}" destId="{B519FB77-7BCA-44DD-A0CE-2F094D96B88F}" srcOrd="11" destOrd="0" presId="urn:microsoft.com/office/officeart/2005/8/layout/hierarchy6"/>
    <dgm:cxn modelId="{B707AC2A-6E77-4DB1-955D-3C4C5833CBD5}" type="presParOf" srcId="{B519FB77-7BCA-44DD-A0CE-2F094D96B88F}" destId="{E4979D1F-1460-4733-A3E9-9148D4063052}" srcOrd="0" destOrd="0" presId="urn:microsoft.com/office/officeart/2005/8/layout/hierarchy6"/>
    <dgm:cxn modelId="{855B208F-1DC2-4D1F-9EA7-CEA91B65D0FC}" type="presParOf" srcId="{B519FB77-7BCA-44DD-A0CE-2F094D96B88F}" destId="{4DC98A38-62A8-43BD-8E6A-3318336E066D}" srcOrd="1" destOrd="0" presId="urn:microsoft.com/office/officeart/2005/8/layout/hierarchy6"/>
    <dgm:cxn modelId="{B6C6DBB3-6A0F-40AF-8CC4-E68BCE92063E}" type="presParOf" srcId="{12131079-749B-49D5-BCBD-DD6794ACD23C}" destId="{297262AC-19F8-462E-A935-6C285C0CD0E5}" srcOrd="12" destOrd="0" presId="urn:microsoft.com/office/officeart/2005/8/layout/hierarchy6"/>
    <dgm:cxn modelId="{E8E1DB7E-3057-4BB9-8950-8A6EB0ADEF47}" type="presParOf" srcId="{12131079-749B-49D5-BCBD-DD6794ACD23C}" destId="{B72BBF48-C276-42AD-9F4C-2DCF9AF925A1}" srcOrd="13" destOrd="0" presId="urn:microsoft.com/office/officeart/2005/8/layout/hierarchy6"/>
    <dgm:cxn modelId="{5DA004C8-6E19-45C6-9396-E5012633A394}" type="presParOf" srcId="{B72BBF48-C276-42AD-9F4C-2DCF9AF925A1}" destId="{771F2D11-F14B-4C1D-9E0C-2E305BB4E59F}" srcOrd="0" destOrd="0" presId="urn:microsoft.com/office/officeart/2005/8/layout/hierarchy6"/>
    <dgm:cxn modelId="{067F8D00-719A-4C90-B49E-BE2CB4A9CEBF}" type="presParOf" srcId="{B72BBF48-C276-42AD-9F4C-2DCF9AF925A1}" destId="{B5266FD4-AF34-4323-9C6E-A5B7BE8BB96D}" srcOrd="1" destOrd="0" presId="urn:microsoft.com/office/officeart/2005/8/layout/hierarchy6"/>
    <dgm:cxn modelId="{946559FA-0BB9-4638-A6FB-A6F56198C240}" type="presParOf" srcId="{0836FA83-2E74-4CF3-A022-5A74B26DB552}" destId="{0E968213-EE74-4CB2-9D74-51CD0EF7DFA1}" srcOrd="1" destOrd="0" presId="urn:microsoft.com/office/officeart/2005/8/layout/hierarchy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1D6FDD-128B-45A1-8E8F-F8F6573E3C71}" type="doc">
      <dgm:prSet loTypeId="urn:microsoft.com/office/officeart/2005/8/layout/orgChart1" loCatId="hierarchy" qsTypeId="urn:microsoft.com/office/officeart/2005/8/quickstyle/simple1" qsCatId="simple" csTypeId="urn:microsoft.com/office/officeart/2005/8/colors/accent5_4" csCatId="accent5" phldr="1"/>
      <dgm:spPr/>
      <dgm:t>
        <a:bodyPr/>
        <a:lstStyle/>
        <a:p>
          <a:endParaRPr lang="zh-CN" altLang="en-US"/>
        </a:p>
      </dgm:t>
    </dgm:pt>
    <dgm:pt modelId="{55C14C00-366C-404A-827F-327E7D7607BD}">
      <dgm:prSet phldrT="[文本]" custT="1"/>
      <dgm:spPr/>
      <dgm:t>
        <a:bodyPr/>
        <a:lstStyle/>
        <a:p>
          <a:r>
            <a:rPr lang="zh-CN" altLang="en-US" sz="2000" b="1" dirty="0">
              <a:latin typeface="宋体" panose="02010600030101010101" pitchFamily="2" charset="-122"/>
              <a:ea typeface="宋体" panose="02010600030101010101" pitchFamily="2" charset="-122"/>
            </a:rPr>
            <a:t>数据导出</a:t>
          </a:r>
        </a:p>
      </dgm:t>
    </dgm:pt>
    <dgm:pt modelId="{FE005499-097E-409B-983C-5BA803160767}" type="parTrans" cxnId="{0673C858-F7FC-4CCF-B4B1-536F2104414D}">
      <dgm:prSet/>
      <dgm:spPr/>
      <dgm:t>
        <a:bodyPr/>
        <a:lstStyle/>
        <a:p>
          <a:endParaRPr lang="zh-CN" altLang="en-US" sz="2000" b="1">
            <a:latin typeface="宋体" panose="02010600030101010101" pitchFamily="2" charset="-122"/>
            <a:ea typeface="宋体" panose="02010600030101010101" pitchFamily="2" charset="-122"/>
          </a:endParaRPr>
        </a:p>
      </dgm:t>
    </dgm:pt>
    <dgm:pt modelId="{2775CE2D-E5B2-48BE-95AD-5D2B6D8B53B0}" type="sibTrans" cxnId="{0673C858-F7FC-4CCF-B4B1-536F2104414D}">
      <dgm:prSet/>
      <dgm:spPr/>
      <dgm:t>
        <a:bodyPr/>
        <a:lstStyle/>
        <a:p>
          <a:endParaRPr lang="zh-CN" altLang="en-US" sz="2000" b="1">
            <a:latin typeface="宋体" panose="02010600030101010101" pitchFamily="2" charset="-122"/>
            <a:ea typeface="宋体" panose="02010600030101010101" pitchFamily="2" charset="-122"/>
          </a:endParaRPr>
        </a:p>
      </dgm:t>
    </dgm:pt>
    <dgm:pt modelId="{B8E77675-D25C-4892-B36F-004E9234FD79}">
      <dgm:prSet phldrT="[文本]" custT="1"/>
      <dgm:spPr/>
      <dgm:t>
        <a:bodyPr/>
        <a:lstStyle/>
        <a:p>
          <a:r>
            <a:rPr lang="zh-CN" altLang="en-US" sz="2000" b="1" dirty="0">
              <a:latin typeface="宋体" panose="02010600030101010101" pitchFamily="2" charset="-122"/>
              <a:ea typeface="宋体" panose="02010600030101010101" pitchFamily="2" charset="-122"/>
            </a:rPr>
            <a:t>图表展示</a:t>
          </a:r>
        </a:p>
      </dgm:t>
    </dgm:pt>
    <dgm:pt modelId="{DC9AD4C2-36CE-47BF-A624-0B9BB1734FF2}" type="parTrans" cxnId="{E242045D-42DE-4431-B67E-A000BA711102}">
      <dgm:prSet/>
      <dgm:spPr/>
      <dgm:t>
        <a:bodyPr/>
        <a:lstStyle/>
        <a:p>
          <a:endParaRPr lang="zh-CN" altLang="en-US" sz="2000" b="1">
            <a:latin typeface="宋体" panose="02010600030101010101" pitchFamily="2" charset="-122"/>
            <a:ea typeface="宋体" panose="02010600030101010101" pitchFamily="2" charset="-122"/>
          </a:endParaRPr>
        </a:p>
      </dgm:t>
    </dgm:pt>
    <dgm:pt modelId="{C0E10864-82CD-47DE-A43A-5A2111306B41}" type="sibTrans" cxnId="{E242045D-42DE-4431-B67E-A000BA711102}">
      <dgm:prSet/>
      <dgm:spPr/>
      <dgm:t>
        <a:bodyPr/>
        <a:lstStyle/>
        <a:p>
          <a:endParaRPr lang="zh-CN" altLang="en-US" sz="2000" b="1">
            <a:latin typeface="宋体" panose="02010600030101010101" pitchFamily="2" charset="-122"/>
            <a:ea typeface="宋体" panose="02010600030101010101" pitchFamily="2" charset="-122"/>
          </a:endParaRPr>
        </a:p>
      </dgm:t>
    </dgm:pt>
    <dgm:pt modelId="{8DB5E2E8-3A14-424C-98C3-1FB86C8526D0}">
      <dgm:prSet phldrT="[文本]" custT="1"/>
      <dgm:spPr/>
      <dgm:t>
        <a:bodyPr/>
        <a:lstStyle/>
        <a:p>
          <a:r>
            <a:rPr lang="zh-CN" altLang="en-US" sz="2000" b="1" dirty="0">
              <a:latin typeface="宋体" panose="02010600030101010101" pitchFamily="2" charset="-122"/>
              <a:ea typeface="宋体" panose="02010600030101010101" pitchFamily="2" charset="-122"/>
            </a:rPr>
            <a:t>地图展示</a:t>
          </a:r>
        </a:p>
      </dgm:t>
    </dgm:pt>
    <dgm:pt modelId="{826FB389-0188-429C-AF0A-8CE79A3D2CA9}" type="parTrans" cxnId="{6C4CC3DC-C1B3-406D-B1DD-F20FBB485E39}">
      <dgm:prSet/>
      <dgm:spPr/>
      <dgm:t>
        <a:bodyPr/>
        <a:lstStyle/>
        <a:p>
          <a:endParaRPr lang="zh-CN" altLang="en-US" sz="2000" b="1">
            <a:latin typeface="宋体" panose="02010600030101010101" pitchFamily="2" charset="-122"/>
            <a:ea typeface="宋体" panose="02010600030101010101" pitchFamily="2" charset="-122"/>
          </a:endParaRPr>
        </a:p>
      </dgm:t>
    </dgm:pt>
    <dgm:pt modelId="{EBD2FAB0-B49E-4186-A6B9-65530A99046A}" type="sibTrans" cxnId="{6C4CC3DC-C1B3-406D-B1DD-F20FBB485E39}">
      <dgm:prSet/>
      <dgm:spPr/>
      <dgm:t>
        <a:bodyPr/>
        <a:lstStyle/>
        <a:p>
          <a:endParaRPr lang="zh-CN" altLang="en-US" sz="2000" b="1">
            <a:latin typeface="宋体" panose="02010600030101010101" pitchFamily="2" charset="-122"/>
            <a:ea typeface="宋体" panose="02010600030101010101" pitchFamily="2" charset="-122"/>
          </a:endParaRPr>
        </a:p>
      </dgm:t>
    </dgm:pt>
    <dgm:pt modelId="{E658BF34-6454-4BC0-857B-E3DAC27F998B}">
      <dgm:prSet phldrT="[文本]" custT="1"/>
      <dgm:spPr/>
      <dgm:t>
        <a:bodyPr/>
        <a:lstStyle/>
        <a:p>
          <a:r>
            <a:rPr lang="zh-CN" altLang="en-US" sz="2000" b="1" dirty="0">
              <a:latin typeface="宋体" panose="02010600030101010101" pitchFamily="2" charset="-122"/>
              <a:ea typeface="宋体" panose="02010600030101010101" pitchFamily="2" charset="-122"/>
            </a:rPr>
            <a:t>动态展示</a:t>
          </a:r>
        </a:p>
      </dgm:t>
    </dgm:pt>
    <dgm:pt modelId="{05718449-A48A-46F2-BAE4-837DC3454E69}" type="parTrans" cxnId="{137794CF-81FB-47A2-9C36-49BCD37FC11A}">
      <dgm:prSet/>
      <dgm:spPr/>
      <dgm:t>
        <a:bodyPr/>
        <a:lstStyle/>
        <a:p>
          <a:endParaRPr lang="zh-CN" altLang="en-US" sz="2000" b="1">
            <a:latin typeface="宋体" panose="02010600030101010101" pitchFamily="2" charset="-122"/>
            <a:ea typeface="宋体" panose="02010600030101010101" pitchFamily="2" charset="-122"/>
          </a:endParaRPr>
        </a:p>
      </dgm:t>
    </dgm:pt>
    <dgm:pt modelId="{585A57FC-AD4E-4362-BBD4-B219D0877F83}" type="sibTrans" cxnId="{137794CF-81FB-47A2-9C36-49BCD37FC11A}">
      <dgm:prSet/>
      <dgm:spPr/>
      <dgm:t>
        <a:bodyPr/>
        <a:lstStyle/>
        <a:p>
          <a:endParaRPr lang="zh-CN" altLang="en-US" sz="2000" b="1">
            <a:latin typeface="宋体" panose="02010600030101010101" pitchFamily="2" charset="-122"/>
            <a:ea typeface="宋体" panose="02010600030101010101" pitchFamily="2" charset="-122"/>
          </a:endParaRPr>
        </a:p>
      </dgm:t>
    </dgm:pt>
    <dgm:pt modelId="{AD642BA7-61FE-4A28-B2CD-7B1319A7B4EA}">
      <dgm:prSet custT="1"/>
      <dgm:spPr/>
      <dgm:t>
        <a:bodyPr/>
        <a:lstStyle/>
        <a:p>
          <a:r>
            <a:rPr lang="zh-CN" altLang="en-US" sz="2000" b="1" dirty="0">
              <a:latin typeface="宋体" panose="02010600030101010101" pitchFamily="2" charset="-122"/>
              <a:ea typeface="宋体" panose="02010600030101010101" pitchFamily="2" charset="-122"/>
            </a:rPr>
            <a:t>数据下载</a:t>
          </a:r>
        </a:p>
      </dgm:t>
    </dgm:pt>
    <dgm:pt modelId="{73ECD85E-759D-4CA9-8B6D-B678E19E7C56}" type="parTrans" cxnId="{B0EA80B1-B1C3-43CF-B483-BAD832909677}">
      <dgm:prSet/>
      <dgm:spPr/>
      <dgm:t>
        <a:bodyPr/>
        <a:lstStyle/>
        <a:p>
          <a:endParaRPr lang="zh-CN" altLang="en-US" sz="2000" b="1">
            <a:latin typeface="宋体" panose="02010600030101010101" pitchFamily="2" charset="-122"/>
            <a:ea typeface="宋体" panose="02010600030101010101" pitchFamily="2" charset="-122"/>
          </a:endParaRPr>
        </a:p>
      </dgm:t>
    </dgm:pt>
    <dgm:pt modelId="{F94714A0-EECB-44DA-8CB8-FA3C27819157}" type="sibTrans" cxnId="{B0EA80B1-B1C3-43CF-B483-BAD832909677}">
      <dgm:prSet/>
      <dgm:spPr/>
      <dgm:t>
        <a:bodyPr/>
        <a:lstStyle/>
        <a:p>
          <a:endParaRPr lang="zh-CN" altLang="en-US" sz="2000" b="1">
            <a:latin typeface="宋体" panose="02010600030101010101" pitchFamily="2" charset="-122"/>
            <a:ea typeface="宋体" panose="02010600030101010101" pitchFamily="2" charset="-122"/>
          </a:endParaRPr>
        </a:p>
      </dgm:t>
    </dgm:pt>
    <dgm:pt modelId="{F4B75DEA-1D24-4AB1-A0C1-05E72A1CC2CB}" type="pres">
      <dgm:prSet presAssocID="{921D6FDD-128B-45A1-8E8F-F8F6573E3C71}" presName="hierChild1" presStyleCnt="0">
        <dgm:presLayoutVars>
          <dgm:orgChart val="1"/>
          <dgm:chPref val="1"/>
          <dgm:dir/>
          <dgm:animOne val="branch"/>
          <dgm:animLvl val="lvl"/>
          <dgm:resizeHandles/>
        </dgm:presLayoutVars>
      </dgm:prSet>
      <dgm:spPr/>
    </dgm:pt>
    <dgm:pt modelId="{8D6F1D96-429B-4688-A1E4-2404D1D879D3}" type="pres">
      <dgm:prSet presAssocID="{55C14C00-366C-404A-827F-327E7D7607BD}" presName="hierRoot1" presStyleCnt="0">
        <dgm:presLayoutVars>
          <dgm:hierBranch val="init"/>
        </dgm:presLayoutVars>
      </dgm:prSet>
      <dgm:spPr/>
    </dgm:pt>
    <dgm:pt modelId="{1F8D6F71-50B8-4F09-BCD7-0C58E90C4C0A}" type="pres">
      <dgm:prSet presAssocID="{55C14C00-366C-404A-827F-327E7D7607BD}" presName="rootComposite1" presStyleCnt="0"/>
      <dgm:spPr/>
    </dgm:pt>
    <dgm:pt modelId="{D73B9244-6F55-4D6A-BFE3-2342E8710A45}" type="pres">
      <dgm:prSet presAssocID="{55C14C00-366C-404A-827F-327E7D7607BD}" presName="rootText1" presStyleLbl="node0" presStyleIdx="0" presStyleCnt="1" custScaleX="115107" custScaleY="45024">
        <dgm:presLayoutVars>
          <dgm:chPref val="3"/>
        </dgm:presLayoutVars>
      </dgm:prSet>
      <dgm:spPr/>
    </dgm:pt>
    <dgm:pt modelId="{46F4EEA2-EC64-4DCC-AEC2-C0FAC6FEE5B3}" type="pres">
      <dgm:prSet presAssocID="{55C14C00-366C-404A-827F-327E7D7607BD}" presName="rootConnector1" presStyleLbl="node1" presStyleIdx="0" presStyleCnt="0"/>
      <dgm:spPr/>
    </dgm:pt>
    <dgm:pt modelId="{FECD3D77-2B52-4CF8-ADA1-BF672B72A2F3}" type="pres">
      <dgm:prSet presAssocID="{55C14C00-366C-404A-827F-327E7D7607BD}" presName="hierChild2" presStyleCnt="0"/>
      <dgm:spPr/>
    </dgm:pt>
    <dgm:pt modelId="{34241FF5-919C-4F0C-AC3F-F589DD4DB63A}" type="pres">
      <dgm:prSet presAssocID="{DC9AD4C2-36CE-47BF-A624-0B9BB1734FF2}" presName="Name37" presStyleLbl="parChTrans1D2" presStyleIdx="0" presStyleCnt="4"/>
      <dgm:spPr/>
    </dgm:pt>
    <dgm:pt modelId="{1D9F0DE4-A1CE-485A-8713-67BEA10699FA}" type="pres">
      <dgm:prSet presAssocID="{B8E77675-D25C-4892-B36F-004E9234FD79}" presName="hierRoot2" presStyleCnt="0">
        <dgm:presLayoutVars>
          <dgm:hierBranch val="init"/>
        </dgm:presLayoutVars>
      </dgm:prSet>
      <dgm:spPr/>
    </dgm:pt>
    <dgm:pt modelId="{0C2C2EE1-0118-49E6-9B83-6A642524C655}" type="pres">
      <dgm:prSet presAssocID="{B8E77675-D25C-4892-B36F-004E9234FD79}" presName="rootComposite" presStyleCnt="0"/>
      <dgm:spPr/>
    </dgm:pt>
    <dgm:pt modelId="{C623024E-0773-4450-AE3C-3305BEB9935C}" type="pres">
      <dgm:prSet presAssocID="{B8E77675-D25C-4892-B36F-004E9234FD79}" presName="rootText" presStyleLbl="node2" presStyleIdx="0" presStyleCnt="4" custScaleX="23566" custScaleY="237364">
        <dgm:presLayoutVars>
          <dgm:chPref val="3"/>
        </dgm:presLayoutVars>
      </dgm:prSet>
      <dgm:spPr/>
    </dgm:pt>
    <dgm:pt modelId="{B9F3777E-EADB-4320-876C-070FE1634707}" type="pres">
      <dgm:prSet presAssocID="{B8E77675-D25C-4892-B36F-004E9234FD79}" presName="rootConnector" presStyleLbl="node2" presStyleIdx="0" presStyleCnt="4"/>
      <dgm:spPr/>
    </dgm:pt>
    <dgm:pt modelId="{ADCF2B35-E0E1-4AA4-BC2B-4808A92895A1}" type="pres">
      <dgm:prSet presAssocID="{B8E77675-D25C-4892-B36F-004E9234FD79}" presName="hierChild4" presStyleCnt="0"/>
      <dgm:spPr/>
    </dgm:pt>
    <dgm:pt modelId="{B381164D-900D-406A-9940-C36100097C19}" type="pres">
      <dgm:prSet presAssocID="{B8E77675-D25C-4892-B36F-004E9234FD79}" presName="hierChild5" presStyleCnt="0"/>
      <dgm:spPr/>
    </dgm:pt>
    <dgm:pt modelId="{004E5BE1-21B0-4CDC-AB9F-706FFFF9EA92}" type="pres">
      <dgm:prSet presAssocID="{826FB389-0188-429C-AF0A-8CE79A3D2CA9}" presName="Name37" presStyleLbl="parChTrans1D2" presStyleIdx="1" presStyleCnt="4"/>
      <dgm:spPr/>
    </dgm:pt>
    <dgm:pt modelId="{7404F9C3-3017-40F3-BB71-9962E03BFDFB}" type="pres">
      <dgm:prSet presAssocID="{8DB5E2E8-3A14-424C-98C3-1FB86C8526D0}" presName="hierRoot2" presStyleCnt="0">
        <dgm:presLayoutVars>
          <dgm:hierBranch val="init"/>
        </dgm:presLayoutVars>
      </dgm:prSet>
      <dgm:spPr/>
    </dgm:pt>
    <dgm:pt modelId="{A2C53168-4768-404F-83E4-B34E2037170A}" type="pres">
      <dgm:prSet presAssocID="{8DB5E2E8-3A14-424C-98C3-1FB86C8526D0}" presName="rootComposite" presStyleCnt="0"/>
      <dgm:spPr/>
    </dgm:pt>
    <dgm:pt modelId="{F337E3C8-A6A7-45F0-B88E-5EE6ABF1885B}" type="pres">
      <dgm:prSet presAssocID="{8DB5E2E8-3A14-424C-98C3-1FB86C8526D0}" presName="rootText" presStyleLbl="node2" presStyleIdx="1" presStyleCnt="4" custScaleX="23566" custScaleY="237364">
        <dgm:presLayoutVars>
          <dgm:chPref val="3"/>
        </dgm:presLayoutVars>
      </dgm:prSet>
      <dgm:spPr/>
    </dgm:pt>
    <dgm:pt modelId="{96534F49-B6A5-4B8E-9780-16477BAE39C7}" type="pres">
      <dgm:prSet presAssocID="{8DB5E2E8-3A14-424C-98C3-1FB86C8526D0}" presName="rootConnector" presStyleLbl="node2" presStyleIdx="1" presStyleCnt="4"/>
      <dgm:spPr/>
    </dgm:pt>
    <dgm:pt modelId="{FED7C272-5BAB-4950-BA5D-CFF409DF31C4}" type="pres">
      <dgm:prSet presAssocID="{8DB5E2E8-3A14-424C-98C3-1FB86C8526D0}" presName="hierChild4" presStyleCnt="0"/>
      <dgm:spPr/>
    </dgm:pt>
    <dgm:pt modelId="{F77DC21A-7638-4F22-9C4E-BA9231FD1A9D}" type="pres">
      <dgm:prSet presAssocID="{8DB5E2E8-3A14-424C-98C3-1FB86C8526D0}" presName="hierChild5" presStyleCnt="0"/>
      <dgm:spPr/>
    </dgm:pt>
    <dgm:pt modelId="{3DD57B88-0A0B-4D60-97A7-48687406FC91}" type="pres">
      <dgm:prSet presAssocID="{05718449-A48A-46F2-BAE4-837DC3454E69}" presName="Name37" presStyleLbl="parChTrans1D2" presStyleIdx="2" presStyleCnt="4"/>
      <dgm:spPr/>
    </dgm:pt>
    <dgm:pt modelId="{22F92F9E-01F6-47B7-8A6D-59FFA34D4D22}" type="pres">
      <dgm:prSet presAssocID="{E658BF34-6454-4BC0-857B-E3DAC27F998B}" presName="hierRoot2" presStyleCnt="0">
        <dgm:presLayoutVars>
          <dgm:hierBranch val="init"/>
        </dgm:presLayoutVars>
      </dgm:prSet>
      <dgm:spPr/>
    </dgm:pt>
    <dgm:pt modelId="{327546DF-8523-4949-ABD6-30EA44625214}" type="pres">
      <dgm:prSet presAssocID="{E658BF34-6454-4BC0-857B-E3DAC27F998B}" presName="rootComposite" presStyleCnt="0"/>
      <dgm:spPr/>
    </dgm:pt>
    <dgm:pt modelId="{27B53BB5-0244-462C-989D-973C06EE605C}" type="pres">
      <dgm:prSet presAssocID="{E658BF34-6454-4BC0-857B-E3DAC27F998B}" presName="rootText" presStyleLbl="node2" presStyleIdx="2" presStyleCnt="4" custScaleX="23566" custScaleY="237364">
        <dgm:presLayoutVars>
          <dgm:chPref val="3"/>
        </dgm:presLayoutVars>
      </dgm:prSet>
      <dgm:spPr/>
    </dgm:pt>
    <dgm:pt modelId="{8B3EE194-BC5B-4C09-8499-3BBBAC615BA1}" type="pres">
      <dgm:prSet presAssocID="{E658BF34-6454-4BC0-857B-E3DAC27F998B}" presName="rootConnector" presStyleLbl="node2" presStyleIdx="2" presStyleCnt="4"/>
      <dgm:spPr/>
    </dgm:pt>
    <dgm:pt modelId="{994FE4BD-84AE-48D0-BE58-ACE672ED54D0}" type="pres">
      <dgm:prSet presAssocID="{E658BF34-6454-4BC0-857B-E3DAC27F998B}" presName="hierChild4" presStyleCnt="0"/>
      <dgm:spPr/>
    </dgm:pt>
    <dgm:pt modelId="{DA33674C-ACA3-49B6-B731-99A5BF10B8A4}" type="pres">
      <dgm:prSet presAssocID="{E658BF34-6454-4BC0-857B-E3DAC27F998B}" presName="hierChild5" presStyleCnt="0"/>
      <dgm:spPr/>
    </dgm:pt>
    <dgm:pt modelId="{08491C78-9E8E-4019-A32E-A343F570D023}" type="pres">
      <dgm:prSet presAssocID="{73ECD85E-759D-4CA9-8B6D-B678E19E7C56}" presName="Name37" presStyleLbl="parChTrans1D2" presStyleIdx="3" presStyleCnt="4"/>
      <dgm:spPr/>
    </dgm:pt>
    <dgm:pt modelId="{78A1430D-FA01-48B3-9B8D-C4AC1D91A7E5}" type="pres">
      <dgm:prSet presAssocID="{AD642BA7-61FE-4A28-B2CD-7B1319A7B4EA}" presName="hierRoot2" presStyleCnt="0">
        <dgm:presLayoutVars>
          <dgm:hierBranch val="init"/>
        </dgm:presLayoutVars>
      </dgm:prSet>
      <dgm:spPr/>
    </dgm:pt>
    <dgm:pt modelId="{B226596C-9C1C-492F-B4F7-69E6889DE5D4}" type="pres">
      <dgm:prSet presAssocID="{AD642BA7-61FE-4A28-B2CD-7B1319A7B4EA}" presName="rootComposite" presStyleCnt="0"/>
      <dgm:spPr/>
    </dgm:pt>
    <dgm:pt modelId="{91FC147B-2A2E-4473-B336-E430A6DF2789}" type="pres">
      <dgm:prSet presAssocID="{AD642BA7-61FE-4A28-B2CD-7B1319A7B4EA}" presName="rootText" presStyleLbl="node2" presStyleIdx="3" presStyleCnt="4" custScaleX="23566" custScaleY="237537">
        <dgm:presLayoutVars>
          <dgm:chPref val="3"/>
        </dgm:presLayoutVars>
      </dgm:prSet>
      <dgm:spPr/>
    </dgm:pt>
    <dgm:pt modelId="{B501E51B-8615-4545-9570-F35DB9AB166E}" type="pres">
      <dgm:prSet presAssocID="{AD642BA7-61FE-4A28-B2CD-7B1319A7B4EA}" presName="rootConnector" presStyleLbl="node2" presStyleIdx="3" presStyleCnt="4"/>
      <dgm:spPr/>
    </dgm:pt>
    <dgm:pt modelId="{E30F14E2-4902-449C-9706-81DC8A7F5F5F}" type="pres">
      <dgm:prSet presAssocID="{AD642BA7-61FE-4A28-B2CD-7B1319A7B4EA}" presName="hierChild4" presStyleCnt="0"/>
      <dgm:spPr/>
    </dgm:pt>
    <dgm:pt modelId="{A56C92A8-D66F-45D3-9BA8-2FD875539673}" type="pres">
      <dgm:prSet presAssocID="{AD642BA7-61FE-4A28-B2CD-7B1319A7B4EA}" presName="hierChild5" presStyleCnt="0"/>
      <dgm:spPr/>
    </dgm:pt>
    <dgm:pt modelId="{05145945-D3F9-4036-A0B7-6DF0DAB60F61}" type="pres">
      <dgm:prSet presAssocID="{55C14C00-366C-404A-827F-327E7D7607BD}" presName="hierChild3" presStyleCnt="0"/>
      <dgm:spPr/>
    </dgm:pt>
  </dgm:ptLst>
  <dgm:cxnLst>
    <dgm:cxn modelId="{0E006B02-2D0D-4288-BA62-AE99094BCDC9}" type="presOf" srcId="{55C14C00-366C-404A-827F-327E7D7607BD}" destId="{D73B9244-6F55-4D6A-BFE3-2342E8710A45}" srcOrd="0" destOrd="0" presId="urn:microsoft.com/office/officeart/2005/8/layout/orgChart1"/>
    <dgm:cxn modelId="{718D4127-F3DD-4AD3-889C-7D13A97953EC}" type="presOf" srcId="{E658BF34-6454-4BC0-857B-E3DAC27F998B}" destId="{8B3EE194-BC5B-4C09-8499-3BBBAC615BA1}" srcOrd="1" destOrd="0" presId="urn:microsoft.com/office/officeart/2005/8/layout/orgChart1"/>
    <dgm:cxn modelId="{4F77AB3F-79EC-4CF2-A55B-2DB1F470D493}" type="presOf" srcId="{8DB5E2E8-3A14-424C-98C3-1FB86C8526D0}" destId="{96534F49-B6A5-4B8E-9780-16477BAE39C7}" srcOrd="1" destOrd="0" presId="urn:microsoft.com/office/officeart/2005/8/layout/orgChart1"/>
    <dgm:cxn modelId="{E242045D-42DE-4431-B67E-A000BA711102}" srcId="{55C14C00-366C-404A-827F-327E7D7607BD}" destId="{B8E77675-D25C-4892-B36F-004E9234FD79}" srcOrd="0" destOrd="0" parTransId="{DC9AD4C2-36CE-47BF-A624-0B9BB1734FF2}" sibTransId="{C0E10864-82CD-47DE-A43A-5A2111306B41}"/>
    <dgm:cxn modelId="{6114DD62-EF09-4D0A-8420-87644205B1C0}" type="presOf" srcId="{8DB5E2E8-3A14-424C-98C3-1FB86C8526D0}" destId="{F337E3C8-A6A7-45F0-B88E-5EE6ABF1885B}" srcOrd="0" destOrd="0" presId="urn:microsoft.com/office/officeart/2005/8/layout/orgChart1"/>
    <dgm:cxn modelId="{2F893D4E-F7AD-465B-8AA0-C42DF5ABA5CA}" type="presOf" srcId="{AD642BA7-61FE-4A28-B2CD-7B1319A7B4EA}" destId="{91FC147B-2A2E-4473-B336-E430A6DF2789}" srcOrd="0" destOrd="0" presId="urn:microsoft.com/office/officeart/2005/8/layout/orgChart1"/>
    <dgm:cxn modelId="{0673C858-F7FC-4CCF-B4B1-536F2104414D}" srcId="{921D6FDD-128B-45A1-8E8F-F8F6573E3C71}" destId="{55C14C00-366C-404A-827F-327E7D7607BD}" srcOrd="0" destOrd="0" parTransId="{FE005499-097E-409B-983C-5BA803160767}" sibTransId="{2775CE2D-E5B2-48BE-95AD-5D2B6D8B53B0}"/>
    <dgm:cxn modelId="{9A140C7A-5141-4C28-8035-5944A6449BA6}" type="presOf" srcId="{E658BF34-6454-4BC0-857B-E3DAC27F998B}" destId="{27B53BB5-0244-462C-989D-973C06EE605C}" srcOrd="0" destOrd="0" presId="urn:microsoft.com/office/officeart/2005/8/layout/orgChart1"/>
    <dgm:cxn modelId="{C158D986-736B-4AB7-82CB-53040A0A677E}" type="presOf" srcId="{921D6FDD-128B-45A1-8E8F-F8F6573E3C71}" destId="{F4B75DEA-1D24-4AB1-A0C1-05E72A1CC2CB}" srcOrd="0" destOrd="0" presId="urn:microsoft.com/office/officeart/2005/8/layout/orgChart1"/>
    <dgm:cxn modelId="{01BD3BA6-6827-404D-8712-7DA34A9B0FB4}" type="presOf" srcId="{DC9AD4C2-36CE-47BF-A624-0B9BB1734FF2}" destId="{34241FF5-919C-4F0C-AC3F-F589DD4DB63A}" srcOrd="0" destOrd="0" presId="urn:microsoft.com/office/officeart/2005/8/layout/orgChart1"/>
    <dgm:cxn modelId="{081A54AE-8B03-4B2A-A279-372066D68CA0}" type="presOf" srcId="{B8E77675-D25C-4892-B36F-004E9234FD79}" destId="{B9F3777E-EADB-4320-876C-070FE1634707}" srcOrd="1" destOrd="0" presId="urn:microsoft.com/office/officeart/2005/8/layout/orgChart1"/>
    <dgm:cxn modelId="{B0EA80B1-B1C3-43CF-B483-BAD832909677}" srcId="{55C14C00-366C-404A-827F-327E7D7607BD}" destId="{AD642BA7-61FE-4A28-B2CD-7B1319A7B4EA}" srcOrd="3" destOrd="0" parTransId="{73ECD85E-759D-4CA9-8B6D-B678E19E7C56}" sibTransId="{F94714A0-EECB-44DA-8CB8-FA3C27819157}"/>
    <dgm:cxn modelId="{006A01BD-50E0-48CA-89E9-9F45751452E0}" type="presOf" srcId="{B8E77675-D25C-4892-B36F-004E9234FD79}" destId="{C623024E-0773-4450-AE3C-3305BEB9935C}" srcOrd="0" destOrd="0" presId="urn:microsoft.com/office/officeart/2005/8/layout/orgChart1"/>
    <dgm:cxn modelId="{568F13C5-10F6-40FC-9AEC-30EC92026C29}" type="presOf" srcId="{05718449-A48A-46F2-BAE4-837DC3454E69}" destId="{3DD57B88-0A0B-4D60-97A7-48687406FC91}" srcOrd="0" destOrd="0" presId="urn:microsoft.com/office/officeart/2005/8/layout/orgChart1"/>
    <dgm:cxn modelId="{0E72C0CE-9827-4D6B-9BC2-F9D87D5B2576}" type="presOf" srcId="{826FB389-0188-429C-AF0A-8CE79A3D2CA9}" destId="{004E5BE1-21B0-4CDC-AB9F-706FFFF9EA92}" srcOrd="0" destOrd="0" presId="urn:microsoft.com/office/officeart/2005/8/layout/orgChart1"/>
    <dgm:cxn modelId="{137794CF-81FB-47A2-9C36-49BCD37FC11A}" srcId="{55C14C00-366C-404A-827F-327E7D7607BD}" destId="{E658BF34-6454-4BC0-857B-E3DAC27F998B}" srcOrd="2" destOrd="0" parTransId="{05718449-A48A-46F2-BAE4-837DC3454E69}" sibTransId="{585A57FC-AD4E-4362-BBD4-B219D0877F83}"/>
    <dgm:cxn modelId="{497734D0-9F5E-4C34-A9C3-9A5739FABD8D}" type="presOf" srcId="{55C14C00-366C-404A-827F-327E7D7607BD}" destId="{46F4EEA2-EC64-4DCC-AEC2-C0FAC6FEE5B3}" srcOrd="1" destOrd="0" presId="urn:microsoft.com/office/officeart/2005/8/layout/orgChart1"/>
    <dgm:cxn modelId="{127AC1D1-3B57-4000-A84C-EF1382C6B1EC}" type="presOf" srcId="{73ECD85E-759D-4CA9-8B6D-B678E19E7C56}" destId="{08491C78-9E8E-4019-A32E-A343F570D023}" srcOrd="0" destOrd="0" presId="urn:microsoft.com/office/officeart/2005/8/layout/orgChart1"/>
    <dgm:cxn modelId="{6C4CC3DC-C1B3-406D-B1DD-F20FBB485E39}" srcId="{55C14C00-366C-404A-827F-327E7D7607BD}" destId="{8DB5E2E8-3A14-424C-98C3-1FB86C8526D0}" srcOrd="1" destOrd="0" parTransId="{826FB389-0188-429C-AF0A-8CE79A3D2CA9}" sibTransId="{EBD2FAB0-B49E-4186-A6B9-65530A99046A}"/>
    <dgm:cxn modelId="{B809C4EC-2DF0-4077-92CC-6E6E6342D68E}" type="presOf" srcId="{AD642BA7-61FE-4A28-B2CD-7B1319A7B4EA}" destId="{B501E51B-8615-4545-9570-F35DB9AB166E}" srcOrd="1" destOrd="0" presId="urn:microsoft.com/office/officeart/2005/8/layout/orgChart1"/>
    <dgm:cxn modelId="{657DA202-E76A-4208-9700-EF34A2B894BE}" type="presParOf" srcId="{F4B75DEA-1D24-4AB1-A0C1-05E72A1CC2CB}" destId="{8D6F1D96-429B-4688-A1E4-2404D1D879D3}" srcOrd="0" destOrd="0" presId="urn:microsoft.com/office/officeart/2005/8/layout/orgChart1"/>
    <dgm:cxn modelId="{1FD6A3C7-2816-4314-80FF-4EE298ADC55E}" type="presParOf" srcId="{8D6F1D96-429B-4688-A1E4-2404D1D879D3}" destId="{1F8D6F71-50B8-4F09-BCD7-0C58E90C4C0A}" srcOrd="0" destOrd="0" presId="urn:microsoft.com/office/officeart/2005/8/layout/orgChart1"/>
    <dgm:cxn modelId="{0AD65BAC-1EB6-44ED-BA16-77494935A59C}" type="presParOf" srcId="{1F8D6F71-50B8-4F09-BCD7-0C58E90C4C0A}" destId="{D73B9244-6F55-4D6A-BFE3-2342E8710A45}" srcOrd="0" destOrd="0" presId="urn:microsoft.com/office/officeart/2005/8/layout/orgChart1"/>
    <dgm:cxn modelId="{C78CFD86-4F2C-44E5-AEC1-89AD31A975DB}" type="presParOf" srcId="{1F8D6F71-50B8-4F09-BCD7-0C58E90C4C0A}" destId="{46F4EEA2-EC64-4DCC-AEC2-C0FAC6FEE5B3}" srcOrd="1" destOrd="0" presId="urn:microsoft.com/office/officeart/2005/8/layout/orgChart1"/>
    <dgm:cxn modelId="{D6CBFD76-3EF9-4714-9236-9C78A6A4400C}" type="presParOf" srcId="{8D6F1D96-429B-4688-A1E4-2404D1D879D3}" destId="{FECD3D77-2B52-4CF8-ADA1-BF672B72A2F3}" srcOrd="1" destOrd="0" presId="urn:microsoft.com/office/officeart/2005/8/layout/orgChart1"/>
    <dgm:cxn modelId="{30095EB6-DAB7-4C1E-82AA-EDB17DA04EFE}" type="presParOf" srcId="{FECD3D77-2B52-4CF8-ADA1-BF672B72A2F3}" destId="{34241FF5-919C-4F0C-AC3F-F589DD4DB63A}" srcOrd="0" destOrd="0" presId="urn:microsoft.com/office/officeart/2005/8/layout/orgChart1"/>
    <dgm:cxn modelId="{DDDA8D69-37F1-409F-A993-48A88EDD76E3}" type="presParOf" srcId="{FECD3D77-2B52-4CF8-ADA1-BF672B72A2F3}" destId="{1D9F0DE4-A1CE-485A-8713-67BEA10699FA}" srcOrd="1" destOrd="0" presId="urn:microsoft.com/office/officeart/2005/8/layout/orgChart1"/>
    <dgm:cxn modelId="{378BD8DD-A5D9-4F14-AC6C-71FEB0B4FB7C}" type="presParOf" srcId="{1D9F0DE4-A1CE-485A-8713-67BEA10699FA}" destId="{0C2C2EE1-0118-49E6-9B83-6A642524C655}" srcOrd="0" destOrd="0" presId="urn:microsoft.com/office/officeart/2005/8/layout/orgChart1"/>
    <dgm:cxn modelId="{964395BB-B702-4B46-AA01-3CCC9344D9AC}" type="presParOf" srcId="{0C2C2EE1-0118-49E6-9B83-6A642524C655}" destId="{C623024E-0773-4450-AE3C-3305BEB9935C}" srcOrd="0" destOrd="0" presId="urn:microsoft.com/office/officeart/2005/8/layout/orgChart1"/>
    <dgm:cxn modelId="{0D600C9F-73E5-4A07-8E74-3C688CC886AC}" type="presParOf" srcId="{0C2C2EE1-0118-49E6-9B83-6A642524C655}" destId="{B9F3777E-EADB-4320-876C-070FE1634707}" srcOrd="1" destOrd="0" presId="urn:microsoft.com/office/officeart/2005/8/layout/orgChart1"/>
    <dgm:cxn modelId="{A2470CE9-F26A-4A56-BE3D-FC322242D234}" type="presParOf" srcId="{1D9F0DE4-A1CE-485A-8713-67BEA10699FA}" destId="{ADCF2B35-E0E1-4AA4-BC2B-4808A92895A1}" srcOrd="1" destOrd="0" presId="urn:microsoft.com/office/officeart/2005/8/layout/orgChart1"/>
    <dgm:cxn modelId="{725CC6AD-281A-43CD-B9F3-509EECE6D049}" type="presParOf" srcId="{1D9F0DE4-A1CE-485A-8713-67BEA10699FA}" destId="{B381164D-900D-406A-9940-C36100097C19}" srcOrd="2" destOrd="0" presId="urn:microsoft.com/office/officeart/2005/8/layout/orgChart1"/>
    <dgm:cxn modelId="{6AE035D7-3832-41DC-949F-3C4D2E39C313}" type="presParOf" srcId="{FECD3D77-2B52-4CF8-ADA1-BF672B72A2F3}" destId="{004E5BE1-21B0-4CDC-AB9F-706FFFF9EA92}" srcOrd="2" destOrd="0" presId="urn:microsoft.com/office/officeart/2005/8/layout/orgChart1"/>
    <dgm:cxn modelId="{F66482A1-67BE-4350-9485-3EFE2B722CF2}" type="presParOf" srcId="{FECD3D77-2B52-4CF8-ADA1-BF672B72A2F3}" destId="{7404F9C3-3017-40F3-BB71-9962E03BFDFB}" srcOrd="3" destOrd="0" presId="urn:microsoft.com/office/officeart/2005/8/layout/orgChart1"/>
    <dgm:cxn modelId="{E6F85DC1-2A67-433A-BF0B-01C657367F32}" type="presParOf" srcId="{7404F9C3-3017-40F3-BB71-9962E03BFDFB}" destId="{A2C53168-4768-404F-83E4-B34E2037170A}" srcOrd="0" destOrd="0" presId="urn:microsoft.com/office/officeart/2005/8/layout/orgChart1"/>
    <dgm:cxn modelId="{EBA4B3D7-632A-462A-A1B5-E7A7A334B2E1}" type="presParOf" srcId="{A2C53168-4768-404F-83E4-B34E2037170A}" destId="{F337E3C8-A6A7-45F0-B88E-5EE6ABF1885B}" srcOrd="0" destOrd="0" presId="urn:microsoft.com/office/officeart/2005/8/layout/orgChart1"/>
    <dgm:cxn modelId="{52CEBF84-9239-4E7A-B104-23FEE11CCEEE}" type="presParOf" srcId="{A2C53168-4768-404F-83E4-B34E2037170A}" destId="{96534F49-B6A5-4B8E-9780-16477BAE39C7}" srcOrd="1" destOrd="0" presId="urn:microsoft.com/office/officeart/2005/8/layout/orgChart1"/>
    <dgm:cxn modelId="{A605FA0A-C3A5-41E6-A521-FB86293A4EC3}" type="presParOf" srcId="{7404F9C3-3017-40F3-BB71-9962E03BFDFB}" destId="{FED7C272-5BAB-4950-BA5D-CFF409DF31C4}" srcOrd="1" destOrd="0" presId="urn:microsoft.com/office/officeart/2005/8/layout/orgChart1"/>
    <dgm:cxn modelId="{213D32F4-8801-4E43-BBFB-5C5035BD99E2}" type="presParOf" srcId="{7404F9C3-3017-40F3-BB71-9962E03BFDFB}" destId="{F77DC21A-7638-4F22-9C4E-BA9231FD1A9D}" srcOrd="2" destOrd="0" presId="urn:microsoft.com/office/officeart/2005/8/layout/orgChart1"/>
    <dgm:cxn modelId="{FD4ACC9E-8A13-47E5-AAD5-53CA551839C6}" type="presParOf" srcId="{FECD3D77-2B52-4CF8-ADA1-BF672B72A2F3}" destId="{3DD57B88-0A0B-4D60-97A7-48687406FC91}" srcOrd="4" destOrd="0" presId="urn:microsoft.com/office/officeart/2005/8/layout/orgChart1"/>
    <dgm:cxn modelId="{F0FBD89A-79B1-4250-8DD4-C4B1C4A5F13F}" type="presParOf" srcId="{FECD3D77-2B52-4CF8-ADA1-BF672B72A2F3}" destId="{22F92F9E-01F6-47B7-8A6D-59FFA34D4D22}" srcOrd="5" destOrd="0" presId="urn:microsoft.com/office/officeart/2005/8/layout/orgChart1"/>
    <dgm:cxn modelId="{1186DB6B-667C-4420-BBA8-B39A757971DB}" type="presParOf" srcId="{22F92F9E-01F6-47B7-8A6D-59FFA34D4D22}" destId="{327546DF-8523-4949-ABD6-30EA44625214}" srcOrd="0" destOrd="0" presId="urn:microsoft.com/office/officeart/2005/8/layout/orgChart1"/>
    <dgm:cxn modelId="{DA24BD14-4FF3-4A50-B3B8-E26217F054E2}" type="presParOf" srcId="{327546DF-8523-4949-ABD6-30EA44625214}" destId="{27B53BB5-0244-462C-989D-973C06EE605C}" srcOrd="0" destOrd="0" presId="urn:microsoft.com/office/officeart/2005/8/layout/orgChart1"/>
    <dgm:cxn modelId="{C4C0CF5B-5596-4FB9-9C7F-BFACC9ABC97E}" type="presParOf" srcId="{327546DF-8523-4949-ABD6-30EA44625214}" destId="{8B3EE194-BC5B-4C09-8499-3BBBAC615BA1}" srcOrd="1" destOrd="0" presId="urn:microsoft.com/office/officeart/2005/8/layout/orgChart1"/>
    <dgm:cxn modelId="{D9BCEF92-1F20-4C45-AA6B-1A3DAA631C27}" type="presParOf" srcId="{22F92F9E-01F6-47B7-8A6D-59FFA34D4D22}" destId="{994FE4BD-84AE-48D0-BE58-ACE672ED54D0}" srcOrd="1" destOrd="0" presId="urn:microsoft.com/office/officeart/2005/8/layout/orgChart1"/>
    <dgm:cxn modelId="{4628148C-456B-48F9-88C7-A8F3847E4579}" type="presParOf" srcId="{22F92F9E-01F6-47B7-8A6D-59FFA34D4D22}" destId="{DA33674C-ACA3-49B6-B731-99A5BF10B8A4}" srcOrd="2" destOrd="0" presId="urn:microsoft.com/office/officeart/2005/8/layout/orgChart1"/>
    <dgm:cxn modelId="{76F55FA6-15C5-4398-BAB2-55F2876739E3}" type="presParOf" srcId="{FECD3D77-2B52-4CF8-ADA1-BF672B72A2F3}" destId="{08491C78-9E8E-4019-A32E-A343F570D023}" srcOrd="6" destOrd="0" presId="urn:microsoft.com/office/officeart/2005/8/layout/orgChart1"/>
    <dgm:cxn modelId="{1F4C9201-4EE7-49C0-89E2-39F86E61DF91}" type="presParOf" srcId="{FECD3D77-2B52-4CF8-ADA1-BF672B72A2F3}" destId="{78A1430D-FA01-48B3-9B8D-C4AC1D91A7E5}" srcOrd="7" destOrd="0" presId="urn:microsoft.com/office/officeart/2005/8/layout/orgChart1"/>
    <dgm:cxn modelId="{B540A35B-458B-4D00-A1C1-452E755F5147}" type="presParOf" srcId="{78A1430D-FA01-48B3-9B8D-C4AC1D91A7E5}" destId="{B226596C-9C1C-492F-B4F7-69E6889DE5D4}" srcOrd="0" destOrd="0" presId="urn:microsoft.com/office/officeart/2005/8/layout/orgChart1"/>
    <dgm:cxn modelId="{4C66D92A-85C1-4395-A92A-90079BA62BFF}" type="presParOf" srcId="{B226596C-9C1C-492F-B4F7-69E6889DE5D4}" destId="{91FC147B-2A2E-4473-B336-E430A6DF2789}" srcOrd="0" destOrd="0" presId="urn:microsoft.com/office/officeart/2005/8/layout/orgChart1"/>
    <dgm:cxn modelId="{83CBA113-AEE0-45B7-8D99-DD8E76451E7D}" type="presParOf" srcId="{B226596C-9C1C-492F-B4F7-69E6889DE5D4}" destId="{B501E51B-8615-4545-9570-F35DB9AB166E}" srcOrd="1" destOrd="0" presId="urn:microsoft.com/office/officeart/2005/8/layout/orgChart1"/>
    <dgm:cxn modelId="{F42B4DF5-074F-4FB5-8810-510689AAB56B}" type="presParOf" srcId="{78A1430D-FA01-48B3-9B8D-C4AC1D91A7E5}" destId="{E30F14E2-4902-449C-9706-81DC8A7F5F5F}" srcOrd="1" destOrd="0" presId="urn:microsoft.com/office/officeart/2005/8/layout/orgChart1"/>
    <dgm:cxn modelId="{F3F9F1F4-65E3-4812-B9E9-1EE7A65665DA}" type="presParOf" srcId="{78A1430D-FA01-48B3-9B8D-C4AC1D91A7E5}" destId="{A56C92A8-D66F-45D3-9BA8-2FD875539673}" srcOrd="2" destOrd="0" presId="urn:microsoft.com/office/officeart/2005/8/layout/orgChart1"/>
    <dgm:cxn modelId="{C46D14A5-BCD1-4D34-9718-7687B29B8890}" type="presParOf" srcId="{8D6F1D96-429B-4688-A1E4-2404D1D879D3}" destId="{05145945-D3F9-4036-A0B7-6DF0DAB60F61}"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A5F568-0373-496C-8CE1-2571A9BD30CE}"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zh-CN" altLang="en-US"/>
        </a:p>
      </dgm:t>
    </dgm:pt>
    <dgm:pt modelId="{BF64A1E2-3069-45A8-AE9D-A177124CA54F}">
      <dgm:prSet phldrT="[文本]"/>
      <dgm:spPr/>
      <dgm:t>
        <a:bodyPr/>
        <a:lstStyle/>
        <a:p>
          <a:r>
            <a:rPr lang="zh-CN" altLang="en-US" b="1" dirty="0">
              <a:latin typeface="宋体" panose="02010600030101010101" pitchFamily="2" charset="-122"/>
              <a:ea typeface="宋体" panose="02010600030101010101" pitchFamily="2" charset="-122"/>
            </a:rPr>
            <a:t>数据计算</a:t>
          </a:r>
        </a:p>
      </dgm:t>
    </dgm:pt>
    <dgm:pt modelId="{A0D1D664-048A-4A30-9B8D-892E759561E5}" type="parTrans" cxnId="{032FBD67-60A6-4AB4-996F-540D5DF4F9B8}">
      <dgm:prSet/>
      <dgm:spPr/>
      <dgm:t>
        <a:bodyPr/>
        <a:lstStyle/>
        <a:p>
          <a:endParaRPr lang="zh-CN" altLang="en-US" b="1">
            <a:latin typeface="宋体" panose="02010600030101010101" pitchFamily="2" charset="-122"/>
            <a:ea typeface="宋体" panose="02010600030101010101" pitchFamily="2" charset="-122"/>
          </a:endParaRPr>
        </a:p>
      </dgm:t>
    </dgm:pt>
    <dgm:pt modelId="{08C5990F-8932-4DCC-A943-9A5835097F51}" type="sibTrans" cxnId="{032FBD67-60A6-4AB4-996F-540D5DF4F9B8}">
      <dgm:prSet/>
      <dgm:spPr/>
      <dgm:t>
        <a:bodyPr/>
        <a:lstStyle/>
        <a:p>
          <a:endParaRPr lang="zh-CN" altLang="en-US" b="1">
            <a:latin typeface="宋体" panose="02010600030101010101" pitchFamily="2" charset="-122"/>
            <a:ea typeface="宋体" panose="02010600030101010101" pitchFamily="2" charset="-122"/>
          </a:endParaRPr>
        </a:p>
      </dgm:t>
    </dgm:pt>
    <dgm:pt modelId="{A2E36462-8734-47D9-AD4C-74F637992FD4}">
      <dgm:prSet/>
      <dgm:spPr/>
      <dgm:t>
        <a:bodyPr/>
        <a:lstStyle/>
        <a:p>
          <a:r>
            <a:rPr lang="zh-CN" altLang="en-US" b="1" dirty="0">
              <a:latin typeface="宋体" panose="02010600030101010101" pitchFamily="2" charset="-122"/>
              <a:ea typeface="宋体" panose="02010600030101010101" pitchFamily="2" charset="-122"/>
            </a:rPr>
            <a:t>数据去重</a:t>
          </a:r>
        </a:p>
      </dgm:t>
    </dgm:pt>
    <dgm:pt modelId="{DFB42EDF-513D-4B51-8124-FE3DE1B4BA7E}" type="parTrans" cxnId="{EB901A5E-DB9B-4A7B-85BA-BE50ADB1DCD3}">
      <dgm:prSet/>
      <dgm:spPr/>
      <dgm:t>
        <a:bodyPr/>
        <a:lstStyle/>
        <a:p>
          <a:endParaRPr lang="zh-CN" altLang="en-US" b="1">
            <a:latin typeface="宋体" panose="02010600030101010101" pitchFamily="2" charset="-122"/>
            <a:ea typeface="宋体" panose="02010600030101010101" pitchFamily="2" charset="-122"/>
          </a:endParaRPr>
        </a:p>
      </dgm:t>
    </dgm:pt>
    <dgm:pt modelId="{59D9434E-B4BF-4C73-8736-92A8CBB1A96D}" type="sibTrans" cxnId="{EB901A5E-DB9B-4A7B-85BA-BE50ADB1DCD3}">
      <dgm:prSet/>
      <dgm:spPr/>
      <dgm:t>
        <a:bodyPr/>
        <a:lstStyle/>
        <a:p>
          <a:endParaRPr lang="zh-CN" altLang="en-US" b="1">
            <a:latin typeface="宋体" panose="02010600030101010101" pitchFamily="2" charset="-122"/>
            <a:ea typeface="宋体" panose="02010600030101010101" pitchFamily="2" charset="-122"/>
          </a:endParaRPr>
        </a:p>
      </dgm:t>
    </dgm:pt>
    <dgm:pt modelId="{DBAD6470-C0C0-4169-9B10-41B355635486}">
      <dgm:prSet/>
      <dgm:spPr/>
      <dgm:t>
        <a:bodyPr/>
        <a:lstStyle/>
        <a:p>
          <a:r>
            <a:rPr lang="zh-CN" altLang="en-US" b="1" dirty="0">
              <a:latin typeface="宋体" panose="02010600030101010101" pitchFamily="2" charset="-122"/>
              <a:ea typeface="宋体" panose="02010600030101010101" pitchFamily="2" charset="-122"/>
            </a:rPr>
            <a:t>坐标变换</a:t>
          </a:r>
        </a:p>
      </dgm:t>
    </dgm:pt>
    <dgm:pt modelId="{904C127A-96A3-4DA9-8EDD-DE24F2CA1651}" type="parTrans" cxnId="{9857D068-3CC4-4608-909B-6E3254299876}">
      <dgm:prSet/>
      <dgm:spPr/>
      <dgm:t>
        <a:bodyPr/>
        <a:lstStyle/>
        <a:p>
          <a:endParaRPr lang="zh-CN" altLang="en-US" b="1">
            <a:latin typeface="宋体" panose="02010600030101010101" pitchFamily="2" charset="-122"/>
            <a:ea typeface="宋体" panose="02010600030101010101" pitchFamily="2" charset="-122"/>
          </a:endParaRPr>
        </a:p>
      </dgm:t>
    </dgm:pt>
    <dgm:pt modelId="{64CB0D80-449D-4B56-A546-A8BEC4D93B73}" type="sibTrans" cxnId="{9857D068-3CC4-4608-909B-6E3254299876}">
      <dgm:prSet/>
      <dgm:spPr/>
      <dgm:t>
        <a:bodyPr/>
        <a:lstStyle/>
        <a:p>
          <a:endParaRPr lang="zh-CN" altLang="en-US" b="1">
            <a:latin typeface="宋体" panose="02010600030101010101" pitchFamily="2" charset="-122"/>
            <a:ea typeface="宋体" panose="02010600030101010101" pitchFamily="2" charset="-122"/>
          </a:endParaRPr>
        </a:p>
      </dgm:t>
    </dgm:pt>
    <dgm:pt modelId="{B733492A-6575-4701-BE18-7BFA301472EB}">
      <dgm:prSet/>
      <dgm:spPr/>
      <dgm:t>
        <a:bodyPr/>
        <a:lstStyle/>
        <a:p>
          <a:r>
            <a:rPr lang="zh-CN" altLang="en-US" b="1" dirty="0">
              <a:latin typeface="宋体" panose="02010600030101010101" pitchFamily="2" charset="-122"/>
              <a:ea typeface="宋体" panose="02010600030101010101" pitchFamily="2" charset="-122"/>
            </a:rPr>
            <a:t>地图融合</a:t>
          </a:r>
        </a:p>
      </dgm:t>
    </dgm:pt>
    <dgm:pt modelId="{42ACDEF0-4F19-48B0-BCBD-3E50CD9656B4}" type="parTrans" cxnId="{781E6555-51FA-4D99-B36D-42B8E2F4AF96}">
      <dgm:prSet/>
      <dgm:spPr/>
      <dgm:t>
        <a:bodyPr/>
        <a:lstStyle/>
        <a:p>
          <a:endParaRPr lang="zh-CN" altLang="en-US" b="1">
            <a:latin typeface="宋体" panose="02010600030101010101" pitchFamily="2" charset="-122"/>
            <a:ea typeface="宋体" panose="02010600030101010101" pitchFamily="2" charset="-122"/>
          </a:endParaRPr>
        </a:p>
      </dgm:t>
    </dgm:pt>
    <dgm:pt modelId="{2F589CDA-736B-40C6-BEDD-58C193459BE5}" type="sibTrans" cxnId="{781E6555-51FA-4D99-B36D-42B8E2F4AF96}">
      <dgm:prSet/>
      <dgm:spPr/>
      <dgm:t>
        <a:bodyPr/>
        <a:lstStyle/>
        <a:p>
          <a:endParaRPr lang="zh-CN" altLang="en-US" b="1">
            <a:latin typeface="宋体" panose="02010600030101010101" pitchFamily="2" charset="-122"/>
            <a:ea typeface="宋体" panose="02010600030101010101" pitchFamily="2" charset="-122"/>
          </a:endParaRPr>
        </a:p>
      </dgm:t>
    </dgm:pt>
    <dgm:pt modelId="{901FD7EB-39A2-47AC-8155-53DE1990F8D3}">
      <dgm:prSet/>
      <dgm:spPr/>
      <dgm:t>
        <a:bodyPr/>
        <a:lstStyle/>
        <a:p>
          <a:r>
            <a:rPr lang="zh-CN" altLang="en-US" b="1" dirty="0">
              <a:latin typeface="宋体" panose="02010600030101010101" pitchFamily="2" charset="-122"/>
              <a:ea typeface="宋体" panose="02010600030101010101" pitchFamily="2" charset="-122"/>
            </a:rPr>
            <a:t>图像识别</a:t>
          </a:r>
        </a:p>
      </dgm:t>
    </dgm:pt>
    <dgm:pt modelId="{14B733E6-0214-41EE-859E-22FBD1EB26FF}" type="parTrans" cxnId="{76BE124C-C1AB-4842-BF3D-CE0EC086A4FC}">
      <dgm:prSet/>
      <dgm:spPr/>
      <dgm:t>
        <a:bodyPr/>
        <a:lstStyle/>
        <a:p>
          <a:endParaRPr lang="zh-CN" altLang="en-US" b="1">
            <a:latin typeface="宋体" panose="02010600030101010101" pitchFamily="2" charset="-122"/>
            <a:ea typeface="宋体" panose="02010600030101010101" pitchFamily="2" charset="-122"/>
          </a:endParaRPr>
        </a:p>
      </dgm:t>
    </dgm:pt>
    <dgm:pt modelId="{E9A5C990-CB77-45E1-AF96-0151D3F7B1FD}" type="sibTrans" cxnId="{76BE124C-C1AB-4842-BF3D-CE0EC086A4FC}">
      <dgm:prSet/>
      <dgm:spPr/>
      <dgm:t>
        <a:bodyPr/>
        <a:lstStyle/>
        <a:p>
          <a:endParaRPr lang="zh-CN" altLang="en-US" b="1">
            <a:latin typeface="宋体" panose="02010600030101010101" pitchFamily="2" charset="-122"/>
            <a:ea typeface="宋体" panose="02010600030101010101" pitchFamily="2" charset="-122"/>
          </a:endParaRPr>
        </a:p>
      </dgm:t>
    </dgm:pt>
    <dgm:pt modelId="{B9F6FF9F-766D-4A19-BA02-BF84C2B6D894}">
      <dgm:prSet/>
      <dgm:spPr/>
      <dgm:t>
        <a:bodyPr/>
        <a:lstStyle/>
        <a:p>
          <a:r>
            <a:rPr lang="zh-CN" altLang="en-US" b="1" dirty="0">
              <a:latin typeface="宋体" panose="02010600030101010101" pitchFamily="2" charset="-122"/>
              <a:ea typeface="宋体" panose="02010600030101010101" pitchFamily="2" charset="-122"/>
            </a:rPr>
            <a:t>像素统计</a:t>
          </a:r>
        </a:p>
      </dgm:t>
    </dgm:pt>
    <dgm:pt modelId="{1A1F6264-F097-4589-9154-5D2DA256F912}" type="parTrans" cxnId="{9640A14B-BB53-4E57-9857-E4470BB79B06}">
      <dgm:prSet/>
      <dgm:spPr/>
      <dgm:t>
        <a:bodyPr/>
        <a:lstStyle/>
        <a:p>
          <a:endParaRPr lang="zh-CN" altLang="en-US" b="1">
            <a:latin typeface="宋体" panose="02010600030101010101" pitchFamily="2" charset="-122"/>
            <a:ea typeface="宋体" panose="02010600030101010101" pitchFamily="2" charset="-122"/>
          </a:endParaRPr>
        </a:p>
      </dgm:t>
    </dgm:pt>
    <dgm:pt modelId="{B19BAF68-537E-4E7F-A7E8-CCFF239A6FD5}" type="sibTrans" cxnId="{9640A14B-BB53-4E57-9857-E4470BB79B06}">
      <dgm:prSet/>
      <dgm:spPr/>
      <dgm:t>
        <a:bodyPr/>
        <a:lstStyle/>
        <a:p>
          <a:endParaRPr lang="zh-CN" altLang="en-US" b="1">
            <a:latin typeface="宋体" panose="02010600030101010101" pitchFamily="2" charset="-122"/>
            <a:ea typeface="宋体" panose="02010600030101010101" pitchFamily="2" charset="-122"/>
          </a:endParaRPr>
        </a:p>
      </dgm:t>
    </dgm:pt>
    <dgm:pt modelId="{0836FA83-2E74-4CF3-A022-5A74B26DB552}" type="pres">
      <dgm:prSet presAssocID="{22A5F568-0373-496C-8CE1-2571A9BD30CE}" presName="mainComposite" presStyleCnt="0">
        <dgm:presLayoutVars>
          <dgm:chPref val="1"/>
          <dgm:dir/>
          <dgm:animOne val="branch"/>
          <dgm:animLvl val="lvl"/>
          <dgm:resizeHandles val="exact"/>
        </dgm:presLayoutVars>
      </dgm:prSet>
      <dgm:spPr/>
    </dgm:pt>
    <dgm:pt modelId="{576006A0-5459-4B09-B1DC-D6C27C1A4FE4}" type="pres">
      <dgm:prSet presAssocID="{22A5F568-0373-496C-8CE1-2571A9BD30CE}" presName="hierFlow" presStyleCnt="0"/>
      <dgm:spPr/>
    </dgm:pt>
    <dgm:pt modelId="{057A2B8F-2ABC-4A10-9385-3C805A3F5D50}" type="pres">
      <dgm:prSet presAssocID="{22A5F568-0373-496C-8CE1-2571A9BD30CE}" presName="hierChild1" presStyleCnt="0">
        <dgm:presLayoutVars>
          <dgm:chPref val="1"/>
          <dgm:animOne val="branch"/>
          <dgm:animLvl val="lvl"/>
        </dgm:presLayoutVars>
      </dgm:prSet>
      <dgm:spPr/>
    </dgm:pt>
    <dgm:pt modelId="{874BD60A-E1F8-446C-B592-D21DA2C07179}" type="pres">
      <dgm:prSet presAssocID="{BF64A1E2-3069-45A8-AE9D-A177124CA54F}" presName="Name14" presStyleCnt="0"/>
      <dgm:spPr/>
    </dgm:pt>
    <dgm:pt modelId="{28538082-8DC9-4AD8-AFD9-9F8DD5E189AF}" type="pres">
      <dgm:prSet presAssocID="{BF64A1E2-3069-45A8-AE9D-A177124CA54F}" presName="level1Shape" presStyleLbl="node0" presStyleIdx="0" presStyleCnt="1" custScaleX="187685" custScaleY="78693">
        <dgm:presLayoutVars>
          <dgm:chPref val="3"/>
        </dgm:presLayoutVars>
      </dgm:prSet>
      <dgm:spPr/>
    </dgm:pt>
    <dgm:pt modelId="{12131079-749B-49D5-BCBD-DD6794ACD23C}" type="pres">
      <dgm:prSet presAssocID="{BF64A1E2-3069-45A8-AE9D-A177124CA54F}" presName="hierChild2" presStyleCnt="0"/>
      <dgm:spPr/>
    </dgm:pt>
    <dgm:pt modelId="{8092FDBE-26B4-4792-9529-57256AC0E697}" type="pres">
      <dgm:prSet presAssocID="{DFB42EDF-513D-4B51-8124-FE3DE1B4BA7E}" presName="Name19" presStyleLbl="parChTrans1D2" presStyleIdx="0" presStyleCnt="5"/>
      <dgm:spPr/>
    </dgm:pt>
    <dgm:pt modelId="{3A9B7AA5-56DD-459C-993E-D17B6B1B28C0}" type="pres">
      <dgm:prSet presAssocID="{A2E36462-8734-47D9-AD4C-74F637992FD4}" presName="Name21" presStyleCnt="0"/>
      <dgm:spPr/>
    </dgm:pt>
    <dgm:pt modelId="{8895D420-9EE1-4C31-AC23-2B7BBC670104}" type="pres">
      <dgm:prSet presAssocID="{A2E36462-8734-47D9-AD4C-74F637992FD4}" presName="level2Shape" presStyleLbl="node2" presStyleIdx="0" presStyleCnt="5" custScaleX="43327" custScaleY="266235"/>
      <dgm:spPr/>
    </dgm:pt>
    <dgm:pt modelId="{749E83D4-AA99-4C77-9593-315B7ACD031C}" type="pres">
      <dgm:prSet presAssocID="{A2E36462-8734-47D9-AD4C-74F637992FD4}" presName="hierChild3" presStyleCnt="0"/>
      <dgm:spPr/>
    </dgm:pt>
    <dgm:pt modelId="{7E8FB1D3-791A-455B-A634-9EF6F0F7165E}" type="pres">
      <dgm:prSet presAssocID="{904C127A-96A3-4DA9-8EDD-DE24F2CA1651}" presName="Name19" presStyleLbl="parChTrans1D2" presStyleIdx="1" presStyleCnt="5"/>
      <dgm:spPr/>
    </dgm:pt>
    <dgm:pt modelId="{2C997180-2721-44C3-ADB5-332E78C09BDD}" type="pres">
      <dgm:prSet presAssocID="{DBAD6470-C0C0-4169-9B10-41B355635486}" presName="Name21" presStyleCnt="0"/>
      <dgm:spPr/>
    </dgm:pt>
    <dgm:pt modelId="{A7457E63-B6F6-43C7-B77D-EF17D613A6E6}" type="pres">
      <dgm:prSet presAssocID="{DBAD6470-C0C0-4169-9B10-41B355635486}" presName="level2Shape" presStyleLbl="node2" presStyleIdx="1" presStyleCnt="5" custScaleX="43327" custScaleY="266235"/>
      <dgm:spPr/>
    </dgm:pt>
    <dgm:pt modelId="{CE5B6DD4-3493-4405-9238-F012DF816D66}" type="pres">
      <dgm:prSet presAssocID="{DBAD6470-C0C0-4169-9B10-41B355635486}" presName="hierChild3" presStyleCnt="0"/>
      <dgm:spPr/>
    </dgm:pt>
    <dgm:pt modelId="{846F34EE-8E3E-433B-B5FE-C0D30B8E15E3}" type="pres">
      <dgm:prSet presAssocID="{42ACDEF0-4F19-48B0-BCBD-3E50CD9656B4}" presName="Name19" presStyleLbl="parChTrans1D2" presStyleIdx="2" presStyleCnt="5"/>
      <dgm:spPr/>
    </dgm:pt>
    <dgm:pt modelId="{56E839C9-8A21-489C-9C3D-D5269FE0540F}" type="pres">
      <dgm:prSet presAssocID="{B733492A-6575-4701-BE18-7BFA301472EB}" presName="Name21" presStyleCnt="0"/>
      <dgm:spPr/>
    </dgm:pt>
    <dgm:pt modelId="{74E25404-D1D0-4F6E-9C48-CD1934AD5173}" type="pres">
      <dgm:prSet presAssocID="{B733492A-6575-4701-BE18-7BFA301472EB}" presName="level2Shape" presStyleLbl="node2" presStyleIdx="2" presStyleCnt="5" custScaleX="43327" custScaleY="266235"/>
      <dgm:spPr/>
    </dgm:pt>
    <dgm:pt modelId="{DBDEA585-7B53-4469-A307-595815D5AC56}" type="pres">
      <dgm:prSet presAssocID="{B733492A-6575-4701-BE18-7BFA301472EB}" presName="hierChild3" presStyleCnt="0"/>
      <dgm:spPr/>
    </dgm:pt>
    <dgm:pt modelId="{67A40FB4-3FFF-47E4-9A29-D66F341A41B4}" type="pres">
      <dgm:prSet presAssocID="{1A1F6264-F097-4589-9154-5D2DA256F912}" presName="Name19" presStyleLbl="parChTrans1D2" presStyleIdx="3" presStyleCnt="5"/>
      <dgm:spPr/>
    </dgm:pt>
    <dgm:pt modelId="{584355F1-7721-4F97-9EF2-E2B1A1429DC8}" type="pres">
      <dgm:prSet presAssocID="{B9F6FF9F-766D-4A19-BA02-BF84C2B6D894}" presName="Name21" presStyleCnt="0"/>
      <dgm:spPr/>
    </dgm:pt>
    <dgm:pt modelId="{3B6243AC-9527-4289-92E9-4732AF696A80}" type="pres">
      <dgm:prSet presAssocID="{B9F6FF9F-766D-4A19-BA02-BF84C2B6D894}" presName="level2Shape" presStyleLbl="node2" presStyleIdx="3" presStyleCnt="5" custScaleX="43327" custScaleY="266235"/>
      <dgm:spPr/>
    </dgm:pt>
    <dgm:pt modelId="{41F0AEC9-B1E0-4B18-BD6F-FEB3E6CF0B2A}" type="pres">
      <dgm:prSet presAssocID="{B9F6FF9F-766D-4A19-BA02-BF84C2B6D894}" presName="hierChild3" presStyleCnt="0"/>
      <dgm:spPr/>
    </dgm:pt>
    <dgm:pt modelId="{8754F22B-803E-49ED-AB76-3CBAD9A7FAC8}" type="pres">
      <dgm:prSet presAssocID="{14B733E6-0214-41EE-859E-22FBD1EB26FF}" presName="Name19" presStyleLbl="parChTrans1D2" presStyleIdx="4" presStyleCnt="5"/>
      <dgm:spPr/>
    </dgm:pt>
    <dgm:pt modelId="{6AC3DD9F-9864-4B19-89F5-00857DD25790}" type="pres">
      <dgm:prSet presAssocID="{901FD7EB-39A2-47AC-8155-53DE1990F8D3}" presName="Name21" presStyleCnt="0"/>
      <dgm:spPr/>
    </dgm:pt>
    <dgm:pt modelId="{ACDC6B31-B504-470A-B68E-0D4DB38261C0}" type="pres">
      <dgm:prSet presAssocID="{901FD7EB-39A2-47AC-8155-53DE1990F8D3}" presName="level2Shape" presStyleLbl="node2" presStyleIdx="4" presStyleCnt="5" custScaleX="43327" custScaleY="266235"/>
      <dgm:spPr/>
    </dgm:pt>
    <dgm:pt modelId="{2D90BDFC-C66E-413D-A781-BEC2AB8D99D9}" type="pres">
      <dgm:prSet presAssocID="{901FD7EB-39A2-47AC-8155-53DE1990F8D3}" presName="hierChild3" presStyleCnt="0"/>
      <dgm:spPr/>
    </dgm:pt>
    <dgm:pt modelId="{0E968213-EE74-4CB2-9D74-51CD0EF7DFA1}" type="pres">
      <dgm:prSet presAssocID="{22A5F568-0373-496C-8CE1-2571A9BD30CE}" presName="bgShapesFlow" presStyleCnt="0"/>
      <dgm:spPr/>
    </dgm:pt>
  </dgm:ptLst>
  <dgm:cxnLst>
    <dgm:cxn modelId="{06AE7D23-E287-4187-AEDB-BE473877CA6F}" type="presOf" srcId="{904C127A-96A3-4DA9-8EDD-DE24F2CA1651}" destId="{7E8FB1D3-791A-455B-A634-9EF6F0F7165E}" srcOrd="0" destOrd="0" presId="urn:microsoft.com/office/officeart/2005/8/layout/hierarchy6"/>
    <dgm:cxn modelId="{EB901A5E-DB9B-4A7B-85BA-BE50ADB1DCD3}" srcId="{BF64A1E2-3069-45A8-AE9D-A177124CA54F}" destId="{A2E36462-8734-47D9-AD4C-74F637992FD4}" srcOrd="0" destOrd="0" parTransId="{DFB42EDF-513D-4B51-8124-FE3DE1B4BA7E}" sibTransId="{59D9434E-B4BF-4C73-8736-92A8CBB1A96D}"/>
    <dgm:cxn modelId="{F510375F-9815-41FE-BF13-B293F580FCB9}" type="presOf" srcId="{DFB42EDF-513D-4B51-8124-FE3DE1B4BA7E}" destId="{8092FDBE-26B4-4792-9529-57256AC0E697}" srcOrd="0" destOrd="0" presId="urn:microsoft.com/office/officeart/2005/8/layout/hierarchy6"/>
    <dgm:cxn modelId="{032FBD67-60A6-4AB4-996F-540D5DF4F9B8}" srcId="{22A5F568-0373-496C-8CE1-2571A9BD30CE}" destId="{BF64A1E2-3069-45A8-AE9D-A177124CA54F}" srcOrd="0" destOrd="0" parTransId="{A0D1D664-048A-4A30-9B8D-892E759561E5}" sibTransId="{08C5990F-8932-4DCC-A943-9A5835097F51}"/>
    <dgm:cxn modelId="{9857D068-3CC4-4608-909B-6E3254299876}" srcId="{BF64A1E2-3069-45A8-AE9D-A177124CA54F}" destId="{DBAD6470-C0C0-4169-9B10-41B355635486}" srcOrd="1" destOrd="0" parTransId="{904C127A-96A3-4DA9-8EDD-DE24F2CA1651}" sibTransId="{64CB0D80-449D-4B56-A546-A8BEC4D93B73}"/>
    <dgm:cxn modelId="{9EB79369-78DA-4FE6-99E3-C6ED399D0D58}" type="presOf" srcId="{B9F6FF9F-766D-4A19-BA02-BF84C2B6D894}" destId="{3B6243AC-9527-4289-92E9-4732AF696A80}" srcOrd="0" destOrd="0" presId="urn:microsoft.com/office/officeart/2005/8/layout/hierarchy6"/>
    <dgm:cxn modelId="{0047166A-15D3-4C7C-B81B-AB78796EA71B}" type="presOf" srcId="{A2E36462-8734-47D9-AD4C-74F637992FD4}" destId="{8895D420-9EE1-4C31-AC23-2B7BBC670104}" srcOrd="0" destOrd="0" presId="urn:microsoft.com/office/officeart/2005/8/layout/hierarchy6"/>
    <dgm:cxn modelId="{9640A14B-BB53-4E57-9857-E4470BB79B06}" srcId="{BF64A1E2-3069-45A8-AE9D-A177124CA54F}" destId="{B9F6FF9F-766D-4A19-BA02-BF84C2B6D894}" srcOrd="3" destOrd="0" parTransId="{1A1F6264-F097-4589-9154-5D2DA256F912}" sibTransId="{B19BAF68-537E-4E7F-A7E8-CCFF239A6FD5}"/>
    <dgm:cxn modelId="{76BE124C-C1AB-4842-BF3D-CE0EC086A4FC}" srcId="{BF64A1E2-3069-45A8-AE9D-A177124CA54F}" destId="{901FD7EB-39A2-47AC-8155-53DE1990F8D3}" srcOrd="4" destOrd="0" parTransId="{14B733E6-0214-41EE-859E-22FBD1EB26FF}" sibTransId="{E9A5C990-CB77-45E1-AF96-0151D3F7B1FD}"/>
    <dgm:cxn modelId="{781E6555-51FA-4D99-B36D-42B8E2F4AF96}" srcId="{BF64A1E2-3069-45A8-AE9D-A177124CA54F}" destId="{B733492A-6575-4701-BE18-7BFA301472EB}" srcOrd="2" destOrd="0" parTransId="{42ACDEF0-4F19-48B0-BCBD-3E50CD9656B4}" sibTransId="{2F589CDA-736B-40C6-BEDD-58C193459BE5}"/>
    <dgm:cxn modelId="{C4C29776-8BD7-44C2-878F-115BC61F2D99}" type="presOf" srcId="{14B733E6-0214-41EE-859E-22FBD1EB26FF}" destId="{8754F22B-803E-49ED-AB76-3CBAD9A7FAC8}" srcOrd="0" destOrd="0" presId="urn:microsoft.com/office/officeart/2005/8/layout/hierarchy6"/>
    <dgm:cxn modelId="{23AE1D7A-5A06-41A1-8893-129FEDAE70B1}" type="presOf" srcId="{42ACDEF0-4F19-48B0-BCBD-3E50CD9656B4}" destId="{846F34EE-8E3E-433B-B5FE-C0D30B8E15E3}" srcOrd="0" destOrd="0" presId="urn:microsoft.com/office/officeart/2005/8/layout/hierarchy6"/>
    <dgm:cxn modelId="{E2CFBD8E-EE91-451C-B1AF-5565CD9C766A}" type="presOf" srcId="{1A1F6264-F097-4589-9154-5D2DA256F912}" destId="{67A40FB4-3FFF-47E4-9A29-D66F341A41B4}" srcOrd="0" destOrd="0" presId="urn:microsoft.com/office/officeart/2005/8/layout/hierarchy6"/>
    <dgm:cxn modelId="{DB665DB6-F529-49D1-A862-2B883B295C91}" type="presOf" srcId="{901FD7EB-39A2-47AC-8155-53DE1990F8D3}" destId="{ACDC6B31-B504-470A-B68E-0D4DB38261C0}" srcOrd="0" destOrd="0" presId="urn:microsoft.com/office/officeart/2005/8/layout/hierarchy6"/>
    <dgm:cxn modelId="{F51B58B7-6C0B-4617-9BE5-6DA6A0D3E81A}" type="presOf" srcId="{22A5F568-0373-496C-8CE1-2571A9BD30CE}" destId="{0836FA83-2E74-4CF3-A022-5A74B26DB552}" srcOrd="0" destOrd="0" presId="urn:microsoft.com/office/officeart/2005/8/layout/hierarchy6"/>
    <dgm:cxn modelId="{739B11C9-E828-4E58-93EB-2197380B7F1D}" type="presOf" srcId="{BF64A1E2-3069-45A8-AE9D-A177124CA54F}" destId="{28538082-8DC9-4AD8-AFD9-9F8DD5E189AF}" srcOrd="0" destOrd="0" presId="urn:microsoft.com/office/officeart/2005/8/layout/hierarchy6"/>
    <dgm:cxn modelId="{8B6735D1-1E08-4221-86A1-E8BCF9C8F263}" type="presOf" srcId="{B733492A-6575-4701-BE18-7BFA301472EB}" destId="{74E25404-D1D0-4F6E-9C48-CD1934AD5173}" srcOrd="0" destOrd="0" presId="urn:microsoft.com/office/officeart/2005/8/layout/hierarchy6"/>
    <dgm:cxn modelId="{24AA43E7-DC90-40B9-B840-E6232FFB9E83}" type="presOf" srcId="{DBAD6470-C0C0-4169-9B10-41B355635486}" destId="{A7457E63-B6F6-43C7-B77D-EF17D613A6E6}" srcOrd="0" destOrd="0" presId="urn:microsoft.com/office/officeart/2005/8/layout/hierarchy6"/>
    <dgm:cxn modelId="{1D3B9D56-F6FD-4C5F-BFC6-933DD09FA11E}" type="presParOf" srcId="{0836FA83-2E74-4CF3-A022-5A74B26DB552}" destId="{576006A0-5459-4B09-B1DC-D6C27C1A4FE4}" srcOrd="0" destOrd="0" presId="urn:microsoft.com/office/officeart/2005/8/layout/hierarchy6"/>
    <dgm:cxn modelId="{84007D6A-AC1B-47C8-8F37-9B9AC3F40B86}" type="presParOf" srcId="{576006A0-5459-4B09-B1DC-D6C27C1A4FE4}" destId="{057A2B8F-2ABC-4A10-9385-3C805A3F5D50}" srcOrd="0" destOrd="0" presId="urn:microsoft.com/office/officeart/2005/8/layout/hierarchy6"/>
    <dgm:cxn modelId="{F1488AC2-A22F-44FD-9E67-9F15C678A5DE}" type="presParOf" srcId="{057A2B8F-2ABC-4A10-9385-3C805A3F5D50}" destId="{874BD60A-E1F8-446C-B592-D21DA2C07179}" srcOrd="0" destOrd="0" presId="urn:microsoft.com/office/officeart/2005/8/layout/hierarchy6"/>
    <dgm:cxn modelId="{4A700019-B019-45FA-8507-843A38519CC4}" type="presParOf" srcId="{874BD60A-E1F8-446C-B592-D21DA2C07179}" destId="{28538082-8DC9-4AD8-AFD9-9F8DD5E189AF}" srcOrd="0" destOrd="0" presId="urn:microsoft.com/office/officeart/2005/8/layout/hierarchy6"/>
    <dgm:cxn modelId="{0D0CCC0F-90D5-4D75-9748-3CE1D92207CF}" type="presParOf" srcId="{874BD60A-E1F8-446C-B592-D21DA2C07179}" destId="{12131079-749B-49D5-BCBD-DD6794ACD23C}" srcOrd="1" destOrd="0" presId="urn:microsoft.com/office/officeart/2005/8/layout/hierarchy6"/>
    <dgm:cxn modelId="{110BEFAF-AC44-4D4C-A2A3-3BE3036E7169}" type="presParOf" srcId="{12131079-749B-49D5-BCBD-DD6794ACD23C}" destId="{8092FDBE-26B4-4792-9529-57256AC0E697}" srcOrd="0" destOrd="0" presId="urn:microsoft.com/office/officeart/2005/8/layout/hierarchy6"/>
    <dgm:cxn modelId="{0AE1160A-4DF8-4396-90EB-96FFDD24EC81}" type="presParOf" srcId="{12131079-749B-49D5-BCBD-DD6794ACD23C}" destId="{3A9B7AA5-56DD-459C-993E-D17B6B1B28C0}" srcOrd="1" destOrd="0" presId="urn:microsoft.com/office/officeart/2005/8/layout/hierarchy6"/>
    <dgm:cxn modelId="{BBF3DCEB-2EA9-4A57-9EF9-1CE7C51FCC36}" type="presParOf" srcId="{3A9B7AA5-56DD-459C-993E-D17B6B1B28C0}" destId="{8895D420-9EE1-4C31-AC23-2B7BBC670104}" srcOrd="0" destOrd="0" presId="urn:microsoft.com/office/officeart/2005/8/layout/hierarchy6"/>
    <dgm:cxn modelId="{19157DF6-04EF-4C5D-A0DA-9C1166114706}" type="presParOf" srcId="{3A9B7AA5-56DD-459C-993E-D17B6B1B28C0}" destId="{749E83D4-AA99-4C77-9593-315B7ACD031C}" srcOrd="1" destOrd="0" presId="urn:microsoft.com/office/officeart/2005/8/layout/hierarchy6"/>
    <dgm:cxn modelId="{41B70F02-6F8B-4977-974F-7B94ADC7E371}" type="presParOf" srcId="{12131079-749B-49D5-BCBD-DD6794ACD23C}" destId="{7E8FB1D3-791A-455B-A634-9EF6F0F7165E}" srcOrd="2" destOrd="0" presId="urn:microsoft.com/office/officeart/2005/8/layout/hierarchy6"/>
    <dgm:cxn modelId="{78B0EDD5-8FD8-4242-B69D-40A3E328234C}" type="presParOf" srcId="{12131079-749B-49D5-BCBD-DD6794ACD23C}" destId="{2C997180-2721-44C3-ADB5-332E78C09BDD}" srcOrd="3" destOrd="0" presId="urn:microsoft.com/office/officeart/2005/8/layout/hierarchy6"/>
    <dgm:cxn modelId="{DF2FC36E-F85E-40DF-BCAA-359337625F48}" type="presParOf" srcId="{2C997180-2721-44C3-ADB5-332E78C09BDD}" destId="{A7457E63-B6F6-43C7-B77D-EF17D613A6E6}" srcOrd="0" destOrd="0" presId="urn:microsoft.com/office/officeart/2005/8/layout/hierarchy6"/>
    <dgm:cxn modelId="{87E7CBD9-2010-4BBF-B436-21B385C634E7}" type="presParOf" srcId="{2C997180-2721-44C3-ADB5-332E78C09BDD}" destId="{CE5B6DD4-3493-4405-9238-F012DF816D66}" srcOrd="1" destOrd="0" presId="urn:microsoft.com/office/officeart/2005/8/layout/hierarchy6"/>
    <dgm:cxn modelId="{E190B4E4-AA94-4879-A00A-8C9201BA1AD8}" type="presParOf" srcId="{12131079-749B-49D5-BCBD-DD6794ACD23C}" destId="{846F34EE-8E3E-433B-B5FE-C0D30B8E15E3}" srcOrd="4" destOrd="0" presId="urn:microsoft.com/office/officeart/2005/8/layout/hierarchy6"/>
    <dgm:cxn modelId="{517F4EE1-0812-4FD2-922C-F8178DAFE51E}" type="presParOf" srcId="{12131079-749B-49D5-BCBD-DD6794ACD23C}" destId="{56E839C9-8A21-489C-9C3D-D5269FE0540F}" srcOrd="5" destOrd="0" presId="urn:microsoft.com/office/officeart/2005/8/layout/hierarchy6"/>
    <dgm:cxn modelId="{81B938C6-289E-4874-B40B-D599954EDC4E}" type="presParOf" srcId="{56E839C9-8A21-489C-9C3D-D5269FE0540F}" destId="{74E25404-D1D0-4F6E-9C48-CD1934AD5173}" srcOrd="0" destOrd="0" presId="urn:microsoft.com/office/officeart/2005/8/layout/hierarchy6"/>
    <dgm:cxn modelId="{D89006FC-C812-4CC6-A613-5ACAE524430E}" type="presParOf" srcId="{56E839C9-8A21-489C-9C3D-D5269FE0540F}" destId="{DBDEA585-7B53-4469-A307-595815D5AC56}" srcOrd="1" destOrd="0" presId="urn:microsoft.com/office/officeart/2005/8/layout/hierarchy6"/>
    <dgm:cxn modelId="{A7DA123E-B1D4-47F9-98C1-B09C63525DF6}" type="presParOf" srcId="{12131079-749B-49D5-BCBD-DD6794ACD23C}" destId="{67A40FB4-3FFF-47E4-9A29-D66F341A41B4}" srcOrd="6" destOrd="0" presId="urn:microsoft.com/office/officeart/2005/8/layout/hierarchy6"/>
    <dgm:cxn modelId="{FA266AA5-8841-4BD3-B589-17645ACCA2ED}" type="presParOf" srcId="{12131079-749B-49D5-BCBD-DD6794ACD23C}" destId="{584355F1-7721-4F97-9EF2-E2B1A1429DC8}" srcOrd="7" destOrd="0" presId="urn:microsoft.com/office/officeart/2005/8/layout/hierarchy6"/>
    <dgm:cxn modelId="{56EE393D-537B-4AB3-A087-5B8C249D6376}" type="presParOf" srcId="{584355F1-7721-4F97-9EF2-E2B1A1429DC8}" destId="{3B6243AC-9527-4289-92E9-4732AF696A80}" srcOrd="0" destOrd="0" presId="urn:microsoft.com/office/officeart/2005/8/layout/hierarchy6"/>
    <dgm:cxn modelId="{E533C2E2-0898-47A6-A61D-D477591F8439}" type="presParOf" srcId="{584355F1-7721-4F97-9EF2-E2B1A1429DC8}" destId="{41F0AEC9-B1E0-4B18-BD6F-FEB3E6CF0B2A}" srcOrd="1" destOrd="0" presId="urn:microsoft.com/office/officeart/2005/8/layout/hierarchy6"/>
    <dgm:cxn modelId="{B466142E-44E3-4FE3-8278-49D2439D8205}" type="presParOf" srcId="{12131079-749B-49D5-BCBD-DD6794ACD23C}" destId="{8754F22B-803E-49ED-AB76-3CBAD9A7FAC8}" srcOrd="8" destOrd="0" presId="urn:microsoft.com/office/officeart/2005/8/layout/hierarchy6"/>
    <dgm:cxn modelId="{36DA165A-F1E4-43CF-B0CB-03A8CCCDC377}" type="presParOf" srcId="{12131079-749B-49D5-BCBD-DD6794ACD23C}" destId="{6AC3DD9F-9864-4B19-89F5-00857DD25790}" srcOrd="9" destOrd="0" presId="urn:microsoft.com/office/officeart/2005/8/layout/hierarchy6"/>
    <dgm:cxn modelId="{75C76FC9-D77C-4426-B515-18E79D6CC35D}" type="presParOf" srcId="{6AC3DD9F-9864-4B19-89F5-00857DD25790}" destId="{ACDC6B31-B504-470A-B68E-0D4DB38261C0}" srcOrd="0" destOrd="0" presId="urn:microsoft.com/office/officeart/2005/8/layout/hierarchy6"/>
    <dgm:cxn modelId="{B62D7254-1F4C-45C3-9E7A-6DD7F98D47D0}" type="presParOf" srcId="{6AC3DD9F-9864-4B19-89F5-00857DD25790}" destId="{2D90BDFC-C66E-413D-A781-BEC2AB8D99D9}" srcOrd="1" destOrd="0" presId="urn:microsoft.com/office/officeart/2005/8/layout/hierarchy6"/>
    <dgm:cxn modelId="{946559FA-0BB9-4638-A6FB-A6F56198C240}" type="presParOf" srcId="{0836FA83-2E74-4CF3-A022-5A74B26DB552}" destId="{0E968213-EE74-4CB2-9D74-51CD0EF7DFA1}" srcOrd="1" destOrd="0" presId="urn:microsoft.com/office/officeart/2005/8/layout/hierarchy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3E777-E930-48A0-8038-2F20A216A6F2}">
      <dsp:nvSpPr>
        <dsp:cNvPr id="0" name=""/>
        <dsp:cNvSpPr/>
      </dsp:nvSpPr>
      <dsp:spPr>
        <a:xfrm>
          <a:off x="1832776" y="405"/>
          <a:ext cx="1221851" cy="1221851"/>
        </a:xfrm>
        <a:prstGeom prst="ellipse">
          <a:avLst/>
        </a:prstGeom>
        <a:solidFill>
          <a:schemeClr val="accent4">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数据</a:t>
          </a:r>
        </a:p>
      </dsp:txBody>
      <dsp:txXfrm>
        <a:off x="2011712" y="179341"/>
        <a:ext cx="863979" cy="863979"/>
      </dsp:txXfrm>
    </dsp:sp>
    <dsp:sp modelId="{D5D78ED6-6185-4AD1-AAD9-44EE6A81F460}">
      <dsp:nvSpPr>
        <dsp:cNvPr id="0" name=""/>
        <dsp:cNvSpPr/>
      </dsp:nvSpPr>
      <dsp:spPr>
        <a:xfrm rot="2700000">
          <a:off x="2923448" y="1047252"/>
          <a:ext cx="324724" cy="412374"/>
        </a:xfrm>
        <a:prstGeom prst="rightArrow">
          <a:avLst>
            <a:gd name="adj1" fmla="val 60000"/>
            <a:gd name="adj2" fmla="val 50000"/>
          </a:avLst>
        </a:prstGeom>
        <a:solidFill>
          <a:schemeClr val="accent4">
            <a:hueOff val="0"/>
            <a:satOff val="0"/>
            <a:lumOff val="0"/>
            <a:alphaOff val="0"/>
          </a:schemeClr>
        </a:solidFill>
        <a:ln w="6350" cap="flat" cmpd="sng" algn="ctr">
          <a:solidFill>
            <a:schemeClr val="lt1">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2937714" y="1095285"/>
        <a:ext cx="227307" cy="247424"/>
      </dsp:txXfrm>
    </dsp:sp>
    <dsp:sp modelId="{B7AFBCB4-29E4-481B-B24E-F265379D54C9}">
      <dsp:nvSpPr>
        <dsp:cNvPr id="0" name=""/>
        <dsp:cNvSpPr/>
      </dsp:nvSpPr>
      <dsp:spPr>
        <a:xfrm>
          <a:off x="3129991" y="1297620"/>
          <a:ext cx="1221851" cy="1221851"/>
        </a:xfrm>
        <a:prstGeom prst="ellipse">
          <a:avLst/>
        </a:prstGeom>
        <a:solidFill>
          <a:schemeClr val="accent4">
            <a:hueOff val="3266964"/>
            <a:satOff val="-13592"/>
            <a:lumOff val="3203"/>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信息</a:t>
          </a:r>
        </a:p>
      </dsp:txBody>
      <dsp:txXfrm>
        <a:off x="3308927" y="1476556"/>
        <a:ext cx="863979" cy="863979"/>
      </dsp:txXfrm>
    </dsp:sp>
    <dsp:sp modelId="{2AD3A863-D917-48CE-BF3C-CD9F85FBF6C2}">
      <dsp:nvSpPr>
        <dsp:cNvPr id="0" name=""/>
        <dsp:cNvSpPr/>
      </dsp:nvSpPr>
      <dsp:spPr>
        <a:xfrm rot="8100000">
          <a:off x="2936445" y="2344467"/>
          <a:ext cx="324724" cy="412374"/>
        </a:xfrm>
        <a:prstGeom prst="rightArrow">
          <a:avLst>
            <a:gd name="adj1" fmla="val 60000"/>
            <a:gd name="adj2" fmla="val 50000"/>
          </a:avLst>
        </a:prstGeom>
        <a:solidFill>
          <a:schemeClr val="accent4">
            <a:hueOff val="3266964"/>
            <a:satOff val="-13592"/>
            <a:lumOff val="3203"/>
            <a:alphaOff val="0"/>
          </a:schemeClr>
        </a:solidFill>
        <a:ln w="6350" cap="flat" cmpd="sng" algn="ctr">
          <a:solidFill>
            <a:schemeClr val="lt1">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3019596" y="2392500"/>
        <a:ext cx="227307" cy="247424"/>
      </dsp:txXfrm>
    </dsp:sp>
    <dsp:sp modelId="{92D7E2F3-9F12-4844-8263-5318972C05AE}">
      <dsp:nvSpPr>
        <dsp:cNvPr id="0" name=""/>
        <dsp:cNvSpPr/>
      </dsp:nvSpPr>
      <dsp:spPr>
        <a:xfrm>
          <a:off x="1832776" y="2594835"/>
          <a:ext cx="1221851" cy="1221851"/>
        </a:xfrm>
        <a:prstGeom prst="ellipse">
          <a:avLst/>
        </a:prstGeom>
        <a:solidFill>
          <a:schemeClr val="accent4">
            <a:hueOff val="6533927"/>
            <a:satOff val="-27185"/>
            <a:lumOff val="6405"/>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知识</a:t>
          </a:r>
        </a:p>
      </dsp:txBody>
      <dsp:txXfrm>
        <a:off x="2011712" y="2773771"/>
        <a:ext cx="863979" cy="863979"/>
      </dsp:txXfrm>
    </dsp:sp>
    <dsp:sp modelId="{F01BA3A0-9175-4A6D-9FB6-77DE4F12CAA7}">
      <dsp:nvSpPr>
        <dsp:cNvPr id="0" name=""/>
        <dsp:cNvSpPr/>
      </dsp:nvSpPr>
      <dsp:spPr>
        <a:xfrm rot="13500000">
          <a:off x="1639230" y="2357464"/>
          <a:ext cx="324724" cy="412374"/>
        </a:xfrm>
        <a:prstGeom prst="rightArrow">
          <a:avLst>
            <a:gd name="adj1" fmla="val 60000"/>
            <a:gd name="adj2" fmla="val 50000"/>
          </a:avLst>
        </a:prstGeom>
        <a:solidFill>
          <a:schemeClr val="accent4">
            <a:hueOff val="6533927"/>
            <a:satOff val="-27185"/>
            <a:lumOff val="6405"/>
            <a:alphaOff val="0"/>
          </a:schemeClr>
        </a:solidFill>
        <a:ln w="6350" cap="flat" cmpd="sng" algn="ctr">
          <a:solidFill>
            <a:schemeClr val="lt1">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1722381" y="2474381"/>
        <a:ext cx="227307" cy="247424"/>
      </dsp:txXfrm>
    </dsp:sp>
    <dsp:sp modelId="{05359062-3839-4633-A731-05E354F849C6}">
      <dsp:nvSpPr>
        <dsp:cNvPr id="0" name=""/>
        <dsp:cNvSpPr/>
      </dsp:nvSpPr>
      <dsp:spPr>
        <a:xfrm>
          <a:off x="535561" y="1297620"/>
          <a:ext cx="1221851" cy="1221851"/>
        </a:xfrm>
        <a:prstGeom prst="ellipse">
          <a:avLst/>
        </a:prstGeom>
        <a:solidFill>
          <a:schemeClr val="accent4">
            <a:hueOff val="9800891"/>
            <a:satOff val="-40777"/>
            <a:lumOff val="9608"/>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智慧</a:t>
          </a:r>
        </a:p>
      </dsp:txBody>
      <dsp:txXfrm>
        <a:off x="714497" y="1476556"/>
        <a:ext cx="863979" cy="863979"/>
      </dsp:txXfrm>
    </dsp:sp>
    <dsp:sp modelId="{40834630-D72B-4FEA-B1F5-0A2E4FCB8C50}">
      <dsp:nvSpPr>
        <dsp:cNvPr id="0" name=""/>
        <dsp:cNvSpPr/>
      </dsp:nvSpPr>
      <dsp:spPr>
        <a:xfrm rot="18900000">
          <a:off x="1626233" y="1060249"/>
          <a:ext cx="324724" cy="412374"/>
        </a:xfrm>
        <a:prstGeom prst="rightArrow">
          <a:avLst>
            <a:gd name="adj1" fmla="val 60000"/>
            <a:gd name="adj2" fmla="val 50000"/>
          </a:avLst>
        </a:prstGeom>
        <a:solidFill>
          <a:schemeClr val="accent4">
            <a:hueOff val="9800891"/>
            <a:satOff val="-40777"/>
            <a:lumOff val="9608"/>
            <a:alphaOff val="0"/>
          </a:schemeClr>
        </a:solidFill>
        <a:ln w="6350" cap="flat" cmpd="sng" algn="ctr">
          <a:solidFill>
            <a:schemeClr val="lt1">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1640499" y="1177166"/>
        <a:ext cx="227307" cy="2474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2E851-5935-4B05-9ADB-60D98EB91ECF}">
      <dsp:nvSpPr>
        <dsp:cNvPr id="0" name=""/>
        <dsp:cNvSpPr/>
      </dsp:nvSpPr>
      <dsp:spPr>
        <a:xfrm>
          <a:off x="276001" y="0"/>
          <a:ext cx="3128012" cy="2514599"/>
        </a:xfrm>
        <a:prstGeom prst="rightArrow">
          <a:avLst/>
        </a:prstGeom>
        <a:solidFill>
          <a:schemeClr val="accent5">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42F2152E-D8FF-4086-9261-E32CF267EB58}">
      <dsp:nvSpPr>
        <dsp:cNvPr id="0" name=""/>
        <dsp:cNvSpPr/>
      </dsp:nvSpPr>
      <dsp:spPr>
        <a:xfrm>
          <a:off x="114371" y="754379"/>
          <a:ext cx="1104004" cy="1005840"/>
        </a:xfrm>
        <a:prstGeom prst="round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采集层</a:t>
          </a:r>
        </a:p>
      </dsp:txBody>
      <dsp:txXfrm>
        <a:off x="163472" y="803480"/>
        <a:ext cx="1005802" cy="907638"/>
      </dsp:txXfrm>
    </dsp:sp>
    <dsp:sp modelId="{1016FFD4-0B50-4E29-B571-D728805AA635}">
      <dsp:nvSpPr>
        <dsp:cNvPr id="0" name=""/>
        <dsp:cNvSpPr/>
      </dsp:nvSpPr>
      <dsp:spPr>
        <a:xfrm>
          <a:off x="1288005" y="754379"/>
          <a:ext cx="1104004" cy="1005840"/>
        </a:xfrm>
        <a:prstGeom prst="roundRect">
          <a:avLst/>
        </a:prstGeom>
        <a:solidFill>
          <a:schemeClr val="accent5">
            <a:hueOff val="-3379271"/>
            <a:satOff val="-8710"/>
            <a:lumOff val="-588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处理层</a:t>
          </a:r>
        </a:p>
      </dsp:txBody>
      <dsp:txXfrm>
        <a:off x="1337106" y="803480"/>
        <a:ext cx="1005802" cy="907638"/>
      </dsp:txXfrm>
    </dsp:sp>
    <dsp:sp modelId="{AE36D66C-F36B-4C4E-91B5-4B1A6BF70179}">
      <dsp:nvSpPr>
        <dsp:cNvPr id="0" name=""/>
        <dsp:cNvSpPr/>
      </dsp:nvSpPr>
      <dsp:spPr>
        <a:xfrm>
          <a:off x="2461638" y="754379"/>
          <a:ext cx="1104004" cy="1005840"/>
        </a:xfrm>
        <a:prstGeom prst="roundRect">
          <a:avLst/>
        </a:prstGeom>
        <a:solidFill>
          <a:schemeClr val="accent5">
            <a:hueOff val="-6758543"/>
            <a:satOff val="-17419"/>
            <a:lumOff val="-1176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存储层</a:t>
          </a:r>
        </a:p>
      </dsp:txBody>
      <dsp:txXfrm>
        <a:off x="2510739" y="803480"/>
        <a:ext cx="1005802" cy="9076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38082-8DC9-4AD8-AFD9-9F8DD5E189AF}">
      <dsp:nvSpPr>
        <dsp:cNvPr id="0" name=""/>
        <dsp:cNvSpPr/>
      </dsp:nvSpPr>
      <dsp:spPr>
        <a:xfrm>
          <a:off x="2059624" y="135838"/>
          <a:ext cx="2237798" cy="6255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遥感数据管理系统</a:t>
          </a:r>
        </a:p>
      </dsp:txBody>
      <dsp:txXfrm>
        <a:off x="2077945" y="154159"/>
        <a:ext cx="2201156" cy="588870"/>
      </dsp:txXfrm>
    </dsp:sp>
    <dsp:sp modelId="{8092FDBE-26B4-4792-9529-57256AC0E697}">
      <dsp:nvSpPr>
        <dsp:cNvPr id="0" name=""/>
        <dsp:cNvSpPr/>
      </dsp:nvSpPr>
      <dsp:spPr>
        <a:xfrm>
          <a:off x="555654" y="761351"/>
          <a:ext cx="2622869" cy="317951"/>
        </a:xfrm>
        <a:custGeom>
          <a:avLst/>
          <a:gdLst/>
          <a:ahLst/>
          <a:cxnLst/>
          <a:rect l="0" t="0" r="0" b="0"/>
          <a:pathLst>
            <a:path>
              <a:moveTo>
                <a:pt x="2622869" y="0"/>
              </a:moveTo>
              <a:lnTo>
                <a:pt x="2622869" y="158975"/>
              </a:lnTo>
              <a:lnTo>
                <a:pt x="0" y="158975"/>
              </a:lnTo>
              <a:lnTo>
                <a:pt x="0"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95D420-9EE1-4C31-AC23-2B7BBC670104}">
      <dsp:nvSpPr>
        <dsp:cNvPr id="0" name=""/>
        <dsp:cNvSpPr/>
      </dsp:nvSpPr>
      <dsp:spPr>
        <a:xfrm>
          <a:off x="297357"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数据采集</a:t>
          </a:r>
        </a:p>
      </dsp:txBody>
      <dsp:txXfrm>
        <a:off x="312488" y="1094433"/>
        <a:ext cx="486332" cy="2085980"/>
      </dsp:txXfrm>
    </dsp:sp>
    <dsp:sp modelId="{7E8FB1D3-791A-455B-A634-9EF6F0F7165E}">
      <dsp:nvSpPr>
        <dsp:cNvPr id="0" name=""/>
        <dsp:cNvSpPr/>
      </dsp:nvSpPr>
      <dsp:spPr>
        <a:xfrm>
          <a:off x="1429944" y="761351"/>
          <a:ext cx="1748579" cy="317951"/>
        </a:xfrm>
        <a:custGeom>
          <a:avLst/>
          <a:gdLst/>
          <a:ahLst/>
          <a:cxnLst/>
          <a:rect l="0" t="0" r="0" b="0"/>
          <a:pathLst>
            <a:path>
              <a:moveTo>
                <a:pt x="1748579" y="0"/>
              </a:moveTo>
              <a:lnTo>
                <a:pt x="1748579" y="158975"/>
              </a:lnTo>
              <a:lnTo>
                <a:pt x="0" y="158975"/>
              </a:lnTo>
              <a:lnTo>
                <a:pt x="0"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457E63-B6F6-43C7-B77D-EF17D613A6E6}">
      <dsp:nvSpPr>
        <dsp:cNvPr id="0" name=""/>
        <dsp:cNvSpPr/>
      </dsp:nvSpPr>
      <dsp:spPr>
        <a:xfrm>
          <a:off x="1171646"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数据查询</a:t>
          </a:r>
        </a:p>
      </dsp:txBody>
      <dsp:txXfrm>
        <a:off x="1186777" y="1094433"/>
        <a:ext cx="486332" cy="2085980"/>
      </dsp:txXfrm>
    </dsp:sp>
    <dsp:sp modelId="{846F34EE-8E3E-433B-B5FE-C0D30B8E15E3}">
      <dsp:nvSpPr>
        <dsp:cNvPr id="0" name=""/>
        <dsp:cNvSpPr/>
      </dsp:nvSpPr>
      <dsp:spPr>
        <a:xfrm>
          <a:off x="2304234" y="761351"/>
          <a:ext cx="874289" cy="317951"/>
        </a:xfrm>
        <a:custGeom>
          <a:avLst/>
          <a:gdLst/>
          <a:ahLst/>
          <a:cxnLst/>
          <a:rect l="0" t="0" r="0" b="0"/>
          <a:pathLst>
            <a:path>
              <a:moveTo>
                <a:pt x="874289" y="0"/>
              </a:moveTo>
              <a:lnTo>
                <a:pt x="874289" y="158975"/>
              </a:lnTo>
              <a:lnTo>
                <a:pt x="0" y="158975"/>
              </a:lnTo>
              <a:lnTo>
                <a:pt x="0"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E25404-D1D0-4F6E-9C48-CD1934AD5173}">
      <dsp:nvSpPr>
        <dsp:cNvPr id="0" name=""/>
        <dsp:cNvSpPr/>
      </dsp:nvSpPr>
      <dsp:spPr>
        <a:xfrm>
          <a:off x="2045936"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数据导出</a:t>
          </a:r>
        </a:p>
      </dsp:txBody>
      <dsp:txXfrm>
        <a:off x="2061067" y="1094433"/>
        <a:ext cx="486332" cy="2085980"/>
      </dsp:txXfrm>
    </dsp:sp>
    <dsp:sp modelId="{67A40FB4-3FFF-47E4-9A29-D66F341A41B4}">
      <dsp:nvSpPr>
        <dsp:cNvPr id="0" name=""/>
        <dsp:cNvSpPr/>
      </dsp:nvSpPr>
      <dsp:spPr>
        <a:xfrm>
          <a:off x="3132804" y="761351"/>
          <a:ext cx="91440" cy="317951"/>
        </a:xfrm>
        <a:custGeom>
          <a:avLst/>
          <a:gdLst/>
          <a:ahLst/>
          <a:cxnLst/>
          <a:rect l="0" t="0" r="0" b="0"/>
          <a:pathLst>
            <a:path>
              <a:moveTo>
                <a:pt x="45720" y="0"/>
              </a:moveTo>
              <a:lnTo>
                <a:pt x="45720"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6243AC-9527-4289-92E9-4732AF696A80}">
      <dsp:nvSpPr>
        <dsp:cNvPr id="0" name=""/>
        <dsp:cNvSpPr/>
      </dsp:nvSpPr>
      <dsp:spPr>
        <a:xfrm>
          <a:off x="2920226"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数据计算</a:t>
          </a:r>
        </a:p>
      </dsp:txBody>
      <dsp:txXfrm>
        <a:off x="2935357" y="1094433"/>
        <a:ext cx="486332" cy="2085980"/>
      </dsp:txXfrm>
    </dsp:sp>
    <dsp:sp modelId="{8754F22B-803E-49ED-AB76-3CBAD9A7FAC8}">
      <dsp:nvSpPr>
        <dsp:cNvPr id="0" name=""/>
        <dsp:cNvSpPr/>
      </dsp:nvSpPr>
      <dsp:spPr>
        <a:xfrm>
          <a:off x="3178524" y="761351"/>
          <a:ext cx="874289" cy="317951"/>
        </a:xfrm>
        <a:custGeom>
          <a:avLst/>
          <a:gdLst/>
          <a:ahLst/>
          <a:cxnLst/>
          <a:rect l="0" t="0" r="0" b="0"/>
          <a:pathLst>
            <a:path>
              <a:moveTo>
                <a:pt x="0" y="0"/>
              </a:moveTo>
              <a:lnTo>
                <a:pt x="0" y="158975"/>
              </a:lnTo>
              <a:lnTo>
                <a:pt x="874289" y="158975"/>
              </a:lnTo>
              <a:lnTo>
                <a:pt x="874289"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DC6B31-B504-470A-B68E-0D4DB38261C0}">
      <dsp:nvSpPr>
        <dsp:cNvPr id="0" name=""/>
        <dsp:cNvSpPr/>
      </dsp:nvSpPr>
      <dsp:spPr>
        <a:xfrm>
          <a:off x="3794516"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用户管理</a:t>
          </a:r>
        </a:p>
      </dsp:txBody>
      <dsp:txXfrm>
        <a:off x="3809647" y="1094433"/>
        <a:ext cx="486332" cy="2085980"/>
      </dsp:txXfrm>
    </dsp:sp>
    <dsp:sp modelId="{25EFA76A-C914-4C42-BA6D-DC22979E93B1}">
      <dsp:nvSpPr>
        <dsp:cNvPr id="0" name=""/>
        <dsp:cNvSpPr/>
      </dsp:nvSpPr>
      <dsp:spPr>
        <a:xfrm>
          <a:off x="3178524" y="761351"/>
          <a:ext cx="1748579" cy="317951"/>
        </a:xfrm>
        <a:custGeom>
          <a:avLst/>
          <a:gdLst/>
          <a:ahLst/>
          <a:cxnLst/>
          <a:rect l="0" t="0" r="0" b="0"/>
          <a:pathLst>
            <a:path>
              <a:moveTo>
                <a:pt x="0" y="0"/>
              </a:moveTo>
              <a:lnTo>
                <a:pt x="0" y="158975"/>
              </a:lnTo>
              <a:lnTo>
                <a:pt x="1748579" y="158975"/>
              </a:lnTo>
              <a:lnTo>
                <a:pt x="1748579"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979D1F-1460-4733-A3E9-9148D4063052}">
      <dsp:nvSpPr>
        <dsp:cNvPr id="0" name=""/>
        <dsp:cNvSpPr/>
      </dsp:nvSpPr>
      <dsp:spPr>
        <a:xfrm>
          <a:off x="4668806"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节点维护</a:t>
          </a:r>
        </a:p>
      </dsp:txBody>
      <dsp:txXfrm>
        <a:off x="4683937" y="1094433"/>
        <a:ext cx="486332" cy="2085980"/>
      </dsp:txXfrm>
    </dsp:sp>
    <dsp:sp modelId="{297262AC-19F8-462E-A935-6C285C0CD0E5}">
      <dsp:nvSpPr>
        <dsp:cNvPr id="0" name=""/>
        <dsp:cNvSpPr/>
      </dsp:nvSpPr>
      <dsp:spPr>
        <a:xfrm>
          <a:off x="3178524" y="761351"/>
          <a:ext cx="2622869" cy="317951"/>
        </a:xfrm>
        <a:custGeom>
          <a:avLst/>
          <a:gdLst/>
          <a:ahLst/>
          <a:cxnLst/>
          <a:rect l="0" t="0" r="0" b="0"/>
          <a:pathLst>
            <a:path>
              <a:moveTo>
                <a:pt x="0" y="0"/>
              </a:moveTo>
              <a:lnTo>
                <a:pt x="0" y="158975"/>
              </a:lnTo>
              <a:lnTo>
                <a:pt x="2622869" y="158975"/>
              </a:lnTo>
              <a:lnTo>
                <a:pt x="2622869"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1F2D11-F14B-4C1D-9E0C-2E305BB4E59F}">
      <dsp:nvSpPr>
        <dsp:cNvPr id="0" name=""/>
        <dsp:cNvSpPr/>
      </dsp:nvSpPr>
      <dsp:spPr>
        <a:xfrm>
          <a:off x="5543095"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日志管理</a:t>
          </a:r>
        </a:p>
      </dsp:txBody>
      <dsp:txXfrm>
        <a:off x="5558226" y="1094433"/>
        <a:ext cx="486332" cy="20859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91C78-9E8E-4019-A32E-A343F570D023}">
      <dsp:nvSpPr>
        <dsp:cNvPr id="0" name=""/>
        <dsp:cNvSpPr/>
      </dsp:nvSpPr>
      <dsp:spPr>
        <a:xfrm>
          <a:off x="2087879" y="507401"/>
          <a:ext cx="1504426" cy="472601"/>
        </a:xfrm>
        <a:custGeom>
          <a:avLst/>
          <a:gdLst/>
          <a:ahLst/>
          <a:cxnLst/>
          <a:rect l="0" t="0" r="0" b="0"/>
          <a:pathLst>
            <a:path>
              <a:moveTo>
                <a:pt x="0" y="0"/>
              </a:moveTo>
              <a:lnTo>
                <a:pt x="0" y="236300"/>
              </a:lnTo>
              <a:lnTo>
                <a:pt x="1504426" y="236300"/>
              </a:lnTo>
              <a:lnTo>
                <a:pt x="1504426" y="472601"/>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D57B88-0A0B-4D60-97A7-48687406FC91}">
      <dsp:nvSpPr>
        <dsp:cNvPr id="0" name=""/>
        <dsp:cNvSpPr/>
      </dsp:nvSpPr>
      <dsp:spPr>
        <a:xfrm>
          <a:off x="2087879" y="507401"/>
          <a:ext cx="501475" cy="472601"/>
        </a:xfrm>
        <a:custGeom>
          <a:avLst/>
          <a:gdLst/>
          <a:ahLst/>
          <a:cxnLst/>
          <a:rect l="0" t="0" r="0" b="0"/>
          <a:pathLst>
            <a:path>
              <a:moveTo>
                <a:pt x="0" y="0"/>
              </a:moveTo>
              <a:lnTo>
                <a:pt x="0" y="236300"/>
              </a:lnTo>
              <a:lnTo>
                <a:pt x="501475" y="236300"/>
              </a:lnTo>
              <a:lnTo>
                <a:pt x="501475" y="472601"/>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4E5BE1-21B0-4CDC-AB9F-706FFFF9EA92}">
      <dsp:nvSpPr>
        <dsp:cNvPr id="0" name=""/>
        <dsp:cNvSpPr/>
      </dsp:nvSpPr>
      <dsp:spPr>
        <a:xfrm>
          <a:off x="1586403" y="507401"/>
          <a:ext cx="501475" cy="472601"/>
        </a:xfrm>
        <a:custGeom>
          <a:avLst/>
          <a:gdLst/>
          <a:ahLst/>
          <a:cxnLst/>
          <a:rect l="0" t="0" r="0" b="0"/>
          <a:pathLst>
            <a:path>
              <a:moveTo>
                <a:pt x="501475" y="0"/>
              </a:moveTo>
              <a:lnTo>
                <a:pt x="501475" y="236300"/>
              </a:lnTo>
              <a:lnTo>
                <a:pt x="0" y="236300"/>
              </a:lnTo>
              <a:lnTo>
                <a:pt x="0" y="472601"/>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241FF5-919C-4F0C-AC3F-F589DD4DB63A}">
      <dsp:nvSpPr>
        <dsp:cNvPr id="0" name=""/>
        <dsp:cNvSpPr/>
      </dsp:nvSpPr>
      <dsp:spPr>
        <a:xfrm>
          <a:off x="583452" y="507401"/>
          <a:ext cx="1504426" cy="472601"/>
        </a:xfrm>
        <a:custGeom>
          <a:avLst/>
          <a:gdLst/>
          <a:ahLst/>
          <a:cxnLst/>
          <a:rect l="0" t="0" r="0" b="0"/>
          <a:pathLst>
            <a:path>
              <a:moveTo>
                <a:pt x="1504426" y="0"/>
              </a:moveTo>
              <a:lnTo>
                <a:pt x="1504426" y="236300"/>
              </a:lnTo>
              <a:lnTo>
                <a:pt x="0" y="236300"/>
              </a:lnTo>
              <a:lnTo>
                <a:pt x="0" y="472601"/>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3B9244-6F55-4D6A-BFE3-2342E8710A45}">
      <dsp:nvSpPr>
        <dsp:cNvPr id="0" name=""/>
        <dsp:cNvSpPr/>
      </dsp:nvSpPr>
      <dsp:spPr>
        <a:xfrm>
          <a:off x="792646" y="772"/>
          <a:ext cx="2590465" cy="506629"/>
        </a:xfrm>
        <a:prstGeom prst="rect">
          <a:avLst/>
        </a:prstGeom>
        <a:solidFill>
          <a:schemeClr val="accent5">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数据导出</a:t>
          </a:r>
        </a:p>
      </dsp:txBody>
      <dsp:txXfrm>
        <a:off x="792646" y="772"/>
        <a:ext cx="2590465" cy="506629"/>
      </dsp:txXfrm>
    </dsp:sp>
    <dsp:sp modelId="{C623024E-0773-4450-AE3C-3305BEB9935C}">
      <dsp:nvSpPr>
        <dsp:cNvPr id="0" name=""/>
        <dsp:cNvSpPr/>
      </dsp:nvSpPr>
      <dsp:spPr>
        <a:xfrm>
          <a:off x="318277" y="980003"/>
          <a:ext cx="530349" cy="2670920"/>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图表展示</a:t>
          </a:r>
        </a:p>
      </dsp:txBody>
      <dsp:txXfrm>
        <a:off x="318277" y="980003"/>
        <a:ext cx="530349" cy="2670920"/>
      </dsp:txXfrm>
    </dsp:sp>
    <dsp:sp modelId="{F337E3C8-A6A7-45F0-B88E-5EE6ABF1885B}">
      <dsp:nvSpPr>
        <dsp:cNvPr id="0" name=""/>
        <dsp:cNvSpPr/>
      </dsp:nvSpPr>
      <dsp:spPr>
        <a:xfrm>
          <a:off x="1321228" y="980003"/>
          <a:ext cx="530349" cy="2670920"/>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地图展示</a:t>
          </a:r>
        </a:p>
      </dsp:txBody>
      <dsp:txXfrm>
        <a:off x="1321228" y="980003"/>
        <a:ext cx="530349" cy="2670920"/>
      </dsp:txXfrm>
    </dsp:sp>
    <dsp:sp modelId="{27B53BB5-0244-462C-989D-973C06EE605C}">
      <dsp:nvSpPr>
        <dsp:cNvPr id="0" name=""/>
        <dsp:cNvSpPr/>
      </dsp:nvSpPr>
      <dsp:spPr>
        <a:xfrm>
          <a:off x="2324179" y="980003"/>
          <a:ext cx="530349" cy="2670920"/>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动态展示</a:t>
          </a:r>
        </a:p>
      </dsp:txBody>
      <dsp:txXfrm>
        <a:off x="2324179" y="980003"/>
        <a:ext cx="530349" cy="2670920"/>
      </dsp:txXfrm>
    </dsp:sp>
    <dsp:sp modelId="{91FC147B-2A2E-4473-B336-E430A6DF2789}">
      <dsp:nvSpPr>
        <dsp:cNvPr id="0" name=""/>
        <dsp:cNvSpPr/>
      </dsp:nvSpPr>
      <dsp:spPr>
        <a:xfrm>
          <a:off x="3327130" y="980003"/>
          <a:ext cx="530349" cy="2672867"/>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数据下载</a:t>
          </a:r>
        </a:p>
      </dsp:txBody>
      <dsp:txXfrm>
        <a:off x="3327130" y="980003"/>
        <a:ext cx="530349" cy="26728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38082-8DC9-4AD8-AFD9-9F8DD5E189AF}">
      <dsp:nvSpPr>
        <dsp:cNvPr id="0" name=""/>
        <dsp:cNvSpPr/>
      </dsp:nvSpPr>
      <dsp:spPr>
        <a:xfrm>
          <a:off x="1461213" y="1526"/>
          <a:ext cx="2526953" cy="7063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宋体" panose="02010600030101010101" pitchFamily="2" charset="-122"/>
              <a:ea typeface="宋体" panose="02010600030101010101" pitchFamily="2" charset="-122"/>
            </a:rPr>
            <a:t>数据计算</a:t>
          </a:r>
        </a:p>
      </dsp:txBody>
      <dsp:txXfrm>
        <a:off x="1481901" y="22214"/>
        <a:ext cx="2485577" cy="664961"/>
      </dsp:txXfrm>
    </dsp:sp>
    <dsp:sp modelId="{8092FDBE-26B4-4792-9529-57256AC0E697}">
      <dsp:nvSpPr>
        <dsp:cNvPr id="0" name=""/>
        <dsp:cNvSpPr/>
      </dsp:nvSpPr>
      <dsp:spPr>
        <a:xfrm>
          <a:off x="750169" y="707864"/>
          <a:ext cx="1974520" cy="359034"/>
        </a:xfrm>
        <a:custGeom>
          <a:avLst/>
          <a:gdLst/>
          <a:ahLst/>
          <a:cxnLst/>
          <a:rect l="0" t="0" r="0" b="0"/>
          <a:pathLst>
            <a:path>
              <a:moveTo>
                <a:pt x="1974520" y="0"/>
              </a:moveTo>
              <a:lnTo>
                <a:pt x="1974520" y="179517"/>
              </a:lnTo>
              <a:lnTo>
                <a:pt x="0" y="179517"/>
              </a:lnTo>
              <a:lnTo>
                <a:pt x="0" y="359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95D420-9EE1-4C31-AC23-2B7BBC670104}">
      <dsp:nvSpPr>
        <dsp:cNvPr id="0" name=""/>
        <dsp:cNvSpPr/>
      </dsp:nvSpPr>
      <dsp:spPr>
        <a:xfrm>
          <a:off x="458496" y="1066899"/>
          <a:ext cx="583346" cy="23896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宋体" panose="02010600030101010101" pitchFamily="2" charset="-122"/>
              <a:ea typeface="宋体" panose="02010600030101010101" pitchFamily="2" charset="-122"/>
            </a:rPr>
            <a:t>数据去重</a:t>
          </a:r>
        </a:p>
      </dsp:txBody>
      <dsp:txXfrm>
        <a:off x="475582" y="1083985"/>
        <a:ext cx="549174" cy="2355517"/>
      </dsp:txXfrm>
    </dsp:sp>
    <dsp:sp modelId="{7E8FB1D3-791A-455B-A634-9EF6F0F7165E}">
      <dsp:nvSpPr>
        <dsp:cNvPr id="0" name=""/>
        <dsp:cNvSpPr/>
      </dsp:nvSpPr>
      <dsp:spPr>
        <a:xfrm>
          <a:off x="1737429" y="707864"/>
          <a:ext cx="987260" cy="359034"/>
        </a:xfrm>
        <a:custGeom>
          <a:avLst/>
          <a:gdLst/>
          <a:ahLst/>
          <a:cxnLst/>
          <a:rect l="0" t="0" r="0" b="0"/>
          <a:pathLst>
            <a:path>
              <a:moveTo>
                <a:pt x="987260" y="0"/>
              </a:moveTo>
              <a:lnTo>
                <a:pt x="987260" y="179517"/>
              </a:lnTo>
              <a:lnTo>
                <a:pt x="0" y="179517"/>
              </a:lnTo>
              <a:lnTo>
                <a:pt x="0" y="359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457E63-B6F6-43C7-B77D-EF17D613A6E6}">
      <dsp:nvSpPr>
        <dsp:cNvPr id="0" name=""/>
        <dsp:cNvSpPr/>
      </dsp:nvSpPr>
      <dsp:spPr>
        <a:xfrm>
          <a:off x="1445756" y="1066899"/>
          <a:ext cx="583346" cy="23896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宋体" panose="02010600030101010101" pitchFamily="2" charset="-122"/>
              <a:ea typeface="宋体" panose="02010600030101010101" pitchFamily="2" charset="-122"/>
            </a:rPr>
            <a:t>坐标变换</a:t>
          </a:r>
        </a:p>
      </dsp:txBody>
      <dsp:txXfrm>
        <a:off x="1462842" y="1083985"/>
        <a:ext cx="549174" cy="2355517"/>
      </dsp:txXfrm>
    </dsp:sp>
    <dsp:sp modelId="{846F34EE-8E3E-433B-B5FE-C0D30B8E15E3}">
      <dsp:nvSpPr>
        <dsp:cNvPr id="0" name=""/>
        <dsp:cNvSpPr/>
      </dsp:nvSpPr>
      <dsp:spPr>
        <a:xfrm>
          <a:off x="2678969" y="707864"/>
          <a:ext cx="91440" cy="359034"/>
        </a:xfrm>
        <a:custGeom>
          <a:avLst/>
          <a:gdLst/>
          <a:ahLst/>
          <a:cxnLst/>
          <a:rect l="0" t="0" r="0" b="0"/>
          <a:pathLst>
            <a:path>
              <a:moveTo>
                <a:pt x="45720" y="0"/>
              </a:moveTo>
              <a:lnTo>
                <a:pt x="45720" y="359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E25404-D1D0-4F6E-9C48-CD1934AD5173}">
      <dsp:nvSpPr>
        <dsp:cNvPr id="0" name=""/>
        <dsp:cNvSpPr/>
      </dsp:nvSpPr>
      <dsp:spPr>
        <a:xfrm>
          <a:off x="2433016" y="1066899"/>
          <a:ext cx="583346" cy="23896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宋体" panose="02010600030101010101" pitchFamily="2" charset="-122"/>
              <a:ea typeface="宋体" panose="02010600030101010101" pitchFamily="2" charset="-122"/>
            </a:rPr>
            <a:t>地图融合</a:t>
          </a:r>
        </a:p>
      </dsp:txBody>
      <dsp:txXfrm>
        <a:off x="2450102" y="1083985"/>
        <a:ext cx="549174" cy="2355517"/>
      </dsp:txXfrm>
    </dsp:sp>
    <dsp:sp modelId="{67A40FB4-3FFF-47E4-9A29-D66F341A41B4}">
      <dsp:nvSpPr>
        <dsp:cNvPr id="0" name=""/>
        <dsp:cNvSpPr/>
      </dsp:nvSpPr>
      <dsp:spPr>
        <a:xfrm>
          <a:off x="2724690" y="707864"/>
          <a:ext cx="987260" cy="359034"/>
        </a:xfrm>
        <a:custGeom>
          <a:avLst/>
          <a:gdLst/>
          <a:ahLst/>
          <a:cxnLst/>
          <a:rect l="0" t="0" r="0" b="0"/>
          <a:pathLst>
            <a:path>
              <a:moveTo>
                <a:pt x="0" y="0"/>
              </a:moveTo>
              <a:lnTo>
                <a:pt x="0" y="179517"/>
              </a:lnTo>
              <a:lnTo>
                <a:pt x="987260" y="179517"/>
              </a:lnTo>
              <a:lnTo>
                <a:pt x="987260" y="359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6243AC-9527-4289-92E9-4732AF696A80}">
      <dsp:nvSpPr>
        <dsp:cNvPr id="0" name=""/>
        <dsp:cNvSpPr/>
      </dsp:nvSpPr>
      <dsp:spPr>
        <a:xfrm>
          <a:off x="3420277" y="1066899"/>
          <a:ext cx="583346" cy="23896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宋体" panose="02010600030101010101" pitchFamily="2" charset="-122"/>
              <a:ea typeface="宋体" panose="02010600030101010101" pitchFamily="2" charset="-122"/>
            </a:rPr>
            <a:t>像素统计</a:t>
          </a:r>
        </a:p>
      </dsp:txBody>
      <dsp:txXfrm>
        <a:off x="3437363" y="1083985"/>
        <a:ext cx="549174" cy="2355517"/>
      </dsp:txXfrm>
    </dsp:sp>
    <dsp:sp modelId="{8754F22B-803E-49ED-AB76-3CBAD9A7FAC8}">
      <dsp:nvSpPr>
        <dsp:cNvPr id="0" name=""/>
        <dsp:cNvSpPr/>
      </dsp:nvSpPr>
      <dsp:spPr>
        <a:xfrm>
          <a:off x="2724690" y="707864"/>
          <a:ext cx="1974520" cy="359034"/>
        </a:xfrm>
        <a:custGeom>
          <a:avLst/>
          <a:gdLst/>
          <a:ahLst/>
          <a:cxnLst/>
          <a:rect l="0" t="0" r="0" b="0"/>
          <a:pathLst>
            <a:path>
              <a:moveTo>
                <a:pt x="0" y="0"/>
              </a:moveTo>
              <a:lnTo>
                <a:pt x="0" y="179517"/>
              </a:lnTo>
              <a:lnTo>
                <a:pt x="1974520" y="179517"/>
              </a:lnTo>
              <a:lnTo>
                <a:pt x="1974520" y="359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DC6B31-B504-470A-B68E-0D4DB38261C0}">
      <dsp:nvSpPr>
        <dsp:cNvPr id="0" name=""/>
        <dsp:cNvSpPr/>
      </dsp:nvSpPr>
      <dsp:spPr>
        <a:xfrm>
          <a:off x="4407537" y="1066899"/>
          <a:ext cx="583346" cy="23896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宋体" panose="02010600030101010101" pitchFamily="2" charset="-122"/>
              <a:ea typeface="宋体" panose="02010600030101010101" pitchFamily="2" charset="-122"/>
            </a:rPr>
            <a:t>图像识别</a:t>
          </a:r>
        </a:p>
      </dsp:txBody>
      <dsp:txXfrm>
        <a:off x="4424623" y="1083985"/>
        <a:ext cx="549174" cy="235551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04483-A0EA-42BB-9B88-85DBB841A950}" type="datetimeFigureOut">
              <a:rPr lang="zh-CN" altLang="en-US" smtClean="0"/>
              <a:t>2020-10-17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7B40B-EA0B-40FC-9569-52A67E838FA9}" type="slidenum">
              <a:rPr lang="zh-CN" altLang="en-US" smtClean="0"/>
              <a:t>‹#›</a:t>
            </a:fld>
            <a:endParaRPr lang="zh-CN" altLang="en-US"/>
          </a:p>
        </p:txBody>
      </p:sp>
    </p:spTree>
    <p:extLst>
      <p:ext uri="{BB962C8B-B14F-4D97-AF65-F5344CB8AC3E}">
        <p14:creationId xmlns:p14="http://schemas.microsoft.com/office/powerpoint/2010/main" val="4251437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4</a:t>
            </a:fld>
            <a:endParaRPr lang="zh-CN" altLang="en-US"/>
          </a:p>
        </p:txBody>
      </p:sp>
    </p:spTree>
    <p:extLst>
      <p:ext uri="{BB962C8B-B14F-4D97-AF65-F5344CB8AC3E}">
        <p14:creationId xmlns:p14="http://schemas.microsoft.com/office/powerpoint/2010/main" val="3589152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数据源于：</a:t>
            </a:r>
            <a:r>
              <a:rPr lang="en-US" altLang="zh-CN" dirty="0"/>
              <a:t>https://db-engines.com/en/ranking</a:t>
            </a:r>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15</a:t>
            </a:fld>
            <a:endParaRPr lang="zh-CN" altLang="en-US"/>
          </a:p>
        </p:txBody>
      </p:sp>
    </p:spTree>
    <p:extLst>
      <p:ext uri="{BB962C8B-B14F-4D97-AF65-F5344CB8AC3E}">
        <p14:creationId xmlns:p14="http://schemas.microsoft.com/office/powerpoint/2010/main" val="1880637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17</a:t>
            </a:fld>
            <a:endParaRPr lang="zh-CN" altLang="en-US"/>
          </a:p>
        </p:txBody>
      </p:sp>
    </p:spTree>
    <p:extLst>
      <p:ext uri="{BB962C8B-B14F-4D97-AF65-F5344CB8AC3E}">
        <p14:creationId xmlns:p14="http://schemas.microsoft.com/office/powerpoint/2010/main" val="3152172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18</a:t>
            </a:fld>
            <a:endParaRPr lang="zh-CN" altLang="en-US"/>
          </a:p>
        </p:txBody>
      </p:sp>
    </p:spTree>
    <p:extLst>
      <p:ext uri="{BB962C8B-B14F-4D97-AF65-F5344CB8AC3E}">
        <p14:creationId xmlns:p14="http://schemas.microsoft.com/office/powerpoint/2010/main" val="2824490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19</a:t>
            </a:fld>
            <a:endParaRPr lang="zh-CN" altLang="en-US"/>
          </a:p>
        </p:txBody>
      </p:sp>
    </p:spTree>
    <p:extLst>
      <p:ext uri="{BB962C8B-B14F-4D97-AF65-F5344CB8AC3E}">
        <p14:creationId xmlns:p14="http://schemas.microsoft.com/office/powerpoint/2010/main" val="2350931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22</a:t>
            </a:fld>
            <a:endParaRPr lang="zh-CN" altLang="en-US"/>
          </a:p>
        </p:txBody>
      </p:sp>
    </p:spTree>
    <p:extLst>
      <p:ext uri="{BB962C8B-B14F-4D97-AF65-F5344CB8AC3E}">
        <p14:creationId xmlns:p14="http://schemas.microsoft.com/office/powerpoint/2010/main" val="4203816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23</a:t>
            </a:fld>
            <a:endParaRPr lang="zh-CN" altLang="en-US"/>
          </a:p>
        </p:txBody>
      </p:sp>
    </p:spTree>
    <p:extLst>
      <p:ext uri="{BB962C8B-B14F-4D97-AF65-F5344CB8AC3E}">
        <p14:creationId xmlns:p14="http://schemas.microsoft.com/office/powerpoint/2010/main" val="2381000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24</a:t>
            </a:fld>
            <a:endParaRPr lang="zh-CN" altLang="en-US"/>
          </a:p>
        </p:txBody>
      </p:sp>
    </p:spTree>
    <p:extLst>
      <p:ext uri="{BB962C8B-B14F-4D97-AF65-F5344CB8AC3E}">
        <p14:creationId xmlns:p14="http://schemas.microsoft.com/office/powerpoint/2010/main" val="3734935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27</a:t>
            </a:fld>
            <a:endParaRPr lang="zh-CN" altLang="en-US"/>
          </a:p>
        </p:txBody>
      </p:sp>
    </p:spTree>
    <p:extLst>
      <p:ext uri="{BB962C8B-B14F-4D97-AF65-F5344CB8AC3E}">
        <p14:creationId xmlns:p14="http://schemas.microsoft.com/office/powerpoint/2010/main" val="4031644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28</a:t>
            </a:fld>
            <a:endParaRPr lang="zh-CN" altLang="en-US"/>
          </a:p>
        </p:txBody>
      </p:sp>
    </p:spTree>
    <p:extLst>
      <p:ext uri="{BB962C8B-B14F-4D97-AF65-F5344CB8AC3E}">
        <p14:creationId xmlns:p14="http://schemas.microsoft.com/office/powerpoint/2010/main" val="3394869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29</a:t>
            </a:fld>
            <a:endParaRPr lang="zh-CN" altLang="en-US"/>
          </a:p>
        </p:txBody>
      </p:sp>
    </p:spTree>
    <p:extLst>
      <p:ext uri="{BB962C8B-B14F-4D97-AF65-F5344CB8AC3E}">
        <p14:creationId xmlns:p14="http://schemas.microsoft.com/office/powerpoint/2010/main" val="3355085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6</a:t>
            </a:fld>
            <a:endParaRPr lang="zh-CN" altLang="en-US"/>
          </a:p>
        </p:txBody>
      </p:sp>
    </p:spTree>
    <p:extLst>
      <p:ext uri="{BB962C8B-B14F-4D97-AF65-F5344CB8AC3E}">
        <p14:creationId xmlns:p14="http://schemas.microsoft.com/office/powerpoint/2010/main" val="3128960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30</a:t>
            </a:fld>
            <a:endParaRPr lang="zh-CN" altLang="en-US"/>
          </a:p>
        </p:txBody>
      </p:sp>
    </p:spTree>
    <p:extLst>
      <p:ext uri="{BB962C8B-B14F-4D97-AF65-F5344CB8AC3E}">
        <p14:creationId xmlns:p14="http://schemas.microsoft.com/office/powerpoint/2010/main" val="3898897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31</a:t>
            </a:fld>
            <a:endParaRPr lang="zh-CN" altLang="en-US"/>
          </a:p>
        </p:txBody>
      </p:sp>
    </p:spTree>
    <p:extLst>
      <p:ext uri="{BB962C8B-B14F-4D97-AF65-F5344CB8AC3E}">
        <p14:creationId xmlns:p14="http://schemas.microsoft.com/office/powerpoint/2010/main" val="1924555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32</a:t>
            </a:fld>
            <a:endParaRPr lang="zh-CN" altLang="en-US"/>
          </a:p>
        </p:txBody>
      </p:sp>
    </p:spTree>
    <p:extLst>
      <p:ext uri="{BB962C8B-B14F-4D97-AF65-F5344CB8AC3E}">
        <p14:creationId xmlns:p14="http://schemas.microsoft.com/office/powerpoint/2010/main" val="1935145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33</a:t>
            </a:fld>
            <a:endParaRPr lang="zh-CN" altLang="en-US"/>
          </a:p>
        </p:txBody>
      </p:sp>
    </p:spTree>
    <p:extLst>
      <p:ext uri="{BB962C8B-B14F-4D97-AF65-F5344CB8AC3E}">
        <p14:creationId xmlns:p14="http://schemas.microsoft.com/office/powerpoint/2010/main" val="1119530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34</a:t>
            </a:fld>
            <a:endParaRPr lang="zh-CN" altLang="en-US"/>
          </a:p>
        </p:txBody>
      </p:sp>
    </p:spTree>
    <p:extLst>
      <p:ext uri="{BB962C8B-B14F-4D97-AF65-F5344CB8AC3E}">
        <p14:creationId xmlns:p14="http://schemas.microsoft.com/office/powerpoint/2010/main" val="2794821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35</a:t>
            </a:fld>
            <a:endParaRPr lang="zh-CN" altLang="en-US"/>
          </a:p>
        </p:txBody>
      </p:sp>
    </p:spTree>
    <p:extLst>
      <p:ext uri="{BB962C8B-B14F-4D97-AF65-F5344CB8AC3E}">
        <p14:creationId xmlns:p14="http://schemas.microsoft.com/office/powerpoint/2010/main" val="2672131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36</a:t>
            </a:fld>
            <a:endParaRPr lang="zh-CN" altLang="en-US"/>
          </a:p>
        </p:txBody>
      </p:sp>
    </p:spTree>
    <p:extLst>
      <p:ext uri="{BB962C8B-B14F-4D97-AF65-F5344CB8AC3E}">
        <p14:creationId xmlns:p14="http://schemas.microsoft.com/office/powerpoint/2010/main" val="2966769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37</a:t>
            </a:fld>
            <a:endParaRPr lang="zh-CN" altLang="en-US"/>
          </a:p>
        </p:txBody>
      </p:sp>
    </p:spTree>
    <p:extLst>
      <p:ext uri="{BB962C8B-B14F-4D97-AF65-F5344CB8AC3E}">
        <p14:creationId xmlns:p14="http://schemas.microsoft.com/office/powerpoint/2010/main" val="970952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38</a:t>
            </a:fld>
            <a:endParaRPr lang="zh-CN" altLang="en-US"/>
          </a:p>
        </p:txBody>
      </p:sp>
    </p:spTree>
    <p:extLst>
      <p:ext uri="{BB962C8B-B14F-4D97-AF65-F5344CB8AC3E}">
        <p14:creationId xmlns:p14="http://schemas.microsoft.com/office/powerpoint/2010/main" val="34078094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39</a:t>
            </a:fld>
            <a:endParaRPr lang="zh-CN" altLang="en-US"/>
          </a:p>
        </p:txBody>
      </p:sp>
    </p:spTree>
    <p:extLst>
      <p:ext uri="{BB962C8B-B14F-4D97-AF65-F5344CB8AC3E}">
        <p14:creationId xmlns:p14="http://schemas.microsoft.com/office/powerpoint/2010/main" val="4293905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7</a:t>
            </a:fld>
            <a:endParaRPr lang="zh-CN" altLang="en-US"/>
          </a:p>
        </p:txBody>
      </p:sp>
    </p:spTree>
    <p:extLst>
      <p:ext uri="{BB962C8B-B14F-4D97-AF65-F5344CB8AC3E}">
        <p14:creationId xmlns:p14="http://schemas.microsoft.com/office/powerpoint/2010/main" val="3795555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40</a:t>
            </a:fld>
            <a:endParaRPr lang="zh-CN" altLang="en-US"/>
          </a:p>
        </p:txBody>
      </p:sp>
    </p:spTree>
    <p:extLst>
      <p:ext uri="{BB962C8B-B14F-4D97-AF65-F5344CB8AC3E}">
        <p14:creationId xmlns:p14="http://schemas.microsoft.com/office/powerpoint/2010/main" val="4127017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41</a:t>
            </a:fld>
            <a:endParaRPr lang="zh-CN" altLang="en-US"/>
          </a:p>
        </p:txBody>
      </p:sp>
    </p:spTree>
    <p:extLst>
      <p:ext uri="{BB962C8B-B14F-4D97-AF65-F5344CB8AC3E}">
        <p14:creationId xmlns:p14="http://schemas.microsoft.com/office/powerpoint/2010/main" val="3474858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42</a:t>
            </a:fld>
            <a:endParaRPr lang="zh-CN" altLang="en-US"/>
          </a:p>
        </p:txBody>
      </p:sp>
    </p:spTree>
    <p:extLst>
      <p:ext uri="{BB962C8B-B14F-4D97-AF65-F5344CB8AC3E}">
        <p14:creationId xmlns:p14="http://schemas.microsoft.com/office/powerpoint/2010/main" val="1441057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C"/>
                </a:solidFill>
                <a:effectLst/>
                <a:latin typeface="consolas" panose="020B0609020204030204" pitchFamily="49" charset="0"/>
              </a:rPr>
              <a:t>注：对于</a:t>
            </a:r>
            <a:r>
              <a:rPr lang="en-US" altLang="zh-CN" b="0" i="0" dirty="0">
                <a:solidFill>
                  <a:srgbClr val="4D4D4C"/>
                </a:solidFill>
                <a:effectLst/>
                <a:latin typeface="consolas" panose="020B0609020204030204" pitchFamily="49" charset="0"/>
              </a:rPr>
              <a:t>SEGY</a:t>
            </a:r>
            <a:r>
              <a:rPr lang="zh-CN" altLang="en-US" b="0" i="0" dirty="0">
                <a:solidFill>
                  <a:srgbClr val="4D4D4C"/>
                </a:solidFill>
                <a:effectLst/>
                <a:latin typeface="consolas" panose="020B0609020204030204" pitchFamily="49" charset="0"/>
              </a:rPr>
              <a:t>数据来说，卷头的第</a:t>
            </a:r>
            <a:r>
              <a:rPr lang="en-US" altLang="zh-CN" b="0" i="0" dirty="0">
                <a:solidFill>
                  <a:srgbClr val="718C00"/>
                </a:solidFill>
                <a:effectLst/>
                <a:latin typeface="consolas" panose="020B0609020204030204" pitchFamily="49" charset="0"/>
              </a:rPr>
              <a:t>3225</a:t>
            </a:r>
            <a:r>
              <a:rPr lang="en-US" altLang="zh-CN" b="0" i="0" dirty="0">
                <a:solidFill>
                  <a:srgbClr val="4D4D4C"/>
                </a:solidFill>
                <a:effectLst/>
                <a:latin typeface="consolas" panose="020B0609020204030204" pitchFamily="49" charset="0"/>
              </a:rPr>
              <a:t>~</a:t>
            </a:r>
            <a:r>
              <a:rPr lang="en-US" altLang="zh-CN" b="0" i="0" dirty="0">
                <a:solidFill>
                  <a:srgbClr val="718C00"/>
                </a:solidFill>
                <a:effectLst/>
                <a:latin typeface="consolas" panose="020B0609020204030204" pitchFamily="49" charset="0"/>
              </a:rPr>
              <a:t>3226</a:t>
            </a:r>
            <a:r>
              <a:rPr lang="zh-CN" altLang="en-US" b="0" i="0" dirty="0">
                <a:solidFill>
                  <a:srgbClr val="4D4D4C"/>
                </a:solidFill>
                <a:effectLst/>
                <a:latin typeface="consolas" panose="020B0609020204030204" pitchFamily="49" charset="0"/>
              </a:rPr>
              <a:t>用数字说明了每道数据的格式，</a:t>
            </a:r>
            <a:r>
              <a:rPr lang="en-US" altLang="zh-CN" b="0" i="0" dirty="0">
                <a:solidFill>
                  <a:srgbClr val="718C00"/>
                </a:solidFill>
                <a:effectLst/>
                <a:latin typeface="consolas" panose="020B0609020204030204" pitchFamily="49" charset="0"/>
              </a:rPr>
              <a:t>1</a:t>
            </a:r>
            <a:r>
              <a:rPr lang="en-US" altLang="zh-CN" b="0" i="0" dirty="0">
                <a:solidFill>
                  <a:srgbClr val="4D4D4C"/>
                </a:solidFill>
                <a:effectLst/>
                <a:latin typeface="consolas" panose="020B0609020204030204" pitchFamily="49" charset="0"/>
              </a:rPr>
              <a:t>—</a:t>
            </a:r>
            <a:r>
              <a:rPr lang="zh-CN" altLang="en-US" b="0" i="0" dirty="0">
                <a:solidFill>
                  <a:srgbClr val="4D4D4C"/>
                </a:solidFill>
                <a:effectLst/>
                <a:latin typeface="consolas" panose="020B0609020204030204" pitchFamily="49" charset="0"/>
              </a:rPr>
              <a:t>表示</a:t>
            </a:r>
            <a:r>
              <a:rPr lang="en-US" altLang="zh-CN" b="0" i="0" dirty="0">
                <a:solidFill>
                  <a:srgbClr val="4D4D4C"/>
                </a:solidFill>
                <a:effectLst/>
                <a:latin typeface="consolas" panose="020B0609020204030204" pitchFamily="49" charset="0"/>
              </a:rPr>
              <a:t>IBM</a:t>
            </a:r>
            <a:r>
              <a:rPr lang="zh-CN" altLang="en-US" b="0" i="0" dirty="0">
                <a:solidFill>
                  <a:srgbClr val="4D4D4C"/>
                </a:solidFill>
                <a:effectLst/>
                <a:latin typeface="consolas" panose="020B0609020204030204" pitchFamily="49" charset="0"/>
              </a:rPr>
              <a:t>浮点型、</a:t>
            </a:r>
            <a:r>
              <a:rPr lang="en-US" altLang="zh-CN" b="0" i="0" dirty="0">
                <a:solidFill>
                  <a:srgbClr val="718C00"/>
                </a:solidFill>
                <a:effectLst/>
                <a:latin typeface="consolas" panose="020B0609020204030204" pitchFamily="49" charset="0"/>
              </a:rPr>
              <a:t>2</a:t>
            </a:r>
            <a:r>
              <a:rPr lang="en-US" altLang="zh-CN" b="0" i="0" dirty="0">
                <a:solidFill>
                  <a:srgbClr val="4D4D4C"/>
                </a:solidFill>
                <a:effectLst/>
                <a:latin typeface="consolas" panose="020B0609020204030204" pitchFamily="49" charset="0"/>
              </a:rPr>
              <a:t>—</a:t>
            </a:r>
            <a:r>
              <a:rPr lang="zh-CN" altLang="en-US" b="0" i="0" dirty="0">
                <a:solidFill>
                  <a:srgbClr val="4D4D4C"/>
                </a:solidFill>
                <a:effectLst/>
                <a:latin typeface="consolas" panose="020B0609020204030204" pitchFamily="49" charset="0"/>
              </a:rPr>
              <a:t>表示</a:t>
            </a:r>
            <a:r>
              <a:rPr lang="en-US" altLang="zh-CN" b="0" i="0" dirty="0">
                <a:solidFill>
                  <a:srgbClr val="718C00"/>
                </a:solidFill>
                <a:effectLst/>
                <a:latin typeface="consolas" panose="020B0609020204030204" pitchFamily="49" charset="0"/>
              </a:rPr>
              <a:t>32</a:t>
            </a:r>
            <a:r>
              <a:rPr lang="zh-CN" altLang="en-US" b="0" i="0" dirty="0">
                <a:solidFill>
                  <a:srgbClr val="4D4D4C"/>
                </a:solidFill>
                <a:effectLst/>
                <a:latin typeface="consolas" panose="020B0609020204030204" pitchFamily="49" charset="0"/>
              </a:rPr>
              <a:t>位整型、</a:t>
            </a:r>
            <a:r>
              <a:rPr lang="en-US" altLang="zh-CN" b="0" i="0" dirty="0">
                <a:solidFill>
                  <a:srgbClr val="718C00"/>
                </a:solidFill>
                <a:effectLst/>
                <a:latin typeface="consolas" panose="020B0609020204030204" pitchFamily="49" charset="0"/>
              </a:rPr>
              <a:t>3</a:t>
            </a:r>
            <a:r>
              <a:rPr lang="en-US" altLang="zh-CN" b="0" i="0" dirty="0">
                <a:solidFill>
                  <a:srgbClr val="4D4D4C"/>
                </a:solidFill>
                <a:effectLst/>
                <a:latin typeface="consolas" panose="020B0609020204030204" pitchFamily="49" charset="0"/>
              </a:rPr>
              <a:t>—</a:t>
            </a:r>
            <a:r>
              <a:rPr lang="zh-CN" altLang="en-US" b="0" i="0" dirty="0">
                <a:solidFill>
                  <a:srgbClr val="4D4D4C"/>
                </a:solidFill>
                <a:effectLst/>
                <a:latin typeface="consolas" panose="020B0609020204030204" pitchFamily="49" charset="0"/>
              </a:rPr>
              <a:t>表示</a:t>
            </a:r>
            <a:r>
              <a:rPr lang="en-US" altLang="zh-CN" b="0" i="0" dirty="0">
                <a:solidFill>
                  <a:srgbClr val="718C00"/>
                </a:solidFill>
                <a:effectLst/>
                <a:latin typeface="consolas" panose="020B0609020204030204" pitchFamily="49" charset="0"/>
              </a:rPr>
              <a:t>16</a:t>
            </a:r>
            <a:r>
              <a:rPr lang="zh-CN" altLang="en-US" b="0" i="0" dirty="0">
                <a:solidFill>
                  <a:srgbClr val="4D4D4C"/>
                </a:solidFill>
                <a:effectLst/>
                <a:latin typeface="consolas" panose="020B0609020204030204" pitchFamily="49" charset="0"/>
              </a:rPr>
              <a:t>位整型、</a:t>
            </a:r>
            <a:r>
              <a:rPr lang="en-US" altLang="zh-CN" b="0" i="0" dirty="0">
                <a:solidFill>
                  <a:srgbClr val="718C00"/>
                </a:solidFill>
                <a:effectLst/>
                <a:latin typeface="consolas" panose="020B0609020204030204" pitchFamily="49" charset="0"/>
              </a:rPr>
              <a:t>5</a:t>
            </a:r>
            <a:r>
              <a:rPr lang="en-US" altLang="zh-CN" b="0" i="0" dirty="0">
                <a:solidFill>
                  <a:srgbClr val="4D4D4C"/>
                </a:solidFill>
                <a:effectLst/>
                <a:latin typeface="consolas" panose="020B0609020204030204" pitchFamily="49" charset="0"/>
              </a:rPr>
              <a:t>—</a:t>
            </a:r>
            <a:r>
              <a:rPr lang="zh-CN" altLang="en-US" b="0" i="0" dirty="0">
                <a:solidFill>
                  <a:srgbClr val="4D4D4C"/>
                </a:solidFill>
                <a:effectLst/>
                <a:latin typeface="consolas" panose="020B0609020204030204" pitchFamily="49" charset="0"/>
              </a:rPr>
              <a:t>表示</a:t>
            </a:r>
            <a:r>
              <a:rPr lang="en-US" altLang="zh-CN" b="0" i="0" dirty="0">
                <a:solidFill>
                  <a:srgbClr val="4D4D4C"/>
                </a:solidFill>
                <a:effectLst/>
                <a:latin typeface="consolas" panose="020B0609020204030204" pitchFamily="49" charset="0"/>
              </a:rPr>
              <a:t>IEEE</a:t>
            </a:r>
            <a:r>
              <a:rPr lang="zh-CN" altLang="en-US" b="0" i="0" dirty="0">
                <a:solidFill>
                  <a:srgbClr val="4D4D4C"/>
                </a:solidFill>
                <a:effectLst/>
                <a:latin typeface="consolas" panose="020B0609020204030204" pitchFamily="49" charset="0"/>
              </a:rPr>
              <a:t>浮点型、</a:t>
            </a:r>
            <a:r>
              <a:rPr lang="en-US" altLang="zh-CN" b="0" i="0" dirty="0">
                <a:solidFill>
                  <a:srgbClr val="718C00"/>
                </a:solidFill>
                <a:effectLst/>
                <a:latin typeface="consolas" panose="020B0609020204030204" pitchFamily="49" charset="0"/>
              </a:rPr>
              <a:t>8</a:t>
            </a:r>
            <a:r>
              <a:rPr lang="en-US" altLang="zh-CN" b="0" i="0" dirty="0">
                <a:solidFill>
                  <a:srgbClr val="4D4D4C"/>
                </a:solidFill>
                <a:effectLst/>
                <a:latin typeface="consolas" panose="020B0609020204030204" pitchFamily="49" charset="0"/>
              </a:rPr>
              <a:t>—</a:t>
            </a:r>
            <a:r>
              <a:rPr lang="zh-CN" altLang="en-US" b="0" i="0" dirty="0">
                <a:solidFill>
                  <a:srgbClr val="4D4D4C"/>
                </a:solidFill>
                <a:effectLst/>
                <a:latin typeface="consolas" panose="020B0609020204030204" pitchFamily="49" charset="0"/>
              </a:rPr>
              <a:t>表示</a:t>
            </a:r>
            <a:r>
              <a:rPr lang="en-US" altLang="zh-CN" b="0" i="0" dirty="0">
                <a:solidFill>
                  <a:srgbClr val="718C00"/>
                </a:solidFill>
                <a:effectLst/>
                <a:latin typeface="consolas" panose="020B0609020204030204" pitchFamily="49" charset="0"/>
              </a:rPr>
              <a:t>1</a:t>
            </a:r>
            <a:r>
              <a:rPr lang="zh-CN" altLang="en-US" b="0" i="0" dirty="0">
                <a:solidFill>
                  <a:srgbClr val="4D4D4C"/>
                </a:solidFill>
                <a:effectLst/>
                <a:latin typeface="consolas" panose="020B0609020204030204" pitchFamily="49" charset="0"/>
              </a:rPr>
              <a:t>位整型，其中石油勘探常用</a:t>
            </a:r>
            <a:r>
              <a:rPr lang="en-US" altLang="zh-CN" b="0" i="0" dirty="0">
                <a:solidFill>
                  <a:srgbClr val="4D4D4C"/>
                </a:solidFill>
                <a:effectLst/>
                <a:latin typeface="consolas" panose="020B0609020204030204" pitchFamily="49" charset="0"/>
              </a:rPr>
              <a:t>IBM32</a:t>
            </a:r>
            <a:br>
              <a:rPr lang="zh-CN" altLang="en-US" dirty="0"/>
            </a:br>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49</a:t>
            </a:fld>
            <a:endParaRPr lang="zh-CN" altLang="en-US"/>
          </a:p>
        </p:txBody>
      </p:sp>
    </p:spTree>
    <p:extLst>
      <p:ext uri="{BB962C8B-B14F-4D97-AF65-F5344CB8AC3E}">
        <p14:creationId xmlns:p14="http://schemas.microsoft.com/office/powerpoint/2010/main" val="2908302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Reference:Research</a:t>
            </a:r>
            <a:r>
              <a:rPr lang="en-US" altLang="zh-CN" dirty="0"/>
              <a:t> on a Distributed Processing Model Based on Kafka for Large-Scale Seismic Waveform Data</a:t>
            </a:r>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50</a:t>
            </a:fld>
            <a:endParaRPr lang="zh-CN" altLang="en-US"/>
          </a:p>
        </p:txBody>
      </p:sp>
    </p:spTree>
    <p:extLst>
      <p:ext uri="{BB962C8B-B14F-4D97-AF65-F5344CB8AC3E}">
        <p14:creationId xmlns:p14="http://schemas.microsoft.com/office/powerpoint/2010/main" val="1467724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数据源自：</a:t>
            </a:r>
            <a:r>
              <a:rPr lang="en-US" altLang="zh-CN" dirty="0"/>
              <a:t>http://bcxw.net/article/600.html</a:t>
            </a:r>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53</a:t>
            </a:fld>
            <a:endParaRPr lang="zh-CN" altLang="en-US"/>
          </a:p>
        </p:txBody>
      </p:sp>
    </p:spTree>
    <p:extLst>
      <p:ext uri="{BB962C8B-B14F-4D97-AF65-F5344CB8AC3E}">
        <p14:creationId xmlns:p14="http://schemas.microsoft.com/office/powerpoint/2010/main" val="9371207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https://mp.weixin.qq.com/s/LtrgtDVF03nGx4_FjW-SDQ</a:t>
            </a:r>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54</a:t>
            </a:fld>
            <a:endParaRPr lang="zh-CN" altLang="en-US"/>
          </a:p>
        </p:txBody>
      </p:sp>
    </p:spTree>
    <p:extLst>
      <p:ext uri="{BB962C8B-B14F-4D97-AF65-F5344CB8AC3E}">
        <p14:creationId xmlns:p14="http://schemas.microsoft.com/office/powerpoint/2010/main" val="26187909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https://mp.weixin.qq.com/s/LtrgtDVF03nGx4_FjW-SDQ</a:t>
            </a:r>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56</a:t>
            </a:fld>
            <a:endParaRPr lang="zh-CN" altLang="en-US"/>
          </a:p>
        </p:txBody>
      </p:sp>
    </p:spTree>
    <p:extLst>
      <p:ext uri="{BB962C8B-B14F-4D97-AF65-F5344CB8AC3E}">
        <p14:creationId xmlns:p14="http://schemas.microsoft.com/office/powerpoint/2010/main" val="2540608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8</a:t>
            </a:fld>
            <a:endParaRPr lang="zh-CN" altLang="en-US"/>
          </a:p>
        </p:txBody>
      </p:sp>
    </p:spTree>
    <p:extLst>
      <p:ext uri="{BB962C8B-B14F-4D97-AF65-F5344CB8AC3E}">
        <p14:creationId xmlns:p14="http://schemas.microsoft.com/office/powerpoint/2010/main" val="3397695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9</a:t>
            </a:fld>
            <a:endParaRPr lang="zh-CN" altLang="en-US"/>
          </a:p>
        </p:txBody>
      </p:sp>
    </p:spTree>
    <p:extLst>
      <p:ext uri="{BB962C8B-B14F-4D97-AF65-F5344CB8AC3E}">
        <p14:creationId xmlns:p14="http://schemas.microsoft.com/office/powerpoint/2010/main" val="264221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参考文献：</a:t>
            </a:r>
            <a:r>
              <a:rPr lang="en-US" altLang="zh-CN" dirty="0"/>
              <a:t>Big Earth data: A new frontier in Earth and information sciences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11</a:t>
            </a:fld>
            <a:endParaRPr lang="zh-CN" altLang="en-US"/>
          </a:p>
        </p:txBody>
      </p:sp>
    </p:spTree>
    <p:extLst>
      <p:ext uri="{BB962C8B-B14F-4D97-AF65-F5344CB8AC3E}">
        <p14:creationId xmlns:p14="http://schemas.microsoft.com/office/powerpoint/2010/main" val="597414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参考文献：</a:t>
            </a:r>
            <a:r>
              <a:rPr lang="en-US" altLang="zh-CN" dirty="0"/>
              <a:t>Big Earth data: A new frontier in Earth and information sciences</a:t>
            </a:r>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12</a:t>
            </a:fld>
            <a:endParaRPr lang="zh-CN" altLang="en-US"/>
          </a:p>
        </p:txBody>
      </p:sp>
    </p:spTree>
    <p:extLst>
      <p:ext uri="{BB962C8B-B14F-4D97-AF65-F5344CB8AC3E}">
        <p14:creationId xmlns:p14="http://schemas.microsoft.com/office/powerpoint/2010/main" val="2654567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13</a:t>
            </a:fld>
            <a:endParaRPr lang="zh-CN" altLang="en-US"/>
          </a:p>
        </p:txBody>
      </p:sp>
    </p:spTree>
    <p:extLst>
      <p:ext uri="{BB962C8B-B14F-4D97-AF65-F5344CB8AC3E}">
        <p14:creationId xmlns:p14="http://schemas.microsoft.com/office/powerpoint/2010/main" val="3007269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14</a:t>
            </a:fld>
            <a:endParaRPr lang="zh-CN" altLang="en-US"/>
          </a:p>
        </p:txBody>
      </p:sp>
    </p:spTree>
    <p:extLst>
      <p:ext uri="{BB962C8B-B14F-4D97-AF65-F5344CB8AC3E}">
        <p14:creationId xmlns:p14="http://schemas.microsoft.com/office/powerpoint/2010/main" val="3268603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E897E-7996-4914-958C-34B4313011E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D66BD8-2C6A-4EB1-AEF5-C124C1826E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0EEC69D-7ED4-49EF-8DC3-359689D3A2AE}"/>
              </a:ext>
            </a:extLst>
          </p:cNvPr>
          <p:cNvSpPr>
            <a:spLocks noGrp="1"/>
          </p:cNvSpPr>
          <p:nvPr>
            <p:ph type="dt" sz="half" idx="10"/>
          </p:nvPr>
        </p:nvSpPr>
        <p:spPr/>
        <p:txBody>
          <a:bodyPr/>
          <a:lstStyle/>
          <a:p>
            <a:fld id="{63F6D29C-65A1-480B-9945-A78889FCCD1A}" type="datetimeFigureOut">
              <a:rPr lang="zh-CN" altLang="en-US" smtClean="0"/>
              <a:t>2020-10-17</a:t>
            </a:fld>
            <a:endParaRPr lang="zh-CN" altLang="en-US"/>
          </a:p>
        </p:txBody>
      </p:sp>
      <p:sp>
        <p:nvSpPr>
          <p:cNvPr id="5" name="页脚占位符 4">
            <a:extLst>
              <a:ext uri="{FF2B5EF4-FFF2-40B4-BE49-F238E27FC236}">
                <a16:creationId xmlns:a16="http://schemas.microsoft.com/office/drawing/2014/main" id="{0CF02113-A7B6-47A6-88BB-BC811B617C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6DA0B3-1E85-428D-B5B2-C7AC3780C378}"/>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1307521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4EDBF1-3329-4925-AB16-CCF1B290729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C30F9C5-7913-4B86-B10A-70ABC0CE1D9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F2A615-D506-426D-9C83-2F366DA1A399}"/>
              </a:ext>
            </a:extLst>
          </p:cNvPr>
          <p:cNvSpPr>
            <a:spLocks noGrp="1"/>
          </p:cNvSpPr>
          <p:nvPr>
            <p:ph type="dt" sz="half" idx="10"/>
          </p:nvPr>
        </p:nvSpPr>
        <p:spPr/>
        <p:txBody>
          <a:bodyPr/>
          <a:lstStyle/>
          <a:p>
            <a:fld id="{63F6D29C-65A1-480B-9945-A78889FCCD1A}" type="datetimeFigureOut">
              <a:rPr lang="zh-CN" altLang="en-US" smtClean="0"/>
              <a:t>2020-10-17</a:t>
            </a:fld>
            <a:endParaRPr lang="zh-CN" altLang="en-US"/>
          </a:p>
        </p:txBody>
      </p:sp>
      <p:sp>
        <p:nvSpPr>
          <p:cNvPr id="5" name="页脚占位符 4">
            <a:extLst>
              <a:ext uri="{FF2B5EF4-FFF2-40B4-BE49-F238E27FC236}">
                <a16:creationId xmlns:a16="http://schemas.microsoft.com/office/drawing/2014/main" id="{D69EF0A1-58BB-4034-85CF-E58167445A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42152B-06ED-47FE-89DA-3D2F6B101A31}"/>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3018995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9979F5E-A690-4BEA-91A2-150946E4DF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4ED26AE-55AA-4C1E-A393-EFEF2387E05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0479E0-D358-497E-9A4E-5529CC7F2F57}"/>
              </a:ext>
            </a:extLst>
          </p:cNvPr>
          <p:cNvSpPr>
            <a:spLocks noGrp="1"/>
          </p:cNvSpPr>
          <p:nvPr>
            <p:ph type="dt" sz="half" idx="10"/>
          </p:nvPr>
        </p:nvSpPr>
        <p:spPr/>
        <p:txBody>
          <a:bodyPr/>
          <a:lstStyle/>
          <a:p>
            <a:fld id="{63F6D29C-65A1-480B-9945-A78889FCCD1A}" type="datetimeFigureOut">
              <a:rPr lang="zh-CN" altLang="en-US" smtClean="0"/>
              <a:t>2020-10-17</a:t>
            </a:fld>
            <a:endParaRPr lang="zh-CN" altLang="en-US"/>
          </a:p>
        </p:txBody>
      </p:sp>
      <p:sp>
        <p:nvSpPr>
          <p:cNvPr id="5" name="页脚占位符 4">
            <a:extLst>
              <a:ext uri="{FF2B5EF4-FFF2-40B4-BE49-F238E27FC236}">
                <a16:creationId xmlns:a16="http://schemas.microsoft.com/office/drawing/2014/main" id="{99E6971C-C9AC-441B-9C76-28F3A749D5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9D892A-B783-453C-9A88-8F82C46A338D}"/>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811205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D35730-3120-48C2-A680-EC7F5D55ED3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BF31F0-C1CE-4982-A739-A9CD162E3C3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DDACD7-6CA2-41C6-A16A-B748C01E6A02}"/>
              </a:ext>
            </a:extLst>
          </p:cNvPr>
          <p:cNvSpPr>
            <a:spLocks noGrp="1"/>
          </p:cNvSpPr>
          <p:nvPr>
            <p:ph type="dt" sz="half" idx="10"/>
          </p:nvPr>
        </p:nvSpPr>
        <p:spPr/>
        <p:txBody>
          <a:bodyPr/>
          <a:lstStyle/>
          <a:p>
            <a:fld id="{63F6D29C-65A1-480B-9945-A78889FCCD1A}" type="datetimeFigureOut">
              <a:rPr lang="zh-CN" altLang="en-US" smtClean="0"/>
              <a:t>2020-10-17</a:t>
            </a:fld>
            <a:endParaRPr lang="zh-CN" altLang="en-US"/>
          </a:p>
        </p:txBody>
      </p:sp>
      <p:sp>
        <p:nvSpPr>
          <p:cNvPr id="5" name="页脚占位符 4">
            <a:extLst>
              <a:ext uri="{FF2B5EF4-FFF2-40B4-BE49-F238E27FC236}">
                <a16:creationId xmlns:a16="http://schemas.microsoft.com/office/drawing/2014/main" id="{1AA28C07-BC2E-4F5E-9724-76F49E6C75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A1C89D-E660-4E84-904F-C87B69DBF2D8}"/>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317635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86EB1B-AA8C-4B76-B9CC-AC1CE86087A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7BC2455-3C84-4FB6-B3DA-4F43B64837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95F96F1-77FD-46E3-9F2A-386407AAC8A6}"/>
              </a:ext>
            </a:extLst>
          </p:cNvPr>
          <p:cNvSpPr>
            <a:spLocks noGrp="1"/>
          </p:cNvSpPr>
          <p:nvPr>
            <p:ph type="dt" sz="half" idx="10"/>
          </p:nvPr>
        </p:nvSpPr>
        <p:spPr/>
        <p:txBody>
          <a:bodyPr/>
          <a:lstStyle/>
          <a:p>
            <a:fld id="{63F6D29C-65A1-480B-9945-A78889FCCD1A}" type="datetimeFigureOut">
              <a:rPr lang="zh-CN" altLang="en-US" smtClean="0"/>
              <a:t>2020-10-17</a:t>
            </a:fld>
            <a:endParaRPr lang="zh-CN" altLang="en-US"/>
          </a:p>
        </p:txBody>
      </p:sp>
      <p:sp>
        <p:nvSpPr>
          <p:cNvPr id="5" name="页脚占位符 4">
            <a:extLst>
              <a:ext uri="{FF2B5EF4-FFF2-40B4-BE49-F238E27FC236}">
                <a16:creationId xmlns:a16="http://schemas.microsoft.com/office/drawing/2014/main" id="{E515F108-64F2-4846-9FFE-D257E889CC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0F3996-7888-493E-AE58-7F3B7F3E7B9E}"/>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93214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B2CFC9-C34F-4ED5-9255-A8562A53DDB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9AA0D2-7CEF-4265-983F-0FBE90ED725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B56D6E7-A5EA-4378-9DCA-A75019CC817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31A90D9-9240-4DDC-B4E8-541E63381178}"/>
              </a:ext>
            </a:extLst>
          </p:cNvPr>
          <p:cNvSpPr>
            <a:spLocks noGrp="1"/>
          </p:cNvSpPr>
          <p:nvPr>
            <p:ph type="dt" sz="half" idx="10"/>
          </p:nvPr>
        </p:nvSpPr>
        <p:spPr/>
        <p:txBody>
          <a:bodyPr/>
          <a:lstStyle/>
          <a:p>
            <a:fld id="{63F6D29C-65A1-480B-9945-A78889FCCD1A}" type="datetimeFigureOut">
              <a:rPr lang="zh-CN" altLang="en-US" smtClean="0"/>
              <a:t>2020-10-17</a:t>
            </a:fld>
            <a:endParaRPr lang="zh-CN" altLang="en-US"/>
          </a:p>
        </p:txBody>
      </p:sp>
      <p:sp>
        <p:nvSpPr>
          <p:cNvPr id="6" name="页脚占位符 5">
            <a:extLst>
              <a:ext uri="{FF2B5EF4-FFF2-40B4-BE49-F238E27FC236}">
                <a16:creationId xmlns:a16="http://schemas.microsoft.com/office/drawing/2014/main" id="{7FBA29E8-9DA2-4532-8462-2B432AC6E4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451B4D-B136-4F03-8444-98A328022791}"/>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3275227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A92FB-91F0-4442-A282-42ABF20C9BA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544353E-FF66-4BEC-8A75-C0E6023859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48B40C4-D04C-4AB3-921A-50E54A81951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F40D89F-828B-4AE4-A4D3-DE6EDCF207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D097BB7-7722-448E-BE86-055849D318C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B29CB74-CE82-49A9-BD50-86F5A44EBEBD}"/>
              </a:ext>
            </a:extLst>
          </p:cNvPr>
          <p:cNvSpPr>
            <a:spLocks noGrp="1"/>
          </p:cNvSpPr>
          <p:nvPr>
            <p:ph type="dt" sz="half" idx="10"/>
          </p:nvPr>
        </p:nvSpPr>
        <p:spPr/>
        <p:txBody>
          <a:bodyPr/>
          <a:lstStyle/>
          <a:p>
            <a:fld id="{63F6D29C-65A1-480B-9945-A78889FCCD1A}" type="datetimeFigureOut">
              <a:rPr lang="zh-CN" altLang="en-US" smtClean="0"/>
              <a:t>2020-10-17</a:t>
            </a:fld>
            <a:endParaRPr lang="zh-CN" altLang="en-US"/>
          </a:p>
        </p:txBody>
      </p:sp>
      <p:sp>
        <p:nvSpPr>
          <p:cNvPr id="8" name="页脚占位符 7">
            <a:extLst>
              <a:ext uri="{FF2B5EF4-FFF2-40B4-BE49-F238E27FC236}">
                <a16:creationId xmlns:a16="http://schemas.microsoft.com/office/drawing/2014/main" id="{8F4D9FAA-A0A0-4573-902C-FA89D86E71B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6B5AA34-6E11-4991-A393-609D77ACD9DF}"/>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95928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A0219-B584-4948-8ABE-9E9A75CB11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E2CD5DF-2E0A-47F6-B63E-9F433CFDCBDD}"/>
              </a:ext>
            </a:extLst>
          </p:cNvPr>
          <p:cNvSpPr>
            <a:spLocks noGrp="1"/>
          </p:cNvSpPr>
          <p:nvPr>
            <p:ph type="dt" sz="half" idx="10"/>
          </p:nvPr>
        </p:nvSpPr>
        <p:spPr/>
        <p:txBody>
          <a:bodyPr/>
          <a:lstStyle/>
          <a:p>
            <a:fld id="{63F6D29C-65A1-480B-9945-A78889FCCD1A}" type="datetimeFigureOut">
              <a:rPr lang="zh-CN" altLang="en-US" smtClean="0"/>
              <a:t>2020-10-17</a:t>
            </a:fld>
            <a:endParaRPr lang="zh-CN" altLang="en-US"/>
          </a:p>
        </p:txBody>
      </p:sp>
      <p:sp>
        <p:nvSpPr>
          <p:cNvPr id="4" name="页脚占位符 3">
            <a:extLst>
              <a:ext uri="{FF2B5EF4-FFF2-40B4-BE49-F238E27FC236}">
                <a16:creationId xmlns:a16="http://schemas.microsoft.com/office/drawing/2014/main" id="{F928B0D3-AA2A-40B6-BECE-00570F2EF77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A23C34C-656A-4DF1-AE3C-28593FBF46F0}"/>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3938576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8422CF8-2A95-4306-A6CD-07B927D02E2B}"/>
              </a:ext>
            </a:extLst>
          </p:cNvPr>
          <p:cNvSpPr>
            <a:spLocks noGrp="1"/>
          </p:cNvSpPr>
          <p:nvPr>
            <p:ph type="dt" sz="half" idx="10"/>
          </p:nvPr>
        </p:nvSpPr>
        <p:spPr/>
        <p:txBody>
          <a:bodyPr/>
          <a:lstStyle/>
          <a:p>
            <a:fld id="{63F6D29C-65A1-480B-9945-A78889FCCD1A}" type="datetimeFigureOut">
              <a:rPr lang="zh-CN" altLang="en-US" smtClean="0"/>
              <a:t>2020-10-17</a:t>
            </a:fld>
            <a:endParaRPr lang="zh-CN" altLang="en-US"/>
          </a:p>
        </p:txBody>
      </p:sp>
      <p:sp>
        <p:nvSpPr>
          <p:cNvPr id="3" name="页脚占位符 2">
            <a:extLst>
              <a:ext uri="{FF2B5EF4-FFF2-40B4-BE49-F238E27FC236}">
                <a16:creationId xmlns:a16="http://schemas.microsoft.com/office/drawing/2014/main" id="{9AAF48C4-5541-475B-B1CF-B20DD8377B7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5A91098-81C1-4703-B3F6-DAE7151B4C85}"/>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105751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D818A-003E-4E96-836D-25312659CB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D5F77EC-5F7B-42FC-AFF7-CD2E6FA82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B1E08BD-0058-4AD7-81E7-A5A5FCE47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3674636-B6DF-406B-B9F0-F89C4D5EEF89}"/>
              </a:ext>
            </a:extLst>
          </p:cNvPr>
          <p:cNvSpPr>
            <a:spLocks noGrp="1"/>
          </p:cNvSpPr>
          <p:nvPr>
            <p:ph type="dt" sz="half" idx="10"/>
          </p:nvPr>
        </p:nvSpPr>
        <p:spPr/>
        <p:txBody>
          <a:bodyPr/>
          <a:lstStyle/>
          <a:p>
            <a:fld id="{63F6D29C-65A1-480B-9945-A78889FCCD1A}" type="datetimeFigureOut">
              <a:rPr lang="zh-CN" altLang="en-US" smtClean="0"/>
              <a:t>2020-10-17</a:t>
            </a:fld>
            <a:endParaRPr lang="zh-CN" altLang="en-US"/>
          </a:p>
        </p:txBody>
      </p:sp>
      <p:sp>
        <p:nvSpPr>
          <p:cNvPr id="6" name="页脚占位符 5">
            <a:extLst>
              <a:ext uri="{FF2B5EF4-FFF2-40B4-BE49-F238E27FC236}">
                <a16:creationId xmlns:a16="http://schemas.microsoft.com/office/drawing/2014/main" id="{94DF6262-2FE1-4A8A-B2CE-07D760E9D4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C69D0F-4ACA-45CD-A452-7DDBBA33D5FE}"/>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561823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26E3A-0E0C-480D-8A02-8964D8FA11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3A28D0E-3A98-420F-B002-1B648E910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1B397AD-142E-4D98-848D-29A5CB161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9810943-A124-475C-98D3-D6C477E36138}"/>
              </a:ext>
            </a:extLst>
          </p:cNvPr>
          <p:cNvSpPr>
            <a:spLocks noGrp="1"/>
          </p:cNvSpPr>
          <p:nvPr>
            <p:ph type="dt" sz="half" idx="10"/>
          </p:nvPr>
        </p:nvSpPr>
        <p:spPr/>
        <p:txBody>
          <a:bodyPr/>
          <a:lstStyle/>
          <a:p>
            <a:fld id="{63F6D29C-65A1-480B-9945-A78889FCCD1A}" type="datetimeFigureOut">
              <a:rPr lang="zh-CN" altLang="en-US" smtClean="0"/>
              <a:t>2020-10-17</a:t>
            </a:fld>
            <a:endParaRPr lang="zh-CN" altLang="en-US"/>
          </a:p>
        </p:txBody>
      </p:sp>
      <p:sp>
        <p:nvSpPr>
          <p:cNvPr id="6" name="页脚占位符 5">
            <a:extLst>
              <a:ext uri="{FF2B5EF4-FFF2-40B4-BE49-F238E27FC236}">
                <a16:creationId xmlns:a16="http://schemas.microsoft.com/office/drawing/2014/main" id="{FA40B02D-0B28-4866-8A34-885B3A9F2D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CAD687-475A-4D58-B0FA-04915797F32A}"/>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1075480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74CF3E-171B-49B5-893A-7813BD8145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746381F-2F7A-4DB6-B7A0-287B2C7EA6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3C435C-2174-4706-AC6E-485A150A13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F6D29C-65A1-480B-9945-A78889FCCD1A}" type="datetimeFigureOut">
              <a:rPr lang="zh-CN" altLang="en-US" smtClean="0"/>
              <a:t>2020-10-17</a:t>
            </a:fld>
            <a:endParaRPr lang="zh-CN" altLang="en-US"/>
          </a:p>
        </p:txBody>
      </p:sp>
      <p:sp>
        <p:nvSpPr>
          <p:cNvPr id="5" name="页脚占位符 4">
            <a:extLst>
              <a:ext uri="{FF2B5EF4-FFF2-40B4-BE49-F238E27FC236}">
                <a16:creationId xmlns:a16="http://schemas.microsoft.com/office/drawing/2014/main" id="{7CFD114D-6999-4365-96A4-3F56E8EB90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F418B93-9E83-4141-B2F5-5720E60B6C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3583543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png"/><Relationship Id="rId7" Type="http://schemas.openxmlformats.org/officeDocument/2006/relationships/diagramColors" Target="../diagrams/colors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3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png"/><Relationship Id="rId7" Type="http://schemas.openxmlformats.org/officeDocument/2006/relationships/diagramColors" Target="../diagrams/colors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51.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146956-4AD8-4C9B-80CD-EE636F0A731B}"/>
              </a:ext>
            </a:extLst>
          </p:cNvPr>
          <p:cNvSpPr>
            <a:spLocks noGrp="1"/>
          </p:cNvSpPr>
          <p:nvPr>
            <p:ph type="ctrTitle"/>
          </p:nvPr>
        </p:nvSpPr>
        <p:spPr>
          <a:xfrm>
            <a:off x="1603897" y="2378151"/>
            <a:ext cx="8748000" cy="1588835"/>
          </a:xfrm>
          <a:ln>
            <a:solidFill>
              <a:schemeClr val="bg1"/>
            </a:solidFill>
          </a:ln>
        </p:spPr>
        <p:style>
          <a:lnRef idx="2">
            <a:schemeClr val="accent5"/>
          </a:lnRef>
          <a:fillRef idx="1">
            <a:schemeClr val="lt1"/>
          </a:fillRef>
          <a:effectRef idx="0">
            <a:schemeClr val="accent5"/>
          </a:effectRef>
          <a:fontRef idx="minor">
            <a:schemeClr val="dk1"/>
          </a:fontRef>
        </p:style>
        <p:txBody>
          <a:bodyPr>
            <a:normAutofit/>
          </a:bodyPr>
          <a:lstStyle/>
          <a:p>
            <a:r>
              <a:rPr lang="zh-CN" altLang="en-US" sz="5400" b="1" dirty="0">
                <a:solidFill>
                  <a:srgbClr val="2816AA"/>
                </a:solidFill>
                <a:latin typeface="宋体" panose="02010600030101010101" pitchFamily="2" charset="-122"/>
                <a:ea typeface="宋体" panose="02010600030101010101" pitchFamily="2" charset="-122"/>
                <a:cs typeface="Calibri" panose="020F0502020204030204" pitchFamily="34" charset="0"/>
              </a:rPr>
              <a:t>大数据技术在地学领域应用的探讨</a:t>
            </a:r>
          </a:p>
        </p:txBody>
      </p:sp>
      <p:sp>
        <p:nvSpPr>
          <p:cNvPr id="3" name="副标题 2">
            <a:extLst>
              <a:ext uri="{FF2B5EF4-FFF2-40B4-BE49-F238E27FC236}">
                <a16:creationId xmlns:a16="http://schemas.microsoft.com/office/drawing/2014/main" id="{F957F080-41FB-4468-9AF8-D1F56221EFEC}"/>
              </a:ext>
            </a:extLst>
          </p:cNvPr>
          <p:cNvSpPr>
            <a:spLocks noGrp="1"/>
          </p:cNvSpPr>
          <p:nvPr>
            <p:ph type="subTitle" idx="1"/>
          </p:nvPr>
        </p:nvSpPr>
        <p:spPr>
          <a:xfrm>
            <a:off x="8806649" y="5425586"/>
            <a:ext cx="2503502" cy="611229"/>
          </a:xfrm>
        </p:spPr>
        <p:txBody>
          <a:bodyPr>
            <a:noAutofit/>
          </a:bodyPr>
          <a:lstStyle/>
          <a:p>
            <a:pPr algn="l">
              <a:spcBef>
                <a:spcPct val="0"/>
              </a:spcBef>
            </a:pPr>
            <a:r>
              <a:rPr lang="en-US" altLang="zh-CN" sz="3600"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2020.10.20</a:t>
            </a:r>
            <a:endParaRPr lang="zh-CN" altLang="en-US" sz="3600"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Picture 2" descr="éç¹å®éªå®¤">
            <a:extLst>
              <a:ext uri="{FF2B5EF4-FFF2-40B4-BE49-F238E27FC236}">
                <a16:creationId xmlns:a16="http://schemas.microsoft.com/office/drawing/2014/main" id="{2E098676-D47A-4242-B1FD-2B5177D2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C1602B2B-E136-4A16-A13A-56219F4D4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50" y="116985"/>
            <a:ext cx="2308336" cy="491136"/>
          </a:xfrm>
          <a:prstGeom prst="rect">
            <a:avLst/>
          </a:prstGeom>
        </p:spPr>
      </p:pic>
      <p:pic>
        <p:nvPicPr>
          <p:cNvPr id="9" name="图片 8">
            <a:extLst>
              <a:ext uri="{FF2B5EF4-FFF2-40B4-BE49-F238E27FC236}">
                <a16:creationId xmlns:a16="http://schemas.microsoft.com/office/drawing/2014/main" id="{97F56F2F-CA11-4CF4-BC61-729B086DF9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8398"/>
            <a:ext cx="579427" cy="579427"/>
          </a:xfrm>
          <a:prstGeom prst="rect">
            <a:avLst/>
          </a:prstGeom>
        </p:spPr>
      </p:pic>
      <p:sp>
        <p:nvSpPr>
          <p:cNvPr id="4" name="AutoShape 7">
            <a:extLst>
              <a:ext uri="{FF2B5EF4-FFF2-40B4-BE49-F238E27FC236}">
                <a16:creationId xmlns:a16="http://schemas.microsoft.com/office/drawing/2014/main" id="{85E82939-AF8B-4CC8-9D61-B358D1D64132}"/>
              </a:ext>
            </a:extLst>
          </p:cNvPr>
          <p:cNvSpPr>
            <a:spLocks noChangeArrowheads="1"/>
          </p:cNvSpPr>
          <p:nvPr/>
        </p:nvSpPr>
        <p:spPr bwMode="auto">
          <a:xfrm>
            <a:off x="0" y="696412"/>
            <a:ext cx="12192000" cy="45719"/>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Tree>
    <p:extLst>
      <p:ext uri="{BB962C8B-B14F-4D97-AF65-F5344CB8AC3E}">
        <p14:creationId xmlns:p14="http://schemas.microsoft.com/office/powerpoint/2010/main" val="584437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29E38B20-D1BC-42A0-B2C1-BCA2B5C74374}"/>
              </a:ext>
            </a:extLst>
          </p:cNvPr>
          <p:cNvSpPr txBox="1"/>
          <p:nvPr/>
        </p:nvSpPr>
        <p:spPr>
          <a:xfrm>
            <a:off x="3373839" y="1432057"/>
            <a:ext cx="5962558" cy="351442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lnSpc>
                <a:spcPct val="150000"/>
              </a:lnSpc>
              <a:buFont typeface="Wingdings" panose="05000000000000000000" pitchFamily="2" charset="2"/>
              <a:buChar char="u"/>
            </a:pPr>
            <a:r>
              <a:rPr lang="zh-CN" altLang="en-US" sz="3200" b="1" dirty="0">
                <a:solidFill>
                  <a:srgbClr val="2816AA"/>
                </a:solidFill>
                <a:latin typeface="宋体" panose="02010600030101010101" pitchFamily="2" charset="-122"/>
                <a:ea typeface="宋体" panose="02010600030101010101" pitchFamily="2" charset="-122"/>
                <a:cs typeface="Calibri" panose="020F0502020204030204" pitchFamily="34" charset="0"/>
              </a:rPr>
              <a:t>二、数据库在地学领域应用</a:t>
            </a: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数据库简介</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数据库分类</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关系型数据库的特点</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非关系型数据库的特点</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数据库在地学领域的相关应用</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pic>
        <p:nvPicPr>
          <p:cNvPr id="5" name="Picture 2" descr="éç¹å®éªå®¤">
            <a:extLst>
              <a:ext uri="{FF2B5EF4-FFF2-40B4-BE49-F238E27FC236}">
                <a16:creationId xmlns:a16="http://schemas.microsoft.com/office/drawing/2014/main" id="{2E098676-D47A-4242-B1FD-2B5177D2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C1602B2B-E136-4A16-A13A-56219F4D4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50" y="116985"/>
            <a:ext cx="2308336" cy="491136"/>
          </a:xfrm>
          <a:prstGeom prst="rect">
            <a:avLst/>
          </a:prstGeom>
        </p:spPr>
      </p:pic>
      <p:pic>
        <p:nvPicPr>
          <p:cNvPr id="9" name="图片 8">
            <a:extLst>
              <a:ext uri="{FF2B5EF4-FFF2-40B4-BE49-F238E27FC236}">
                <a16:creationId xmlns:a16="http://schemas.microsoft.com/office/drawing/2014/main" id="{97F56F2F-CA11-4CF4-BC61-729B086DF9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8398"/>
            <a:ext cx="579427" cy="579427"/>
          </a:xfrm>
          <a:prstGeom prst="rect">
            <a:avLst/>
          </a:prstGeom>
        </p:spPr>
      </p:pic>
      <p:sp>
        <p:nvSpPr>
          <p:cNvPr id="3" name="AutoShape 7">
            <a:extLst>
              <a:ext uri="{FF2B5EF4-FFF2-40B4-BE49-F238E27FC236}">
                <a16:creationId xmlns:a16="http://schemas.microsoft.com/office/drawing/2014/main" id="{9F302FF3-5B0C-4CFF-87C4-BD5E76C55A16}"/>
              </a:ext>
            </a:extLst>
          </p:cNvPr>
          <p:cNvSpPr>
            <a:spLocks noChangeArrowheads="1"/>
          </p:cNvSpPr>
          <p:nvPr/>
        </p:nvSpPr>
        <p:spPr bwMode="auto">
          <a:xfrm>
            <a:off x="0" y="696412"/>
            <a:ext cx="12192000" cy="45719"/>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Tree>
    <p:extLst>
      <p:ext uri="{BB962C8B-B14F-4D97-AF65-F5344CB8AC3E}">
        <p14:creationId xmlns:p14="http://schemas.microsoft.com/office/powerpoint/2010/main" val="4000306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大数据在地学领域的应用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931090"/>
            <a:ext cx="5467668" cy="464682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Big data is at the forefront of the integration of geoscience, information science, and space science and technology, and it is expected that big Earth data will provide new prospects for the development of Earth science.</a:t>
            </a:r>
          </a:p>
          <a:p>
            <a:pPr indent="457200" fontAlgn="base">
              <a:lnSpc>
                <a:spcPct val="150000"/>
              </a:lnSpc>
              <a:spcBef>
                <a:spcPct val="0"/>
              </a:spcBef>
              <a:spcAft>
                <a:spcPct val="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“Observing system”, “</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Data management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and “Earth system modeling” are three of the Future Earth initiative’s eight cross-cutting issues in its research themes and these have a close relationship to big data. </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478747" y="6103041"/>
            <a:ext cx="5600477"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2016</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年至</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2025</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年全球数据量增长</a:t>
            </a:r>
          </a:p>
        </p:txBody>
      </p:sp>
      <p:pic>
        <p:nvPicPr>
          <p:cNvPr id="9" name="图片 8">
            <a:extLst>
              <a:ext uri="{FF2B5EF4-FFF2-40B4-BE49-F238E27FC236}">
                <a16:creationId xmlns:a16="http://schemas.microsoft.com/office/drawing/2014/main" id="{8739A4B9-DF0D-4F89-A24F-6939976D6D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6192" y="1180662"/>
            <a:ext cx="5571728" cy="4646821"/>
          </a:xfrm>
          <a:prstGeom prst="rect">
            <a:avLst/>
          </a:prstGeom>
        </p:spPr>
      </p:pic>
    </p:spTree>
    <p:extLst>
      <p:ext uri="{BB962C8B-B14F-4D97-AF65-F5344CB8AC3E}">
        <p14:creationId xmlns:p14="http://schemas.microsoft.com/office/powerpoint/2010/main" val="3165521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大数据在地学领域的应用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3" y="1931090"/>
            <a:ext cx="5012405" cy="334499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Big Earth data, as a subset of big data, provides a new methodology for the Earth sciences, and is becoming a new key for understanding the Earth and the new engine for conducting Earth science. Hence, big Earth data could potentially revolutionize Earth science research.</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478747" y="6103041"/>
            <a:ext cx="5600477"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地学大数据项目</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CASEarth</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的框架</a:t>
            </a:r>
            <a:endPar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pic>
        <p:nvPicPr>
          <p:cNvPr id="9" name="图片 8">
            <a:extLst>
              <a:ext uri="{FF2B5EF4-FFF2-40B4-BE49-F238E27FC236}">
                <a16:creationId xmlns:a16="http://schemas.microsoft.com/office/drawing/2014/main" id="{8739A4B9-DF0D-4F89-A24F-6939976D6DC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56192" y="1553968"/>
            <a:ext cx="5571728" cy="3900209"/>
          </a:xfrm>
          <a:prstGeom prst="rect">
            <a:avLst/>
          </a:prstGeom>
        </p:spPr>
      </p:pic>
    </p:spTree>
    <p:extLst>
      <p:ext uri="{BB962C8B-B14F-4D97-AF65-F5344CB8AC3E}">
        <p14:creationId xmlns:p14="http://schemas.microsoft.com/office/powerpoint/2010/main" val="2108382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2448000"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数据存储方式</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279018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计算机数据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Data</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宋体" panose="02010600030101010101" pitchFamily="2" charset="-122"/>
                <a:ea typeface="宋体" panose="02010600030101010101" pitchFamily="2" charset="-122"/>
              </a:rPr>
              <a:t>的存储一般以硬盘为数据存储空间资源，从而保证计算机内的数据能够持续保存。对于数据的处理，一般会采用数据库相关的技术进行处理，从而保证数据处理的高效性。</a:t>
            </a:r>
            <a:endParaRPr lang="en-US" altLang="zh-CN" sz="2000" b="1" dirty="0">
              <a:solidFill>
                <a:srgbClr val="2816AA"/>
              </a:solidFill>
              <a:latin typeface="宋体" panose="02010600030101010101" pitchFamily="2" charset="-122"/>
              <a:ea typeface="宋体" panose="02010600030101010101" pitchFamily="2" charset="-122"/>
            </a:endParaRPr>
          </a:p>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采用数据库的管理模式不仅提高了数据的存储效率，而且在存储的层面上提高了数据的安全性。通过分类的存储模式让数据管理更加安全便捷，更能实现对数据的调用和对比，并且方便查询等操作的使用。</a:t>
            </a:r>
            <a:endParaRPr lang="en-US" altLang="zh-CN" sz="2000" b="1" dirty="0">
              <a:solidFill>
                <a:srgbClr val="2816AA"/>
              </a:solidFill>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A86D34B0-3C2D-449A-B9ED-28C32A4C1F69}"/>
              </a:ext>
            </a:extLst>
          </p:cNvPr>
          <p:cNvSpPr txBox="1"/>
          <p:nvPr/>
        </p:nvSpPr>
        <p:spPr>
          <a:xfrm>
            <a:off x="845784" y="5311322"/>
            <a:ext cx="10440000" cy="140519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数据库是数据管理的有效技术，是由一批数据构成的有序集合，这些数据被存放在结构化的数据表里。数据表之间相互关联，反映客观事物间的本质联系。数据库能有效地帮助一个组织或企业科学地管理各类信息资源。</a:t>
            </a:r>
            <a:endParaRPr lang="en-US" altLang="zh-CN" sz="2000" b="1" dirty="0">
              <a:solidFill>
                <a:srgbClr val="2816AA"/>
              </a:solidFill>
              <a:latin typeface="宋体" panose="02010600030101010101" pitchFamily="2" charset="-122"/>
              <a:ea typeface="宋体" panose="02010600030101010101" pitchFamily="2" charset="-122"/>
            </a:endParaRPr>
          </a:p>
        </p:txBody>
      </p:sp>
      <p:sp>
        <p:nvSpPr>
          <p:cNvPr id="13" name="内容占位符 2">
            <a:extLst>
              <a:ext uri="{FF2B5EF4-FFF2-40B4-BE49-F238E27FC236}">
                <a16:creationId xmlns:a16="http://schemas.microsoft.com/office/drawing/2014/main" id="{C5686983-5531-46D4-85D7-AE683141E614}"/>
              </a:ext>
            </a:extLst>
          </p:cNvPr>
          <p:cNvSpPr txBox="1">
            <a:spLocks/>
          </p:cNvSpPr>
          <p:nvPr/>
        </p:nvSpPr>
        <p:spPr>
          <a:xfrm>
            <a:off x="823406" y="4707314"/>
            <a:ext cx="2448000"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什么是数据库</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193855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2651314"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数据库的存储结构</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140519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数据库的存储结构是指数据库中的物理数据和逻辑数据的表示形式、物理数据和逻辑数据之间关系映射方式的描述。在数据库技术中，可以使用两种形式描述客观现实的数据：物理数据描述和逻辑数据描述。物理数据和逻辑数据之间的转换通过数据库管理系统实现。</a:t>
            </a:r>
            <a:endParaRPr lang="en-US" altLang="zh-CN" sz="2000" b="1" dirty="0">
              <a:solidFill>
                <a:srgbClr val="2816AA"/>
              </a:solidFill>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E7DD3B7B-FBF9-4B0B-9DC5-4EFA84A823DA}"/>
              </a:ext>
            </a:extLst>
          </p:cNvPr>
          <p:cNvSpPr txBox="1"/>
          <p:nvPr/>
        </p:nvSpPr>
        <p:spPr>
          <a:xfrm>
            <a:off x="823404" y="4360915"/>
            <a:ext cx="10440000" cy="186685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从数据库系统应用角度来看，数据库系统常见的运行与应用结构有：客户端</a:t>
            </a:r>
            <a:r>
              <a:rPr lang="en-US" altLang="zh-CN" sz="2000" b="1" dirty="0">
                <a:solidFill>
                  <a:srgbClr val="2816AA"/>
                </a:solidFill>
                <a:latin typeface="宋体" panose="02010600030101010101" pitchFamily="2" charset="-122"/>
                <a:ea typeface="宋体" panose="02010600030101010101" pitchFamily="2" charset="-122"/>
              </a:rPr>
              <a:t>/</a:t>
            </a:r>
            <a:r>
              <a:rPr lang="zh-CN" altLang="en-US" sz="2000" b="1" dirty="0">
                <a:solidFill>
                  <a:srgbClr val="2816AA"/>
                </a:solidFill>
                <a:latin typeface="宋体" panose="02010600030101010101" pitchFamily="2" charset="-122"/>
                <a:ea typeface="宋体" panose="02010600030101010101" pitchFamily="2" charset="-122"/>
              </a:rPr>
              <a:t>服务器结构、浏览器</a:t>
            </a:r>
            <a:r>
              <a:rPr lang="en-US" altLang="zh-CN" sz="2000" b="1" dirty="0">
                <a:solidFill>
                  <a:srgbClr val="2816AA"/>
                </a:solidFill>
                <a:latin typeface="宋体" panose="02010600030101010101" pitchFamily="2" charset="-122"/>
                <a:ea typeface="宋体" panose="02010600030101010101" pitchFamily="2" charset="-122"/>
              </a:rPr>
              <a:t>/</a:t>
            </a:r>
            <a:r>
              <a:rPr lang="zh-CN" altLang="en-US" sz="2000" b="1" dirty="0">
                <a:solidFill>
                  <a:srgbClr val="2816AA"/>
                </a:solidFill>
                <a:latin typeface="宋体" panose="02010600030101010101" pitchFamily="2" charset="-122"/>
                <a:ea typeface="宋体" panose="02010600030101010101" pitchFamily="2" charset="-122"/>
              </a:rPr>
              <a:t>服务器结构。</a:t>
            </a:r>
            <a:endParaRPr lang="en-US" altLang="zh-CN" sz="2000" b="1" dirty="0">
              <a:solidFill>
                <a:srgbClr val="2816AA"/>
              </a:solidFill>
              <a:latin typeface="宋体" panose="02010600030101010101" pitchFamily="2" charset="-122"/>
              <a:ea typeface="宋体" panose="02010600030101010101" pitchFamily="2" charset="-122"/>
            </a:endParaRPr>
          </a:p>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数据库能有效存储数据，读取数据、查找数据更是方便，其实那些管理软件就是通过软件的界面向内部的数据库进行数据的增、删、改、查操作。</a:t>
            </a:r>
            <a:endParaRPr lang="en-US" altLang="zh-CN" sz="2000" b="1" dirty="0">
              <a:solidFill>
                <a:srgbClr val="2816AA"/>
              </a:solidFill>
              <a:latin typeface="宋体" panose="02010600030101010101" pitchFamily="2" charset="-122"/>
              <a:ea typeface="宋体" panose="02010600030101010101" pitchFamily="2" charset="-122"/>
            </a:endParaRPr>
          </a:p>
        </p:txBody>
      </p:sp>
      <p:sp>
        <p:nvSpPr>
          <p:cNvPr id="6" name="内容占位符 2">
            <a:extLst>
              <a:ext uri="{FF2B5EF4-FFF2-40B4-BE49-F238E27FC236}">
                <a16:creationId xmlns:a16="http://schemas.microsoft.com/office/drawing/2014/main" id="{0A21F054-AEBE-4C6C-87CF-29A2A528828F}"/>
              </a:ext>
            </a:extLst>
          </p:cNvPr>
          <p:cNvSpPr txBox="1">
            <a:spLocks/>
          </p:cNvSpPr>
          <p:nvPr/>
        </p:nvSpPr>
        <p:spPr>
          <a:xfrm>
            <a:off x="823406" y="3729475"/>
            <a:ext cx="3337114"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数据库在开发中的作用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011802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71783"/>
            <a:ext cx="4752000" cy="1872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DB</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引擎排名</a:t>
            </a:r>
            <a:r>
              <a:rPr lang="en-US" altLang="zh-CN" sz="2400" b="1" dirty="0">
                <a:solidFill>
                  <a:srgbClr val="FF0000"/>
                </a:solidFill>
                <a:latin typeface="宋体" panose="02010600030101010101" pitchFamily="2" charset="-122"/>
                <a:ea typeface="宋体" panose="02010600030101010101" pitchFamily="2" charset="-122"/>
                <a:cs typeface="Calibri" panose="020F0502020204030204" pitchFamily="34" charset="0"/>
              </a:rPr>
              <a:t>-</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流行趋势人气排名表</a:t>
            </a:r>
          </a:p>
          <a:p>
            <a:pPr>
              <a:lnSpc>
                <a:spcPct val="120000"/>
              </a:lnSpc>
              <a:spcBef>
                <a:spcPct val="0"/>
              </a:spcBef>
              <a:spcAft>
                <a:spcPts val="600"/>
              </a:spcAft>
              <a:buFont typeface="Wingdings" panose="05000000000000000000" pitchFamily="2" charset="2"/>
              <a:buChar char="u"/>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2020</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年</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月，</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DB-Engines</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根据其受欢迎程度对数据库管理系统进行排名。</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29897FF6-F489-42B8-9256-E7579D893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6009" y="1115813"/>
            <a:ext cx="6459079" cy="53560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标题 1">
            <a:extLst>
              <a:ext uri="{FF2B5EF4-FFF2-40B4-BE49-F238E27FC236}">
                <a16:creationId xmlns:a16="http://schemas.microsoft.com/office/drawing/2014/main" id="{6972116A-9B6A-4816-927B-E7AC4C8EFB8C}"/>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Tree>
    <p:extLst>
      <p:ext uri="{BB962C8B-B14F-4D97-AF65-F5344CB8AC3E}">
        <p14:creationId xmlns:p14="http://schemas.microsoft.com/office/powerpoint/2010/main" val="3087278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71783"/>
            <a:ext cx="5400000"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DB</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引擎排名</a:t>
            </a:r>
            <a:r>
              <a:rPr lang="en-US" altLang="zh-CN" sz="2400" b="1" dirty="0">
                <a:solidFill>
                  <a:srgbClr val="FF0000"/>
                </a:solidFill>
                <a:latin typeface="宋体" panose="02010600030101010101" pitchFamily="2" charset="-122"/>
                <a:ea typeface="宋体" panose="02010600030101010101" pitchFamily="2" charset="-122"/>
                <a:cs typeface="Calibri" panose="020F0502020204030204" pitchFamily="34" charset="0"/>
              </a:rPr>
              <a:t>-</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流行趋势人气排名折线图</a:t>
            </a:r>
            <a:endParaRPr lang="en-US" altLang="zh-CN"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51E3B5A3-7593-4756-B2BA-92FD512C820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540697" y="1963949"/>
            <a:ext cx="8728548" cy="4492134"/>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标题 1">
            <a:extLst>
              <a:ext uri="{FF2B5EF4-FFF2-40B4-BE49-F238E27FC236}">
                <a16:creationId xmlns:a16="http://schemas.microsoft.com/office/drawing/2014/main" id="{2F496A45-A456-4335-8E0F-E410C8F66DA6}"/>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Tree>
    <p:extLst>
      <p:ext uri="{BB962C8B-B14F-4D97-AF65-F5344CB8AC3E}">
        <p14:creationId xmlns:p14="http://schemas.microsoft.com/office/powerpoint/2010/main" val="185155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3" name="Picture 2" descr="éç¹å®éªå®¤">
            <a:extLst>
              <a:ext uri="{FF2B5EF4-FFF2-40B4-BE49-F238E27FC236}">
                <a16:creationId xmlns:a16="http://schemas.microsoft.com/office/drawing/2014/main" id="{6E6B5265-3007-42DF-AB46-261B9F4960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C1DC5A90-9314-4D9D-8289-E92A0EE45053}"/>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10" name="内容占位符 2">
            <a:extLst>
              <a:ext uri="{FF2B5EF4-FFF2-40B4-BE49-F238E27FC236}">
                <a16:creationId xmlns:a16="http://schemas.microsoft.com/office/drawing/2014/main" id="{DEB0A8AF-A3B9-4456-8E8E-35BE04B03491}"/>
              </a:ext>
            </a:extLst>
          </p:cNvPr>
          <p:cNvSpPr>
            <a:spLocks noGrp="1"/>
          </p:cNvSpPr>
          <p:nvPr>
            <p:ph idx="1"/>
          </p:nvPr>
        </p:nvSpPr>
        <p:spPr>
          <a:xfrm>
            <a:off x="823406" y="1171784"/>
            <a:ext cx="2476871" cy="540000"/>
          </a:xfrm>
          <a:ln/>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关系型数据库</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spcBef>
                <a:spcPct val="0"/>
              </a:spcBef>
              <a:spcAft>
                <a:spcPts val="600"/>
              </a:spcAft>
              <a:buFont typeface="Wingdings" panose="05000000000000000000" pitchFamily="2" charset="2"/>
              <a:buChar char="u"/>
            </a:pP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endPar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a:extLst>
              <a:ext uri="{FF2B5EF4-FFF2-40B4-BE49-F238E27FC236}">
                <a16:creationId xmlns:a16="http://schemas.microsoft.com/office/drawing/2014/main" id="{111AE737-6971-48A9-A864-709E7E71AA4A}"/>
              </a:ext>
            </a:extLst>
          </p:cNvPr>
          <p:cNvSpPr txBox="1"/>
          <p:nvPr/>
        </p:nvSpPr>
        <p:spPr>
          <a:xfrm>
            <a:off x="823405" y="4023978"/>
            <a:ext cx="7459461" cy="2377767"/>
          </a:xfrm>
          <a:prstGeom prst="rect">
            <a:avLst/>
          </a:prstGeom>
        </p:spPr>
        <p:style>
          <a:lnRef idx="2">
            <a:schemeClr val="accent5"/>
          </a:lnRef>
          <a:fillRef idx="1">
            <a:schemeClr val="lt1"/>
          </a:fillRef>
          <a:effectRef idx="0">
            <a:schemeClr val="accent5"/>
          </a:effectRef>
          <a:fontRef idx="minor">
            <a:schemeClr val="dk1"/>
          </a:fontRef>
        </p:style>
        <p:txBody>
          <a:bodyPr wrap="square" numCol="2" rtlCol="0">
            <a:spAutoFit/>
          </a:bodyPr>
          <a:lstStyle/>
          <a:p>
            <a:pPr>
              <a:lnSpc>
                <a:spcPct val="120000"/>
              </a:lnSpc>
              <a:spcBef>
                <a:spcPct val="0"/>
              </a:spcBef>
              <a:spcAft>
                <a:spcPts val="600"/>
              </a:spcAft>
              <a:buFont typeface="Wingdings" panose="05000000000000000000" pitchFamily="2" charset="2"/>
              <a:buChar char="u"/>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Key-value stores</a:t>
            </a:r>
          </a:p>
          <a:p>
            <a:pPr lvl="1">
              <a:lnSpc>
                <a:spcPct val="120000"/>
              </a:lnSpc>
              <a:spcBef>
                <a:spcPct val="0"/>
              </a:spcBef>
              <a:spcAft>
                <a:spcPts val="600"/>
              </a:spcAft>
              <a:buFont typeface="Wingdings" panose="05000000000000000000" pitchFamily="2" charset="2"/>
              <a:buChar char="u"/>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Redis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Riak KV</a:t>
            </a:r>
          </a:p>
          <a:p>
            <a:pPr>
              <a:lnSpc>
                <a:spcPct val="120000"/>
              </a:lnSpc>
              <a:spcBef>
                <a:spcPct val="0"/>
              </a:spcBef>
              <a:spcAft>
                <a:spcPts val="600"/>
              </a:spcAft>
              <a:buFont typeface="Wingdings" panose="05000000000000000000" pitchFamily="2" charset="2"/>
              <a:buChar char="u"/>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Column-Oriented</a:t>
            </a:r>
          </a:p>
          <a:p>
            <a:pPr lvl="1">
              <a:lnSpc>
                <a:spcPct val="120000"/>
              </a:lnSpc>
              <a:spcBef>
                <a:spcPct val="0"/>
              </a:spcBef>
              <a:spcAft>
                <a:spcPts val="600"/>
              </a:spcAft>
              <a:buFont typeface="Wingdings" panose="05000000000000000000" pitchFamily="2" charset="2"/>
              <a:buChar char="u"/>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Cassandra</a:t>
            </a:r>
          </a:p>
          <a:p>
            <a:pPr>
              <a:lnSpc>
                <a:spcPct val="120000"/>
              </a:lnSpc>
              <a:spcBef>
                <a:spcPct val="0"/>
              </a:spcBef>
              <a:spcAft>
                <a:spcPts val="600"/>
              </a:spcAft>
              <a:buFont typeface="Wingdings" panose="05000000000000000000" pitchFamily="2" charset="2"/>
              <a:buChar char="u"/>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Document stores</a:t>
            </a:r>
          </a:p>
          <a:p>
            <a:pPr lvl="1">
              <a:lnSpc>
                <a:spcPct val="120000"/>
              </a:lnSpc>
              <a:spcBef>
                <a:spcPct val="0"/>
              </a:spcBef>
              <a:spcAft>
                <a:spcPts val="600"/>
              </a:spcAft>
              <a:buFont typeface="Wingdings" panose="05000000000000000000" pitchFamily="2" charset="2"/>
              <a:buChar char="u"/>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CouchDB</a:t>
            </a:r>
          </a:p>
          <a:p>
            <a:pPr>
              <a:lnSpc>
                <a:spcPct val="120000"/>
              </a:lnSpc>
              <a:spcBef>
                <a:spcPct val="0"/>
              </a:spcBef>
              <a:spcAft>
                <a:spcPts val="600"/>
              </a:spcAft>
              <a:buFont typeface="Wingdings" panose="05000000000000000000" pitchFamily="2" charset="2"/>
              <a:buChar char="u"/>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Graph DBMS</a:t>
            </a:r>
          </a:p>
          <a:p>
            <a:pPr lvl="1">
              <a:lnSpc>
                <a:spcPct val="120000"/>
              </a:lnSpc>
              <a:spcBef>
                <a:spcPct val="0"/>
              </a:spcBef>
              <a:spcAft>
                <a:spcPts val="600"/>
              </a:spcAft>
              <a:buFont typeface="Wingdings" panose="05000000000000000000" pitchFamily="2" charset="2"/>
              <a:buChar char="u"/>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Neo4j</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InfoGrid</a:t>
            </a:r>
          </a:p>
          <a:p>
            <a:pPr>
              <a:lnSpc>
                <a:spcPct val="120000"/>
              </a:lnSpc>
              <a:spcBef>
                <a:spcPct val="0"/>
              </a:spcBef>
              <a:spcAft>
                <a:spcPts val="600"/>
              </a:spcAft>
              <a:buFont typeface="Wingdings" panose="05000000000000000000" pitchFamily="2" charset="2"/>
              <a:buChar char="u"/>
            </a:pPr>
            <a:endParaRPr lang="en-US" altLang="zh-CN" sz="16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3CBF317C-4248-4073-A43D-D8DE9A35A157}"/>
              </a:ext>
            </a:extLst>
          </p:cNvPr>
          <p:cNvSpPr txBox="1"/>
          <p:nvPr/>
        </p:nvSpPr>
        <p:spPr>
          <a:xfrm>
            <a:off x="823405" y="3379513"/>
            <a:ext cx="2476872" cy="540000"/>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非关系型数据库</a:t>
            </a:r>
            <a:endParaRPr lang="en-US" altLang="zh-CN"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17" name="文本框 16">
            <a:extLst>
              <a:ext uri="{FF2B5EF4-FFF2-40B4-BE49-F238E27FC236}">
                <a16:creationId xmlns:a16="http://schemas.microsoft.com/office/drawing/2014/main" id="{BD07C46E-E33D-474F-9D24-D198E977A3FD}"/>
              </a:ext>
            </a:extLst>
          </p:cNvPr>
          <p:cNvSpPr txBox="1"/>
          <p:nvPr/>
        </p:nvSpPr>
        <p:spPr>
          <a:xfrm>
            <a:off x="823405" y="1797363"/>
            <a:ext cx="7459461" cy="1015663"/>
          </a:xfrm>
          <a:prstGeom prst="rect">
            <a:avLst/>
          </a:prstGeom>
        </p:spPr>
        <p:style>
          <a:lnRef idx="2">
            <a:schemeClr val="accent5"/>
          </a:lnRef>
          <a:fillRef idx="1">
            <a:schemeClr val="lt1"/>
          </a:fillRef>
          <a:effectRef idx="0">
            <a:schemeClr val="accent5"/>
          </a:effectRef>
          <a:fontRef idx="minor">
            <a:schemeClr val="dk1"/>
          </a:fontRef>
        </p:style>
        <p:txBody>
          <a:bodyPr wrap="square" numCol="1" rtlCol="0">
            <a:spAutoFit/>
          </a:bodyPr>
          <a:lstStyle/>
          <a:p>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Oracle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DB2</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PostgreSQL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Microsoft SQL Server</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Microsoft Access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a:t>
            </a:r>
          </a:p>
          <a:p>
            <a:endParaRPr lang="zh-CN" altLang="en-US" dirty="0"/>
          </a:p>
        </p:txBody>
      </p:sp>
      <p:pic>
        <p:nvPicPr>
          <p:cNvPr id="19" name="图片 18">
            <a:extLst>
              <a:ext uri="{FF2B5EF4-FFF2-40B4-BE49-F238E27FC236}">
                <a16:creationId xmlns:a16="http://schemas.microsoft.com/office/drawing/2014/main" id="{BC61792F-C366-4A69-AA59-5B2796690913}"/>
              </a:ext>
            </a:extLst>
          </p:cNvPr>
          <p:cNvPicPr>
            <a:picLocks noChangeAspect="1"/>
          </p:cNvPicPr>
          <p:nvPr/>
        </p:nvPicPr>
        <p:blipFill>
          <a:blip r:embed="rId4"/>
          <a:stretch>
            <a:fillRect/>
          </a:stretch>
        </p:blipFill>
        <p:spPr>
          <a:xfrm>
            <a:off x="8727757" y="1320745"/>
            <a:ext cx="1320401" cy="587716"/>
          </a:xfrm>
          <a:prstGeom prst="rect">
            <a:avLst/>
          </a:prstGeom>
        </p:spPr>
      </p:pic>
      <p:pic>
        <p:nvPicPr>
          <p:cNvPr id="21" name="图片 20">
            <a:extLst>
              <a:ext uri="{FF2B5EF4-FFF2-40B4-BE49-F238E27FC236}">
                <a16:creationId xmlns:a16="http://schemas.microsoft.com/office/drawing/2014/main" id="{3A355ED0-D915-420D-B9DA-2A65F1D30604}"/>
              </a:ext>
            </a:extLst>
          </p:cNvPr>
          <p:cNvPicPr>
            <a:picLocks noChangeAspect="1"/>
          </p:cNvPicPr>
          <p:nvPr/>
        </p:nvPicPr>
        <p:blipFill>
          <a:blip r:embed="rId5"/>
          <a:stretch>
            <a:fillRect/>
          </a:stretch>
        </p:blipFill>
        <p:spPr>
          <a:xfrm>
            <a:off x="11085253" y="1269529"/>
            <a:ext cx="694492" cy="638932"/>
          </a:xfrm>
          <a:prstGeom prst="rect">
            <a:avLst/>
          </a:prstGeom>
        </p:spPr>
      </p:pic>
      <p:pic>
        <p:nvPicPr>
          <p:cNvPr id="23" name="图片 22">
            <a:extLst>
              <a:ext uri="{FF2B5EF4-FFF2-40B4-BE49-F238E27FC236}">
                <a16:creationId xmlns:a16="http://schemas.microsoft.com/office/drawing/2014/main" id="{796F276C-9753-4D8E-9D08-911B1596BF1C}"/>
              </a:ext>
            </a:extLst>
          </p:cNvPr>
          <p:cNvPicPr>
            <a:picLocks noChangeAspect="1"/>
          </p:cNvPicPr>
          <p:nvPr/>
        </p:nvPicPr>
        <p:blipFill>
          <a:blip r:embed="rId6"/>
          <a:stretch>
            <a:fillRect/>
          </a:stretch>
        </p:blipFill>
        <p:spPr>
          <a:xfrm>
            <a:off x="10048157" y="1846388"/>
            <a:ext cx="978117" cy="978117"/>
          </a:xfrm>
          <a:prstGeom prst="rect">
            <a:avLst/>
          </a:prstGeom>
        </p:spPr>
      </p:pic>
      <p:pic>
        <p:nvPicPr>
          <p:cNvPr id="25" name="图片 24">
            <a:extLst>
              <a:ext uri="{FF2B5EF4-FFF2-40B4-BE49-F238E27FC236}">
                <a16:creationId xmlns:a16="http://schemas.microsoft.com/office/drawing/2014/main" id="{9CF72320-44A0-4172-B200-256F88CEE19E}"/>
              </a:ext>
            </a:extLst>
          </p:cNvPr>
          <p:cNvPicPr>
            <a:picLocks noChangeAspect="1"/>
          </p:cNvPicPr>
          <p:nvPr/>
        </p:nvPicPr>
        <p:blipFill>
          <a:blip r:embed="rId7"/>
          <a:stretch>
            <a:fillRect/>
          </a:stretch>
        </p:blipFill>
        <p:spPr>
          <a:xfrm>
            <a:off x="8960157" y="2630098"/>
            <a:ext cx="831830" cy="680893"/>
          </a:xfrm>
          <a:prstGeom prst="rect">
            <a:avLst/>
          </a:prstGeom>
        </p:spPr>
      </p:pic>
      <p:pic>
        <p:nvPicPr>
          <p:cNvPr id="27" name="图片 26">
            <a:extLst>
              <a:ext uri="{FF2B5EF4-FFF2-40B4-BE49-F238E27FC236}">
                <a16:creationId xmlns:a16="http://schemas.microsoft.com/office/drawing/2014/main" id="{46048FB4-1B2D-439E-951B-C9378228CFDF}"/>
              </a:ext>
            </a:extLst>
          </p:cNvPr>
          <p:cNvPicPr>
            <a:picLocks noChangeAspect="1"/>
          </p:cNvPicPr>
          <p:nvPr/>
        </p:nvPicPr>
        <p:blipFill>
          <a:blip r:embed="rId8"/>
          <a:stretch>
            <a:fillRect/>
          </a:stretch>
        </p:blipFill>
        <p:spPr>
          <a:xfrm>
            <a:off x="10856165" y="2754047"/>
            <a:ext cx="1189144" cy="517627"/>
          </a:xfrm>
          <a:prstGeom prst="rect">
            <a:avLst/>
          </a:prstGeom>
        </p:spPr>
      </p:pic>
      <p:pic>
        <p:nvPicPr>
          <p:cNvPr id="29" name="图片 28">
            <a:extLst>
              <a:ext uri="{FF2B5EF4-FFF2-40B4-BE49-F238E27FC236}">
                <a16:creationId xmlns:a16="http://schemas.microsoft.com/office/drawing/2014/main" id="{913ED6DC-812C-4305-88F2-D2CE316FE95F}"/>
              </a:ext>
            </a:extLst>
          </p:cNvPr>
          <p:cNvPicPr>
            <a:picLocks noChangeAspect="1"/>
          </p:cNvPicPr>
          <p:nvPr/>
        </p:nvPicPr>
        <p:blipFill>
          <a:blip r:embed="rId9"/>
          <a:stretch>
            <a:fillRect/>
          </a:stretch>
        </p:blipFill>
        <p:spPr>
          <a:xfrm>
            <a:off x="8459471" y="4040622"/>
            <a:ext cx="1370586" cy="996365"/>
          </a:xfrm>
          <a:prstGeom prst="rect">
            <a:avLst/>
          </a:prstGeom>
        </p:spPr>
      </p:pic>
      <p:pic>
        <p:nvPicPr>
          <p:cNvPr id="31" name="图片 30">
            <a:extLst>
              <a:ext uri="{FF2B5EF4-FFF2-40B4-BE49-F238E27FC236}">
                <a16:creationId xmlns:a16="http://schemas.microsoft.com/office/drawing/2014/main" id="{AB3F7353-CED1-46F8-91D4-2B79CD3DA0C8}"/>
              </a:ext>
            </a:extLst>
          </p:cNvPr>
          <p:cNvPicPr>
            <a:picLocks noChangeAspect="1"/>
          </p:cNvPicPr>
          <p:nvPr/>
        </p:nvPicPr>
        <p:blipFill>
          <a:blip r:embed="rId10"/>
          <a:stretch>
            <a:fillRect/>
          </a:stretch>
        </p:blipFill>
        <p:spPr>
          <a:xfrm>
            <a:off x="10112285" y="4198093"/>
            <a:ext cx="2039024" cy="681422"/>
          </a:xfrm>
          <a:prstGeom prst="rect">
            <a:avLst/>
          </a:prstGeom>
        </p:spPr>
      </p:pic>
      <p:pic>
        <p:nvPicPr>
          <p:cNvPr id="33" name="图片 32">
            <a:extLst>
              <a:ext uri="{FF2B5EF4-FFF2-40B4-BE49-F238E27FC236}">
                <a16:creationId xmlns:a16="http://schemas.microsoft.com/office/drawing/2014/main" id="{E73B7C2D-3595-44DC-9B94-493A15857DE0}"/>
              </a:ext>
            </a:extLst>
          </p:cNvPr>
          <p:cNvPicPr>
            <a:picLocks noChangeAspect="1"/>
          </p:cNvPicPr>
          <p:nvPr/>
        </p:nvPicPr>
        <p:blipFill>
          <a:blip r:embed="rId11"/>
          <a:stretch>
            <a:fillRect/>
          </a:stretch>
        </p:blipFill>
        <p:spPr>
          <a:xfrm>
            <a:off x="8534579" y="5550933"/>
            <a:ext cx="1551075" cy="409245"/>
          </a:xfrm>
          <a:prstGeom prst="rect">
            <a:avLst/>
          </a:prstGeom>
        </p:spPr>
      </p:pic>
      <p:pic>
        <p:nvPicPr>
          <p:cNvPr id="35" name="图片 34">
            <a:extLst>
              <a:ext uri="{FF2B5EF4-FFF2-40B4-BE49-F238E27FC236}">
                <a16:creationId xmlns:a16="http://schemas.microsoft.com/office/drawing/2014/main" id="{1D022560-41AC-458E-B43D-C02A2D3784CE}"/>
              </a:ext>
            </a:extLst>
          </p:cNvPr>
          <p:cNvPicPr>
            <a:picLocks noChangeAspect="1"/>
          </p:cNvPicPr>
          <p:nvPr/>
        </p:nvPicPr>
        <p:blipFill>
          <a:blip r:embed="rId12"/>
          <a:stretch>
            <a:fillRect/>
          </a:stretch>
        </p:blipFill>
        <p:spPr>
          <a:xfrm>
            <a:off x="10856165" y="5208340"/>
            <a:ext cx="1152669" cy="774055"/>
          </a:xfrm>
          <a:prstGeom prst="rect">
            <a:avLst/>
          </a:prstGeom>
        </p:spPr>
      </p:pic>
    </p:spTree>
    <p:extLst>
      <p:ext uri="{BB962C8B-B14F-4D97-AF65-F5344CB8AC3E}">
        <p14:creationId xmlns:p14="http://schemas.microsoft.com/office/powerpoint/2010/main" val="1087423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BD07C46E-E33D-474F-9D24-D198E977A3FD}"/>
              </a:ext>
            </a:extLst>
          </p:cNvPr>
          <p:cNvSpPr txBox="1"/>
          <p:nvPr/>
        </p:nvSpPr>
        <p:spPr>
          <a:xfrm>
            <a:off x="823404" y="1801969"/>
            <a:ext cx="10440000" cy="2328523"/>
          </a:xfrm>
          <a:prstGeom prst="rect">
            <a:avLst/>
          </a:prstGeom>
        </p:spPr>
        <p:style>
          <a:lnRef idx="2">
            <a:schemeClr val="accent5"/>
          </a:lnRef>
          <a:fillRef idx="1">
            <a:schemeClr val="lt1"/>
          </a:fillRef>
          <a:effectRef idx="0">
            <a:schemeClr val="accent5"/>
          </a:effectRef>
          <a:fontRef idx="minor">
            <a:schemeClr val="dk1"/>
          </a:fontRef>
        </p:style>
        <p:txBody>
          <a:bodyPr wrap="square" numCol="1" rtlCol="0">
            <a:spAutoFit/>
          </a:bodyPr>
          <a:lstStyle/>
          <a:p>
            <a:pPr indent="3600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关系型数据库</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的出现，在数据管理方面解决了数据一致性和完整性问题。</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容易理解：二维表结构关系模型相对网状、层次等其他模型来说更容易理解；</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使用方便：通用的</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SQL</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语言使得操作关系型数据库非常方便；</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易于维护：丰富的完整性</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实体完整性、参照完整性和用户定义的完整性</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大大减低了数据冗余和数据不一致的概率。</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3" name="Picture 2" descr="éç¹å®éªå®¤">
            <a:extLst>
              <a:ext uri="{FF2B5EF4-FFF2-40B4-BE49-F238E27FC236}">
                <a16:creationId xmlns:a16="http://schemas.microsoft.com/office/drawing/2014/main" id="{6E6B5265-3007-42DF-AB46-261B9F4960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C1DC5A90-9314-4D9D-8289-E92A0EE45053}"/>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10" name="内容占位符 2">
            <a:extLst>
              <a:ext uri="{FF2B5EF4-FFF2-40B4-BE49-F238E27FC236}">
                <a16:creationId xmlns:a16="http://schemas.microsoft.com/office/drawing/2014/main" id="{DEB0A8AF-A3B9-4456-8E8E-35BE04B03491}"/>
              </a:ext>
            </a:extLst>
          </p:cNvPr>
          <p:cNvSpPr>
            <a:spLocks noGrp="1"/>
          </p:cNvSpPr>
          <p:nvPr>
            <p:ph idx="1"/>
          </p:nvPr>
        </p:nvSpPr>
        <p:spPr>
          <a:xfrm>
            <a:off x="823406" y="1171784"/>
            <a:ext cx="2780928" cy="540000"/>
          </a:xfrm>
          <a:ln/>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关系型数据库优点</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a:extLst>
              <a:ext uri="{FF2B5EF4-FFF2-40B4-BE49-F238E27FC236}">
                <a16:creationId xmlns:a16="http://schemas.microsoft.com/office/drawing/2014/main" id="{111AE737-6971-48A9-A864-709E7E71AA4A}"/>
              </a:ext>
            </a:extLst>
          </p:cNvPr>
          <p:cNvSpPr txBox="1"/>
          <p:nvPr/>
        </p:nvSpPr>
        <p:spPr>
          <a:xfrm>
            <a:off x="823404" y="5048374"/>
            <a:ext cx="10440000" cy="1405193"/>
          </a:xfrm>
          <a:prstGeom prst="rect">
            <a:avLst/>
          </a:prstGeom>
        </p:spPr>
        <p:style>
          <a:lnRef idx="2">
            <a:schemeClr val="accent5"/>
          </a:lnRef>
          <a:fillRef idx="1">
            <a:schemeClr val="lt1"/>
          </a:fillRef>
          <a:effectRef idx="0">
            <a:schemeClr val="accent5"/>
          </a:effectRef>
          <a:fontRef idx="minor">
            <a:schemeClr val="dk1"/>
          </a:fontRef>
        </p:style>
        <p:txBody>
          <a:bodyPr wrap="square" numCol="1" rtlCol="0">
            <a:spAutoFit/>
          </a:bodyPr>
          <a:lstStyle/>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高并发读写需求，硬盘</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I/O</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是一个很大的瓶颈；</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海量数据的高效率读写，在一张包含海量数据的表中查询，效率是非常低的；</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高扩展性和可用性</a:t>
            </a:r>
            <a:r>
              <a:rPr lang="en-US" altLang="zh-CN" sz="2000" b="1" dirty="0">
                <a:solidFill>
                  <a:srgbClr val="2816AA"/>
                </a:solidFill>
                <a:latin typeface="宋体" panose="02010600030101010101" pitchFamily="2" charset="-122"/>
                <a:ea typeface="宋体" panose="02010600030101010101" pitchFamily="2" charset="-122"/>
              </a:rPr>
              <a:t>,</a:t>
            </a:r>
            <a:r>
              <a:rPr lang="zh-CN" altLang="en-US" sz="2000" b="1" dirty="0">
                <a:solidFill>
                  <a:srgbClr val="2816AA"/>
                </a:solidFill>
                <a:latin typeface="宋体" panose="02010600030101010101" pitchFamily="2" charset="-122"/>
                <a:ea typeface="宋体" panose="02010600030101010101" pitchFamily="2" charset="-122"/>
              </a:rPr>
              <a:t>对数据库系统进行升级和扩展往往需要停机维护和数据迁移。</a:t>
            </a:r>
          </a:p>
        </p:txBody>
      </p:sp>
      <p:sp>
        <p:nvSpPr>
          <p:cNvPr id="16" name="文本框 15">
            <a:extLst>
              <a:ext uri="{FF2B5EF4-FFF2-40B4-BE49-F238E27FC236}">
                <a16:creationId xmlns:a16="http://schemas.microsoft.com/office/drawing/2014/main" id="{3CBF317C-4248-4073-A43D-D8DE9A35A157}"/>
              </a:ext>
            </a:extLst>
          </p:cNvPr>
          <p:cNvSpPr txBox="1"/>
          <p:nvPr/>
        </p:nvSpPr>
        <p:spPr>
          <a:xfrm>
            <a:off x="823404" y="4404441"/>
            <a:ext cx="2780927" cy="540000"/>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关系型数据库瓶颈</a:t>
            </a:r>
            <a:endParaRPr lang="en-US" altLang="zh-CN"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474454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BD07C46E-E33D-474F-9D24-D198E977A3FD}"/>
              </a:ext>
            </a:extLst>
          </p:cNvPr>
          <p:cNvSpPr txBox="1"/>
          <p:nvPr/>
        </p:nvSpPr>
        <p:spPr>
          <a:xfrm>
            <a:off x="823404" y="1728817"/>
            <a:ext cx="10440000" cy="5098512"/>
          </a:xfrm>
          <a:prstGeom prst="rect">
            <a:avLst/>
          </a:prstGeom>
        </p:spPr>
        <p:style>
          <a:lnRef idx="2">
            <a:schemeClr val="accent5"/>
          </a:lnRef>
          <a:fillRef idx="1">
            <a:schemeClr val="lt1"/>
          </a:fillRef>
          <a:effectRef idx="0">
            <a:schemeClr val="accent5"/>
          </a:effectRef>
          <a:fontRef idx="minor">
            <a:schemeClr val="dk1"/>
          </a:fontRef>
        </p:style>
        <p:txBody>
          <a:bodyPr wrap="square" numCol="1" rtlCol="0">
            <a:spAutoFit/>
          </a:bodyPr>
          <a:lstStyle/>
          <a:p>
            <a:pPr indent="3600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随着数据量的增长和互联网应用兴起，对数据库</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灵活性</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可用性</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可扩展性</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读写性能</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都有了更高的要求。传统的关系型数据库要求</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固定格式</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，对数据的查询过程复杂，同时横向扩展性难度较大。对于这些新的需求，许多新型的非关系数据库</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在互联网应用中逐渐取代了传统的关系型数据库</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。近些年，</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在数据库领域发展迅速，</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数据库被认为比 </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SQL</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更适合海量数据的存储和管理</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indent="360000" fontAlgn="base">
              <a:lnSpc>
                <a:spcPct val="150000"/>
              </a:lnSpc>
              <a:spcBef>
                <a:spcPct val="0"/>
              </a:spcBef>
              <a:spcAft>
                <a:spcPct val="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数据库是一种</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分布式横向扩展</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技术，它使用了节点集来提供高度弹性功能让户可以通过添加节点来动态处理负载。到目前为止，广泛使用的 </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数据库有如下几大类：</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键值存储数据库（</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Key-Value Database</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列存储数据库（</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Column-Oriented Database</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文档型存储数据库（</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Document Database</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图形数据库（</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Graph Database</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3" name="Picture 2" descr="éç¹å®éªå®¤">
            <a:extLst>
              <a:ext uri="{FF2B5EF4-FFF2-40B4-BE49-F238E27FC236}">
                <a16:creationId xmlns:a16="http://schemas.microsoft.com/office/drawing/2014/main" id="{6E6B5265-3007-42DF-AB46-261B9F4960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C1DC5A90-9314-4D9D-8289-E92A0EE45053}"/>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10" name="内容占位符 2">
            <a:extLst>
              <a:ext uri="{FF2B5EF4-FFF2-40B4-BE49-F238E27FC236}">
                <a16:creationId xmlns:a16="http://schemas.microsoft.com/office/drawing/2014/main" id="{DEB0A8AF-A3B9-4456-8E8E-35BE04B03491}"/>
              </a:ext>
            </a:extLst>
          </p:cNvPr>
          <p:cNvSpPr>
            <a:spLocks noGrp="1"/>
          </p:cNvSpPr>
          <p:nvPr>
            <p:ph idx="1"/>
          </p:nvPr>
        </p:nvSpPr>
        <p:spPr>
          <a:xfrm>
            <a:off x="823406" y="1171784"/>
            <a:ext cx="3002870" cy="540000"/>
          </a:xfrm>
          <a:ln/>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非关系型数据库</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36442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29E38B20-D1BC-42A0-B2C1-BCA2B5C74374}"/>
              </a:ext>
            </a:extLst>
          </p:cNvPr>
          <p:cNvSpPr txBox="1"/>
          <p:nvPr/>
        </p:nvSpPr>
        <p:spPr>
          <a:xfrm>
            <a:off x="3506759" y="2153156"/>
            <a:ext cx="5962558" cy="219290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lnSpc>
                <a:spcPct val="150000"/>
              </a:lnSpc>
              <a:buFont typeface="Wingdings" panose="05000000000000000000" pitchFamily="2" charset="2"/>
              <a:buChar char="u"/>
            </a:pPr>
            <a:r>
              <a:rPr lang="zh-CN" altLang="en-US" sz="3200" b="1" dirty="0">
                <a:solidFill>
                  <a:srgbClr val="2816AA"/>
                </a:solidFill>
                <a:latin typeface="宋体" panose="02010600030101010101" pitchFamily="2" charset="-122"/>
                <a:ea typeface="宋体" panose="02010600030101010101" pitchFamily="2" charset="-122"/>
                <a:cs typeface="Calibri" panose="020F0502020204030204" pitchFamily="34" charset="0"/>
              </a:rPr>
              <a:t>一、大数据技术</a:t>
            </a:r>
            <a:endParaRPr lang="en-US" altLang="zh-CN" sz="32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285750" indent="-285750">
              <a:lnSpc>
                <a:spcPct val="150000"/>
              </a:lnSpc>
              <a:buFont typeface="Wingdings" panose="05000000000000000000" pitchFamily="2" charset="2"/>
              <a:buChar char="u"/>
            </a:pPr>
            <a:r>
              <a:rPr lang="zh-CN" altLang="en-US" sz="3200" b="1" dirty="0">
                <a:solidFill>
                  <a:srgbClr val="2816AA"/>
                </a:solidFill>
                <a:latin typeface="宋体" panose="02010600030101010101" pitchFamily="2" charset="-122"/>
                <a:ea typeface="宋体" panose="02010600030101010101" pitchFamily="2" charset="-122"/>
                <a:cs typeface="Calibri" panose="020F0502020204030204" pitchFamily="34" charset="0"/>
              </a:rPr>
              <a:t>二、数据库管理技术与地学</a:t>
            </a:r>
            <a:endParaRPr lang="en-US" altLang="zh-CN" sz="32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285750" indent="-285750">
              <a:lnSpc>
                <a:spcPct val="150000"/>
              </a:lnSpc>
              <a:buFont typeface="Wingdings" panose="05000000000000000000" pitchFamily="2" charset="2"/>
              <a:buChar char="u"/>
            </a:pPr>
            <a:r>
              <a:rPr lang="zh-CN" altLang="en-US" sz="3200" b="1" dirty="0">
                <a:solidFill>
                  <a:srgbClr val="2816AA"/>
                </a:solidFill>
                <a:latin typeface="宋体" panose="02010600030101010101" pitchFamily="2" charset="-122"/>
                <a:ea typeface="宋体" panose="02010600030101010101" pitchFamily="2" charset="-122"/>
                <a:cs typeface="Calibri" panose="020F0502020204030204" pitchFamily="34" charset="0"/>
              </a:rPr>
              <a:t>三、地震大数据探讨</a:t>
            </a:r>
            <a:endParaRPr lang="en-US" altLang="zh-CN" sz="32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grpSp>
        <p:nvGrpSpPr>
          <p:cNvPr id="11" name="组合 10">
            <a:extLst>
              <a:ext uri="{FF2B5EF4-FFF2-40B4-BE49-F238E27FC236}">
                <a16:creationId xmlns:a16="http://schemas.microsoft.com/office/drawing/2014/main" id="{A458D694-8A79-4C21-A7ED-5DAAC82AAE9B}"/>
              </a:ext>
            </a:extLst>
          </p:cNvPr>
          <p:cNvGrpSpPr/>
          <p:nvPr/>
        </p:nvGrpSpPr>
        <p:grpSpPr>
          <a:xfrm>
            <a:off x="3986713" y="4330064"/>
            <a:ext cx="7032670" cy="2471566"/>
            <a:chOff x="1616075" y="3376613"/>
            <a:chExt cx="5407026" cy="1304925"/>
          </a:xfrm>
          <a:solidFill>
            <a:schemeClr val="bg1">
              <a:lumMod val="85000"/>
              <a:alpha val="80000"/>
            </a:schemeClr>
          </a:solidFill>
        </p:grpSpPr>
        <p:sp>
          <p:nvSpPr>
            <p:cNvPr id="12" name="Freeform 5">
              <a:extLst>
                <a:ext uri="{FF2B5EF4-FFF2-40B4-BE49-F238E27FC236}">
                  <a16:creationId xmlns:a16="http://schemas.microsoft.com/office/drawing/2014/main" id="{CF88B507-8F19-4578-A9EF-4F44F906A5E7}"/>
                </a:ext>
              </a:extLst>
            </p:cNvPr>
            <p:cNvSpPr/>
            <p:nvPr/>
          </p:nvSpPr>
          <p:spPr bwMode="auto">
            <a:xfrm>
              <a:off x="4975225" y="3417888"/>
              <a:ext cx="41275" cy="11113"/>
            </a:xfrm>
            <a:custGeom>
              <a:avLst/>
              <a:gdLst>
                <a:gd name="T0" fmla="*/ 6 w 11"/>
                <a:gd name="T1" fmla="*/ 0 h 3"/>
                <a:gd name="T2" fmla="*/ 7 w 11"/>
                <a:gd name="T3" fmla="*/ 1 h 3"/>
                <a:gd name="T4" fmla="*/ 9 w 11"/>
                <a:gd name="T5" fmla="*/ 2 h 3"/>
                <a:gd name="T6" fmla="*/ 4 w 11"/>
                <a:gd name="T7" fmla="*/ 2 h 3"/>
                <a:gd name="T8" fmla="*/ 6 w 11"/>
                <a:gd name="T9" fmla="*/ 0 h 3"/>
              </a:gdLst>
              <a:ahLst/>
              <a:cxnLst>
                <a:cxn ang="0">
                  <a:pos x="T0" y="T1"/>
                </a:cxn>
                <a:cxn ang="0">
                  <a:pos x="T2" y="T3"/>
                </a:cxn>
                <a:cxn ang="0">
                  <a:pos x="T4" y="T5"/>
                </a:cxn>
                <a:cxn ang="0">
                  <a:pos x="T6" y="T7"/>
                </a:cxn>
                <a:cxn ang="0">
                  <a:pos x="T8" y="T9"/>
                </a:cxn>
              </a:cxnLst>
              <a:rect l="0" t="0" r="r" b="b"/>
              <a:pathLst>
                <a:path w="11" h="3">
                  <a:moveTo>
                    <a:pt x="6" y="0"/>
                  </a:moveTo>
                  <a:cubicBezTo>
                    <a:pt x="7" y="0"/>
                    <a:pt x="7" y="0"/>
                    <a:pt x="7" y="1"/>
                  </a:cubicBezTo>
                  <a:cubicBezTo>
                    <a:pt x="8" y="1"/>
                    <a:pt x="11" y="1"/>
                    <a:pt x="9" y="2"/>
                  </a:cubicBezTo>
                  <a:cubicBezTo>
                    <a:pt x="6" y="3"/>
                    <a:pt x="8" y="1"/>
                    <a:pt x="4" y="2"/>
                  </a:cubicBezTo>
                  <a:cubicBezTo>
                    <a:pt x="0" y="1"/>
                    <a:pt x="8" y="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3" name="Freeform 6">
              <a:extLst>
                <a:ext uri="{FF2B5EF4-FFF2-40B4-BE49-F238E27FC236}">
                  <a16:creationId xmlns:a16="http://schemas.microsoft.com/office/drawing/2014/main" id="{5AD0D567-0DAB-4AEC-8A79-7AA535A4286A}"/>
                </a:ext>
              </a:extLst>
            </p:cNvPr>
            <p:cNvSpPr/>
            <p:nvPr/>
          </p:nvSpPr>
          <p:spPr bwMode="auto">
            <a:xfrm>
              <a:off x="5541963" y="3417888"/>
              <a:ext cx="77788" cy="19050"/>
            </a:xfrm>
            <a:custGeom>
              <a:avLst/>
              <a:gdLst>
                <a:gd name="T0" fmla="*/ 20 w 21"/>
                <a:gd name="T1" fmla="*/ 4 h 5"/>
                <a:gd name="T2" fmla="*/ 12 w 21"/>
                <a:gd name="T3" fmla="*/ 5 h 5"/>
                <a:gd name="T4" fmla="*/ 2 w 21"/>
                <a:gd name="T5" fmla="*/ 5 h 5"/>
                <a:gd name="T6" fmla="*/ 0 w 21"/>
                <a:gd name="T7" fmla="*/ 4 h 5"/>
                <a:gd name="T8" fmla="*/ 16 w 21"/>
                <a:gd name="T9" fmla="*/ 0 h 5"/>
                <a:gd name="T10" fmla="*/ 19 w 21"/>
                <a:gd name="T11" fmla="*/ 1 h 5"/>
                <a:gd name="T12" fmla="*/ 17 w 21"/>
                <a:gd name="T13" fmla="*/ 2 h 5"/>
                <a:gd name="T14" fmla="*/ 20 w 21"/>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
                  <a:moveTo>
                    <a:pt x="20" y="4"/>
                  </a:moveTo>
                  <a:cubicBezTo>
                    <a:pt x="17" y="4"/>
                    <a:pt x="13" y="3"/>
                    <a:pt x="12" y="5"/>
                  </a:cubicBezTo>
                  <a:cubicBezTo>
                    <a:pt x="11" y="4"/>
                    <a:pt x="7" y="5"/>
                    <a:pt x="2" y="5"/>
                  </a:cubicBezTo>
                  <a:cubicBezTo>
                    <a:pt x="3" y="4"/>
                    <a:pt x="2" y="4"/>
                    <a:pt x="0" y="4"/>
                  </a:cubicBezTo>
                  <a:cubicBezTo>
                    <a:pt x="3" y="1"/>
                    <a:pt x="8" y="0"/>
                    <a:pt x="16" y="0"/>
                  </a:cubicBezTo>
                  <a:cubicBezTo>
                    <a:pt x="15" y="1"/>
                    <a:pt x="19" y="1"/>
                    <a:pt x="19" y="1"/>
                  </a:cubicBezTo>
                  <a:cubicBezTo>
                    <a:pt x="20" y="1"/>
                    <a:pt x="17" y="1"/>
                    <a:pt x="17" y="2"/>
                  </a:cubicBezTo>
                  <a:cubicBezTo>
                    <a:pt x="17" y="2"/>
                    <a:pt x="21" y="2"/>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4" name="Freeform 7">
              <a:extLst>
                <a:ext uri="{FF2B5EF4-FFF2-40B4-BE49-F238E27FC236}">
                  <a16:creationId xmlns:a16="http://schemas.microsoft.com/office/drawing/2014/main" id="{B7E5E0E2-B9B1-45FE-9277-6A7A37BA0B5E}"/>
                </a:ext>
              </a:extLst>
            </p:cNvPr>
            <p:cNvSpPr/>
            <p:nvPr/>
          </p:nvSpPr>
          <p:spPr bwMode="auto">
            <a:xfrm>
              <a:off x="5099050" y="3417888"/>
              <a:ext cx="41275" cy="11113"/>
            </a:xfrm>
            <a:custGeom>
              <a:avLst/>
              <a:gdLst>
                <a:gd name="T0" fmla="*/ 11 w 11"/>
                <a:gd name="T1" fmla="*/ 1 h 3"/>
                <a:gd name="T2" fmla="*/ 10 w 11"/>
                <a:gd name="T3" fmla="*/ 3 h 3"/>
                <a:gd name="T4" fmla="*/ 6 w 11"/>
                <a:gd name="T5" fmla="*/ 3 h 3"/>
                <a:gd name="T6" fmla="*/ 1 w 11"/>
                <a:gd name="T7" fmla="*/ 2 h 3"/>
                <a:gd name="T8" fmla="*/ 7 w 11"/>
                <a:gd name="T9" fmla="*/ 2 h 3"/>
                <a:gd name="T10" fmla="*/ 11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11" y="1"/>
                  </a:moveTo>
                  <a:cubicBezTo>
                    <a:pt x="10" y="1"/>
                    <a:pt x="9" y="2"/>
                    <a:pt x="10" y="3"/>
                  </a:cubicBezTo>
                  <a:cubicBezTo>
                    <a:pt x="7" y="3"/>
                    <a:pt x="7" y="3"/>
                    <a:pt x="6" y="3"/>
                  </a:cubicBezTo>
                  <a:cubicBezTo>
                    <a:pt x="4" y="3"/>
                    <a:pt x="0" y="3"/>
                    <a:pt x="1" y="2"/>
                  </a:cubicBezTo>
                  <a:cubicBezTo>
                    <a:pt x="4" y="2"/>
                    <a:pt x="4" y="1"/>
                    <a:pt x="7" y="2"/>
                  </a:cubicBezTo>
                  <a:cubicBezTo>
                    <a:pt x="8" y="2"/>
                    <a:pt x="7" y="0"/>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5" name="Freeform 8">
              <a:extLst>
                <a:ext uri="{FF2B5EF4-FFF2-40B4-BE49-F238E27FC236}">
                  <a16:creationId xmlns:a16="http://schemas.microsoft.com/office/drawing/2014/main" id="{54AA3153-3B40-4C9B-89C7-AE2354A3C6F3}"/>
                </a:ext>
              </a:extLst>
            </p:cNvPr>
            <p:cNvSpPr/>
            <p:nvPr/>
          </p:nvSpPr>
          <p:spPr bwMode="auto">
            <a:xfrm>
              <a:off x="4862513" y="3425825"/>
              <a:ext cx="49213" cy="11113"/>
            </a:xfrm>
            <a:custGeom>
              <a:avLst/>
              <a:gdLst>
                <a:gd name="T0" fmla="*/ 12 w 13"/>
                <a:gd name="T1" fmla="*/ 0 h 3"/>
                <a:gd name="T2" fmla="*/ 10 w 13"/>
                <a:gd name="T3" fmla="*/ 1 h 3"/>
                <a:gd name="T4" fmla="*/ 7 w 13"/>
                <a:gd name="T5" fmla="*/ 3 h 3"/>
                <a:gd name="T6" fmla="*/ 5 w 13"/>
                <a:gd name="T7" fmla="*/ 2 h 3"/>
                <a:gd name="T8" fmla="*/ 2 w 13"/>
                <a:gd name="T9" fmla="*/ 2 h 3"/>
                <a:gd name="T10" fmla="*/ 0 w 13"/>
                <a:gd name="T11" fmla="*/ 1 h 3"/>
                <a:gd name="T12" fmla="*/ 5 w 13"/>
                <a:gd name="T13" fmla="*/ 1 h 3"/>
                <a:gd name="T14" fmla="*/ 5 w 13"/>
                <a:gd name="T15" fmla="*/ 0 h 3"/>
                <a:gd name="T16" fmla="*/ 12 w 1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
                  <a:moveTo>
                    <a:pt x="12" y="0"/>
                  </a:moveTo>
                  <a:cubicBezTo>
                    <a:pt x="13" y="1"/>
                    <a:pt x="10" y="1"/>
                    <a:pt x="10" y="1"/>
                  </a:cubicBezTo>
                  <a:cubicBezTo>
                    <a:pt x="10" y="2"/>
                    <a:pt x="9" y="3"/>
                    <a:pt x="7" y="3"/>
                  </a:cubicBezTo>
                  <a:cubicBezTo>
                    <a:pt x="5" y="3"/>
                    <a:pt x="6" y="2"/>
                    <a:pt x="5" y="2"/>
                  </a:cubicBezTo>
                  <a:cubicBezTo>
                    <a:pt x="5" y="2"/>
                    <a:pt x="3" y="3"/>
                    <a:pt x="2" y="2"/>
                  </a:cubicBezTo>
                  <a:cubicBezTo>
                    <a:pt x="2" y="2"/>
                    <a:pt x="2" y="1"/>
                    <a:pt x="0" y="1"/>
                  </a:cubicBezTo>
                  <a:cubicBezTo>
                    <a:pt x="0" y="0"/>
                    <a:pt x="4" y="2"/>
                    <a:pt x="5" y="1"/>
                  </a:cubicBezTo>
                  <a:cubicBezTo>
                    <a:pt x="5" y="1"/>
                    <a:pt x="5" y="0"/>
                    <a:pt x="5" y="0"/>
                  </a:cubicBezTo>
                  <a:cubicBezTo>
                    <a:pt x="8" y="0"/>
                    <a:pt x="9"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6" name="Freeform 9">
              <a:extLst>
                <a:ext uri="{FF2B5EF4-FFF2-40B4-BE49-F238E27FC236}">
                  <a16:creationId xmlns:a16="http://schemas.microsoft.com/office/drawing/2014/main" id="{A085CCD4-4FE6-4195-922F-4AAD5D7F6595}"/>
                </a:ext>
              </a:extLst>
            </p:cNvPr>
            <p:cNvSpPr/>
            <p:nvPr/>
          </p:nvSpPr>
          <p:spPr bwMode="auto">
            <a:xfrm>
              <a:off x="5054600" y="3425825"/>
              <a:ext cx="41275" cy="3175"/>
            </a:xfrm>
            <a:custGeom>
              <a:avLst/>
              <a:gdLst>
                <a:gd name="T0" fmla="*/ 10 w 11"/>
                <a:gd name="T1" fmla="*/ 1 h 1"/>
                <a:gd name="T2" fmla="*/ 2 w 11"/>
                <a:gd name="T3" fmla="*/ 1 h 1"/>
                <a:gd name="T4" fmla="*/ 5 w 11"/>
                <a:gd name="T5" fmla="*/ 0 h 1"/>
                <a:gd name="T6" fmla="*/ 10 w 11"/>
                <a:gd name="T7" fmla="*/ 1 h 1"/>
              </a:gdLst>
              <a:ahLst/>
              <a:cxnLst>
                <a:cxn ang="0">
                  <a:pos x="T0" y="T1"/>
                </a:cxn>
                <a:cxn ang="0">
                  <a:pos x="T2" y="T3"/>
                </a:cxn>
                <a:cxn ang="0">
                  <a:pos x="T4" y="T5"/>
                </a:cxn>
                <a:cxn ang="0">
                  <a:pos x="T6" y="T7"/>
                </a:cxn>
              </a:cxnLst>
              <a:rect l="0" t="0" r="r" b="b"/>
              <a:pathLst>
                <a:path w="11" h="1">
                  <a:moveTo>
                    <a:pt x="10" y="1"/>
                  </a:moveTo>
                  <a:cubicBezTo>
                    <a:pt x="7" y="1"/>
                    <a:pt x="4" y="1"/>
                    <a:pt x="2" y="1"/>
                  </a:cubicBezTo>
                  <a:cubicBezTo>
                    <a:pt x="0" y="0"/>
                    <a:pt x="5" y="1"/>
                    <a:pt x="5" y="0"/>
                  </a:cubicBezTo>
                  <a:cubicBezTo>
                    <a:pt x="5" y="1"/>
                    <a:pt x="11"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7" name="Freeform 10">
              <a:extLst>
                <a:ext uri="{FF2B5EF4-FFF2-40B4-BE49-F238E27FC236}">
                  <a16:creationId xmlns:a16="http://schemas.microsoft.com/office/drawing/2014/main" id="{CC6A34F6-C6A7-49B0-874D-A1FB717CA984}"/>
                </a:ext>
              </a:extLst>
            </p:cNvPr>
            <p:cNvSpPr/>
            <p:nvPr/>
          </p:nvSpPr>
          <p:spPr bwMode="auto">
            <a:xfrm>
              <a:off x="4997450" y="3433763"/>
              <a:ext cx="49213" cy="6350"/>
            </a:xfrm>
            <a:custGeom>
              <a:avLst/>
              <a:gdLst>
                <a:gd name="T0" fmla="*/ 9 w 13"/>
                <a:gd name="T1" fmla="*/ 0 h 2"/>
                <a:gd name="T2" fmla="*/ 9 w 13"/>
                <a:gd name="T3" fmla="*/ 2 h 2"/>
                <a:gd name="T4" fmla="*/ 0 w 13"/>
                <a:gd name="T5" fmla="*/ 1 h 2"/>
                <a:gd name="T6" fmla="*/ 9 w 13"/>
                <a:gd name="T7" fmla="*/ 0 h 2"/>
              </a:gdLst>
              <a:ahLst/>
              <a:cxnLst>
                <a:cxn ang="0">
                  <a:pos x="T0" y="T1"/>
                </a:cxn>
                <a:cxn ang="0">
                  <a:pos x="T2" y="T3"/>
                </a:cxn>
                <a:cxn ang="0">
                  <a:pos x="T4" y="T5"/>
                </a:cxn>
                <a:cxn ang="0">
                  <a:pos x="T6" y="T7"/>
                </a:cxn>
              </a:cxnLst>
              <a:rect l="0" t="0" r="r" b="b"/>
              <a:pathLst>
                <a:path w="13" h="2">
                  <a:moveTo>
                    <a:pt x="9" y="0"/>
                  </a:moveTo>
                  <a:cubicBezTo>
                    <a:pt x="13" y="1"/>
                    <a:pt x="9" y="1"/>
                    <a:pt x="9" y="2"/>
                  </a:cubicBezTo>
                  <a:cubicBezTo>
                    <a:pt x="6" y="2"/>
                    <a:pt x="2" y="2"/>
                    <a:pt x="0" y="1"/>
                  </a:cubicBezTo>
                  <a:cubicBezTo>
                    <a:pt x="2" y="0"/>
                    <a:pt x="7"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8" name="Freeform 11">
              <a:extLst>
                <a:ext uri="{FF2B5EF4-FFF2-40B4-BE49-F238E27FC236}">
                  <a16:creationId xmlns:a16="http://schemas.microsoft.com/office/drawing/2014/main" id="{2BCB59A5-2DE3-4A4A-9967-C459ACC63B3B}"/>
                </a:ext>
              </a:extLst>
            </p:cNvPr>
            <p:cNvSpPr/>
            <p:nvPr/>
          </p:nvSpPr>
          <p:spPr bwMode="auto">
            <a:xfrm>
              <a:off x="2635250" y="3440113"/>
              <a:ext cx="22225" cy="7938"/>
            </a:xfrm>
            <a:custGeom>
              <a:avLst/>
              <a:gdLst>
                <a:gd name="T0" fmla="*/ 0 w 6"/>
                <a:gd name="T1" fmla="*/ 0 h 2"/>
                <a:gd name="T2" fmla="*/ 5 w 6"/>
                <a:gd name="T3" fmla="*/ 2 h 2"/>
                <a:gd name="T4" fmla="*/ 0 w 6"/>
                <a:gd name="T5" fmla="*/ 0 h 2"/>
              </a:gdLst>
              <a:ahLst/>
              <a:cxnLst>
                <a:cxn ang="0">
                  <a:pos x="T0" y="T1"/>
                </a:cxn>
                <a:cxn ang="0">
                  <a:pos x="T2" y="T3"/>
                </a:cxn>
                <a:cxn ang="0">
                  <a:pos x="T4" y="T5"/>
                </a:cxn>
              </a:cxnLst>
              <a:rect l="0" t="0" r="r" b="b"/>
              <a:pathLst>
                <a:path w="6" h="2">
                  <a:moveTo>
                    <a:pt x="0" y="0"/>
                  </a:moveTo>
                  <a:cubicBezTo>
                    <a:pt x="3" y="0"/>
                    <a:pt x="6" y="0"/>
                    <a:pt x="5" y="2"/>
                  </a:cubicBezTo>
                  <a:cubicBezTo>
                    <a:pt x="4"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9" name="Freeform 12">
              <a:extLst>
                <a:ext uri="{FF2B5EF4-FFF2-40B4-BE49-F238E27FC236}">
                  <a16:creationId xmlns:a16="http://schemas.microsoft.com/office/drawing/2014/main" id="{80E7072F-EBAA-4B32-A13B-FB3E157B068B}"/>
                </a:ext>
              </a:extLst>
            </p:cNvPr>
            <p:cNvSpPr/>
            <p:nvPr/>
          </p:nvSpPr>
          <p:spPr bwMode="auto">
            <a:xfrm>
              <a:off x="5572125" y="3440113"/>
              <a:ext cx="85725" cy="19050"/>
            </a:xfrm>
            <a:custGeom>
              <a:avLst/>
              <a:gdLst>
                <a:gd name="T0" fmla="*/ 20 w 23"/>
                <a:gd name="T1" fmla="*/ 1 h 5"/>
                <a:gd name="T2" fmla="*/ 22 w 23"/>
                <a:gd name="T3" fmla="*/ 3 h 5"/>
                <a:gd name="T4" fmla="*/ 12 w 23"/>
                <a:gd name="T5" fmla="*/ 5 h 5"/>
                <a:gd name="T6" fmla="*/ 10 w 23"/>
                <a:gd name="T7" fmla="*/ 4 h 5"/>
                <a:gd name="T8" fmla="*/ 6 w 23"/>
                <a:gd name="T9" fmla="*/ 4 h 5"/>
                <a:gd name="T10" fmla="*/ 6 w 23"/>
                <a:gd name="T11" fmla="*/ 3 h 5"/>
                <a:gd name="T12" fmla="*/ 3 w 23"/>
                <a:gd name="T13" fmla="*/ 4 h 5"/>
                <a:gd name="T14" fmla="*/ 4 w 23"/>
                <a:gd name="T15" fmla="*/ 3 h 5"/>
                <a:gd name="T16" fmla="*/ 0 w 23"/>
                <a:gd name="T17" fmla="*/ 2 h 5"/>
                <a:gd name="T18" fmla="*/ 2 w 23"/>
                <a:gd name="T19" fmla="*/ 1 h 5"/>
                <a:gd name="T20" fmla="*/ 5 w 23"/>
                <a:gd name="T21" fmla="*/ 0 h 5"/>
                <a:gd name="T22" fmla="*/ 14 w 23"/>
                <a:gd name="T23" fmla="*/ 0 h 5"/>
                <a:gd name="T24" fmla="*/ 14 w 23"/>
                <a:gd name="T25" fmla="*/ 1 h 5"/>
                <a:gd name="T26" fmla="*/ 20 w 23"/>
                <a:gd name="T2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5">
                  <a:moveTo>
                    <a:pt x="20" y="1"/>
                  </a:moveTo>
                  <a:cubicBezTo>
                    <a:pt x="19" y="2"/>
                    <a:pt x="17" y="3"/>
                    <a:pt x="22" y="3"/>
                  </a:cubicBezTo>
                  <a:cubicBezTo>
                    <a:pt x="23" y="5"/>
                    <a:pt x="16" y="5"/>
                    <a:pt x="12" y="5"/>
                  </a:cubicBezTo>
                  <a:cubicBezTo>
                    <a:pt x="11" y="5"/>
                    <a:pt x="11" y="5"/>
                    <a:pt x="10" y="4"/>
                  </a:cubicBezTo>
                  <a:cubicBezTo>
                    <a:pt x="8" y="3"/>
                    <a:pt x="9" y="5"/>
                    <a:pt x="6" y="4"/>
                  </a:cubicBezTo>
                  <a:cubicBezTo>
                    <a:pt x="6" y="4"/>
                    <a:pt x="7" y="3"/>
                    <a:pt x="6" y="3"/>
                  </a:cubicBezTo>
                  <a:cubicBezTo>
                    <a:pt x="6" y="3"/>
                    <a:pt x="5" y="4"/>
                    <a:pt x="3" y="4"/>
                  </a:cubicBezTo>
                  <a:cubicBezTo>
                    <a:pt x="3" y="4"/>
                    <a:pt x="5" y="3"/>
                    <a:pt x="4" y="3"/>
                  </a:cubicBezTo>
                  <a:cubicBezTo>
                    <a:pt x="4" y="2"/>
                    <a:pt x="0" y="3"/>
                    <a:pt x="0" y="2"/>
                  </a:cubicBezTo>
                  <a:cubicBezTo>
                    <a:pt x="0" y="1"/>
                    <a:pt x="2" y="2"/>
                    <a:pt x="2" y="1"/>
                  </a:cubicBezTo>
                  <a:cubicBezTo>
                    <a:pt x="4" y="1"/>
                    <a:pt x="3" y="1"/>
                    <a:pt x="5" y="0"/>
                  </a:cubicBezTo>
                  <a:cubicBezTo>
                    <a:pt x="6" y="0"/>
                    <a:pt x="11" y="0"/>
                    <a:pt x="14" y="0"/>
                  </a:cubicBezTo>
                  <a:cubicBezTo>
                    <a:pt x="14" y="0"/>
                    <a:pt x="14" y="1"/>
                    <a:pt x="14" y="1"/>
                  </a:cubicBezTo>
                  <a:cubicBezTo>
                    <a:pt x="16" y="1"/>
                    <a:pt x="19"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0" name="Freeform 13">
              <a:extLst>
                <a:ext uri="{FF2B5EF4-FFF2-40B4-BE49-F238E27FC236}">
                  <a16:creationId xmlns:a16="http://schemas.microsoft.com/office/drawing/2014/main" id="{49D00B3A-653E-456E-BC68-39A04FFBD5F6}"/>
                </a:ext>
              </a:extLst>
            </p:cNvPr>
            <p:cNvSpPr/>
            <p:nvPr/>
          </p:nvSpPr>
          <p:spPr bwMode="auto">
            <a:xfrm>
              <a:off x="5537200" y="3440113"/>
              <a:ext cx="30163" cy="11113"/>
            </a:xfrm>
            <a:custGeom>
              <a:avLst/>
              <a:gdLst>
                <a:gd name="T0" fmla="*/ 8 w 8"/>
                <a:gd name="T1" fmla="*/ 1 h 3"/>
                <a:gd name="T2" fmla="*/ 5 w 8"/>
                <a:gd name="T3" fmla="*/ 1 h 3"/>
                <a:gd name="T4" fmla="*/ 4 w 8"/>
                <a:gd name="T5" fmla="*/ 2 h 3"/>
                <a:gd name="T6" fmla="*/ 0 w 8"/>
                <a:gd name="T7" fmla="*/ 1 h 3"/>
                <a:gd name="T8" fmla="*/ 8 w 8"/>
                <a:gd name="T9" fmla="*/ 1 h 3"/>
              </a:gdLst>
              <a:ahLst/>
              <a:cxnLst>
                <a:cxn ang="0">
                  <a:pos x="T0" y="T1"/>
                </a:cxn>
                <a:cxn ang="0">
                  <a:pos x="T2" y="T3"/>
                </a:cxn>
                <a:cxn ang="0">
                  <a:pos x="T4" y="T5"/>
                </a:cxn>
                <a:cxn ang="0">
                  <a:pos x="T6" y="T7"/>
                </a:cxn>
                <a:cxn ang="0">
                  <a:pos x="T8" y="T9"/>
                </a:cxn>
              </a:cxnLst>
              <a:rect l="0" t="0" r="r" b="b"/>
              <a:pathLst>
                <a:path w="8" h="3">
                  <a:moveTo>
                    <a:pt x="8" y="1"/>
                  </a:moveTo>
                  <a:cubicBezTo>
                    <a:pt x="8" y="2"/>
                    <a:pt x="7" y="1"/>
                    <a:pt x="5" y="1"/>
                  </a:cubicBezTo>
                  <a:cubicBezTo>
                    <a:pt x="4" y="1"/>
                    <a:pt x="5" y="2"/>
                    <a:pt x="4" y="2"/>
                  </a:cubicBezTo>
                  <a:cubicBezTo>
                    <a:pt x="1" y="3"/>
                    <a:pt x="3" y="1"/>
                    <a:pt x="0" y="1"/>
                  </a:cubicBezTo>
                  <a:cubicBezTo>
                    <a:pt x="1" y="0"/>
                    <a:pt x="6"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1" name="Freeform 14">
              <a:extLst>
                <a:ext uri="{FF2B5EF4-FFF2-40B4-BE49-F238E27FC236}">
                  <a16:creationId xmlns:a16="http://schemas.microsoft.com/office/drawing/2014/main" id="{86EA1B70-64B4-4DF7-8A31-2EF13D18E2B3}"/>
                </a:ext>
              </a:extLst>
            </p:cNvPr>
            <p:cNvSpPr/>
            <p:nvPr/>
          </p:nvSpPr>
          <p:spPr bwMode="auto">
            <a:xfrm>
              <a:off x="2557463" y="3451225"/>
              <a:ext cx="88900" cy="23813"/>
            </a:xfrm>
            <a:custGeom>
              <a:avLst/>
              <a:gdLst>
                <a:gd name="T0" fmla="*/ 17 w 24"/>
                <a:gd name="T1" fmla="*/ 2 h 6"/>
                <a:gd name="T2" fmla="*/ 20 w 24"/>
                <a:gd name="T3" fmla="*/ 4 h 6"/>
                <a:gd name="T4" fmla="*/ 23 w 24"/>
                <a:gd name="T5" fmla="*/ 6 h 6"/>
                <a:gd name="T6" fmla="*/ 20 w 24"/>
                <a:gd name="T7" fmla="*/ 6 h 6"/>
                <a:gd name="T8" fmla="*/ 20 w 24"/>
                <a:gd name="T9" fmla="*/ 5 h 6"/>
                <a:gd name="T10" fmla="*/ 18 w 24"/>
                <a:gd name="T11" fmla="*/ 5 h 6"/>
                <a:gd name="T12" fmla="*/ 5 w 24"/>
                <a:gd name="T13" fmla="*/ 4 h 6"/>
                <a:gd name="T14" fmla="*/ 8 w 24"/>
                <a:gd name="T15" fmla="*/ 3 h 6"/>
                <a:gd name="T16" fmla="*/ 6 w 24"/>
                <a:gd name="T17" fmla="*/ 2 h 6"/>
                <a:gd name="T18" fmla="*/ 0 w 24"/>
                <a:gd name="T19" fmla="*/ 1 h 6"/>
                <a:gd name="T20" fmla="*/ 8 w 24"/>
                <a:gd name="T21" fmla="*/ 1 h 6"/>
                <a:gd name="T22" fmla="*/ 10 w 24"/>
                <a:gd name="T23" fmla="*/ 2 h 6"/>
                <a:gd name="T24" fmla="*/ 14 w 24"/>
                <a:gd name="T25" fmla="*/ 2 h 6"/>
                <a:gd name="T26" fmla="*/ 17 w 24"/>
                <a:gd name="T2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6">
                  <a:moveTo>
                    <a:pt x="17" y="2"/>
                  </a:moveTo>
                  <a:cubicBezTo>
                    <a:pt x="19" y="2"/>
                    <a:pt x="19" y="3"/>
                    <a:pt x="20" y="4"/>
                  </a:cubicBezTo>
                  <a:cubicBezTo>
                    <a:pt x="21" y="4"/>
                    <a:pt x="24" y="5"/>
                    <a:pt x="23" y="6"/>
                  </a:cubicBezTo>
                  <a:cubicBezTo>
                    <a:pt x="23" y="6"/>
                    <a:pt x="21" y="6"/>
                    <a:pt x="20" y="6"/>
                  </a:cubicBezTo>
                  <a:cubicBezTo>
                    <a:pt x="20" y="6"/>
                    <a:pt x="20" y="5"/>
                    <a:pt x="20" y="5"/>
                  </a:cubicBezTo>
                  <a:cubicBezTo>
                    <a:pt x="20" y="5"/>
                    <a:pt x="17" y="6"/>
                    <a:pt x="18" y="5"/>
                  </a:cubicBezTo>
                  <a:cubicBezTo>
                    <a:pt x="12" y="5"/>
                    <a:pt x="8" y="5"/>
                    <a:pt x="5" y="4"/>
                  </a:cubicBezTo>
                  <a:cubicBezTo>
                    <a:pt x="5" y="3"/>
                    <a:pt x="7" y="3"/>
                    <a:pt x="8" y="3"/>
                  </a:cubicBezTo>
                  <a:cubicBezTo>
                    <a:pt x="8" y="3"/>
                    <a:pt x="6" y="3"/>
                    <a:pt x="6" y="2"/>
                  </a:cubicBezTo>
                  <a:cubicBezTo>
                    <a:pt x="2" y="2"/>
                    <a:pt x="1" y="3"/>
                    <a:pt x="0" y="1"/>
                  </a:cubicBezTo>
                  <a:cubicBezTo>
                    <a:pt x="3" y="0"/>
                    <a:pt x="6" y="0"/>
                    <a:pt x="8" y="1"/>
                  </a:cubicBezTo>
                  <a:cubicBezTo>
                    <a:pt x="10" y="1"/>
                    <a:pt x="10" y="1"/>
                    <a:pt x="10" y="2"/>
                  </a:cubicBezTo>
                  <a:cubicBezTo>
                    <a:pt x="11" y="2"/>
                    <a:pt x="14" y="0"/>
                    <a:pt x="14" y="2"/>
                  </a:cubicBezTo>
                  <a:cubicBezTo>
                    <a:pt x="14" y="2"/>
                    <a:pt x="17" y="2"/>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2" name="Freeform 15">
              <a:extLst>
                <a:ext uri="{FF2B5EF4-FFF2-40B4-BE49-F238E27FC236}">
                  <a16:creationId xmlns:a16="http://schemas.microsoft.com/office/drawing/2014/main" id="{6CBA5866-B6C5-45DA-877E-1AC7F369FF01}"/>
                </a:ext>
              </a:extLst>
            </p:cNvPr>
            <p:cNvSpPr/>
            <p:nvPr/>
          </p:nvSpPr>
          <p:spPr bwMode="auto">
            <a:xfrm>
              <a:off x="5661025" y="3451225"/>
              <a:ext cx="87313" cy="23813"/>
            </a:xfrm>
            <a:custGeom>
              <a:avLst/>
              <a:gdLst>
                <a:gd name="T0" fmla="*/ 9 w 23"/>
                <a:gd name="T1" fmla="*/ 0 h 6"/>
                <a:gd name="T2" fmla="*/ 13 w 23"/>
                <a:gd name="T3" fmla="*/ 2 h 6"/>
                <a:gd name="T4" fmla="*/ 14 w 23"/>
                <a:gd name="T5" fmla="*/ 1 h 6"/>
                <a:gd name="T6" fmla="*/ 16 w 23"/>
                <a:gd name="T7" fmla="*/ 2 h 6"/>
                <a:gd name="T8" fmla="*/ 18 w 23"/>
                <a:gd name="T9" fmla="*/ 2 h 6"/>
                <a:gd name="T10" fmla="*/ 18 w 23"/>
                <a:gd name="T11" fmla="*/ 2 h 6"/>
                <a:gd name="T12" fmla="*/ 22 w 23"/>
                <a:gd name="T13" fmla="*/ 3 h 6"/>
                <a:gd name="T14" fmla="*/ 15 w 23"/>
                <a:gd name="T15" fmla="*/ 4 h 6"/>
                <a:gd name="T16" fmla="*/ 14 w 23"/>
                <a:gd name="T17" fmla="*/ 5 h 6"/>
                <a:gd name="T18" fmla="*/ 5 w 23"/>
                <a:gd name="T19" fmla="*/ 5 h 6"/>
                <a:gd name="T20" fmla="*/ 4 w 23"/>
                <a:gd name="T21" fmla="*/ 6 h 6"/>
                <a:gd name="T22" fmla="*/ 0 w 23"/>
                <a:gd name="T23" fmla="*/ 5 h 6"/>
                <a:gd name="T24" fmla="*/ 0 w 23"/>
                <a:gd name="T25" fmla="*/ 4 h 6"/>
                <a:gd name="T26" fmla="*/ 2 w 23"/>
                <a:gd name="T27" fmla="*/ 4 h 6"/>
                <a:gd name="T28" fmla="*/ 3 w 23"/>
                <a:gd name="T29" fmla="*/ 2 h 6"/>
                <a:gd name="T30" fmla="*/ 5 w 23"/>
                <a:gd name="T31" fmla="*/ 2 h 6"/>
                <a:gd name="T32" fmla="*/ 9 w 23"/>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6">
                  <a:moveTo>
                    <a:pt x="9" y="0"/>
                  </a:moveTo>
                  <a:cubicBezTo>
                    <a:pt x="10" y="1"/>
                    <a:pt x="14" y="0"/>
                    <a:pt x="13" y="2"/>
                  </a:cubicBezTo>
                  <a:cubicBezTo>
                    <a:pt x="14" y="2"/>
                    <a:pt x="14" y="1"/>
                    <a:pt x="14" y="1"/>
                  </a:cubicBezTo>
                  <a:cubicBezTo>
                    <a:pt x="15" y="1"/>
                    <a:pt x="15" y="2"/>
                    <a:pt x="16" y="2"/>
                  </a:cubicBezTo>
                  <a:cubicBezTo>
                    <a:pt x="16" y="2"/>
                    <a:pt x="18" y="2"/>
                    <a:pt x="18" y="2"/>
                  </a:cubicBezTo>
                  <a:cubicBezTo>
                    <a:pt x="18" y="2"/>
                    <a:pt x="18" y="2"/>
                    <a:pt x="18" y="2"/>
                  </a:cubicBezTo>
                  <a:cubicBezTo>
                    <a:pt x="19" y="2"/>
                    <a:pt x="22" y="2"/>
                    <a:pt x="22" y="3"/>
                  </a:cubicBezTo>
                  <a:cubicBezTo>
                    <a:pt x="23" y="5"/>
                    <a:pt x="17" y="3"/>
                    <a:pt x="15" y="4"/>
                  </a:cubicBezTo>
                  <a:cubicBezTo>
                    <a:pt x="14" y="3"/>
                    <a:pt x="15" y="5"/>
                    <a:pt x="14" y="5"/>
                  </a:cubicBezTo>
                  <a:cubicBezTo>
                    <a:pt x="12" y="5"/>
                    <a:pt x="6" y="5"/>
                    <a:pt x="5" y="5"/>
                  </a:cubicBezTo>
                  <a:cubicBezTo>
                    <a:pt x="4" y="5"/>
                    <a:pt x="4" y="5"/>
                    <a:pt x="4" y="6"/>
                  </a:cubicBezTo>
                  <a:cubicBezTo>
                    <a:pt x="2" y="5"/>
                    <a:pt x="2" y="6"/>
                    <a:pt x="0" y="5"/>
                  </a:cubicBezTo>
                  <a:cubicBezTo>
                    <a:pt x="1" y="5"/>
                    <a:pt x="0" y="4"/>
                    <a:pt x="0" y="4"/>
                  </a:cubicBezTo>
                  <a:cubicBezTo>
                    <a:pt x="0" y="4"/>
                    <a:pt x="2" y="4"/>
                    <a:pt x="2" y="4"/>
                  </a:cubicBezTo>
                  <a:cubicBezTo>
                    <a:pt x="3" y="3"/>
                    <a:pt x="2" y="3"/>
                    <a:pt x="3" y="2"/>
                  </a:cubicBezTo>
                  <a:cubicBezTo>
                    <a:pt x="3" y="2"/>
                    <a:pt x="5" y="2"/>
                    <a:pt x="5" y="2"/>
                  </a:cubicBezTo>
                  <a:cubicBezTo>
                    <a:pt x="6" y="2"/>
                    <a:pt x="8"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3" name="Freeform 16">
              <a:extLst>
                <a:ext uri="{FF2B5EF4-FFF2-40B4-BE49-F238E27FC236}">
                  <a16:creationId xmlns:a16="http://schemas.microsoft.com/office/drawing/2014/main" id="{DE0263EF-3BA9-4D83-866A-737512E8156A}"/>
                </a:ext>
              </a:extLst>
            </p:cNvPr>
            <p:cNvSpPr/>
            <p:nvPr/>
          </p:nvSpPr>
          <p:spPr bwMode="auto">
            <a:xfrm>
              <a:off x="2406650" y="3467100"/>
              <a:ext cx="15875" cy="14288"/>
            </a:xfrm>
            <a:custGeom>
              <a:avLst/>
              <a:gdLst>
                <a:gd name="T0" fmla="*/ 4 w 4"/>
                <a:gd name="T1" fmla="*/ 2 h 4"/>
                <a:gd name="T2" fmla="*/ 4 w 4"/>
                <a:gd name="T3" fmla="*/ 2 h 4"/>
              </a:gdLst>
              <a:ahLst/>
              <a:cxnLst>
                <a:cxn ang="0">
                  <a:pos x="T0" y="T1"/>
                </a:cxn>
                <a:cxn ang="0">
                  <a:pos x="T2" y="T3"/>
                </a:cxn>
              </a:cxnLst>
              <a:rect l="0" t="0" r="r" b="b"/>
              <a:pathLst>
                <a:path w="4" h="4">
                  <a:moveTo>
                    <a:pt x="4" y="2"/>
                  </a:moveTo>
                  <a:cubicBezTo>
                    <a:pt x="1" y="4"/>
                    <a:pt x="0" y="0"/>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4" name="Freeform 17">
              <a:extLst>
                <a:ext uri="{FF2B5EF4-FFF2-40B4-BE49-F238E27FC236}">
                  <a16:creationId xmlns:a16="http://schemas.microsoft.com/office/drawing/2014/main" id="{126A98F1-2CC6-42C4-A9E1-6C27A6C5E5DC}"/>
                </a:ext>
              </a:extLst>
            </p:cNvPr>
            <p:cNvSpPr/>
            <p:nvPr/>
          </p:nvSpPr>
          <p:spPr bwMode="auto">
            <a:xfrm>
              <a:off x="2439988" y="3470275"/>
              <a:ext cx="46038" cy="15875"/>
            </a:xfrm>
            <a:custGeom>
              <a:avLst/>
              <a:gdLst>
                <a:gd name="T0" fmla="*/ 11 w 12"/>
                <a:gd name="T1" fmla="*/ 1 h 4"/>
                <a:gd name="T2" fmla="*/ 3 w 12"/>
                <a:gd name="T3" fmla="*/ 4 h 4"/>
                <a:gd name="T4" fmla="*/ 0 w 12"/>
                <a:gd name="T5" fmla="*/ 2 h 4"/>
                <a:gd name="T6" fmla="*/ 6 w 12"/>
                <a:gd name="T7" fmla="*/ 1 h 4"/>
                <a:gd name="T8" fmla="*/ 11 w 12"/>
                <a:gd name="T9" fmla="*/ 1 h 4"/>
              </a:gdLst>
              <a:ahLst/>
              <a:cxnLst>
                <a:cxn ang="0">
                  <a:pos x="T0" y="T1"/>
                </a:cxn>
                <a:cxn ang="0">
                  <a:pos x="T2" y="T3"/>
                </a:cxn>
                <a:cxn ang="0">
                  <a:pos x="T4" y="T5"/>
                </a:cxn>
                <a:cxn ang="0">
                  <a:pos x="T6" y="T7"/>
                </a:cxn>
                <a:cxn ang="0">
                  <a:pos x="T8" y="T9"/>
                </a:cxn>
              </a:cxnLst>
              <a:rect l="0" t="0" r="r" b="b"/>
              <a:pathLst>
                <a:path w="12" h="4">
                  <a:moveTo>
                    <a:pt x="11" y="1"/>
                  </a:moveTo>
                  <a:cubicBezTo>
                    <a:pt x="12" y="4"/>
                    <a:pt x="5" y="2"/>
                    <a:pt x="3" y="4"/>
                  </a:cubicBezTo>
                  <a:cubicBezTo>
                    <a:pt x="1" y="3"/>
                    <a:pt x="2" y="2"/>
                    <a:pt x="0" y="2"/>
                  </a:cubicBezTo>
                  <a:cubicBezTo>
                    <a:pt x="0" y="1"/>
                    <a:pt x="5" y="3"/>
                    <a:pt x="6" y="1"/>
                  </a:cubicBezTo>
                  <a:cubicBezTo>
                    <a:pt x="6" y="0"/>
                    <a:pt x="8"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5" name="Freeform 18">
              <a:extLst>
                <a:ext uri="{FF2B5EF4-FFF2-40B4-BE49-F238E27FC236}">
                  <a16:creationId xmlns:a16="http://schemas.microsoft.com/office/drawing/2014/main" id="{45E19EF0-8CC9-4B6D-9B05-99B5BBED57F2}"/>
                </a:ext>
              </a:extLst>
            </p:cNvPr>
            <p:cNvSpPr/>
            <p:nvPr/>
          </p:nvSpPr>
          <p:spPr bwMode="auto">
            <a:xfrm>
              <a:off x="2703513" y="3475038"/>
              <a:ext cx="41275" cy="11113"/>
            </a:xfrm>
            <a:custGeom>
              <a:avLst/>
              <a:gdLst>
                <a:gd name="T0" fmla="*/ 10 w 11"/>
                <a:gd name="T1" fmla="*/ 1 h 3"/>
                <a:gd name="T2" fmla="*/ 10 w 11"/>
                <a:gd name="T3" fmla="*/ 2 h 3"/>
                <a:gd name="T4" fmla="*/ 7 w 11"/>
                <a:gd name="T5" fmla="*/ 2 h 3"/>
                <a:gd name="T6" fmla="*/ 6 w 11"/>
                <a:gd name="T7" fmla="*/ 3 h 3"/>
                <a:gd name="T8" fmla="*/ 3 w 11"/>
                <a:gd name="T9" fmla="*/ 2 h 3"/>
                <a:gd name="T10" fmla="*/ 2 w 11"/>
                <a:gd name="T11" fmla="*/ 3 h 3"/>
                <a:gd name="T12" fmla="*/ 1 w 11"/>
                <a:gd name="T13" fmla="*/ 2 h 3"/>
                <a:gd name="T14" fmla="*/ 10 w 11"/>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
                  <a:moveTo>
                    <a:pt x="10" y="1"/>
                  </a:moveTo>
                  <a:cubicBezTo>
                    <a:pt x="11" y="1"/>
                    <a:pt x="10" y="1"/>
                    <a:pt x="10" y="2"/>
                  </a:cubicBezTo>
                  <a:cubicBezTo>
                    <a:pt x="9" y="2"/>
                    <a:pt x="8" y="2"/>
                    <a:pt x="7" y="2"/>
                  </a:cubicBezTo>
                  <a:cubicBezTo>
                    <a:pt x="6" y="2"/>
                    <a:pt x="6" y="3"/>
                    <a:pt x="6" y="3"/>
                  </a:cubicBezTo>
                  <a:cubicBezTo>
                    <a:pt x="5" y="3"/>
                    <a:pt x="4" y="2"/>
                    <a:pt x="3" y="2"/>
                  </a:cubicBezTo>
                  <a:cubicBezTo>
                    <a:pt x="3" y="2"/>
                    <a:pt x="2" y="3"/>
                    <a:pt x="2" y="3"/>
                  </a:cubicBezTo>
                  <a:cubicBezTo>
                    <a:pt x="1" y="3"/>
                    <a:pt x="1" y="2"/>
                    <a:pt x="1" y="2"/>
                  </a:cubicBezTo>
                  <a:cubicBezTo>
                    <a:pt x="0" y="0"/>
                    <a:pt x="9" y="2"/>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6" name="Freeform 19">
              <a:extLst>
                <a:ext uri="{FF2B5EF4-FFF2-40B4-BE49-F238E27FC236}">
                  <a16:creationId xmlns:a16="http://schemas.microsoft.com/office/drawing/2014/main" id="{2EA943B2-2E4A-4B11-BA70-AEAAC888C50D}"/>
                </a:ext>
              </a:extLst>
            </p:cNvPr>
            <p:cNvSpPr/>
            <p:nvPr/>
          </p:nvSpPr>
          <p:spPr bwMode="auto">
            <a:xfrm>
              <a:off x="2544763" y="3478213"/>
              <a:ext cx="26988" cy="7938"/>
            </a:xfrm>
            <a:custGeom>
              <a:avLst/>
              <a:gdLst>
                <a:gd name="T0" fmla="*/ 0 w 7"/>
                <a:gd name="T1" fmla="*/ 1 h 2"/>
                <a:gd name="T2" fmla="*/ 5 w 7"/>
                <a:gd name="T3" fmla="*/ 2 h 2"/>
                <a:gd name="T4" fmla="*/ 0 w 7"/>
                <a:gd name="T5" fmla="*/ 1 h 2"/>
              </a:gdLst>
              <a:ahLst/>
              <a:cxnLst>
                <a:cxn ang="0">
                  <a:pos x="T0" y="T1"/>
                </a:cxn>
                <a:cxn ang="0">
                  <a:pos x="T2" y="T3"/>
                </a:cxn>
                <a:cxn ang="0">
                  <a:pos x="T4" y="T5"/>
                </a:cxn>
              </a:cxnLst>
              <a:rect l="0" t="0" r="r" b="b"/>
              <a:pathLst>
                <a:path w="7" h="2">
                  <a:moveTo>
                    <a:pt x="0" y="1"/>
                  </a:moveTo>
                  <a:cubicBezTo>
                    <a:pt x="0" y="0"/>
                    <a:pt x="7" y="0"/>
                    <a:pt x="5" y="2"/>
                  </a:cubicBezTo>
                  <a:cubicBezTo>
                    <a:pt x="3" y="1"/>
                    <a:pt x="3"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7" name="Freeform 20">
              <a:extLst>
                <a:ext uri="{FF2B5EF4-FFF2-40B4-BE49-F238E27FC236}">
                  <a16:creationId xmlns:a16="http://schemas.microsoft.com/office/drawing/2014/main" id="{AAA8936F-5AE6-48BA-8EDB-EA1F605D2A44}"/>
                </a:ext>
              </a:extLst>
            </p:cNvPr>
            <p:cNvSpPr/>
            <p:nvPr/>
          </p:nvSpPr>
          <p:spPr bwMode="auto">
            <a:xfrm>
              <a:off x="2781300" y="3478213"/>
              <a:ext cx="11113" cy="7938"/>
            </a:xfrm>
            <a:custGeom>
              <a:avLst/>
              <a:gdLst>
                <a:gd name="T0" fmla="*/ 0 w 3"/>
                <a:gd name="T1" fmla="*/ 1 h 2"/>
                <a:gd name="T2" fmla="*/ 3 w 3"/>
                <a:gd name="T3" fmla="*/ 2 h 2"/>
                <a:gd name="T4" fmla="*/ 0 w 3"/>
                <a:gd name="T5" fmla="*/ 2 h 2"/>
                <a:gd name="T6" fmla="*/ 0 w 3"/>
                <a:gd name="T7" fmla="*/ 1 h 2"/>
              </a:gdLst>
              <a:ahLst/>
              <a:cxnLst>
                <a:cxn ang="0">
                  <a:pos x="T0" y="T1"/>
                </a:cxn>
                <a:cxn ang="0">
                  <a:pos x="T2" y="T3"/>
                </a:cxn>
                <a:cxn ang="0">
                  <a:pos x="T4" y="T5"/>
                </a:cxn>
                <a:cxn ang="0">
                  <a:pos x="T6" y="T7"/>
                </a:cxn>
              </a:cxnLst>
              <a:rect l="0" t="0" r="r" b="b"/>
              <a:pathLst>
                <a:path w="3" h="2">
                  <a:moveTo>
                    <a:pt x="0" y="1"/>
                  </a:moveTo>
                  <a:cubicBezTo>
                    <a:pt x="2" y="0"/>
                    <a:pt x="3" y="1"/>
                    <a:pt x="3" y="2"/>
                  </a:cubicBezTo>
                  <a:cubicBezTo>
                    <a:pt x="2" y="2"/>
                    <a:pt x="1" y="2"/>
                    <a:pt x="0" y="2"/>
                  </a:cubicBezTo>
                  <a:cubicBezTo>
                    <a:pt x="0" y="2"/>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8" name="Freeform 21">
              <a:extLst>
                <a:ext uri="{FF2B5EF4-FFF2-40B4-BE49-F238E27FC236}">
                  <a16:creationId xmlns:a16="http://schemas.microsoft.com/office/drawing/2014/main" id="{B8AB8AE2-702A-4348-861C-85919EF3E7F3}"/>
                </a:ext>
              </a:extLst>
            </p:cNvPr>
            <p:cNvSpPr/>
            <p:nvPr/>
          </p:nvSpPr>
          <p:spPr bwMode="auto">
            <a:xfrm>
              <a:off x="2681288" y="3489325"/>
              <a:ext cx="261938" cy="38100"/>
            </a:xfrm>
            <a:custGeom>
              <a:avLst/>
              <a:gdLst>
                <a:gd name="T0" fmla="*/ 70 w 70"/>
                <a:gd name="T1" fmla="*/ 6 h 10"/>
                <a:gd name="T2" fmla="*/ 70 w 70"/>
                <a:gd name="T3" fmla="*/ 8 h 10"/>
                <a:gd name="T4" fmla="*/ 67 w 70"/>
                <a:gd name="T5" fmla="*/ 9 h 10"/>
                <a:gd name="T6" fmla="*/ 55 w 70"/>
                <a:gd name="T7" fmla="*/ 9 h 10"/>
                <a:gd name="T8" fmla="*/ 51 w 70"/>
                <a:gd name="T9" fmla="*/ 10 h 10"/>
                <a:gd name="T10" fmla="*/ 48 w 70"/>
                <a:gd name="T11" fmla="*/ 10 h 10"/>
                <a:gd name="T12" fmla="*/ 47 w 70"/>
                <a:gd name="T13" fmla="*/ 10 h 10"/>
                <a:gd name="T14" fmla="*/ 44 w 70"/>
                <a:gd name="T15" fmla="*/ 10 h 10"/>
                <a:gd name="T16" fmla="*/ 44 w 70"/>
                <a:gd name="T17" fmla="*/ 10 h 10"/>
                <a:gd name="T18" fmla="*/ 42 w 70"/>
                <a:gd name="T19" fmla="*/ 10 h 10"/>
                <a:gd name="T20" fmla="*/ 38 w 70"/>
                <a:gd name="T21" fmla="*/ 9 h 10"/>
                <a:gd name="T22" fmla="*/ 23 w 70"/>
                <a:gd name="T23" fmla="*/ 9 h 10"/>
                <a:gd name="T24" fmla="*/ 24 w 70"/>
                <a:gd name="T25" fmla="*/ 8 h 10"/>
                <a:gd name="T26" fmla="*/ 22 w 70"/>
                <a:gd name="T27" fmla="*/ 8 h 10"/>
                <a:gd name="T28" fmla="*/ 20 w 70"/>
                <a:gd name="T29" fmla="*/ 6 h 10"/>
                <a:gd name="T30" fmla="*/ 22 w 70"/>
                <a:gd name="T31" fmla="*/ 5 h 10"/>
                <a:gd name="T32" fmla="*/ 20 w 70"/>
                <a:gd name="T33" fmla="*/ 3 h 10"/>
                <a:gd name="T34" fmla="*/ 11 w 70"/>
                <a:gd name="T35" fmla="*/ 3 h 10"/>
                <a:gd name="T36" fmla="*/ 9 w 70"/>
                <a:gd name="T37" fmla="*/ 2 h 10"/>
                <a:gd name="T38" fmla="*/ 7 w 70"/>
                <a:gd name="T39" fmla="*/ 2 h 10"/>
                <a:gd name="T40" fmla="*/ 3 w 70"/>
                <a:gd name="T41" fmla="*/ 2 h 10"/>
                <a:gd name="T42" fmla="*/ 1 w 70"/>
                <a:gd name="T43" fmla="*/ 0 h 10"/>
                <a:gd name="T44" fmla="*/ 12 w 70"/>
                <a:gd name="T45" fmla="*/ 0 h 10"/>
                <a:gd name="T46" fmla="*/ 14 w 70"/>
                <a:gd name="T47" fmla="*/ 0 h 10"/>
                <a:gd name="T48" fmla="*/ 14 w 70"/>
                <a:gd name="T49" fmla="*/ 1 h 10"/>
                <a:gd name="T50" fmla="*/ 17 w 70"/>
                <a:gd name="T51" fmla="*/ 2 h 10"/>
                <a:gd name="T52" fmla="*/ 26 w 70"/>
                <a:gd name="T53" fmla="*/ 2 h 10"/>
                <a:gd name="T54" fmla="*/ 26 w 70"/>
                <a:gd name="T55" fmla="*/ 5 h 10"/>
                <a:gd name="T56" fmla="*/ 33 w 70"/>
                <a:gd name="T57" fmla="*/ 5 h 10"/>
                <a:gd name="T58" fmla="*/ 33 w 70"/>
                <a:gd name="T59" fmla="*/ 6 h 10"/>
                <a:gd name="T60" fmla="*/ 35 w 70"/>
                <a:gd name="T61" fmla="*/ 6 h 10"/>
                <a:gd name="T62" fmla="*/ 47 w 70"/>
                <a:gd name="T63" fmla="*/ 6 h 10"/>
                <a:gd name="T64" fmla="*/ 48 w 70"/>
                <a:gd name="T65" fmla="*/ 6 h 10"/>
                <a:gd name="T66" fmla="*/ 51 w 70"/>
                <a:gd name="T67" fmla="*/ 5 h 10"/>
                <a:gd name="T68" fmla="*/ 54 w 70"/>
                <a:gd name="T69" fmla="*/ 5 h 10"/>
                <a:gd name="T70" fmla="*/ 70 w 70"/>
                <a:gd name="T71"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0" h="10">
                  <a:moveTo>
                    <a:pt x="70" y="6"/>
                  </a:moveTo>
                  <a:cubicBezTo>
                    <a:pt x="70" y="7"/>
                    <a:pt x="70" y="7"/>
                    <a:pt x="70" y="8"/>
                  </a:cubicBezTo>
                  <a:cubicBezTo>
                    <a:pt x="69" y="8"/>
                    <a:pt x="68" y="9"/>
                    <a:pt x="67" y="9"/>
                  </a:cubicBezTo>
                  <a:cubicBezTo>
                    <a:pt x="62" y="9"/>
                    <a:pt x="59" y="9"/>
                    <a:pt x="55" y="9"/>
                  </a:cubicBezTo>
                  <a:cubicBezTo>
                    <a:pt x="54" y="9"/>
                    <a:pt x="53" y="10"/>
                    <a:pt x="51" y="10"/>
                  </a:cubicBezTo>
                  <a:cubicBezTo>
                    <a:pt x="50" y="10"/>
                    <a:pt x="50" y="10"/>
                    <a:pt x="48" y="10"/>
                  </a:cubicBezTo>
                  <a:cubicBezTo>
                    <a:pt x="49" y="10"/>
                    <a:pt x="48" y="10"/>
                    <a:pt x="47" y="10"/>
                  </a:cubicBezTo>
                  <a:cubicBezTo>
                    <a:pt x="47" y="10"/>
                    <a:pt x="44" y="10"/>
                    <a:pt x="44" y="10"/>
                  </a:cubicBezTo>
                  <a:cubicBezTo>
                    <a:pt x="43" y="10"/>
                    <a:pt x="44" y="10"/>
                    <a:pt x="44" y="10"/>
                  </a:cubicBezTo>
                  <a:cubicBezTo>
                    <a:pt x="42" y="10"/>
                    <a:pt x="42" y="10"/>
                    <a:pt x="42" y="10"/>
                  </a:cubicBezTo>
                  <a:cubicBezTo>
                    <a:pt x="39" y="10"/>
                    <a:pt x="39" y="9"/>
                    <a:pt x="38" y="9"/>
                  </a:cubicBezTo>
                  <a:cubicBezTo>
                    <a:pt x="33" y="9"/>
                    <a:pt x="28" y="10"/>
                    <a:pt x="23" y="9"/>
                  </a:cubicBezTo>
                  <a:cubicBezTo>
                    <a:pt x="23" y="9"/>
                    <a:pt x="24" y="9"/>
                    <a:pt x="24" y="8"/>
                  </a:cubicBezTo>
                  <a:cubicBezTo>
                    <a:pt x="23" y="8"/>
                    <a:pt x="22" y="8"/>
                    <a:pt x="22" y="8"/>
                  </a:cubicBezTo>
                  <a:cubicBezTo>
                    <a:pt x="21" y="7"/>
                    <a:pt x="22" y="6"/>
                    <a:pt x="20" y="6"/>
                  </a:cubicBezTo>
                  <a:cubicBezTo>
                    <a:pt x="20" y="5"/>
                    <a:pt x="22" y="5"/>
                    <a:pt x="22" y="5"/>
                  </a:cubicBezTo>
                  <a:cubicBezTo>
                    <a:pt x="22" y="4"/>
                    <a:pt x="19" y="4"/>
                    <a:pt x="20" y="3"/>
                  </a:cubicBezTo>
                  <a:cubicBezTo>
                    <a:pt x="18" y="4"/>
                    <a:pt x="14" y="3"/>
                    <a:pt x="11" y="3"/>
                  </a:cubicBezTo>
                  <a:cubicBezTo>
                    <a:pt x="9" y="4"/>
                    <a:pt x="10" y="3"/>
                    <a:pt x="9" y="2"/>
                  </a:cubicBezTo>
                  <a:cubicBezTo>
                    <a:pt x="8" y="2"/>
                    <a:pt x="7" y="3"/>
                    <a:pt x="7" y="2"/>
                  </a:cubicBezTo>
                  <a:cubicBezTo>
                    <a:pt x="6" y="2"/>
                    <a:pt x="5" y="2"/>
                    <a:pt x="3" y="2"/>
                  </a:cubicBezTo>
                  <a:cubicBezTo>
                    <a:pt x="6" y="1"/>
                    <a:pt x="0" y="2"/>
                    <a:pt x="1" y="0"/>
                  </a:cubicBezTo>
                  <a:cubicBezTo>
                    <a:pt x="5" y="1"/>
                    <a:pt x="8" y="0"/>
                    <a:pt x="12" y="0"/>
                  </a:cubicBezTo>
                  <a:cubicBezTo>
                    <a:pt x="12" y="1"/>
                    <a:pt x="13" y="0"/>
                    <a:pt x="14" y="0"/>
                  </a:cubicBezTo>
                  <a:cubicBezTo>
                    <a:pt x="14" y="1"/>
                    <a:pt x="13" y="1"/>
                    <a:pt x="14" y="1"/>
                  </a:cubicBezTo>
                  <a:cubicBezTo>
                    <a:pt x="15" y="2"/>
                    <a:pt x="18" y="1"/>
                    <a:pt x="17" y="2"/>
                  </a:cubicBezTo>
                  <a:cubicBezTo>
                    <a:pt x="19" y="1"/>
                    <a:pt x="22" y="3"/>
                    <a:pt x="26" y="2"/>
                  </a:cubicBezTo>
                  <a:cubicBezTo>
                    <a:pt x="25" y="4"/>
                    <a:pt x="28" y="4"/>
                    <a:pt x="26" y="5"/>
                  </a:cubicBezTo>
                  <a:cubicBezTo>
                    <a:pt x="28" y="5"/>
                    <a:pt x="30" y="5"/>
                    <a:pt x="33" y="5"/>
                  </a:cubicBezTo>
                  <a:cubicBezTo>
                    <a:pt x="33" y="5"/>
                    <a:pt x="28" y="7"/>
                    <a:pt x="33" y="6"/>
                  </a:cubicBezTo>
                  <a:cubicBezTo>
                    <a:pt x="33" y="6"/>
                    <a:pt x="34" y="6"/>
                    <a:pt x="35" y="6"/>
                  </a:cubicBezTo>
                  <a:cubicBezTo>
                    <a:pt x="38" y="6"/>
                    <a:pt x="42" y="6"/>
                    <a:pt x="47" y="6"/>
                  </a:cubicBezTo>
                  <a:cubicBezTo>
                    <a:pt x="47" y="6"/>
                    <a:pt x="49" y="6"/>
                    <a:pt x="48" y="6"/>
                  </a:cubicBezTo>
                  <a:cubicBezTo>
                    <a:pt x="51" y="6"/>
                    <a:pt x="46" y="5"/>
                    <a:pt x="51" y="5"/>
                  </a:cubicBezTo>
                  <a:cubicBezTo>
                    <a:pt x="52" y="5"/>
                    <a:pt x="53" y="5"/>
                    <a:pt x="54" y="5"/>
                  </a:cubicBezTo>
                  <a:cubicBezTo>
                    <a:pt x="58" y="5"/>
                    <a:pt x="65" y="5"/>
                    <a:pt x="7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9" name="Freeform 22">
              <a:extLst>
                <a:ext uri="{FF2B5EF4-FFF2-40B4-BE49-F238E27FC236}">
                  <a16:creationId xmlns:a16="http://schemas.microsoft.com/office/drawing/2014/main" id="{8019B668-1793-42C8-9BE0-90C54D6A1D15}"/>
                </a:ext>
              </a:extLst>
            </p:cNvPr>
            <p:cNvSpPr/>
            <p:nvPr/>
          </p:nvSpPr>
          <p:spPr bwMode="auto">
            <a:xfrm>
              <a:off x="4930775" y="3489325"/>
              <a:ext cx="266700" cy="93663"/>
            </a:xfrm>
            <a:custGeom>
              <a:avLst/>
              <a:gdLst>
                <a:gd name="T0" fmla="*/ 59 w 71"/>
                <a:gd name="T1" fmla="*/ 0 h 25"/>
                <a:gd name="T2" fmla="*/ 70 w 71"/>
                <a:gd name="T3" fmla="*/ 0 h 25"/>
                <a:gd name="T4" fmla="*/ 69 w 71"/>
                <a:gd name="T5" fmla="*/ 2 h 25"/>
                <a:gd name="T6" fmla="*/ 57 w 71"/>
                <a:gd name="T7" fmla="*/ 3 h 25"/>
                <a:gd name="T8" fmla="*/ 55 w 71"/>
                <a:gd name="T9" fmla="*/ 4 h 25"/>
                <a:gd name="T10" fmla="*/ 53 w 71"/>
                <a:gd name="T11" fmla="*/ 4 h 25"/>
                <a:gd name="T12" fmla="*/ 51 w 71"/>
                <a:gd name="T13" fmla="*/ 5 h 25"/>
                <a:gd name="T14" fmla="*/ 49 w 71"/>
                <a:gd name="T15" fmla="*/ 5 h 25"/>
                <a:gd name="T16" fmla="*/ 45 w 71"/>
                <a:gd name="T17" fmla="*/ 5 h 25"/>
                <a:gd name="T18" fmla="*/ 41 w 71"/>
                <a:gd name="T19" fmla="*/ 6 h 25"/>
                <a:gd name="T20" fmla="*/ 40 w 71"/>
                <a:gd name="T21" fmla="*/ 7 h 25"/>
                <a:gd name="T22" fmla="*/ 35 w 71"/>
                <a:gd name="T23" fmla="*/ 8 h 25"/>
                <a:gd name="T24" fmla="*/ 32 w 71"/>
                <a:gd name="T25" fmla="*/ 9 h 25"/>
                <a:gd name="T26" fmla="*/ 30 w 71"/>
                <a:gd name="T27" fmla="*/ 10 h 25"/>
                <a:gd name="T28" fmla="*/ 29 w 71"/>
                <a:gd name="T29" fmla="*/ 11 h 25"/>
                <a:gd name="T30" fmla="*/ 24 w 71"/>
                <a:gd name="T31" fmla="*/ 12 h 25"/>
                <a:gd name="T32" fmla="*/ 23 w 71"/>
                <a:gd name="T33" fmla="*/ 13 h 25"/>
                <a:gd name="T34" fmla="*/ 19 w 71"/>
                <a:gd name="T35" fmla="*/ 14 h 25"/>
                <a:gd name="T36" fmla="*/ 17 w 71"/>
                <a:gd name="T37" fmla="*/ 16 h 25"/>
                <a:gd name="T38" fmla="*/ 18 w 71"/>
                <a:gd name="T39" fmla="*/ 18 h 25"/>
                <a:gd name="T40" fmla="*/ 15 w 71"/>
                <a:gd name="T41" fmla="*/ 19 h 25"/>
                <a:gd name="T42" fmla="*/ 17 w 71"/>
                <a:gd name="T43" fmla="*/ 21 h 25"/>
                <a:gd name="T44" fmla="*/ 16 w 71"/>
                <a:gd name="T45" fmla="*/ 22 h 25"/>
                <a:gd name="T46" fmla="*/ 17 w 71"/>
                <a:gd name="T47" fmla="*/ 22 h 25"/>
                <a:gd name="T48" fmla="*/ 18 w 71"/>
                <a:gd name="T49" fmla="*/ 22 h 25"/>
                <a:gd name="T50" fmla="*/ 21 w 71"/>
                <a:gd name="T51" fmla="*/ 23 h 25"/>
                <a:gd name="T52" fmla="*/ 20 w 71"/>
                <a:gd name="T53" fmla="*/ 25 h 25"/>
                <a:gd name="T54" fmla="*/ 11 w 71"/>
                <a:gd name="T55" fmla="*/ 25 h 25"/>
                <a:gd name="T56" fmla="*/ 12 w 71"/>
                <a:gd name="T57" fmla="*/ 24 h 25"/>
                <a:gd name="T58" fmla="*/ 9 w 71"/>
                <a:gd name="T59" fmla="*/ 23 h 25"/>
                <a:gd name="T60" fmla="*/ 7 w 71"/>
                <a:gd name="T61" fmla="*/ 22 h 25"/>
                <a:gd name="T62" fmla="*/ 5 w 71"/>
                <a:gd name="T63" fmla="*/ 22 h 25"/>
                <a:gd name="T64" fmla="*/ 2 w 71"/>
                <a:gd name="T65" fmla="*/ 22 h 25"/>
                <a:gd name="T66" fmla="*/ 1 w 71"/>
                <a:gd name="T67" fmla="*/ 19 h 25"/>
                <a:gd name="T68" fmla="*/ 6 w 71"/>
                <a:gd name="T69" fmla="*/ 18 h 25"/>
                <a:gd name="T70" fmla="*/ 5 w 71"/>
                <a:gd name="T71" fmla="*/ 17 h 25"/>
                <a:gd name="T72" fmla="*/ 6 w 71"/>
                <a:gd name="T73" fmla="*/ 17 h 25"/>
                <a:gd name="T74" fmla="*/ 11 w 71"/>
                <a:gd name="T75" fmla="*/ 16 h 25"/>
                <a:gd name="T76" fmla="*/ 11 w 71"/>
                <a:gd name="T77" fmla="*/ 14 h 25"/>
                <a:gd name="T78" fmla="*/ 14 w 71"/>
                <a:gd name="T79" fmla="*/ 13 h 25"/>
                <a:gd name="T80" fmla="*/ 16 w 71"/>
                <a:gd name="T81" fmla="*/ 12 h 25"/>
                <a:gd name="T82" fmla="*/ 16 w 71"/>
                <a:gd name="T83" fmla="*/ 9 h 25"/>
                <a:gd name="T84" fmla="*/ 24 w 71"/>
                <a:gd name="T85" fmla="*/ 8 h 25"/>
                <a:gd name="T86" fmla="*/ 25 w 71"/>
                <a:gd name="T87" fmla="*/ 7 h 25"/>
                <a:gd name="T88" fmla="*/ 26 w 71"/>
                <a:gd name="T89" fmla="*/ 7 h 25"/>
                <a:gd name="T90" fmla="*/ 28 w 71"/>
                <a:gd name="T91" fmla="*/ 6 h 25"/>
                <a:gd name="T92" fmla="*/ 29 w 71"/>
                <a:gd name="T93" fmla="*/ 5 h 25"/>
                <a:gd name="T94" fmla="*/ 34 w 71"/>
                <a:gd name="T95" fmla="*/ 5 h 25"/>
                <a:gd name="T96" fmla="*/ 40 w 71"/>
                <a:gd name="T97" fmla="*/ 4 h 25"/>
                <a:gd name="T98" fmla="*/ 41 w 71"/>
                <a:gd name="T99" fmla="*/ 4 h 25"/>
                <a:gd name="T100" fmla="*/ 43 w 71"/>
                <a:gd name="T101" fmla="*/ 4 h 25"/>
                <a:gd name="T102" fmla="*/ 44 w 71"/>
                <a:gd name="T103" fmla="*/ 3 h 25"/>
                <a:gd name="T104" fmla="*/ 45 w 71"/>
                <a:gd name="T105" fmla="*/ 3 h 25"/>
                <a:gd name="T106" fmla="*/ 52 w 71"/>
                <a:gd name="T107" fmla="*/ 3 h 25"/>
                <a:gd name="T108" fmla="*/ 54 w 71"/>
                <a:gd name="T109" fmla="*/ 2 h 25"/>
                <a:gd name="T110" fmla="*/ 55 w 71"/>
                <a:gd name="T111" fmla="*/ 2 h 25"/>
                <a:gd name="T112" fmla="*/ 59 w 71"/>
                <a:gd name="T11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1" h="25">
                  <a:moveTo>
                    <a:pt x="59" y="0"/>
                  </a:moveTo>
                  <a:cubicBezTo>
                    <a:pt x="62" y="2"/>
                    <a:pt x="66" y="0"/>
                    <a:pt x="70" y="0"/>
                  </a:cubicBezTo>
                  <a:cubicBezTo>
                    <a:pt x="71" y="1"/>
                    <a:pt x="69" y="1"/>
                    <a:pt x="69" y="2"/>
                  </a:cubicBezTo>
                  <a:cubicBezTo>
                    <a:pt x="66" y="1"/>
                    <a:pt x="61" y="3"/>
                    <a:pt x="57" y="3"/>
                  </a:cubicBezTo>
                  <a:cubicBezTo>
                    <a:pt x="55" y="3"/>
                    <a:pt x="55" y="4"/>
                    <a:pt x="55" y="4"/>
                  </a:cubicBezTo>
                  <a:cubicBezTo>
                    <a:pt x="54" y="4"/>
                    <a:pt x="53" y="4"/>
                    <a:pt x="53" y="4"/>
                  </a:cubicBezTo>
                  <a:cubicBezTo>
                    <a:pt x="52" y="4"/>
                    <a:pt x="51" y="5"/>
                    <a:pt x="51" y="5"/>
                  </a:cubicBezTo>
                  <a:cubicBezTo>
                    <a:pt x="50" y="5"/>
                    <a:pt x="50" y="5"/>
                    <a:pt x="49" y="5"/>
                  </a:cubicBezTo>
                  <a:cubicBezTo>
                    <a:pt x="48" y="5"/>
                    <a:pt x="46" y="5"/>
                    <a:pt x="45" y="5"/>
                  </a:cubicBezTo>
                  <a:cubicBezTo>
                    <a:pt x="44" y="5"/>
                    <a:pt x="42" y="6"/>
                    <a:pt x="41" y="6"/>
                  </a:cubicBezTo>
                  <a:cubicBezTo>
                    <a:pt x="40" y="6"/>
                    <a:pt x="40" y="7"/>
                    <a:pt x="40" y="7"/>
                  </a:cubicBezTo>
                  <a:cubicBezTo>
                    <a:pt x="39" y="7"/>
                    <a:pt x="35" y="7"/>
                    <a:pt x="35" y="8"/>
                  </a:cubicBezTo>
                  <a:cubicBezTo>
                    <a:pt x="35" y="9"/>
                    <a:pt x="32" y="9"/>
                    <a:pt x="32" y="9"/>
                  </a:cubicBezTo>
                  <a:cubicBezTo>
                    <a:pt x="31" y="9"/>
                    <a:pt x="30" y="10"/>
                    <a:pt x="30" y="10"/>
                  </a:cubicBezTo>
                  <a:cubicBezTo>
                    <a:pt x="29" y="10"/>
                    <a:pt x="29" y="11"/>
                    <a:pt x="29" y="11"/>
                  </a:cubicBezTo>
                  <a:cubicBezTo>
                    <a:pt x="26" y="12"/>
                    <a:pt x="26" y="11"/>
                    <a:pt x="24" y="12"/>
                  </a:cubicBezTo>
                  <a:cubicBezTo>
                    <a:pt x="23" y="12"/>
                    <a:pt x="23" y="12"/>
                    <a:pt x="23" y="13"/>
                  </a:cubicBezTo>
                  <a:cubicBezTo>
                    <a:pt x="23" y="13"/>
                    <a:pt x="20" y="13"/>
                    <a:pt x="19" y="14"/>
                  </a:cubicBezTo>
                  <a:cubicBezTo>
                    <a:pt x="19" y="14"/>
                    <a:pt x="20" y="16"/>
                    <a:pt x="17" y="16"/>
                  </a:cubicBezTo>
                  <a:cubicBezTo>
                    <a:pt x="17" y="16"/>
                    <a:pt x="16" y="18"/>
                    <a:pt x="18" y="18"/>
                  </a:cubicBezTo>
                  <a:cubicBezTo>
                    <a:pt x="17" y="19"/>
                    <a:pt x="16" y="19"/>
                    <a:pt x="15" y="19"/>
                  </a:cubicBezTo>
                  <a:cubicBezTo>
                    <a:pt x="14" y="21"/>
                    <a:pt x="17" y="20"/>
                    <a:pt x="17" y="21"/>
                  </a:cubicBezTo>
                  <a:cubicBezTo>
                    <a:pt x="17" y="21"/>
                    <a:pt x="15" y="21"/>
                    <a:pt x="16" y="22"/>
                  </a:cubicBezTo>
                  <a:cubicBezTo>
                    <a:pt x="16" y="22"/>
                    <a:pt x="18" y="22"/>
                    <a:pt x="17" y="22"/>
                  </a:cubicBezTo>
                  <a:cubicBezTo>
                    <a:pt x="18" y="22"/>
                    <a:pt x="18" y="22"/>
                    <a:pt x="18" y="22"/>
                  </a:cubicBezTo>
                  <a:cubicBezTo>
                    <a:pt x="19" y="22"/>
                    <a:pt x="19" y="23"/>
                    <a:pt x="21" y="23"/>
                  </a:cubicBezTo>
                  <a:cubicBezTo>
                    <a:pt x="21" y="24"/>
                    <a:pt x="20" y="24"/>
                    <a:pt x="20" y="25"/>
                  </a:cubicBezTo>
                  <a:cubicBezTo>
                    <a:pt x="17" y="25"/>
                    <a:pt x="14" y="25"/>
                    <a:pt x="11" y="25"/>
                  </a:cubicBezTo>
                  <a:cubicBezTo>
                    <a:pt x="11" y="25"/>
                    <a:pt x="12" y="24"/>
                    <a:pt x="12" y="24"/>
                  </a:cubicBezTo>
                  <a:cubicBezTo>
                    <a:pt x="11" y="23"/>
                    <a:pt x="10" y="24"/>
                    <a:pt x="9" y="23"/>
                  </a:cubicBezTo>
                  <a:cubicBezTo>
                    <a:pt x="8" y="23"/>
                    <a:pt x="8" y="22"/>
                    <a:pt x="7" y="22"/>
                  </a:cubicBezTo>
                  <a:cubicBezTo>
                    <a:pt x="7" y="22"/>
                    <a:pt x="5" y="22"/>
                    <a:pt x="5" y="22"/>
                  </a:cubicBezTo>
                  <a:cubicBezTo>
                    <a:pt x="4" y="22"/>
                    <a:pt x="4" y="22"/>
                    <a:pt x="2" y="22"/>
                  </a:cubicBezTo>
                  <a:cubicBezTo>
                    <a:pt x="2" y="21"/>
                    <a:pt x="0" y="21"/>
                    <a:pt x="1" y="19"/>
                  </a:cubicBezTo>
                  <a:cubicBezTo>
                    <a:pt x="4" y="21"/>
                    <a:pt x="1" y="17"/>
                    <a:pt x="6" y="18"/>
                  </a:cubicBezTo>
                  <a:cubicBezTo>
                    <a:pt x="7" y="18"/>
                    <a:pt x="5" y="17"/>
                    <a:pt x="5" y="17"/>
                  </a:cubicBezTo>
                  <a:cubicBezTo>
                    <a:pt x="5" y="17"/>
                    <a:pt x="8" y="17"/>
                    <a:pt x="6" y="17"/>
                  </a:cubicBezTo>
                  <a:cubicBezTo>
                    <a:pt x="7" y="16"/>
                    <a:pt x="9" y="16"/>
                    <a:pt x="11" y="16"/>
                  </a:cubicBezTo>
                  <a:cubicBezTo>
                    <a:pt x="10" y="15"/>
                    <a:pt x="14" y="14"/>
                    <a:pt x="11" y="14"/>
                  </a:cubicBezTo>
                  <a:cubicBezTo>
                    <a:pt x="11" y="13"/>
                    <a:pt x="13" y="13"/>
                    <a:pt x="14" y="13"/>
                  </a:cubicBezTo>
                  <a:cubicBezTo>
                    <a:pt x="14" y="12"/>
                    <a:pt x="15" y="12"/>
                    <a:pt x="16" y="12"/>
                  </a:cubicBezTo>
                  <a:cubicBezTo>
                    <a:pt x="14" y="11"/>
                    <a:pt x="17" y="11"/>
                    <a:pt x="16" y="9"/>
                  </a:cubicBezTo>
                  <a:cubicBezTo>
                    <a:pt x="20" y="9"/>
                    <a:pt x="21" y="8"/>
                    <a:pt x="24" y="8"/>
                  </a:cubicBezTo>
                  <a:cubicBezTo>
                    <a:pt x="25" y="8"/>
                    <a:pt x="24" y="7"/>
                    <a:pt x="25" y="7"/>
                  </a:cubicBezTo>
                  <a:cubicBezTo>
                    <a:pt x="25" y="7"/>
                    <a:pt x="26" y="7"/>
                    <a:pt x="26" y="7"/>
                  </a:cubicBezTo>
                  <a:cubicBezTo>
                    <a:pt x="26" y="7"/>
                    <a:pt x="27" y="7"/>
                    <a:pt x="28" y="6"/>
                  </a:cubicBezTo>
                  <a:cubicBezTo>
                    <a:pt x="28" y="6"/>
                    <a:pt x="29" y="6"/>
                    <a:pt x="29" y="5"/>
                  </a:cubicBezTo>
                  <a:cubicBezTo>
                    <a:pt x="31" y="5"/>
                    <a:pt x="32" y="5"/>
                    <a:pt x="34" y="5"/>
                  </a:cubicBezTo>
                  <a:cubicBezTo>
                    <a:pt x="35" y="4"/>
                    <a:pt x="36" y="5"/>
                    <a:pt x="40" y="4"/>
                  </a:cubicBezTo>
                  <a:cubicBezTo>
                    <a:pt x="41" y="4"/>
                    <a:pt x="40" y="4"/>
                    <a:pt x="41" y="4"/>
                  </a:cubicBezTo>
                  <a:cubicBezTo>
                    <a:pt x="42" y="4"/>
                    <a:pt x="43" y="4"/>
                    <a:pt x="43" y="4"/>
                  </a:cubicBezTo>
                  <a:cubicBezTo>
                    <a:pt x="44" y="4"/>
                    <a:pt x="42" y="3"/>
                    <a:pt x="44" y="3"/>
                  </a:cubicBezTo>
                  <a:cubicBezTo>
                    <a:pt x="44" y="3"/>
                    <a:pt x="44" y="3"/>
                    <a:pt x="45" y="3"/>
                  </a:cubicBezTo>
                  <a:cubicBezTo>
                    <a:pt x="46" y="3"/>
                    <a:pt x="49" y="3"/>
                    <a:pt x="52" y="3"/>
                  </a:cubicBezTo>
                  <a:cubicBezTo>
                    <a:pt x="53" y="3"/>
                    <a:pt x="53" y="3"/>
                    <a:pt x="54" y="2"/>
                  </a:cubicBezTo>
                  <a:cubicBezTo>
                    <a:pt x="54" y="2"/>
                    <a:pt x="55" y="2"/>
                    <a:pt x="55" y="2"/>
                  </a:cubicBezTo>
                  <a:cubicBezTo>
                    <a:pt x="57" y="1"/>
                    <a:pt x="59" y="3"/>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0" name="Freeform 23">
              <a:extLst>
                <a:ext uri="{FF2B5EF4-FFF2-40B4-BE49-F238E27FC236}">
                  <a16:creationId xmlns:a16="http://schemas.microsoft.com/office/drawing/2014/main" id="{88F86EEE-A3B7-48CE-93CA-DC346EC8670A}"/>
                </a:ext>
              </a:extLst>
            </p:cNvPr>
            <p:cNvSpPr/>
            <p:nvPr/>
          </p:nvSpPr>
          <p:spPr bwMode="auto">
            <a:xfrm>
              <a:off x="2613025" y="3492500"/>
              <a:ext cx="26988" cy="7938"/>
            </a:xfrm>
            <a:custGeom>
              <a:avLst/>
              <a:gdLst>
                <a:gd name="T0" fmla="*/ 5 w 7"/>
                <a:gd name="T1" fmla="*/ 0 h 2"/>
                <a:gd name="T2" fmla="*/ 7 w 7"/>
                <a:gd name="T3" fmla="*/ 0 h 2"/>
                <a:gd name="T4" fmla="*/ 5 w 7"/>
                <a:gd name="T5" fmla="*/ 0 h 2"/>
              </a:gdLst>
              <a:ahLst/>
              <a:cxnLst>
                <a:cxn ang="0">
                  <a:pos x="T0" y="T1"/>
                </a:cxn>
                <a:cxn ang="0">
                  <a:pos x="T2" y="T3"/>
                </a:cxn>
                <a:cxn ang="0">
                  <a:pos x="T4" y="T5"/>
                </a:cxn>
              </a:cxnLst>
              <a:rect l="0" t="0" r="r" b="b"/>
              <a:pathLst>
                <a:path w="7" h="2">
                  <a:moveTo>
                    <a:pt x="5" y="0"/>
                  </a:moveTo>
                  <a:cubicBezTo>
                    <a:pt x="6" y="0"/>
                    <a:pt x="6" y="0"/>
                    <a:pt x="7" y="0"/>
                  </a:cubicBezTo>
                  <a:cubicBezTo>
                    <a:pt x="7" y="2"/>
                    <a:pt x="0"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1" name="Freeform 24">
              <a:extLst>
                <a:ext uri="{FF2B5EF4-FFF2-40B4-BE49-F238E27FC236}">
                  <a16:creationId xmlns:a16="http://schemas.microsoft.com/office/drawing/2014/main" id="{CD071DEE-509F-4A44-9C2F-B0B2021AE920}"/>
                </a:ext>
              </a:extLst>
            </p:cNvPr>
            <p:cNvSpPr/>
            <p:nvPr/>
          </p:nvSpPr>
          <p:spPr bwMode="auto">
            <a:xfrm>
              <a:off x="6227763" y="3500438"/>
              <a:ext cx="79375" cy="30163"/>
            </a:xfrm>
            <a:custGeom>
              <a:avLst/>
              <a:gdLst>
                <a:gd name="T0" fmla="*/ 6 w 21"/>
                <a:gd name="T1" fmla="*/ 0 h 8"/>
                <a:gd name="T2" fmla="*/ 7 w 21"/>
                <a:gd name="T3" fmla="*/ 1 h 8"/>
                <a:gd name="T4" fmla="*/ 13 w 21"/>
                <a:gd name="T5" fmla="*/ 2 h 8"/>
                <a:gd name="T6" fmla="*/ 16 w 21"/>
                <a:gd name="T7" fmla="*/ 1 h 8"/>
                <a:gd name="T8" fmla="*/ 21 w 21"/>
                <a:gd name="T9" fmla="*/ 2 h 8"/>
                <a:gd name="T10" fmla="*/ 20 w 21"/>
                <a:gd name="T11" fmla="*/ 4 h 8"/>
                <a:gd name="T12" fmla="*/ 12 w 21"/>
                <a:gd name="T13" fmla="*/ 5 h 8"/>
                <a:gd name="T14" fmla="*/ 12 w 21"/>
                <a:gd name="T15" fmla="*/ 6 h 8"/>
                <a:gd name="T16" fmla="*/ 10 w 21"/>
                <a:gd name="T17" fmla="*/ 7 h 8"/>
                <a:gd name="T18" fmla="*/ 7 w 21"/>
                <a:gd name="T19" fmla="*/ 7 h 8"/>
                <a:gd name="T20" fmla="*/ 3 w 21"/>
                <a:gd name="T21" fmla="*/ 6 h 8"/>
                <a:gd name="T22" fmla="*/ 0 w 21"/>
                <a:gd name="T23" fmla="*/ 2 h 8"/>
                <a:gd name="T24" fmla="*/ 6 w 21"/>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8">
                  <a:moveTo>
                    <a:pt x="6" y="0"/>
                  </a:moveTo>
                  <a:cubicBezTo>
                    <a:pt x="6" y="0"/>
                    <a:pt x="7" y="1"/>
                    <a:pt x="7" y="1"/>
                  </a:cubicBezTo>
                  <a:cubicBezTo>
                    <a:pt x="7" y="2"/>
                    <a:pt x="11" y="2"/>
                    <a:pt x="13" y="2"/>
                  </a:cubicBezTo>
                  <a:cubicBezTo>
                    <a:pt x="14" y="3"/>
                    <a:pt x="15" y="1"/>
                    <a:pt x="16" y="1"/>
                  </a:cubicBezTo>
                  <a:cubicBezTo>
                    <a:pt x="17" y="1"/>
                    <a:pt x="18" y="2"/>
                    <a:pt x="21" y="2"/>
                  </a:cubicBezTo>
                  <a:cubicBezTo>
                    <a:pt x="21" y="2"/>
                    <a:pt x="16" y="3"/>
                    <a:pt x="20" y="4"/>
                  </a:cubicBezTo>
                  <a:cubicBezTo>
                    <a:pt x="18" y="5"/>
                    <a:pt x="15" y="5"/>
                    <a:pt x="12" y="5"/>
                  </a:cubicBezTo>
                  <a:cubicBezTo>
                    <a:pt x="10" y="5"/>
                    <a:pt x="11" y="6"/>
                    <a:pt x="12" y="6"/>
                  </a:cubicBezTo>
                  <a:cubicBezTo>
                    <a:pt x="13" y="7"/>
                    <a:pt x="6" y="6"/>
                    <a:pt x="10" y="7"/>
                  </a:cubicBezTo>
                  <a:cubicBezTo>
                    <a:pt x="9" y="8"/>
                    <a:pt x="6" y="6"/>
                    <a:pt x="7" y="7"/>
                  </a:cubicBezTo>
                  <a:cubicBezTo>
                    <a:pt x="5" y="7"/>
                    <a:pt x="6" y="6"/>
                    <a:pt x="3" y="6"/>
                  </a:cubicBezTo>
                  <a:cubicBezTo>
                    <a:pt x="2" y="5"/>
                    <a:pt x="2" y="3"/>
                    <a:pt x="0" y="2"/>
                  </a:cubicBezTo>
                  <a:cubicBezTo>
                    <a:pt x="1" y="1"/>
                    <a:pt x="6" y="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2" name="Freeform 25">
              <a:extLst>
                <a:ext uri="{FF2B5EF4-FFF2-40B4-BE49-F238E27FC236}">
                  <a16:creationId xmlns:a16="http://schemas.microsoft.com/office/drawing/2014/main" id="{B49B6ED4-30CF-474F-9541-D1953C0723E4}"/>
                </a:ext>
              </a:extLst>
            </p:cNvPr>
            <p:cNvSpPr/>
            <p:nvPr/>
          </p:nvSpPr>
          <p:spPr bwMode="auto">
            <a:xfrm>
              <a:off x="2343150" y="3503613"/>
              <a:ext cx="22225" cy="7938"/>
            </a:xfrm>
            <a:custGeom>
              <a:avLst/>
              <a:gdLst>
                <a:gd name="T0" fmla="*/ 3 w 6"/>
                <a:gd name="T1" fmla="*/ 0 h 2"/>
                <a:gd name="T2" fmla="*/ 4 w 6"/>
                <a:gd name="T3" fmla="*/ 2 h 2"/>
                <a:gd name="T4" fmla="*/ 0 w 6"/>
                <a:gd name="T5" fmla="*/ 2 h 2"/>
                <a:gd name="T6" fmla="*/ 3 w 6"/>
                <a:gd name="T7" fmla="*/ 0 h 2"/>
              </a:gdLst>
              <a:ahLst/>
              <a:cxnLst>
                <a:cxn ang="0">
                  <a:pos x="T0" y="T1"/>
                </a:cxn>
                <a:cxn ang="0">
                  <a:pos x="T2" y="T3"/>
                </a:cxn>
                <a:cxn ang="0">
                  <a:pos x="T4" y="T5"/>
                </a:cxn>
                <a:cxn ang="0">
                  <a:pos x="T6" y="T7"/>
                </a:cxn>
              </a:cxnLst>
              <a:rect l="0" t="0" r="r" b="b"/>
              <a:pathLst>
                <a:path w="6" h="2">
                  <a:moveTo>
                    <a:pt x="3" y="0"/>
                  </a:moveTo>
                  <a:cubicBezTo>
                    <a:pt x="6" y="1"/>
                    <a:pt x="4" y="1"/>
                    <a:pt x="4" y="2"/>
                  </a:cubicBezTo>
                  <a:cubicBezTo>
                    <a:pt x="3" y="2"/>
                    <a:pt x="2" y="2"/>
                    <a:pt x="0" y="2"/>
                  </a:cubicBezTo>
                  <a:cubicBezTo>
                    <a:pt x="0" y="1"/>
                    <a:pt x="3"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3" name="Freeform 26">
              <a:extLst>
                <a:ext uri="{FF2B5EF4-FFF2-40B4-BE49-F238E27FC236}">
                  <a16:creationId xmlns:a16="http://schemas.microsoft.com/office/drawing/2014/main" id="{1D5C8B55-E59B-4391-9F0A-9350FC1C5A54}"/>
                </a:ext>
              </a:extLst>
            </p:cNvPr>
            <p:cNvSpPr/>
            <p:nvPr/>
          </p:nvSpPr>
          <p:spPr bwMode="auto">
            <a:xfrm>
              <a:off x="6313488" y="3503613"/>
              <a:ext cx="38100" cy="19050"/>
            </a:xfrm>
            <a:custGeom>
              <a:avLst/>
              <a:gdLst>
                <a:gd name="T0" fmla="*/ 0 w 10"/>
                <a:gd name="T1" fmla="*/ 2 h 5"/>
                <a:gd name="T2" fmla="*/ 10 w 10"/>
                <a:gd name="T3" fmla="*/ 3 h 5"/>
                <a:gd name="T4" fmla="*/ 6 w 10"/>
                <a:gd name="T5" fmla="*/ 5 h 5"/>
                <a:gd name="T6" fmla="*/ 4 w 10"/>
                <a:gd name="T7" fmla="*/ 4 h 5"/>
                <a:gd name="T8" fmla="*/ 2 w 10"/>
                <a:gd name="T9" fmla="*/ 4 h 5"/>
                <a:gd name="T10" fmla="*/ 0 w 10"/>
                <a:gd name="T11" fmla="*/ 2 h 5"/>
              </a:gdLst>
              <a:ahLst/>
              <a:cxnLst>
                <a:cxn ang="0">
                  <a:pos x="T0" y="T1"/>
                </a:cxn>
                <a:cxn ang="0">
                  <a:pos x="T2" y="T3"/>
                </a:cxn>
                <a:cxn ang="0">
                  <a:pos x="T4" y="T5"/>
                </a:cxn>
                <a:cxn ang="0">
                  <a:pos x="T6" y="T7"/>
                </a:cxn>
                <a:cxn ang="0">
                  <a:pos x="T8" y="T9"/>
                </a:cxn>
                <a:cxn ang="0">
                  <a:pos x="T10" y="T11"/>
                </a:cxn>
              </a:cxnLst>
              <a:rect l="0" t="0" r="r" b="b"/>
              <a:pathLst>
                <a:path w="10" h="5">
                  <a:moveTo>
                    <a:pt x="0" y="2"/>
                  </a:moveTo>
                  <a:cubicBezTo>
                    <a:pt x="3" y="0"/>
                    <a:pt x="9" y="2"/>
                    <a:pt x="10" y="3"/>
                  </a:cubicBezTo>
                  <a:cubicBezTo>
                    <a:pt x="10" y="4"/>
                    <a:pt x="6" y="3"/>
                    <a:pt x="6" y="5"/>
                  </a:cubicBezTo>
                  <a:cubicBezTo>
                    <a:pt x="5" y="5"/>
                    <a:pt x="5" y="4"/>
                    <a:pt x="4" y="4"/>
                  </a:cubicBezTo>
                  <a:cubicBezTo>
                    <a:pt x="4" y="4"/>
                    <a:pt x="3" y="4"/>
                    <a:pt x="2" y="4"/>
                  </a:cubicBezTo>
                  <a:cubicBezTo>
                    <a:pt x="1" y="3"/>
                    <a:pt x="3"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4" name="Freeform 27">
              <a:extLst>
                <a:ext uri="{FF2B5EF4-FFF2-40B4-BE49-F238E27FC236}">
                  <a16:creationId xmlns:a16="http://schemas.microsoft.com/office/drawing/2014/main" id="{CFC8E91C-8423-42A0-A0E8-ADB0BCC4B40B}"/>
                </a:ext>
              </a:extLst>
            </p:cNvPr>
            <p:cNvSpPr/>
            <p:nvPr/>
          </p:nvSpPr>
          <p:spPr bwMode="auto">
            <a:xfrm>
              <a:off x="6362700" y="3511550"/>
              <a:ext cx="60325" cy="15875"/>
            </a:xfrm>
            <a:custGeom>
              <a:avLst/>
              <a:gdLst>
                <a:gd name="T0" fmla="*/ 1 w 16"/>
                <a:gd name="T1" fmla="*/ 0 h 4"/>
                <a:gd name="T2" fmla="*/ 3 w 16"/>
                <a:gd name="T3" fmla="*/ 0 h 4"/>
                <a:gd name="T4" fmla="*/ 8 w 16"/>
                <a:gd name="T5" fmla="*/ 1 h 4"/>
                <a:gd name="T6" fmla="*/ 13 w 16"/>
                <a:gd name="T7" fmla="*/ 2 h 4"/>
                <a:gd name="T8" fmla="*/ 15 w 16"/>
                <a:gd name="T9" fmla="*/ 3 h 4"/>
                <a:gd name="T10" fmla="*/ 3 w 16"/>
                <a:gd name="T11" fmla="*/ 2 h 4"/>
                <a:gd name="T12" fmla="*/ 1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 y="0"/>
                  </a:moveTo>
                  <a:cubicBezTo>
                    <a:pt x="2" y="0"/>
                    <a:pt x="3" y="0"/>
                    <a:pt x="3" y="0"/>
                  </a:cubicBezTo>
                  <a:cubicBezTo>
                    <a:pt x="6" y="0"/>
                    <a:pt x="6" y="1"/>
                    <a:pt x="8" y="1"/>
                  </a:cubicBezTo>
                  <a:cubicBezTo>
                    <a:pt x="10" y="2"/>
                    <a:pt x="11" y="2"/>
                    <a:pt x="13" y="2"/>
                  </a:cubicBezTo>
                  <a:cubicBezTo>
                    <a:pt x="14" y="3"/>
                    <a:pt x="16" y="2"/>
                    <a:pt x="15" y="3"/>
                  </a:cubicBezTo>
                  <a:cubicBezTo>
                    <a:pt x="10" y="4"/>
                    <a:pt x="8" y="2"/>
                    <a:pt x="3" y="2"/>
                  </a:cubicBezTo>
                  <a:cubicBezTo>
                    <a:pt x="5" y="1"/>
                    <a:pt x="0"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5" name="Freeform 28">
              <a:extLst>
                <a:ext uri="{FF2B5EF4-FFF2-40B4-BE49-F238E27FC236}">
                  <a16:creationId xmlns:a16="http://schemas.microsoft.com/office/drawing/2014/main" id="{8E5D4F05-21C6-409C-8CD3-EAF382B1E62B}"/>
                </a:ext>
              </a:extLst>
            </p:cNvPr>
            <p:cNvSpPr/>
            <p:nvPr/>
          </p:nvSpPr>
          <p:spPr bwMode="auto">
            <a:xfrm>
              <a:off x="2593975" y="3533775"/>
              <a:ext cx="93663" cy="38100"/>
            </a:xfrm>
            <a:custGeom>
              <a:avLst/>
              <a:gdLst>
                <a:gd name="T0" fmla="*/ 8 w 25"/>
                <a:gd name="T1" fmla="*/ 2 h 10"/>
                <a:gd name="T2" fmla="*/ 8 w 25"/>
                <a:gd name="T3" fmla="*/ 2 h 10"/>
                <a:gd name="T4" fmla="*/ 19 w 25"/>
                <a:gd name="T5" fmla="*/ 0 h 10"/>
                <a:gd name="T6" fmla="*/ 21 w 25"/>
                <a:gd name="T7" fmla="*/ 2 h 10"/>
                <a:gd name="T8" fmla="*/ 19 w 25"/>
                <a:gd name="T9" fmla="*/ 4 h 10"/>
                <a:gd name="T10" fmla="*/ 24 w 25"/>
                <a:gd name="T11" fmla="*/ 4 h 10"/>
                <a:gd name="T12" fmla="*/ 25 w 25"/>
                <a:gd name="T13" fmla="*/ 8 h 10"/>
                <a:gd name="T14" fmla="*/ 22 w 25"/>
                <a:gd name="T15" fmla="*/ 8 h 10"/>
                <a:gd name="T16" fmla="*/ 22 w 25"/>
                <a:gd name="T17" fmla="*/ 9 h 10"/>
                <a:gd name="T18" fmla="*/ 19 w 25"/>
                <a:gd name="T19" fmla="*/ 9 h 10"/>
                <a:gd name="T20" fmla="*/ 16 w 25"/>
                <a:gd name="T21" fmla="*/ 10 h 10"/>
                <a:gd name="T22" fmla="*/ 13 w 25"/>
                <a:gd name="T23" fmla="*/ 8 h 10"/>
                <a:gd name="T24" fmla="*/ 10 w 25"/>
                <a:gd name="T25" fmla="*/ 7 h 10"/>
                <a:gd name="T26" fmla="*/ 8 w 25"/>
                <a:gd name="T27" fmla="*/ 6 h 10"/>
                <a:gd name="T28" fmla="*/ 3 w 25"/>
                <a:gd name="T29" fmla="*/ 5 h 10"/>
                <a:gd name="T30" fmla="*/ 0 w 25"/>
                <a:gd name="T31" fmla="*/ 5 h 10"/>
                <a:gd name="T32" fmla="*/ 10 w 25"/>
                <a:gd name="T33" fmla="*/ 5 h 10"/>
                <a:gd name="T34" fmla="*/ 11 w 25"/>
                <a:gd name="T35" fmla="*/ 3 h 10"/>
                <a:gd name="T36" fmla="*/ 7 w 25"/>
                <a:gd name="T37" fmla="*/ 2 h 10"/>
                <a:gd name="T38" fmla="*/ 8 w 25"/>
                <a:gd name="T3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10">
                  <a:moveTo>
                    <a:pt x="8" y="2"/>
                  </a:moveTo>
                  <a:cubicBezTo>
                    <a:pt x="9" y="2"/>
                    <a:pt x="9" y="2"/>
                    <a:pt x="8" y="2"/>
                  </a:cubicBezTo>
                  <a:cubicBezTo>
                    <a:pt x="10" y="0"/>
                    <a:pt x="18" y="2"/>
                    <a:pt x="19" y="0"/>
                  </a:cubicBezTo>
                  <a:cubicBezTo>
                    <a:pt x="20" y="0"/>
                    <a:pt x="21" y="1"/>
                    <a:pt x="21" y="2"/>
                  </a:cubicBezTo>
                  <a:cubicBezTo>
                    <a:pt x="21" y="3"/>
                    <a:pt x="19" y="3"/>
                    <a:pt x="19" y="4"/>
                  </a:cubicBezTo>
                  <a:cubicBezTo>
                    <a:pt x="20" y="5"/>
                    <a:pt x="22" y="4"/>
                    <a:pt x="24" y="4"/>
                  </a:cubicBezTo>
                  <a:cubicBezTo>
                    <a:pt x="25" y="6"/>
                    <a:pt x="24" y="6"/>
                    <a:pt x="25" y="8"/>
                  </a:cubicBezTo>
                  <a:cubicBezTo>
                    <a:pt x="24" y="8"/>
                    <a:pt x="22" y="8"/>
                    <a:pt x="22" y="8"/>
                  </a:cubicBezTo>
                  <a:cubicBezTo>
                    <a:pt x="22" y="8"/>
                    <a:pt x="22" y="9"/>
                    <a:pt x="22" y="9"/>
                  </a:cubicBezTo>
                  <a:cubicBezTo>
                    <a:pt x="21" y="9"/>
                    <a:pt x="20" y="9"/>
                    <a:pt x="19" y="9"/>
                  </a:cubicBezTo>
                  <a:cubicBezTo>
                    <a:pt x="18" y="9"/>
                    <a:pt x="17" y="10"/>
                    <a:pt x="16" y="10"/>
                  </a:cubicBezTo>
                  <a:cubicBezTo>
                    <a:pt x="14" y="10"/>
                    <a:pt x="14" y="9"/>
                    <a:pt x="13" y="8"/>
                  </a:cubicBezTo>
                  <a:cubicBezTo>
                    <a:pt x="12" y="8"/>
                    <a:pt x="9" y="8"/>
                    <a:pt x="10" y="7"/>
                  </a:cubicBezTo>
                  <a:cubicBezTo>
                    <a:pt x="8" y="7"/>
                    <a:pt x="8" y="7"/>
                    <a:pt x="8" y="6"/>
                  </a:cubicBezTo>
                  <a:cubicBezTo>
                    <a:pt x="6" y="6"/>
                    <a:pt x="5" y="6"/>
                    <a:pt x="3" y="5"/>
                  </a:cubicBezTo>
                  <a:cubicBezTo>
                    <a:pt x="1" y="5"/>
                    <a:pt x="0" y="6"/>
                    <a:pt x="0" y="5"/>
                  </a:cubicBezTo>
                  <a:cubicBezTo>
                    <a:pt x="5" y="4"/>
                    <a:pt x="6" y="5"/>
                    <a:pt x="10" y="5"/>
                  </a:cubicBezTo>
                  <a:cubicBezTo>
                    <a:pt x="11" y="5"/>
                    <a:pt x="11" y="4"/>
                    <a:pt x="11" y="3"/>
                  </a:cubicBezTo>
                  <a:cubicBezTo>
                    <a:pt x="11" y="2"/>
                    <a:pt x="6" y="4"/>
                    <a:pt x="7" y="2"/>
                  </a:cubicBezTo>
                  <a:cubicBezTo>
                    <a:pt x="8" y="2"/>
                    <a:pt x="8" y="2"/>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6" name="Freeform 29">
              <a:extLst>
                <a:ext uri="{FF2B5EF4-FFF2-40B4-BE49-F238E27FC236}">
                  <a16:creationId xmlns:a16="http://schemas.microsoft.com/office/drawing/2014/main" id="{E76E034C-BB2C-4C6A-9AA7-D3E88F94A7A4}"/>
                </a:ext>
              </a:extLst>
            </p:cNvPr>
            <p:cNvSpPr/>
            <p:nvPr/>
          </p:nvSpPr>
          <p:spPr bwMode="auto">
            <a:xfrm>
              <a:off x="2927350" y="3538538"/>
              <a:ext cx="57150" cy="14288"/>
            </a:xfrm>
            <a:custGeom>
              <a:avLst/>
              <a:gdLst>
                <a:gd name="T0" fmla="*/ 0 w 15"/>
                <a:gd name="T1" fmla="*/ 1 h 4"/>
                <a:gd name="T2" fmla="*/ 4 w 15"/>
                <a:gd name="T3" fmla="*/ 0 h 4"/>
                <a:gd name="T4" fmla="*/ 15 w 15"/>
                <a:gd name="T5" fmla="*/ 2 h 4"/>
                <a:gd name="T6" fmla="*/ 14 w 15"/>
                <a:gd name="T7" fmla="*/ 4 h 4"/>
                <a:gd name="T8" fmla="*/ 3 w 15"/>
                <a:gd name="T9" fmla="*/ 2 h 4"/>
                <a:gd name="T10" fmla="*/ 0 w 15"/>
                <a:gd name="T11" fmla="*/ 1 h 4"/>
              </a:gdLst>
              <a:ahLst/>
              <a:cxnLst>
                <a:cxn ang="0">
                  <a:pos x="T0" y="T1"/>
                </a:cxn>
                <a:cxn ang="0">
                  <a:pos x="T2" y="T3"/>
                </a:cxn>
                <a:cxn ang="0">
                  <a:pos x="T4" y="T5"/>
                </a:cxn>
                <a:cxn ang="0">
                  <a:pos x="T6" y="T7"/>
                </a:cxn>
                <a:cxn ang="0">
                  <a:pos x="T8" y="T9"/>
                </a:cxn>
                <a:cxn ang="0">
                  <a:pos x="T10" y="T11"/>
                </a:cxn>
              </a:cxnLst>
              <a:rect l="0" t="0" r="r" b="b"/>
              <a:pathLst>
                <a:path w="15" h="4">
                  <a:moveTo>
                    <a:pt x="0" y="1"/>
                  </a:moveTo>
                  <a:cubicBezTo>
                    <a:pt x="1" y="0"/>
                    <a:pt x="3" y="0"/>
                    <a:pt x="4" y="0"/>
                  </a:cubicBezTo>
                  <a:cubicBezTo>
                    <a:pt x="8" y="0"/>
                    <a:pt x="12" y="1"/>
                    <a:pt x="15" y="2"/>
                  </a:cubicBezTo>
                  <a:cubicBezTo>
                    <a:pt x="15" y="2"/>
                    <a:pt x="14" y="3"/>
                    <a:pt x="14" y="4"/>
                  </a:cubicBezTo>
                  <a:cubicBezTo>
                    <a:pt x="9" y="3"/>
                    <a:pt x="7" y="3"/>
                    <a:pt x="3" y="2"/>
                  </a:cubicBezTo>
                  <a:cubicBezTo>
                    <a:pt x="2" y="1"/>
                    <a:pt x="2"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7" name="Freeform 30">
              <a:extLst>
                <a:ext uri="{FF2B5EF4-FFF2-40B4-BE49-F238E27FC236}">
                  <a16:creationId xmlns:a16="http://schemas.microsoft.com/office/drawing/2014/main" id="{EF7BA77F-B6A7-4C5B-B9C9-8998719A30CE}"/>
                </a:ext>
              </a:extLst>
            </p:cNvPr>
            <p:cNvSpPr/>
            <p:nvPr/>
          </p:nvSpPr>
          <p:spPr bwMode="auto">
            <a:xfrm>
              <a:off x="6280150" y="3538538"/>
              <a:ext cx="33338" cy="6350"/>
            </a:xfrm>
            <a:custGeom>
              <a:avLst/>
              <a:gdLst>
                <a:gd name="T0" fmla="*/ 9 w 9"/>
                <a:gd name="T1" fmla="*/ 2 h 2"/>
                <a:gd name="T2" fmla="*/ 0 w 9"/>
                <a:gd name="T3" fmla="*/ 1 h 2"/>
                <a:gd name="T4" fmla="*/ 3 w 9"/>
                <a:gd name="T5" fmla="*/ 0 h 2"/>
                <a:gd name="T6" fmla="*/ 9 w 9"/>
                <a:gd name="T7" fmla="*/ 2 h 2"/>
              </a:gdLst>
              <a:ahLst/>
              <a:cxnLst>
                <a:cxn ang="0">
                  <a:pos x="T0" y="T1"/>
                </a:cxn>
                <a:cxn ang="0">
                  <a:pos x="T2" y="T3"/>
                </a:cxn>
                <a:cxn ang="0">
                  <a:pos x="T4" y="T5"/>
                </a:cxn>
                <a:cxn ang="0">
                  <a:pos x="T6" y="T7"/>
                </a:cxn>
              </a:cxnLst>
              <a:rect l="0" t="0" r="r" b="b"/>
              <a:pathLst>
                <a:path w="9" h="2">
                  <a:moveTo>
                    <a:pt x="9" y="2"/>
                  </a:moveTo>
                  <a:cubicBezTo>
                    <a:pt x="8" y="2"/>
                    <a:pt x="2" y="2"/>
                    <a:pt x="0" y="1"/>
                  </a:cubicBezTo>
                  <a:cubicBezTo>
                    <a:pt x="0" y="0"/>
                    <a:pt x="3" y="1"/>
                    <a:pt x="3" y="0"/>
                  </a:cubicBezTo>
                  <a:cubicBezTo>
                    <a:pt x="5" y="1"/>
                    <a:pt x="9" y="0"/>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8" name="Freeform 31">
              <a:extLst>
                <a:ext uri="{FF2B5EF4-FFF2-40B4-BE49-F238E27FC236}">
                  <a16:creationId xmlns:a16="http://schemas.microsoft.com/office/drawing/2014/main" id="{E2C021AD-96F1-4999-9D96-C19032A7F8FE}"/>
                </a:ext>
              </a:extLst>
            </p:cNvPr>
            <p:cNvSpPr/>
            <p:nvPr/>
          </p:nvSpPr>
          <p:spPr bwMode="auto">
            <a:xfrm>
              <a:off x="3336925" y="3579813"/>
              <a:ext cx="30163" cy="6350"/>
            </a:xfrm>
            <a:custGeom>
              <a:avLst/>
              <a:gdLst>
                <a:gd name="T0" fmla="*/ 8 w 8"/>
                <a:gd name="T1" fmla="*/ 2 h 2"/>
                <a:gd name="T2" fmla="*/ 0 w 8"/>
                <a:gd name="T3" fmla="*/ 1 h 2"/>
                <a:gd name="T4" fmla="*/ 8 w 8"/>
                <a:gd name="T5" fmla="*/ 2 h 2"/>
              </a:gdLst>
              <a:ahLst/>
              <a:cxnLst>
                <a:cxn ang="0">
                  <a:pos x="T0" y="T1"/>
                </a:cxn>
                <a:cxn ang="0">
                  <a:pos x="T2" y="T3"/>
                </a:cxn>
                <a:cxn ang="0">
                  <a:pos x="T4" y="T5"/>
                </a:cxn>
              </a:cxnLst>
              <a:rect l="0" t="0" r="r" b="b"/>
              <a:pathLst>
                <a:path w="8" h="2">
                  <a:moveTo>
                    <a:pt x="8" y="2"/>
                  </a:moveTo>
                  <a:cubicBezTo>
                    <a:pt x="4" y="2"/>
                    <a:pt x="4" y="0"/>
                    <a:pt x="0" y="1"/>
                  </a:cubicBezTo>
                  <a:cubicBezTo>
                    <a:pt x="2" y="0"/>
                    <a:pt x="8" y="0"/>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9" name="Freeform 32">
              <a:extLst>
                <a:ext uri="{FF2B5EF4-FFF2-40B4-BE49-F238E27FC236}">
                  <a16:creationId xmlns:a16="http://schemas.microsoft.com/office/drawing/2014/main" id="{5E630DE8-9C73-41D1-9D09-DFBD3971C096}"/>
                </a:ext>
              </a:extLst>
            </p:cNvPr>
            <p:cNvSpPr/>
            <p:nvPr/>
          </p:nvSpPr>
          <p:spPr bwMode="auto">
            <a:xfrm>
              <a:off x="3317875" y="3586163"/>
              <a:ext cx="41275" cy="15875"/>
            </a:xfrm>
            <a:custGeom>
              <a:avLst/>
              <a:gdLst>
                <a:gd name="T0" fmla="*/ 11 w 11"/>
                <a:gd name="T1" fmla="*/ 2 h 4"/>
                <a:gd name="T2" fmla="*/ 1 w 11"/>
                <a:gd name="T3" fmla="*/ 2 h 4"/>
                <a:gd name="T4" fmla="*/ 4 w 11"/>
                <a:gd name="T5" fmla="*/ 1 h 4"/>
                <a:gd name="T6" fmla="*/ 11 w 11"/>
                <a:gd name="T7" fmla="*/ 2 h 4"/>
              </a:gdLst>
              <a:ahLst/>
              <a:cxnLst>
                <a:cxn ang="0">
                  <a:pos x="T0" y="T1"/>
                </a:cxn>
                <a:cxn ang="0">
                  <a:pos x="T2" y="T3"/>
                </a:cxn>
                <a:cxn ang="0">
                  <a:pos x="T4" y="T5"/>
                </a:cxn>
                <a:cxn ang="0">
                  <a:pos x="T6" y="T7"/>
                </a:cxn>
              </a:cxnLst>
              <a:rect l="0" t="0" r="r" b="b"/>
              <a:pathLst>
                <a:path w="11" h="4">
                  <a:moveTo>
                    <a:pt x="11" y="2"/>
                  </a:moveTo>
                  <a:cubicBezTo>
                    <a:pt x="10" y="4"/>
                    <a:pt x="2" y="4"/>
                    <a:pt x="1" y="2"/>
                  </a:cubicBezTo>
                  <a:cubicBezTo>
                    <a:pt x="0" y="0"/>
                    <a:pt x="5" y="2"/>
                    <a:pt x="4" y="1"/>
                  </a:cubicBezTo>
                  <a:cubicBezTo>
                    <a:pt x="6" y="1"/>
                    <a:pt x="8" y="2"/>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0" name="Freeform 33">
              <a:extLst>
                <a:ext uri="{FF2B5EF4-FFF2-40B4-BE49-F238E27FC236}">
                  <a16:creationId xmlns:a16="http://schemas.microsoft.com/office/drawing/2014/main" id="{E22EB45C-1A5B-430F-BF20-FB3A6D90D1C0}"/>
                </a:ext>
              </a:extLst>
            </p:cNvPr>
            <p:cNvSpPr/>
            <p:nvPr/>
          </p:nvSpPr>
          <p:spPr bwMode="auto">
            <a:xfrm>
              <a:off x="4878388" y="3598863"/>
              <a:ext cx="25400" cy="11113"/>
            </a:xfrm>
            <a:custGeom>
              <a:avLst/>
              <a:gdLst>
                <a:gd name="T0" fmla="*/ 3 w 7"/>
                <a:gd name="T1" fmla="*/ 0 h 3"/>
                <a:gd name="T2" fmla="*/ 7 w 7"/>
                <a:gd name="T3" fmla="*/ 2 h 3"/>
                <a:gd name="T4" fmla="*/ 2 w 7"/>
                <a:gd name="T5" fmla="*/ 3 h 3"/>
                <a:gd name="T6" fmla="*/ 1 w 7"/>
                <a:gd name="T7" fmla="*/ 0 h 3"/>
                <a:gd name="T8" fmla="*/ 3 w 7"/>
                <a:gd name="T9" fmla="*/ 0 h 3"/>
              </a:gdLst>
              <a:ahLst/>
              <a:cxnLst>
                <a:cxn ang="0">
                  <a:pos x="T0" y="T1"/>
                </a:cxn>
                <a:cxn ang="0">
                  <a:pos x="T2" y="T3"/>
                </a:cxn>
                <a:cxn ang="0">
                  <a:pos x="T4" y="T5"/>
                </a:cxn>
                <a:cxn ang="0">
                  <a:pos x="T6" y="T7"/>
                </a:cxn>
                <a:cxn ang="0">
                  <a:pos x="T8" y="T9"/>
                </a:cxn>
              </a:cxnLst>
              <a:rect l="0" t="0" r="r" b="b"/>
              <a:pathLst>
                <a:path w="7" h="3">
                  <a:moveTo>
                    <a:pt x="3" y="0"/>
                  </a:moveTo>
                  <a:cubicBezTo>
                    <a:pt x="6" y="0"/>
                    <a:pt x="7" y="0"/>
                    <a:pt x="7" y="2"/>
                  </a:cubicBezTo>
                  <a:cubicBezTo>
                    <a:pt x="5" y="2"/>
                    <a:pt x="2" y="2"/>
                    <a:pt x="2" y="3"/>
                  </a:cubicBezTo>
                  <a:cubicBezTo>
                    <a:pt x="0" y="3"/>
                    <a:pt x="2" y="1"/>
                    <a:pt x="1" y="0"/>
                  </a:cubicBezTo>
                  <a:cubicBezTo>
                    <a:pt x="2" y="0"/>
                    <a:pt x="3"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1" name="Freeform 34">
              <a:extLst>
                <a:ext uri="{FF2B5EF4-FFF2-40B4-BE49-F238E27FC236}">
                  <a16:creationId xmlns:a16="http://schemas.microsoft.com/office/drawing/2014/main" id="{13290FE9-0471-479B-9D3B-C29824578AA6}"/>
                </a:ext>
              </a:extLst>
            </p:cNvPr>
            <p:cNvSpPr/>
            <p:nvPr/>
          </p:nvSpPr>
          <p:spPr bwMode="auto">
            <a:xfrm>
              <a:off x="2508250" y="3605213"/>
              <a:ext cx="25400" cy="7938"/>
            </a:xfrm>
            <a:custGeom>
              <a:avLst/>
              <a:gdLst>
                <a:gd name="T0" fmla="*/ 7 w 7"/>
                <a:gd name="T1" fmla="*/ 2 h 2"/>
                <a:gd name="T2" fmla="*/ 0 w 7"/>
                <a:gd name="T3" fmla="*/ 2 h 2"/>
                <a:gd name="T4" fmla="*/ 7 w 7"/>
                <a:gd name="T5" fmla="*/ 2 h 2"/>
              </a:gdLst>
              <a:ahLst/>
              <a:cxnLst>
                <a:cxn ang="0">
                  <a:pos x="T0" y="T1"/>
                </a:cxn>
                <a:cxn ang="0">
                  <a:pos x="T2" y="T3"/>
                </a:cxn>
                <a:cxn ang="0">
                  <a:pos x="T4" y="T5"/>
                </a:cxn>
              </a:cxnLst>
              <a:rect l="0" t="0" r="r" b="b"/>
              <a:pathLst>
                <a:path w="7" h="2">
                  <a:moveTo>
                    <a:pt x="7" y="2"/>
                  </a:moveTo>
                  <a:cubicBezTo>
                    <a:pt x="4" y="1"/>
                    <a:pt x="3" y="2"/>
                    <a:pt x="0" y="2"/>
                  </a:cubicBezTo>
                  <a:cubicBezTo>
                    <a:pt x="1" y="1"/>
                    <a:pt x="7" y="0"/>
                    <a:pt x="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2" name="Freeform 35">
              <a:extLst>
                <a:ext uri="{FF2B5EF4-FFF2-40B4-BE49-F238E27FC236}">
                  <a16:creationId xmlns:a16="http://schemas.microsoft.com/office/drawing/2014/main" id="{0A74CCB2-9552-48E0-88F7-2F3D7B9EA8E3}"/>
                </a:ext>
              </a:extLst>
            </p:cNvPr>
            <p:cNvSpPr/>
            <p:nvPr/>
          </p:nvSpPr>
          <p:spPr bwMode="auto">
            <a:xfrm>
              <a:off x="2976563" y="3613150"/>
              <a:ext cx="44450" cy="11113"/>
            </a:xfrm>
            <a:custGeom>
              <a:avLst/>
              <a:gdLst>
                <a:gd name="T0" fmla="*/ 10 w 12"/>
                <a:gd name="T1" fmla="*/ 0 h 3"/>
                <a:gd name="T2" fmla="*/ 11 w 12"/>
                <a:gd name="T3" fmla="*/ 3 h 3"/>
                <a:gd name="T4" fmla="*/ 1 w 12"/>
                <a:gd name="T5" fmla="*/ 2 h 3"/>
                <a:gd name="T6" fmla="*/ 3 w 12"/>
                <a:gd name="T7" fmla="*/ 0 h 3"/>
                <a:gd name="T8" fmla="*/ 10 w 12"/>
                <a:gd name="T9" fmla="*/ 0 h 3"/>
              </a:gdLst>
              <a:ahLst/>
              <a:cxnLst>
                <a:cxn ang="0">
                  <a:pos x="T0" y="T1"/>
                </a:cxn>
                <a:cxn ang="0">
                  <a:pos x="T2" y="T3"/>
                </a:cxn>
                <a:cxn ang="0">
                  <a:pos x="T4" y="T5"/>
                </a:cxn>
                <a:cxn ang="0">
                  <a:pos x="T6" y="T7"/>
                </a:cxn>
                <a:cxn ang="0">
                  <a:pos x="T8" y="T9"/>
                </a:cxn>
              </a:cxnLst>
              <a:rect l="0" t="0" r="r" b="b"/>
              <a:pathLst>
                <a:path w="12" h="3">
                  <a:moveTo>
                    <a:pt x="10" y="0"/>
                  </a:moveTo>
                  <a:cubicBezTo>
                    <a:pt x="11" y="1"/>
                    <a:pt x="12" y="2"/>
                    <a:pt x="11" y="3"/>
                  </a:cubicBezTo>
                  <a:cubicBezTo>
                    <a:pt x="7" y="3"/>
                    <a:pt x="2" y="3"/>
                    <a:pt x="1" y="2"/>
                  </a:cubicBezTo>
                  <a:cubicBezTo>
                    <a:pt x="0" y="0"/>
                    <a:pt x="4" y="2"/>
                    <a:pt x="3" y="0"/>
                  </a:cubicBezTo>
                  <a:cubicBezTo>
                    <a:pt x="6" y="0"/>
                    <a:pt x="10" y="1"/>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3" name="Freeform 36">
              <a:extLst>
                <a:ext uri="{FF2B5EF4-FFF2-40B4-BE49-F238E27FC236}">
                  <a16:creationId xmlns:a16="http://schemas.microsoft.com/office/drawing/2014/main" id="{C892918A-9D76-4BC3-9B3F-32635949620F}"/>
                </a:ext>
              </a:extLst>
            </p:cNvPr>
            <p:cNvSpPr/>
            <p:nvPr/>
          </p:nvSpPr>
          <p:spPr bwMode="auto">
            <a:xfrm>
              <a:off x="2957513" y="3651250"/>
              <a:ext cx="57150" cy="11113"/>
            </a:xfrm>
            <a:custGeom>
              <a:avLst/>
              <a:gdLst>
                <a:gd name="T0" fmla="*/ 14 w 15"/>
                <a:gd name="T1" fmla="*/ 1 h 3"/>
                <a:gd name="T2" fmla="*/ 10 w 15"/>
                <a:gd name="T3" fmla="*/ 2 h 3"/>
                <a:gd name="T4" fmla="*/ 6 w 15"/>
                <a:gd name="T5" fmla="*/ 3 h 3"/>
                <a:gd name="T6" fmla="*/ 2 w 15"/>
                <a:gd name="T7" fmla="*/ 2 h 3"/>
                <a:gd name="T8" fmla="*/ 3 w 15"/>
                <a:gd name="T9" fmla="*/ 1 h 3"/>
                <a:gd name="T10" fmla="*/ 6 w 15"/>
                <a:gd name="T11" fmla="*/ 0 h 3"/>
                <a:gd name="T12" fmla="*/ 14 w 15"/>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5" h="3">
                  <a:moveTo>
                    <a:pt x="14" y="1"/>
                  </a:moveTo>
                  <a:cubicBezTo>
                    <a:pt x="15" y="3"/>
                    <a:pt x="12" y="2"/>
                    <a:pt x="10" y="2"/>
                  </a:cubicBezTo>
                  <a:cubicBezTo>
                    <a:pt x="10" y="2"/>
                    <a:pt x="7" y="3"/>
                    <a:pt x="6" y="3"/>
                  </a:cubicBezTo>
                  <a:cubicBezTo>
                    <a:pt x="5" y="2"/>
                    <a:pt x="3" y="3"/>
                    <a:pt x="2" y="2"/>
                  </a:cubicBezTo>
                  <a:cubicBezTo>
                    <a:pt x="0" y="1"/>
                    <a:pt x="7" y="1"/>
                    <a:pt x="3" y="1"/>
                  </a:cubicBezTo>
                  <a:cubicBezTo>
                    <a:pt x="3" y="0"/>
                    <a:pt x="6" y="1"/>
                    <a:pt x="6" y="0"/>
                  </a:cubicBezTo>
                  <a:cubicBezTo>
                    <a:pt x="9" y="0"/>
                    <a:pt x="12" y="0"/>
                    <a:pt x="1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4" name="Freeform 37">
              <a:extLst>
                <a:ext uri="{FF2B5EF4-FFF2-40B4-BE49-F238E27FC236}">
                  <a16:creationId xmlns:a16="http://schemas.microsoft.com/office/drawing/2014/main" id="{80A99243-155F-430F-A742-61F54776A99C}"/>
                </a:ext>
              </a:extLst>
            </p:cNvPr>
            <p:cNvSpPr/>
            <p:nvPr/>
          </p:nvSpPr>
          <p:spPr bwMode="auto">
            <a:xfrm>
              <a:off x="2962275" y="3668713"/>
              <a:ext cx="25400" cy="7938"/>
            </a:xfrm>
            <a:custGeom>
              <a:avLst/>
              <a:gdLst>
                <a:gd name="T0" fmla="*/ 5 w 7"/>
                <a:gd name="T1" fmla="*/ 2 h 2"/>
                <a:gd name="T2" fmla="*/ 1 w 7"/>
                <a:gd name="T3" fmla="*/ 2 h 2"/>
                <a:gd name="T4" fmla="*/ 5 w 7"/>
                <a:gd name="T5" fmla="*/ 2 h 2"/>
              </a:gdLst>
              <a:ahLst/>
              <a:cxnLst>
                <a:cxn ang="0">
                  <a:pos x="T0" y="T1"/>
                </a:cxn>
                <a:cxn ang="0">
                  <a:pos x="T2" y="T3"/>
                </a:cxn>
                <a:cxn ang="0">
                  <a:pos x="T4" y="T5"/>
                </a:cxn>
              </a:cxnLst>
              <a:rect l="0" t="0" r="r" b="b"/>
              <a:pathLst>
                <a:path w="7" h="2">
                  <a:moveTo>
                    <a:pt x="5" y="2"/>
                  </a:moveTo>
                  <a:cubicBezTo>
                    <a:pt x="3" y="1"/>
                    <a:pt x="4" y="2"/>
                    <a:pt x="1" y="2"/>
                  </a:cubicBezTo>
                  <a:cubicBezTo>
                    <a:pt x="0" y="0"/>
                    <a:pt x="7" y="0"/>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5" name="Freeform 38">
              <a:extLst>
                <a:ext uri="{FF2B5EF4-FFF2-40B4-BE49-F238E27FC236}">
                  <a16:creationId xmlns:a16="http://schemas.microsoft.com/office/drawing/2014/main" id="{F68DB52D-1E8B-47CC-85B2-F3EFC5F56710}"/>
                </a:ext>
              </a:extLst>
            </p:cNvPr>
            <p:cNvSpPr/>
            <p:nvPr/>
          </p:nvSpPr>
          <p:spPr bwMode="auto">
            <a:xfrm>
              <a:off x="2874963" y="3676650"/>
              <a:ext cx="34925" cy="11113"/>
            </a:xfrm>
            <a:custGeom>
              <a:avLst/>
              <a:gdLst>
                <a:gd name="T0" fmla="*/ 7 w 9"/>
                <a:gd name="T1" fmla="*/ 1 h 3"/>
                <a:gd name="T2" fmla="*/ 8 w 9"/>
                <a:gd name="T3" fmla="*/ 1 h 3"/>
                <a:gd name="T4" fmla="*/ 4 w 9"/>
                <a:gd name="T5" fmla="*/ 2 h 3"/>
                <a:gd name="T6" fmla="*/ 0 w 9"/>
                <a:gd name="T7" fmla="*/ 2 h 3"/>
                <a:gd name="T8" fmla="*/ 7 w 9"/>
                <a:gd name="T9" fmla="*/ 1 h 3"/>
              </a:gdLst>
              <a:ahLst/>
              <a:cxnLst>
                <a:cxn ang="0">
                  <a:pos x="T0" y="T1"/>
                </a:cxn>
                <a:cxn ang="0">
                  <a:pos x="T2" y="T3"/>
                </a:cxn>
                <a:cxn ang="0">
                  <a:pos x="T4" y="T5"/>
                </a:cxn>
                <a:cxn ang="0">
                  <a:pos x="T6" y="T7"/>
                </a:cxn>
                <a:cxn ang="0">
                  <a:pos x="T8" y="T9"/>
                </a:cxn>
              </a:cxnLst>
              <a:rect l="0" t="0" r="r" b="b"/>
              <a:pathLst>
                <a:path w="9" h="3">
                  <a:moveTo>
                    <a:pt x="7" y="1"/>
                  </a:moveTo>
                  <a:cubicBezTo>
                    <a:pt x="7" y="1"/>
                    <a:pt x="8" y="1"/>
                    <a:pt x="8" y="1"/>
                  </a:cubicBezTo>
                  <a:cubicBezTo>
                    <a:pt x="9" y="2"/>
                    <a:pt x="5" y="2"/>
                    <a:pt x="4" y="2"/>
                  </a:cubicBezTo>
                  <a:cubicBezTo>
                    <a:pt x="3" y="3"/>
                    <a:pt x="4" y="2"/>
                    <a:pt x="0" y="2"/>
                  </a:cubicBezTo>
                  <a:cubicBezTo>
                    <a:pt x="2" y="1"/>
                    <a:pt x="3"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6" name="Freeform 39">
              <a:extLst>
                <a:ext uri="{FF2B5EF4-FFF2-40B4-BE49-F238E27FC236}">
                  <a16:creationId xmlns:a16="http://schemas.microsoft.com/office/drawing/2014/main" id="{08BF4D60-3F0F-48BE-9462-24A290312D1C}"/>
                </a:ext>
              </a:extLst>
            </p:cNvPr>
            <p:cNvSpPr/>
            <p:nvPr/>
          </p:nvSpPr>
          <p:spPr bwMode="auto">
            <a:xfrm>
              <a:off x="2932113" y="3684588"/>
              <a:ext cx="14288" cy="11113"/>
            </a:xfrm>
            <a:custGeom>
              <a:avLst/>
              <a:gdLst>
                <a:gd name="T0" fmla="*/ 1 w 4"/>
                <a:gd name="T1" fmla="*/ 0 h 3"/>
                <a:gd name="T2" fmla="*/ 3 w 4"/>
                <a:gd name="T3" fmla="*/ 2 h 3"/>
                <a:gd name="T4" fmla="*/ 1 w 4"/>
                <a:gd name="T5" fmla="*/ 0 h 3"/>
              </a:gdLst>
              <a:ahLst/>
              <a:cxnLst>
                <a:cxn ang="0">
                  <a:pos x="T0" y="T1"/>
                </a:cxn>
                <a:cxn ang="0">
                  <a:pos x="T2" y="T3"/>
                </a:cxn>
                <a:cxn ang="0">
                  <a:pos x="T4" y="T5"/>
                </a:cxn>
              </a:cxnLst>
              <a:rect l="0" t="0" r="r" b="b"/>
              <a:pathLst>
                <a:path w="4" h="3">
                  <a:moveTo>
                    <a:pt x="1" y="0"/>
                  </a:moveTo>
                  <a:cubicBezTo>
                    <a:pt x="3" y="1"/>
                    <a:pt x="4" y="1"/>
                    <a:pt x="3" y="2"/>
                  </a:cubicBezTo>
                  <a:cubicBezTo>
                    <a:pt x="0" y="3"/>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7" name="Freeform 40">
              <a:extLst>
                <a:ext uri="{FF2B5EF4-FFF2-40B4-BE49-F238E27FC236}">
                  <a16:creationId xmlns:a16="http://schemas.microsoft.com/office/drawing/2014/main" id="{840C0756-044B-4FA7-82AC-4D778AC857E0}"/>
                </a:ext>
              </a:extLst>
            </p:cNvPr>
            <p:cNvSpPr/>
            <p:nvPr/>
          </p:nvSpPr>
          <p:spPr bwMode="auto">
            <a:xfrm>
              <a:off x="3997325" y="3762375"/>
              <a:ext cx="66675" cy="38100"/>
            </a:xfrm>
            <a:custGeom>
              <a:avLst/>
              <a:gdLst>
                <a:gd name="T0" fmla="*/ 6 w 18"/>
                <a:gd name="T1" fmla="*/ 0 h 10"/>
                <a:gd name="T2" fmla="*/ 7 w 18"/>
                <a:gd name="T3" fmla="*/ 0 h 10"/>
                <a:gd name="T4" fmla="*/ 14 w 18"/>
                <a:gd name="T5" fmla="*/ 0 h 10"/>
                <a:gd name="T6" fmla="*/ 17 w 18"/>
                <a:gd name="T7" fmla="*/ 1 h 10"/>
                <a:gd name="T8" fmla="*/ 16 w 18"/>
                <a:gd name="T9" fmla="*/ 2 h 10"/>
                <a:gd name="T10" fmla="*/ 14 w 18"/>
                <a:gd name="T11" fmla="*/ 3 h 10"/>
                <a:gd name="T12" fmla="*/ 16 w 18"/>
                <a:gd name="T13" fmla="*/ 5 h 10"/>
                <a:gd name="T14" fmla="*/ 15 w 18"/>
                <a:gd name="T15" fmla="*/ 8 h 10"/>
                <a:gd name="T16" fmla="*/ 10 w 18"/>
                <a:gd name="T17" fmla="*/ 8 h 10"/>
                <a:gd name="T18" fmla="*/ 9 w 18"/>
                <a:gd name="T19" fmla="*/ 9 h 10"/>
                <a:gd name="T20" fmla="*/ 7 w 18"/>
                <a:gd name="T21" fmla="*/ 10 h 10"/>
                <a:gd name="T22" fmla="*/ 1 w 18"/>
                <a:gd name="T23" fmla="*/ 10 h 10"/>
                <a:gd name="T24" fmla="*/ 3 w 18"/>
                <a:gd name="T25" fmla="*/ 7 h 10"/>
                <a:gd name="T26" fmla="*/ 3 w 18"/>
                <a:gd name="T27" fmla="*/ 5 h 10"/>
                <a:gd name="T28" fmla="*/ 1 w 18"/>
                <a:gd name="T29" fmla="*/ 3 h 10"/>
                <a:gd name="T30" fmla="*/ 5 w 18"/>
                <a:gd name="T31" fmla="*/ 3 h 10"/>
                <a:gd name="T32" fmla="*/ 6 w 18"/>
                <a:gd name="T3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0">
                  <a:moveTo>
                    <a:pt x="6" y="0"/>
                  </a:moveTo>
                  <a:cubicBezTo>
                    <a:pt x="7" y="0"/>
                    <a:pt x="7" y="0"/>
                    <a:pt x="7" y="0"/>
                  </a:cubicBezTo>
                  <a:cubicBezTo>
                    <a:pt x="8" y="1"/>
                    <a:pt x="12" y="0"/>
                    <a:pt x="14" y="0"/>
                  </a:cubicBezTo>
                  <a:cubicBezTo>
                    <a:pt x="15" y="1"/>
                    <a:pt x="16" y="1"/>
                    <a:pt x="17" y="1"/>
                  </a:cubicBezTo>
                  <a:cubicBezTo>
                    <a:pt x="18" y="2"/>
                    <a:pt x="17" y="2"/>
                    <a:pt x="16" y="2"/>
                  </a:cubicBezTo>
                  <a:cubicBezTo>
                    <a:pt x="16" y="3"/>
                    <a:pt x="15" y="3"/>
                    <a:pt x="14" y="3"/>
                  </a:cubicBezTo>
                  <a:cubicBezTo>
                    <a:pt x="14" y="4"/>
                    <a:pt x="16" y="4"/>
                    <a:pt x="16" y="5"/>
                  </a:cubicBezTo>
                  <a:cubicBezTo>
                    <a:pt x="16" y="6"/>
                    <a:pt x="15" y="7"/>
                    <a:pt x="15" y="8"/>
                  </a:cubicBezTo>
                  <a:cubicBezTo>
                    <a:pt x="14" y="8"/>
                    <a:pt x="12" y="8"/>
                    <a:pt x="10" y="8"/>
                  </a:cubicBezTo>
                  <a:cubicBezTo>
                    <a:pt x="9" y="8"/>
                    <a:pt x="10" y="9"/>
                    <a:pt x="9" y="9"/>
                  </a:cubicBezTo>
                  <a:cubicBezTo>
                    <a:pt x="9" y="9"/>
                    <a:pt x="7" y="9"/>
                    <a:pt x="7" y="10"/>
                  </a:cubicBezTo>
                  <a:cubicBezTo>
                    <a:pt x="5" y="10"/>
                    <a:pt x="3" y="10"/>
                    <a:pt x="1" y="10"/>
                  </a:cubicBezTo>
                  <a:cubicBezTo>
                    <a:pt x="2" y="9"/>
                    <a:pt x="0" y="7"/>
                    <a:pt x="3" y="7"/>
                  </a:cubicBezTo>
                  <a:cubicBezTo>
                    <a:pt x="4" y="6"/>
                    <a:pt x="2" y="6"/>
                    <a:pt x="3" y="5"/>
                  </a:cubicBezTo>
                  <a:cubicBezTo>
                    <a:pt x="4" y="4"/>
                    <a:pt x="1" y="4"/>
                    <a:pt x="1" y="3"/>
                  </a:cubicBezTo>
                  <a:cubicBezTo>
                    <a:pt x="4" y="3"/>
                    <a:pt x="4" y="3"/>
                    <a:pt x="5" y="3"/>
                  </a:cubicBezTo>
                  <a:cubicBezTo>
                    <a:pt x="8" y="3"/>
                    <a:pt x="6"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8" name="Freeform 41">
              <a:extLst>
                <a:ext uri="{FF2B5EF4-FFF2-40B4-BE49-F238E27FC236}">
                  <a16:creationId xmlns:a16="http://schemas.microsoft.com/office/drawing/2014/main" id="{62BEFA78-153C-4FF1-93DF-2C61886FEC57}"/>
                </a:ext>
              </a:extLst>
            </p:cNvPr>
            <p:cNvSpPr/>
            <p:nvPr/>
          </p:nvSpPr>
          <p:spPr bwMode="auto">
            <a:xfrm>
              <a:off x="1657350" y="3762375"/>
              <a:ext cx="17463" cy="12700"/>
            </a:xfrm>
            <a:custGeom>
              <a:avLst/>
              <a:gdLst>
                <a:gd name="T0" fmla="*/ 5 w 5"/>
                <a:gd name="T1" fmla="*/ 0 h 3"/>
                <a:gd name="T2" fmla="*/ 4 w 5"/>
                <a:gd name="T3" fmla="*/ 1 h 3"/>
                <a:gd name="T4" fmla="*/ 0 w 5"/>
                <a:gd name="T5" fmla="*/ 2 h 3"/>
                <a:gd name="T6" fmla="*/ 5 w 5"/>
                <a:gd name="T7" fmla="*/ 0 h 3"/>
              </a:gdLst>
              <a:ahLst/>
              <a:cxnLst>
                <a:cxn ang="0">
                  <a:pos x="T0" y="T1"/>
                </a:cxn>
                <a:cxn ang="0">
                  <a:pos x="T2" y="T3"/>
                </a:cxn>
                <a:cxn ang="0">
                  <a:pos x="T4" y="T5"/>
                </a:cxn>
                <a:cxn ang="0">
                  <a:pos x="T6" y="T7"/>
                </a:cxn>
              </a:cxnLst>
              <a:rect l="0" t="0" r="r" b="b"/>
              <a:pathLst>
                <a:path w="5" h="3">
                  <a:moveTo>
                    <a:pt x="5" y="0"/>
                  </a:moveTo>
                  <a:cubicBezTo>
                    <a:pt x="5" y="1"/>
                    <a:pt x="4" y="1"/>
                    <a:pt x="4" y="1"/>
                  </a:cubicBezTo>
                  <a:cubicBezTo>
                    <a:pt x="2" y="2"/>
                    <a:pt x="2" y="3"/>
                    <a:pt x="0" y="2"/>
                  </a:cubicBezTo>
                  <a:cubicBezTo>
                    <a:pt x="0" y="1"/>
                    <a:pt x="2" y="1"/>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9" name="Freeform 42">
              <a:extLst>
                <a:ext uri="{FF2B5EF4-FFF2-40B4-BE49-F238E27FC236}">
                  <a16:creationId xmlns:a16="http://schemas.microsoft.com/office/drawing/2014/main" id="{0020CA3E-E98B-4AD0-8097-AF2D0C47321F}"/>
                </a:ext>
              </a:extLst>
            </p:cNvPr>
            <p:cNvSpPr/>
            <p:nvPr/>
          </p:nvSpPr>
          <p:spPr bwMode="auto">
            <a:xfrm>
              <a:off x="2139950" y="3770313"/>
              <a:ext cx="23813" cy="19050"/>
            </a:xfrm>
            <a:custGeom>
              <a:avLst/>
              <a:gdLst>
                <a:gd name="T0" fmla="*/ 1 w 6"/>
                <a:gd name="T1" fmla="*/ 0 h 5"/>
                <a:gd name="T2" fmla="*/ 6 w 6"/>
                <a:gd name="T3" fmla="*/ 4 h 5"/>
                <a:gd name="T4" fmla="*/ 2 w 6"/>
                <a:gd name="T5" fmla="*/ 3 h 5"/>
                <a:gd name="T6" fmla="*/ 1 w 6"/>
                <a:gd name="T7" fmla="*/ 0 h 5"/>
              </a:gdLst>
              <a:ahLst/>
              <a:cxnLst>
                <a:cxn ang="0">
                  <a:pos x="T0" y="T1"/>
                </a:cxn>
                <a:cxn ang="0">
                  <a:pos x="T2" y="T3"/>
                </a:cxn>
                <a:cxn ang="0">
                  <a:pos x="T4" y="T5"/>
                </a:cxn>
                <a:cxn ang="0">
                  <a:pos x="T6" y="T7"/>
                </a:cxn>
              </a:cxnLst>
              <a:rect l="0" t="0" r="r" b="b"/>
              <a:pathLst>
                <a:path w="6" h="5">
                  <a:moveTo>
                    <a:pt x="1" y="0"/>
                  </a:moveTo>
                  <a:cubicBezTo>
                    <a:pt x="3" y="1"/>
                    <a:pt x="4" y="3"/>
                    <a:pt x="6" y="4"/>
                  </a:cubicBezTo>
                  <a:cubicBezTo>
                    <a:pt x="5" y="5"/>
                    <a:pt x="2" y="3"/>
                    <a:pt x="2" y="3"/>
                  </a:cubicBezTo>
                  <a:cubicBezTo>
                    <a:pt x="0" y="3"/>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0" name="Freeform 43">
              <a:extLst>
                <a:ext uri="{FF2B5EF4-FFF2-40B4-BE49-F238E27FC236}">
                  <a16:creationId xmlns:a16="http://schemas.microsoft.com/office/drawing/2014/main" id="{67C50CC5-9A95-4053-ABB9-4B72DEAC6E27}"/>
                </a:ext>
              </a:extLst>
            </p:cNvPr>
            <p:cNvSpPr/>
            <p:nvPr/>
          </p:nvSpPr>
          <p:spPr bwMode="auto">
            <a:xfrm>
              <a:off x="6296025" y="3762375"/>
              <a:ext cx="36513" cy="87313"/>
            </a:xfrm>
            <a:custGeom>
              <a:avLst/>
              <a:gdLst>
                <a:gd name="T0" fmla="*/ 3 w 10"/>
                <a:gd name="T1" fmla="*/ 3 h 23"/>
                <a:gd name="T2" fmla="*/ 5 w 10"/>
                <a:gd name="T3" fmla="*/ 6 h 23"/>
                <a:gd name="T4" fmla="*/ 6 w 10"/>
                <a:gd name="T5" fmla="*/ 8 h 23"/>
                <a:gd name="T6" fmla="*/ 6 w 10"/>
                <a:gd name="T7" fmla="*/ 10 h 23"/>
                <a:gd name="T8" fmla="*/ 7 w 10"/>
                <a:gd name="T9" fmla="*/ 13 h 23"/>
                <a:gd name="T10" fmla="*/ 10 w 10"/>
                <a:gd name="T11" fmla="*/ 15 h 23"/>
                <a:gd name="T12" fmla="*/ 6 w 10"/>
                <a:gd name="T13" fmla="*/ 16 h 23"/>
                <a:gd name="T14" fmla="*/ 6 w 10"/>
                <a:gd name="T15" fmla="*/ 19 h 23"/>
                <a:gd name="T16" fmla="*/ 4 w 10"/>
                <a:gd name="T17" fmla="*/ 19 h 23"/>
                <a:gd name="T18" fmla="*/ 6 w 10"/>
                <a:gd name="T19" fmla="*/ 23 h 23"/>
                <a:gd name="T20" fmla="*/ 2 w 10"/>
                <a:gd name="T21" fmla="*/ 22 h 23"/>
                <a:gd name="T22" fmla="*/ 3 w 10"/>
                <a:gd name="T23" fmla="*/ 19 h 23"/>
                <a:gd name="T24" fmla="*/ 1 w 10"/>
                <a:gd name="T25" fmla="*/ 18 h 23"/>
                <a:gd name="T26" fmla="*/ 3 w 10"/>
                <a:gd name="T27" fmla="*/ 12 h 23"/>
                <a:gd name="T28" fmla="*/ 1 w 10"/>
                <a:gd name="T29" fmla="*/ 10 h 23"/>
                <a:gd name="T30" fmla="*/ 1 w 10"/>
                <a:gd name="T31" fmla="*/ 6 h 23"/>
                <a:gd name="T32" fmla="*/ 3 w 10"/>
                <a:gd name="T33" fmla="*/ 5 h 23"/>
                <a:gd name="T34" fmla="*/ 4 w 10"/>
                <a:gd name="T35" fmla="*/ 3 h 23"/>
                <a:gd name="T36" fmla="*/ 3 w 10"/>
                <a:gd name="T3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23">
                  <a:moveTo>
                    <a:pt x="3" y="3"/>
                  </a:moveTo>
                  <a:cubicBezTo>
                    <a:pt x="8" y="0"/>
                    <a:pt x="4" y="6"/>
                    <a:pt x="5" y="6"/>
                  </a:cubicBezTo>
                  <a:cubicBezTo>
                    <a:pt x="7" y="7"/>
                    <a:pt x="4" y="7"/>
                    <a:pt x="6" y="8"/>
                  </a:cubicBezTo>
                  <a:cubicBezTo>
                    <a:pt x="8" y="9"/>
                    <a:pt x="6" y="9"/>
                    <a:pt x="6" y="10"/>
                  </a:cubicBezTo>
                  <a:cubicBezTo>
                    <a:pt x="6" y="10"/>
                    <a:pt x="8" y="12"/>
                    <a:pt x="7" y="13"/>
                  </a:cubicBezTo>
                  <a:cubicBezTo>
                    <a:pt x="7" y="15"/>
                    <a:pt x="9" y="15"/>
                    <a:pt x="10" y="15"/>
                  </a:cubicBezTo>
                  <a:cubicBezTo>
                    <a:pt x="10" y="17"/>
                    <a:pt x="8" y="17"/>
                    <a:pt x="6" y="16"/>
                  </a:cubicBezTo>
                  <a:cubicBezTo>
                    <a:pt x="6" y="17"/>
                    <a:pt x="6" y="19"/>
                    <a:pt x="6" y="19"/>
                  </a:cubicBezTo>
                  <a:cubicBezTo>
                    <a:pt x="6" y="19"/>
                    <a:pt x="4" y="19"/>
                    <a:pt x="4" y="19"/>
                  </a:cubicBezTo>
                  <a:cubicBezTo>
                    <a:pt x="5" y="20"/>
                    <a:pt x="7" y="21"/>
                    <a:pt x="6" y="23"/>
                  </a:cubicBezTo>
                  <a:cubicBezTo>
                    <a:pt x="3" y="22"/>
                    <a:pt x="4" y="23"/>
                    <a:pt x="2" y="22"/>
                  </a:cubicBezTo>
                  <a:cubicBezTo>
                    <a:pt x="3" y="21"/>
                    <a:pt x="1" y="21"/>
                    <a:pt x="3" y="19"/>
                  </a:cubicBezTo>
                  <a:cubicBezTo>
                    <a:pt x="3" y="18"/>
                    <a:pt x="2" y="18"/>
                    <a:pt x="1" y="18"/>
                  </a:cubicBezTo>
                  <a:cubicBezTo>
                    <a:pt x="1" y="17"/>
                    <a:pt x="3" y="15"/>
                    <a:pt x="3" y="12"/>
                  </a:cubicBezTo>
                  <a:cubicBezTo>
                    <a:pt x="2" y="11"/>
                    <a:pt x="1" y="10"/>
                    <a:pt x="1" y="10"/>
                  </a:cubicBezTo>
                  <a:cubicBezTo>
                    <a:pt x="0" y="8"/>
                    <a:pt x="3" y="7"/>
                    <a:pt x="1" y="6"/>
                  </a:cubicBezTo>
                  <a:cubicBezTo>
                    <a:pt x="1" y="5"/>
                    <a:pt x="2" y="5"/>
                    <a:pt x="3" y="5"/>
                  </a:cubicBezTo>
                  <a:cubicBezTo>
                    <a:pt x="3" y="4"/>
                    <a:pt x="3" y="3"/>
                    <a:pt x="4" y="3"/>
                  </a:cubicBezTo>
                  <a:cubicBezTo>
                    <a:pt x="5" y="3"/>
                    <a:pt x="4"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1" name="Freeform 44">
              <a:extLst>
                <a:ext uri="{FF2B5EF4-FFF2-40B4-BE49-F238E27FC236}">
                  <a16:creationId xmlns:a16="http://schemas.microsoft.com/office/drawing/2014/main" id="{59052085-ED27-4DE2-9016-59BAEDFDF37D}"/>
                </a:ext>
              </a:extLst>
            </p:cNvPr>
            <p:cNvSpPr/>
            <p:nvPr/>
          </p:nvSpPr>
          <p:spPr bwMode="auto">
            <a:xfrm>
              <a:off x="1627188" y="3775075"/>
              <a:ext cx="11113" cy="6350"/>
            </a:xfrm>
            <a:custGeom>
              <a:avLst/>
              <a:gdLst>
                <a:gd name="T0" fmla="*/ 1 w 3"/>
                <a:gd name="T1" fmla="*/ 0 h 2"/>
                <a:gd name="T2" fmla="*/ 0 w 3"/>
                <a:gd name="T3" fmla="*/ 1 h 2"/>
                <a:gd name="T4" fmla="*/ 0 w 3"/>
                <a:gd name="T5" fmla="*/ 0 h 2"/>
                <a:gd name="T6" fmla="*/ 1 w 3"/>
                <a:gd name="T7" fmla="*/ 0 h 2"/>
              </a:gdLst>
              <a:ahLst/>
              <a:cxnLst>
                <a:cxn ang="0">
                  <a:pos x="T0" y="T1"/>
                </a:cxn>
                <a:cxn ang="0">
                  <a:pos x="T2" y="T3"/>
                </a:cxn>
                <a:cxn ang="0">
                  <a:pos x="T4" y="T5"/>
                </a:cxn>
                <a:cxn ang="0">
                  <a:pos x="T6" y="T7"/>
                </a:cxn>
              </a:cxnLst>
              <a:rect l="0" t="0" r="r" b="b"/>
              <a:pathLst>
                <a:path w="3" h="2">
                  <a:moveTo>
                    <a:pt x="1" y="0"/>
                  </a:moveTo>
                  <a:cubicBezTo>
                    <a:pt x="3" y="0"/>
                    <a:pt x="2" y="2"/>
                    <a:pt x="0" y="1"/>
                  </a:cubicBezTo>
                  <a:cubicBezTo>
                    <a:pt x="0" y="1"/>
                    <a:pt x="0" y="1"/>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2" name="Freeform 45">
              <a:extLst>
                <a:ext uri="{FF2B5EF4-FFF2-40B4-BE49-F238E27FC236}">
                  <a16:creationId xmlns:a16="http://schemas.microsoft.com/office/drawing/2014/main" id="{7DAFD8FC-3C5B-4DA3-98BC-3F2C63F16A84}"/>
                </a:ext>
              </a:extLst>
            </p:cNvPr>
            <p:cNvSpPr/>
            <p:nvPr/>
          </p:nvSpPr>
          <p:spPr bwMode="auto">
            <a:xfrm>
              <a:off x="3246438" y="3803650"/>
              <a:ext cx="112713" cy="46038"/>
            </a:xfrm>
            <a:custGeom>
              <a:avLst/>
              <a:gdLst>
                <a:gd name="T0" fmla="*/ 13 w 30"/>
                <a:gd name="T1" fmla="*/ 0 h 12"/>
                <a:gd name="T2" fmla="*/ 16 w 30"/>
                <a:gd name="T3" fmla="*/ 1 h 12"/>
                <a:gd name="T4" fmla="*/ 15 w 30"/>
                <a:gd name="T5" fmla="*/ 2 h 12"/>
                <a:gd name="T6" fmla="*/ 19 w 30"/>
                <a:gd name="T7" fmla="*/ 3 h 12"/>
                <a:gd name="T8" fmla="*/ 25 w 30"/>
                <a:gd name="T9" fmla="*/ 4 h 12"/>
                <a:gd name="T10" fmla="*/ 24 w 30"/>
                <a:gd name="T11" fmla="*/ 6 h 12"/>
                <a:gd name="T12" fmla="*/ 27 w 30"/>
                <a:gd name="T13" fmla="*/ 7 h 12"/>
                <a:gd name="T14" fmla="*/ 29 w 30"/>
                <a:gd name="T15" fmla="*/ 8 h 12"/>
                <a:gd name="T16" fmla="*/ 27 w 30"/>
                <a:gd name="T17" fmla="*/ 11 h 12"/>
                <a:gd name="T18" fmla="*/ 26 w 30"/>
                <a:gd name="T19" fmla="*/ 10 h 12"/>
                <a:gd name="T20" fmla="*/ 20 w 30"/>
                <a:gd name="T21" fmla="*/ 10 h 12"/>
                <a:gd name="T22" fmla="*/ 16 w 30"/>
                <a:gd name="T23" fmla="*/ 12 h 12"/>
                <a:gd name="T24" fmla="*/ 14 w 30"/>
                <a:gd name="T25" fmla="*/ 10 h 12"/>
                <a:gd name="T26" fmla="*/ 11 w 30"/>
                <a:gd name="T27" fmla="*/ 10 h 12"/>
                <a:gd name="T28" fmla="*/ 7 w 30"/>
                <a:gd name="T29" fmla="*/ 8 h 12"/>
                <a:gd name="T30" fmla="*/ 0 w 30"/>
                <a:gd name="T31" fmla="*/ 9 h 12"/>
                <a:gd name="T32" fmla="*/ 1 w 30"/>
                <a:gd name="T33" fmla="*/ 7 h 12"/>
                <a:gd name="T34" fmla="*/ 5 w 30"/>
                <a:gd name="T35" fmla="*/ 6 h 12"/>
                <a:gd name="T36" fmla="*/ 7 w 30"/>
                <a:gd name="T37" fmla="*/ 4 h 12"/>
                <a:gd name="T38" fmla="*/ 8 w 30"/>
                <a:gd name="T39" fmla="*/ 1 h 12"/>
                <a:gd name="T40" fmla="*/ 10 w 30"/>
                <a:gd name="T41" fmla="*/ 1 h 12"/>
                <a:gd name="T42" fmla="*/ 10 w 30"/>
                <a:gd name="T43" fmla="*/ 1 h 12"/>
                <a:gd name="T44" fmla="*/ 13 w 30"/>
                <a:gd name="T4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12">
                  <a:moveTo>
                    <a:pt x="13" y="0"/>
                  </a:moveTo>
                  <a:cubicBezTo>
                    <a:pt x="15" y="0"/>
                    <a:pt x="15" y="0"/>
                    <a:pt x="16" y="1"/>
                  </a:cubicBezTo>
                  <a:cubicBezTo>
                    <a:pt x="16" y="2"/>
                    <a:pt x="13" y="1"/>
                    <a:pt x="15" y="2"/>
                  </a:cubicBezTo>
                  <a:cubicBezTo>
                    <a:pt x="15" y="4"/>
                    <a:pt x="18" y="3"/>
                    <a:pt x="19" y="3"/>
                  </a:cubicBezTo>
                  <a:cubicBezTo>
                    <a:pt x="20" y="4"/>
                    <a:pt x="21" y="5"/>
                    <a:pt x="25" y="4"/>
                  </a:cubicBezTo>
                  <a:cubicBezTo>
                    <a:pt x="25" y="6"/>
                    <a:pt x="27" y="6"/>
                    <a:pt x="24" y="6"/>
                  </a:cubicBezTo>
                  <a:cubicBezTo>
                    <a:pt x="24" y="7"/>
                    <a:pt x="26" y="7"/>
                    <a:pt x="27" y="7"/>
                  </a:cubicBezTo>
                  <a:cubicBezTo>
                    <a:pt x="28" y="7"/>
                    <a:pt x="27" y="9"/>
                    <a:pt x="29" y="8"/>
                  </a:cubicBezTo>
                  <a:cubicBezTo>
                    <a:pt x="30" y="10"/>
                    <a:pt x="26" y="9"/>
                    <a:pt x="27" y="11"/>
                  </a:cubicBezTo>
                  <a:cubicBezTo>
                    <a:pt x="26" y="11"/>
                    <a:pt x="26" y="10"/>
                    <a:pt x="26" y="10"/>
                  </a:cubicBezTo>
                  <a:cubicBezTo>
                    <a:pt x="23" y="10"/>
                    <a:pt x="23" y="10"/>
                    <a:pt x="20" y="10"/>
                  </a:cubicBezTo>
                  <a:cubicBezTo>
                    <a:pt x="19" y="10"/>
                    <a:pt x="16" y="10"/>
                    <a:pt x="16" y="12"/>
                  </a:cubicBezTo>
                  <a:cubicBezTo>
                    <a:pt x="14" y="12"/>
                    <a:pt x="15" y="11"/>
                    <a:pt x="14" y="10"/>
                  </a:cubicBezTo>
                  <a:cubicBezTo>
                    <a:pt x="14" y="10"/>
                    <a:pt x="12" y="10"/>
                    <a:pt x="11" y="10"/>
                  </a:cubicBezTo>
                  <a:cubicBezTo>
                    <a:pt x="10" y="9"/>
                    <a:pt x="10" y="9"/>
                    <a:pt x="7" y="8"/>
                  </a:cubicBezTo>
                  <a:cubicBezTo>
                    <a:pt x="4" y="8"/>
                    <a:pt x="4" y="9"/>
                    <a:pt x="0" y="9"/>
                  </a:cubicBezTo>
                  <a:cubicBezTo>
                    <a:pt x="1" y="8"/>
                    <a:pt x="2" y="8"/>
                    <a:pt x="1" y="7"/>
                  </a:cubicBezTo>
                  <a:cubicBezTo>
                    <a:pt x="5" y="7"/>
                    <a:pt x="2" y="5"/>
                    <a:pt x="5" y="6"/>
                  </a:cubicBezTo>
                  <a:cubicBezTo>
                    <a:pt x="4" y="5"/>
                    <a:pt x="7" y="4"/>
                    <a:pt x="7" y="4"/>
                  </a:cubicBezTo>
                  <a:cubicBezTo>
                    <a:pt x="8" y="3"/>
                    <a:pt x="7" y="2"/>
                    <a:pt x="8" y="1"/>
                  </a:cubicBezTo>
                  <a:cubicBezTo>
                    <a:pt x="9" y="1"/>
                    <a:pt x="10" y="2"/>
                    <a:pt x="10" y="1"/>
                  </a:cubicBezTo>
                  <a:cubicBezTo>
                    <a:pt x="11" y="1"/>
                    <a:pt x="10" y="1"/>
                    <a:pt x="10" y="1"/>
                  </a:cubicBezTo>
                  <a:cubicBezTo>
                    <a:pt x="11"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3" name="Freeform 46">
              <a:extLst>
                <a:ext uri="{FF2B5EF4-FFF2-40B4-BE49-F238E27FC236}">
                  <a16:creationId xmlns:a16="http://schemas.microsoft.com/office/drawing/2014/main" id="{1A4CB8D2-2DC0-4956-BD7E-6814BEAC9AB0}"/>
                </a:ext>
              </a:extLst>
            </p:cNvPr>
            <p:cNvSpPr/>
            <p:nvPr/>
          </p:nvSpPr>
          <p:spPr bwMode="auto">
            <a:xfrm>
              <a:off x="3190875" y="3816350"/>
              <a:ext cx="25400" cy="14288"/>
            </a:xfrm>
            <a:custGeom>
              <a:avLst/>
              <a:gdLst>
                <a:gd name="T0" fmla="*/ 0 w 7"/>
                <a:gd name="T1" fmla="*/ 0 h 4"/>
                <a:gd name="T2" fmla="*/ 7 w 7"/>
                <a:gd name="T3" fmla="*/ 2 h 4"/>
                <a:gd name="T4" fmla="*/ 0 w 7"/>
                <a:gd name="T5" fmla="*/ 0 h 4"/>
              </a:gdLst>
              <a:ahLst/>
              <a:cxnLst>
                <a:cxn ang="0">
                  <a:pos x="T0" y="T1"/>
                </a:cxn>
                <a:cxn ang="0">
                  <a:pos x="T2" y="T3"/>
                </a:cxn>
                <a:cxn ang="0">
                  <a:pos x="T4" y="T5"/>
                </a:cxn>
              </a:cxnLst>
              <a:rect l="0" t="0" r="r" b="b"/>
              <a:pathLst>
                <a:path w="7" h="4">
                  <a:moveTo>
                    <a:pt x="0" y="0"/>
                  </a:moveTo>
                  <a:cubicBezTo>
                    <a:pt x="3" y="0"/>
                    <a:pt x="3" y="2"/>
                    <a:pt x="7" y="2"/>
                  </a:cubicBezTo>
                  <a:cubicBezTo>
                    <a:pt x="6" y="4"/>
                    <a:pt x="0"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4" name="Freeform 47">
              <a:extLst>
                <a:ext uri="{FF2B5EF4-FFF2-40B4-BE49-F238E27FC236}">
                  <a16:creationId xmlns:a16="http://schemas.microsoft.com/office/drawing/2014/main" id="{19E32E73-03C6-4F4C-BF2E-C756FEBC741B}"/>
                </a:ext>
              </a:extLst>
            </p:cNvPr>
            <p:cNvSpPr/>
            <p:nvPr/>
          </p:nvSpPr>
          <p:spPr bwMode="auto">
            <a:xfrm>
              <a:off x="6284913" y="3860800"/>
              <a:ext cx="74613" cy="30163"/>
            </a:xfrm>
            <a:custGeom>
              <a:avLst/>
              <a:gdLst>
                <a:gd name="T0" fmla="*/ 6 w 20"/>
                <a:gd name="T1" fmla="*/ 1 h 8"/>
                <a:gd name="T2" fmla="*/ 6 w 20"/>
                <a:gd name="T3" fmla="*/ 1 h 8"/>
                <a:gd name="T4" fmla="*/ 10 w 20"/>
                <a:gd name="T5" fmla="*/ 3 h 8"/>
                <a:gd name="T6" fmla="*/ 20 w 20"/>
                <a:gd name="T7" fmla="*/ 3 h 8"/>
                <a:gd name="T8" fmla="*/ 16 w 20"/>
                <a:gd name="T9" fmla="*/ 5 h 8"/>
                <a:gd name="T10" fmla="*/ 13 w 20"/>
                <a:gd name="T11" fmla="*/ 5 h 8"/>
                <a:gd name="T12" fmla="*/ 9 w 20"/>
                <a:gd name="T13" fmla="*/ 6 h 8"/>
                <a:gd name="T14" fmla="*/ 8 w 20"/>
                <a:gd name="T15" fmla="*/ 7 h 8"/>
                <a:gd name="T16" fmla="*/ 4 w 20"/>
                <a:gd name="T17" fmla="*/ 6 h 8"/>
                <a:gd name="T18" fmla="*/ 6 w 20"/>
                <a:gd name="T1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8">
                  <a:moveTo>
                    <a:pt x="6" y="1"/>
                  </a:moveTo>
                  <a:cubicBezTo>
                    <a:pt x="6" y="0"/>
                    <a:pt x="6" y="1"/>
                    <a:pt x="6" y="1"/>
                  </a:cubicBezTo>
                  <a:cubicBezTo>
                    <a:pt x="7" y="2"/>
                    <a:pt x="10" y="2"/>
                    <a:pt x="10" y="3"/>
                  </a:cubicBezTo>
                  <a:cubicBezTo>
                    <a:pt x="14" y="2"/>
                    <a:pt x="16" y="3"/>
                    <a:pt x="20" y="3"/>
                  </a:cubicBezTo>
                  <a:cubicBezTo>
                    <a:pt x="20" y="4"/>
                    <a:pt x="17" y="4"/>
                    <a:pt x="16" y="5"/>
                  </a:cubicBezTo>
                  <a:cubicBezTo>
                    <a:pt x="15" y="6"/>
                    <a:pt x="15" y="5"/>
                    <a:pt x="13" y="5"/>
                  </a:cubicBezTo>
                  <a:cubicBezTo>
                    <a:pt x="11" y="5"/>
                    <a:pt x="10" y="7"/>
                    <a:pt x="9" y="6"/>
                  </a:cubicBezTo>
                  <a:cubicBezTo>
                    <a:pt x="8" y="6"/>
                    <a:pt x="9" y="7"/>
                    <a:pt x="8" y="7"/>
                  </a:cubicBezTo>
                  <a:cubicBezTo>
                    <a:pt x="6" y="8"/>
                    <a:pt x="6" y="5"/>
                    <a:pt x="4" y="6"/>
                  </a:cubicBezTo>
                  <a:cubicBezTo>
                    <a:pt x="0" y="5"/>
                    <a:pt x="3"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5" name="Freeform 48">
              <a:extLst>
                <a:ext uri="{FF2B5EF4-FFF2-40B4-BE49-F238E27FC236}">
                  <a16:creationId xmlns:a16="http://schemas.microsoft.com/office/drawing/2014/main" id="{4137E915-9836-4672-9D4C-2725C93F606C}"/>
                </a:ext>
              </a:extLst>
            </p:cNvPr>
            <p:cNvSpPr/>
            <p:nvPr/>
          </p:nvSpPr>
          <p:spPr bwMode="auto">
            <a:xfrm>
              <a:off x="6145213" y="3894138"/>
              <a:ext cx="150813" cy="63500"/>
            </a:xfrm>
            <a:custGeom>
              <a:avLst/>
              <a:gdLst>
                <a:gd name="T0" fmla="*/ 36 w 40"/>
                <a:gd name="T1" fmla="*/ 0 h 17"/>
                <a:gd name="T2" fmla="*/ 39 w 40"/>
                <a:gd name="T3" fmla="*/ 1 h 17"/>
                <a:gd name="T4" fmla="*/ 39 w 40"/>
                <a:gd name="T5" fmla="*/ 8 h 17"/>
                <a:gd name="T6" fmla="*/ 38 w 40"/>
                <a:gd name="T7" fmla="*/ 7 h 17"/>
                <a:gd name="T8" fmla="*/ 38 w 40"/>
                <a:gd name="T9" fmla="*/ 10 h 17"/>
                <a:gd name="T10" fmla="*/ 36 w 40"/>
                <a:gd name="T11" fmla="*/ 10 h 17"/>
                <a:gd name="T12" fmla="*/ 36 w 40"/>
                <a:gd name="T13" fmla="*/ 14 h 17"/>
                <a:gd name="T14" fmla="*/ 34 w 40"/>
                <a:gd name="T15" fmla="*/ 14 h 17"/>
                <a:gd name="T16" fmla="*/ 31 w 40"/>
                <a:gd name="T17" fmla="*/ 15 h 17"/>
                <a:gd name="T18" fmla="*/ 29 w 40"/>
                <a:gd name="T19" fmla="*/ 14 h 17"/>
                <a:gd name="T20" fmla="*/ 25 w 40"/>
                <a:gd name="T21" fmla="*/ 15 h 17"/>
                <a:gd name="T22" fmla="*/ 20 w 40"/>
                <a:gd name="T23" fmla="*/ 15 h 17"/>
                <a:gd name="T24" fmla="*/ 18 w 40"/>
                <a:gd name="T25" fmla="*/ 17 h 17"/>
                <a:gd name="T26" fmla="*/ 14 w 40"/>
                <a:gd name="T27" fmla="*/ 15 h 17"/>
                <a:gd name="T28" fmla="*/ 12 w 40"/>
                <a:gd name="T29" fmla="*/ 16 h 17"/>
                <a:gd name="T30" fmla="*/ 10 w 40"/>
                <a:gd name="T31" fmla="*/ 15 h 17"/>
                <a:gd name="T32" fmla="*/ 0 w 40"/>
                <a:gd name="T33" fmla="*/ 16 h 17"/>
                <a:gd name="T34" fmla="*/ 1 w 40"/>
                <a:gd name="T35" fmla="*/ 14 h 17"/>
                <a:gd name="T36" fmla="*/ 3 w 40"/>
                <a:gd name="T37" fmla="*/ 15 h 17"/>
                <a:gd name="T38" fmla="*/ 4 w 40"/>
                <a:gd name="T39" fmla="*/ 14 h 17"/>
                <a:gd name="T40" fmla="*/ 18 w 40"/>
                <a:gd name="T41" fmla="*/ 13 h 17"/>
                <a:gd name="T42" fmla="*/ 20 w 40"/>
                <a:gd name="T43" fmla="*/ 10 h 17"/>
                <a:gd name="T44" fmla="*/ 22 w 40"/>
                <a:gd name="T45" fmla="*/ 9 h 17"/>
                <a:gd name="T46" fmla="*/ 28 w 40"/>
                <a:gd name="T47" fmla="*/ 10 h 17"/>
                <a:gd name="T48" fmla="*/ 28 w 40"/>
                <a:gd name="T49" fmla="*/ 8 h 17"/>
                <a:gd name="T50" fmla="*/ 29 w 40"/>
                <a:gd name="T51" fmla="*/ 9 h 17"/>
                <a:gd name="T52" fmla="*/ 30 w 40"/>
                <a:gd name="T53" fmla="*/ 6 h 17"/>
                <a:gd name="T54" fmla="*/ 33 w 40"/>
                <a:gd name="T55" fmla="*/ 2 h 17"/>
                <a:gd name="T56" fmla="*/ 36 w 40"/>
                <a:gd name="T5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17">
                  <a:moveTo>
                    <a:pt x="36" y="0"/>
                  </a:moveTo>
                  <a:cubicBezTo>
                    <a:pt x="37" y="0"/>
                    <a:pt x="37" y="1"/>
                    <a:pt x="39" y="1"/>
                  </a:cubicBezTo>
                  <a:cubicBezTo>
                    <a:pt x="38" y="4"/>
                    <a:pt x="40" y="6"/>
                    <a:pt x="39" y="8"/>
                  </a:cubicBezTo>
                  <a:cubicBezTo>
                    <a:pt x="38" y="8"/>
                    <a:pt x="38" y="7"/>
                    <a:pt x="38" y="7"/>
                  </a:cubicBezTo>
                  <a:cubicBezTo>
                    <a:pt x="35" y="8"/>
                    <a:pt x="38" y="9"/>
                    <a:pt x="38" y="10"/>
                  </a:cubicBezTo>
                  <a:cubicBezTo>
                    <a:pt x="37" y="10"/>
                    <a:pt x="37" y="10"/>
                    <a:pt x="36" y="10"/>
                  </a:cubicBezTo>
                  <a:cubicBezTo>
                    <a:pt x="36" y="11"/>
                    <a:pt x="36" y="13"/>
                    <a:pt x="36" y="14"/>
                  </a:cubicBezTo>
                  <a:cubicBezTo>
                    <a:pt x="35" y="14"/>
                    <a:pt x="35" y="14"/>
                    <a:pt x="34" y="14"/>
                  </a:cubicBezTo>
                  <a:cubicBezTo>
                    <a:pt x="32" y="14"/>
                    <a:pt x="31" y="15"/>
                    <a:pt x="31" y="15"/>
                  </a:cubicBezTo>
                  <a:cubicBezTo>
                    <a:pt x="30" y="15"/>
                    <a:pt x="29" y="14"/>
                    <a:pt x="29" y="14"/>
                  </a:cubicBezTo>
                  <a:cubicBezTo>
                    <a:pt x="28" y="14"/>
                    <a:pt x="26" y="15"/>
                    <a:pt x="25" y="15"/>
                  </a:cubicBezTo>
                  <a:cubicBezTo>
                    <a:pt x="24" y="15"/>
                    <a:pt x="22" y="16"/>
                    <a:pt x="20" y="15"/>
                  </a:cubicBezTo>
                  <a:cubicBezTo>
                    <a:pt x="18" y="15"/>
                    <a:pt x="19" y="17"/>
                    <a:pt x="18" y="17"/>
                  </a:cubicBezTo>
                  <a:cubicBezTo>
                    <a:pt x="16" y="17"/>
                    <a:pt x="14" y="16"/>
                    <a:pt x="14" y="15"/>
                  </a:cubicBezTo>
                  <a:cubicBezTo>
                    <a:pt x="12" y="14"/>
                    <a:pt x="12" y="16"/>
                    <a:pt x="12" y="16"/>
                  </a:cubicBezTo>
                  <a:cubicBezTo>
                    <a:pt x="10" y="16"/>
                    <a:pt x="10" y="15"/>
                    <a:pt x="10" y="15"/>
                  </a:cubicBezTo>
                  <a:cubicBezTo>
                    <a:pt x="6" y="16"/>
                    <a:pt x="3" y="17"/>
                    <a:pt x="0" y="16"/>
                  </a:cubicBezTo>
                  <a:cubicBezTo>
                    <a:pt x="1" y="16"/>
                    <a:pt x="1" y="15"/>
                    <a:pt x="1" y="14"/>
                  </a:cubicBezTo>
                  <a:cubicBezTo>
                    <a:pt x="2" y="14"/>
                    <a:pt x="3" y="15"/>
                    <a:pt x="3" y="15"/>
                  </a:cubicBezTo>
                  <a:cubicBezTo>
                    <a:pt x="4" y="15"/>
                    <a:pt x="4" y="14"/>
                    <a:pt x="4" y="14"/>
                  </a:cubicBezTo>
                  <a:cubicBezTo>
                    <a:pt x="7" y="14"/>
                    <a:pt x="14" y="14"/>
                    <a:pt x="18" y="13"/>
                  </a:cubicBezTo>
                  <a:cubicBezTo>
                    <a:pt x="16" y="11"/>
                    <a:pt x="21" y="12"/>
                    <a:pt x="20" y="10"/>
                  </a:cubicBezTo>
                  <a:cubicBezTo>
                    <a:pt x="21" y="11"/>
                    <a:pt x="22" y="10"/>
                    <a:pt x="22" y="9"/>
                  </a:cubicBezTo>
                  <a:cubicBezTo>
                    <a:pt x="24" y="10"/>
                    <a:pt x="26" y="8"/>
                    <a:pt x="28" y="10"/>
                  </a:cubicBezTo>
                  <a:cubicBezTo>
                    <a:pt x="28" y="9"/>
                    <a:pt x="27" y="8"/>
                    <a:pt x="28" y="8"/>
                  </a:cubicBezTo>
                  <a:cubicBezTo>
                    <a:pt x="28" y="7"/>
                    <a:pt x="28" y="9"/>
                    <a:pt x="29" y="9"/>
                  </a:cubicBezTo>
                  <a:cubicBezTo>
                    <a:pt x="29" y="9"/>
                    <a:pt x="32" y="8"/>
                    <a:pt x="30" y="6"/>
                  </a:cubicBezTo>
                  <a:cubicBezTo>
                    <a:pt x="33" y="6"/>
                    <a:pt x="31" y="3"/>
                    <a:pt x="33" y="2"/>
                  </a:cubicBezTo>
                  <a:cubicBezTo>
                    <a:pt x="33" y="2"/>
                    <a:pt x="37" y="1"/>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6" name="Freeform 49">
              <a:extLst>
                <a:ext uri="{FF2B5EF4-FFF2-40B4-BE49-F238E27FC236}">
                  <a16:creationId xmlns:a16="http://schemas.microsoft.com/office/drawing/2014/main" id="{536097D2-AAEA-4AAC-9429-B4213BB7B61E}"/>
                </a:ext>
              </a:extLst>
            </p:cNvPr>
            <p:cNvSpPr/>
            <p:nvPr/>
          </p:nvSpPr>
          <p:spPr bwMode="auto">
            <a:xfrm>
              <a:off x="4278313" y="3898900"/>
              <a:ext cx="25400" cy="14288"/>
            </a:xfrm>
            <a:custGeom>
              <a:avLst/>
              <a:gdLst>
                <a:gd name="T0" fmla="*/ 3 w 7"/>
                <a:gd name="T1" fmla="*/ 0 h 4"/>
                <a:gd name="T2" fmla="*/ 1 w 7"/>
                <a:gd name="T3" fmla="*/ 4 h 4"/>
                <a:gd name="T4" fmla="*/ 3 w 7"/>
                <a:gd name="T5" fmla="*/ 0 h 4"/>
              </a:gdLst>
              <a:ahLst/>
              <a:cxnLst>
                <a:cxn ang="0">
                  <a:pos x="T0" y="T1"/>
                </a:cxn>
                <a:cxn ang="0">
                  <a:pos x="T2" y="T3"/>
                </a:cxn>
                <a:cxn ang="0">
                  <a:pos x="T4" y="T5"/>
                </a:cxn>
              </a:cxnLst>
              <a:rect l="0" t="0" r="r" b="b"/>
              <a:pathLst>
                <a:path w="7" h="4">
                  <a:moveTo>
                    <a:pt x="3" y="0"/>
                  </a:moveTo>
                  <a:cubicBezTo>
                    <a:pt x="7" y="0"/>
                    <a:pt x="6" y="4"/>
                    <a:pt x="1" y="4"/>
                  </a:cubicBezTo>
                  <a:cubicBezTo>
                    <a:pt x="3" y="3"/>
                    <a:pt x="0"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7" name="Freeform 50">
              <a:extLst>
                <a:ext uri="{FF2B5EF4-FFF2-40B4-BE49-F238E27FC236}">
                  <a16:creationId xmlns:a16="http://schemas.microsoft.com/office/drawing/2014/main" id="{9A249379-E39C-4C09-A12F-9722D69F6886}"/>
                </a:ext>
              </a:extLst>
            </p:cNvPr>
            <p:cNvSpPr/>
            <p:nvPr/>
          </p:nvSpPr>
          <p:spPr bwMode="auto">
            <a:xfrm>
              <a:off x="4341813" y="3921125"/>
              <a:ext cx="41275" cy="11113"/>
            </a:xfrm>
            <a:custGeom>
              <a:avLst/>
              <a:gdLst>
                <a:gd name="T0" fmla="*/ 9 w 11"/>
                <a:gd name="T1" fmla="*/ 1 h 3"/>
                <a:gd name="T2" fmla="*/ 11 w 11"/>
                <a:gd name="T3" fmla="*/ 3 h 3"/>
                <a:gd name="T4" fmla="*/ 6 w 11"/>
                <a:gd name="T5" fmla="*/ 3 h 3"/>
                <a:gd name="T6" fmla="*/ 6 w 11"/>
                <a:gd name="T7" fmla="*/ 3 h 3"/>
                <a:gd name="T8" fmla="*/ 2 w 11"/>
                <a:gd name="T9" fmla="*/ 2 h 3"/>
                <a:gd name="T10" fmla="*/ 9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9" y="1"/>
                  </a:moveTo>
                  <a:cubicBezTo>
                    <a:pt x="10" y="1"/>
                    <a:pt x="11" y="2"/>
                    <a:pt x="11" y="3"/>
                  </a:cubicBezTo>
                  <a:cubicBezTo>
                    <a:pt x="10" y="3"/>
                    <a:pt x="6" y="3"/>
                    <a:pt x="6" y="3"/>
                  </a:cubicBezTo>
                  <a:cubicBezTo>
                    <a:pt x="6" y="3"/>
                    <a:pt x="6" y="3"/>
                    <a:pt x="6" y="3"/>
                  </a:cubicBezTo>
                  <a:cubicBezTo>
                    <a:pt x="4" y="2"/>
                    <a:pt x="2" y="3"/>
                    <a:pt x="2" y="2"/>
                  </a:cubicBezTo>
                  <a:cubicBezTo>
                    <a:pt x="0" y="0"/>
                    <a:pt x="8" y="2"/>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8" name="Freeform 51">
              <a:extLst>
                <a:ext uri="{FF2B5EF4-FFF2-40B4-BE49-F238E27FC236}">
                  <a16:creationId xmlns:a16="http://schemas.microsoft.com/office/drawing/2014/main" id="{B62F74B5-D6E1-4960-A8A3-C54D08BB6258}"/>
                </a:ext>
              </a:extLst>
            </p:cNvPr>
            <p:cNvSpPr/>
            <p:nvPr/>
          </p:nvSpPr>
          <p:spPr bwMode="auto">
            <a:xfrm>
              <a:off x="4645025" y="3946525"/>
              <a:ext cx="26988" cy="7938"/>
            </a:xfrm>
            <a:custGeom>
              <a:avLst/>
              <a:gdLst>
                <a:gd name="T0" fmla="*/ 0 w 7"/>
                <a:gd name="T1" fmla="*/ 1 h 2"/>
                <a:gd name="T2" fmla="*/ 4 w 7"/>
                <a:gd name="T3" fmla="*/ 0 h 2"/>
                <a:gd name="T4" fmla="*/ 3 w 7"/>
                <a:gd name="T5" fmla="*/ 0 h 2"/>
                <a:gd name="T6" fmla="*/ 0 w 7"/>
                <a:gd name="T7" fmla="*/ 1 h 2"/>
              </a:gdLst>
              <a:ahLst/>
              <a:cxnLst>
                <a:cxn ang="0">
                  <a:pos x="T0" y="T1"/>
                </a:cxn>
                <a:cxn ang="0">
                  <a:pos x="T2" y="T3"/>
                </a:cxn>
                <a:cxn ang="0">
                  <a:pos x="T4" y="T5"/>
                </a:cxn>
                <a:cxn ang="0">
                  <a:pos x="T6" y="T7"/>
                </a:cxn>
              </a:cxnLst>
              <a:rect l="0" t="0" r="r" b="b"/>
              <a:pathLst>
                <a:path w="7" h="2">
                  <a:moveTo>
                    <a:pt x="0" y="1"/>
                  </a:moveTo>
                  <a:cubicBezTo>
                    <a:pt x="0" y="0"/>
                    <a:pt x="1" y="0"/>
                    <a:pt x="4" y="0"/>
                  </a:cubicBezTo>
                  <a:cubicBezTo>
                    <a:pt x="7" y="0"/>
                    <a:pt x="5" y="1"/>
                    <a:pt x="3" y="0"/>
                  </a:cubicBezTo>
                  <a:cubicBezTo>
                    <a:pt x="2" y="1"/>
                    <a:pt x="2"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9" name="Freeform 52">
              <a:extLst>
                <a:ext uri="{FF2B5EF4-FFF2-40B4-BE49-F238E27FC236}">
                  <a16:creationId xmlns:a16="http://schemas.microsoft.com/office/drawing/2014/main" id="{08145465-01ED-4C3E-8914-7D6E6B6A6BDA}"/>
                </a:ext>
              </a:extLst>
            </p:cNvPr>
            <p:cNvSpPr/>
            <p:nvPr/>
          </p:nvSpPr>
          <p:spPr bwMode="auto">
            <a:xfrm>
              <a:off x="6161088" y="3957638"/>
              <a:ext cx="25400" cy="7938"/>
            </a:xfrm>
            <a:custGeom>
              <a:avLst/>
              <a:gdLst>
                <a:gd name="T0" fmla="*/ 6 w 7"/>
                <a:gd name="T1" fmla="*/ 0 h 2"/>
                <a:gd name="T2" fmla="*/ 4 w 7"/>
                <a:gd name="T3" fmla="*/ 2 h 2"/>
                <a:gd name="T4" fmla="*/ 0 w 7"/>
                <a:gd name="T5" fmla="*/ 0 h 2"/>
                <a:gd name="T6" fmla="*/ 6 w 7"/>
                <a:gd name="T7" fmla="*/ 0 h 2"/>
              </a:gdLst>
              <a:ahLst/>
              <a:cxnLst>
                <a:cxn ang="0">
                  <a:pos x="T0" y="T1"/>
                </a:cxn>
                <a:cxn ang="0">
                  <a:pos x="T2" y="T3"/>
                </a:cxn>
                <a:cxn ang="0">
                  <a:pos x="T4" y="T5"/>
                </a:cxn>
                <a:cxn ang="0">
                  <a:pos x="T6" y="T7"/>
                </a:cxn>
              </a:cxnLst>
              <a:rect l="0" t="0" r="r" b="b"/>
              <a:pathLst>
                <a:path w="7" h="2">
                  <a:moveTo>
                    <a:pt x="6" y="0"/>
                  </a:moveTo>
                  <a:cubicBezTo>
                    <a:pt x="7" y="1"/>
                    <a:pt x="3" y="0"/>
                    <a:pt x="4" y="2"/>
                  </a:cubicBezTo>
                  <a:cubicBezTo>
                    <a:pt x="1" y="2"/>
                    <a:pt x="0" y="2"/>
                    <a:pt x="0" y="0"/>
                  </a:cubicBezTo>
                  <a:cubicBezTo>
                    <a:pt x="2" y="2"/>
                    <a:pt x="3"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0" name="Freeform 53">
              <a:extLst>
                <a:ext uri="{FF2B5EF4-FFF2-40B4-BE49-F238E27FC236}">
                  <a16:creationId xmlns:a16="http://schemas.microsoft.com/office/drawing/2014/main" id="{1C002B44-14F2-47E4-839F-B2615A373098}"/>
                </a:ext>
              </a:extLst>
            </p:cNvPr>
            <p:cNvSpPr/>
            <p:nvPr/>
          </p:nvSpPr>
          <p:spPr bwMode="auto">
            <a:xfrm>
              <a:off x="6111875" y="3957638"/>
              <a:ext cx="38100" cy="19050"/>
            </a:xfrm>
            <a:custGeom>
              <a:avLst/>
              <a:gdLst>
                <a:gd name="T0" fmla="*/ 9 w 10"/>
                <a:gd name="T1" fmla="*/ 1 h 5"/>
                <a:gd name="T2" fmla="*/ 9 w 10"/>
                <a:gd name="T3" fmla="*/ 4 h 5"/>
                <a:gd name="T4" fmla="*/ 3 w 10"/>
                <a:gd name="T5" fmla="*/ 5 h 5"/>
                <a:gd name="T6" fmla="*/ 0 w 10"/>
                <a:gd name="T7" fmla="*/ 3 h 5"/>
                <a:gd name="T8" fmla="*/ 9 w 10"/>
                <a:gd name="T9" fmla="*/ 1 h 5"/>
              </a:gdLst>
              <a:ahLst/>
              <a:cxnLst>
                <a:cxn ang="0">
                  <a:pos x="T0" y="T1"/>
                </a:cxn>
                <a:cxn ang="0">
                  <a:pos x="T2" y="T3"/>
                </a:cxn>
                <a:cxn ang="0">
                  <a:pos x="T4" y="T5"/>
                </a:cxn>
                <a:cxn ang="0">
                  <a:pos x="T6" y="T7"/>
                </a:cxn>
                <a:cxn ang="0">
                  <a:pos x="T8" y="T9"/>
                </a:cxn>
              </a:cxnLst>
              <a:rect l="0" t="0" r="r" b="b"/>
              <a:pathLst>
                <a:path w="10" h="5">
                  <a:moveTo>
                    <a:pt x="9" y="1"/>
                  </a:moveTo>
                  <a:cubicBezTo>
                    <a:pt x="10" y="2"/>
                    <a:pt x="6" y="4"/>
                    <a:pt x="9" y="4"/>
                  </a:cubicBezTo>
                  <a:cubicBezTo>
                    <a:pt x="9" y="5"/>
                    <a:pt x="5" y="4"/>
                    <a:pt x="3" y="5"/>
                  </a:cubicBezTo>
                  <a:cubicBezTo>
                    <a:pt x="3" y="3"/>
                    <a:pt x="4" y="2"/>
                    <a:pt x="0" y="3"/>
                  </a:cubicBezTo>
                  <a:cubicBezTo>
                    <a:pt x="0" y="0"/>
                    <a:pt x="5"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1" name="Freeform 54">
              <a:extLst>
                <a:ext uri="{FF2B5EF4-FFF2-40B4-BE49-F238E27FC236}">
                  <a16:creationId xmlns:a16="http://schemas.microsoft.com/office/drawing/2014/main" id="{78ABBBDF-8663-4584-AC2B-D7610F8E573F}"/>
                </a:ext>
              </a:extLst>
            </p:cNvPr>
            <p:cNvSpPr/>
            <p:nvPr/>
          </p:nvSpPr>
          <p:spPr bwMode="auto">
            <a:xfrm>
              <a:off x="5969000" y="4029075"/>
              <a:ext cx="26988" cy="19050"/>
            </a:xfrm>
            <a:custGeom>
              <a:avLst/>
              <a:gdLst>
                <a:gd name="T0" fmla="*/ 6 w 7"/>
                <a:gd name="T1" fmla="*/ 2 h 5"/>
                <a:gd name="T2" fmla="*/ 4 w 7"/>
                <a:gd name="T3" fmla="*/ 5 h 5"/>
                <a:gd name="T4" fmla="*/ 0 w 7"/>
                <a:gd name="T5" fmla="*/ 5 h 5"/>
                <a:gd name="T6" fmla="*/ 1 w 7"/>
                <a:gd name="T7" fmla="*/ 2 h 5"/>
                <a:gd name="T8" fmla="*/ 6 w 7"/>
                <a:gd name="T9" fmla="*/ 2 h 5"/>
              </a:gdLst>
              <a:ahLst/>
              <a:cxnLst>
                <a:cxn ang="0">
                  <a:pos x="T0" y="T1"/>
                </a:cxn>
                <a:cxn ang="0">
                  <a:pos x="T2" y="T3"/>
                </a:cxn>
                <a:cxn ang="0">
                  <a:pos x="T4" y="T5"/>
                </a:cxn>
                <a:cxn ang="0">
                  <a:pos x="T6" y="T7"/>
                </a:cxn>
                <a:cxn ang="0">
                  <a:pos x="T8" y="T9"/>
                </a:cxn>
              </a:cxnLst>
              <a:rect l="0" t="0" r="r" b="b"/>
              <a:pathLst>
                <a:path w="7" h="5">
                  <a:moveTo>
                    <a:pt x="6" y="2"/>
                  </a:moveTo>
                  <a:cubicBezTo>
                    <a:pt x="6" y="4"/>
                    <a:pt x="3" y="3"/>
                    <a:pt x="4" y="5"/>
                  </a:cubicBezTo>
                  <a:cubicBezTo>
                    <a:pt x="3" y="5"/>
                    <a:pt x="2" y="5"/>
                    <a:pt x="0" y="5"/>
                  </a:cubicBezTo>
                  <a:cubicBezTo>
                    <a:pt x="1" y="4"/>
                    <a:pt x="4" y="2"/>
                    <a:pt x="1" y="2"/>
                  </a:cubicBezTo>
                  <a:cubicBezTo>
                    <a:pt x="2" y="1"/>
                    <a:pt x="7" y="0"/>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2" name="Freeform 55">
              <a:extLst>
                <a:ext uri="{FF2B5EF4-FFF2-40B4-BE49-F238E27FC236}">
                  <a16:creationId xmlns:a16="http://schemas.microsoft.com/office/drawing/2014/main" id="{846FFEFD-2CD4-408E-AB57-D688AE333EBA}"/>
                </a:ext>
              </a:extLst>
            </p:cNvPr>
            <p:cNvSpPr/>
            <p:nvPr/>
          </p:nvSpPr>
          <p:spPr bwMode="auto">
            <a:xfrm>
              <a:off x="2474913" y="4040188"/>
              <a:ext cx="17463" cy="4763"/>
            </a:xfrm>
            <a:custGeom>
              <a:avLst/>
              <a:gdLst>
                <a:gd name="T0" fmla="*/ 0 w 5"/>
                <a:gd name="T1" fmla="*/ 0 h 1"/>
                <a:gd name="T2" fmla="*/ 4 w 5"/>
                <a:gd name="T3" fmla="*/ 0 h 1"/>
                <a:gd name="T4" fmla="*/ 3 w 5"/>
                <a:gd name="T5" fmla="*/ 1 h 1"/>
                <a:gd name="T6" fmla="*/ 1 w 5"/>
                <a:gd name="T7" fmla="*/ 1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cubicBezTo>
                    <a:pt x="1" y="0"/>
                    <a:pt x="3" y="0"/>
                    <a:pt x="4" y="0"/>
                  </a:cubicBezTo>
                  <a:cubicBezTo>
                    <a:pt x="5" y="0"/>
                    <a:pt x="4" y="1"/>
                    <a:pt x="3" y="1"/>
                  </a:cubicBezTo>
                  <a:cubicBezTo>
                    <a:pt x="3" y="1"/>
                    <a:pt x="2" y="1"/>
                    <a:pt x="1" y="1"/>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3" name="Freeform 56">
              <a:extLst>
                <a:ext uri="{FF2B5EF4-FFF2-40B4-BE49-F238E27FC236}">
                  <a16:creationId xmlns:a16="http://schemas.microsoft.com/office/drawing/2014/main" id="{CD5912F5-D9AD-44BD-86F2-4A524F84AFC4}"/>
                </a:ext>
              </a:extLst>
            </p:cNvPr>
            <p:cNvSpPr/>
            <p:nvPr/>
          </p:nvSpPr>
          <p:spPr bwMode="auto">
            <a:xfrm>
              <a:off x="2868613" y="4044950"/>
              <a:ext cx="152400" cy="30163"/>
            </a:xfrm>
            <a:custGeom>
              <a:avLst/>
              <a:gdLst>
                <a:gd name="T0" fmla="*/ 40 w 41"/>
                <a:gd name="T1" fmla="*/ 6 h 8"/>
                <a:gd name="T2" fmla="*/ 31 w 41"/>
                <a:gd name="T3" fmla="*/ 7 h 8"/>
                <a:gd name="T4" fmla="*/ 29 w 41"/>
                <a:gd name="T5" fmla="*/ 5 h 8"/>
                <a:gd name="T6" fmla="*/ 18 w 41"/>
                <a:gd name="T7" fmla="*/ 4 h 8"/>
                <a:gd name="T8" fmla="*/ 17 w 41"/>
                <a:gd name="T9" fmla="*/ 2 h 8"/>
                <a:gd name="T10" fmla="*/ 7 w 41"/>
                <a:gd name="T11" fmla="*/ 2 h 8"/>
                <a:gd name="T12" fmla="*/ 0 w 41"/>
                <a:gd name="T13" fmla="*/ 3 h 8"/>
                <a:gd name="T14" fmla="*/ 4 w 41"/>
                <a:gd name="T15" fmla="*/ 1 h 8"/>
                <a:gd name="T16" fmla="*/ 13 w 41"/>
                <a:gd name="T17" fmla="*/ 0 h 8"/>
                <a:gd name="T18" fmla="*/ 16 w 41"/>
                <a:gd name="T19" fmla="*/ 1 h 8"/>
                <a:gd name="T20" fmla="*/ 19 w 41"/>
                <a:gd name="T21" fmla="*/ 2 h 8"/>
                <a:gd name="T22" fmla="*/ 27 w 41"/>
                <a:gd name="T23" fmla="*/ 2 h 8"/>
                <a:gd name="T24" fmla="*/ 30 w 41"/>
                <a:gd name="T25" fmla="*/ 5 h 8"/>
                <a:gd name="T26" fmla="*/ 33 w 41"/>
                <a:gd name="T27" fmla="*/ 5 h 8"/>
                <a:gd name="T28" fmla="*/ 40 w 41"/>
                <a:gd name="T2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8">
                  <a:moveTo>
                    <a:pt x="40" y="6"/>
                  </a:moveTo>
                  <a:cubicBezTo>
                    <a:pt x="41" y="8"/>
                    <a:pt x="32" y="5"/>
                    <a:pt x="31" y="7"/>
                  </a:cubicBezTo>
                  <a:cubicBezTo>
                    <a:pt x="29" y="7"/>
                    <a:pt x="31" y="5"/>
                    <a:pt x="29" y="5"/>
                  </a:cubicBezTo>
                  <a:cubicBezTo>
                    <a:pt x="26" y="4"/>
                    <a:pt x="22" y="4"/>
                    <a:pt x="18" y="4"/>
                  </a:cubicBezTo>
                  <a:cubicBezTo>
                    <a:pt x="18" y="3"/>
                    <a:pt x="17" y="3"/>
                    <a:pt x="17" y="2"/>
                  </a:cubicBezTo>
                  <a:cubicBezTo>
                    <a:pt x="13" y="2"/>
                    <a:pt x="10" y="2"/>
                    <a:pt x="7" y="2"/>
                  </a:cubicBezTo>
                  <a:cubicBezTo>
                    <a:pt x="5" y="2"/>
                    <a:pt x="3" y="4"/>
                    <a:pt x="0" y="3"/>
                  </a:cubicBezTo>
                  <a:cubicBezTo>
                    <a:pt x="1" y="2"/>
                    <a:pt x="5" y="2"/>
                    <a:pt x="4" y="1"/>
                  </a:cubicBezTo>
                  <a:cubicBezTo>
                    <a:pt x="7" y="0"/>
                    <a:pt x="12" y="1"/>
                    <a:pt x="13" y="0"/>
                  </a:cubicBezTo>
                  <a:cubicBezTo>
                    <a:pt x="18" y="1"/>
                    <a:pt x="12" y="1"/>
                    <a:pt x="16" y="1"/>
                  </a:cubicBezTo>
                  <a:cubicBezTo>
                    <a:pt x="16" y="1"/>
                    <a:pt x="19" y="2"/>
                    <a:pt x="19" y="2"/>
                  </a:cubicBezTo>
                  <a:cubicBezTo>
                    <a:pt x="20" y="2"/>
                    <a:pt x="23" y="2"/>
                    <a:pt x="27" y="2"/>
                  </a:cubicBezTo>
                  <a:cubicBezTo>
                    <a:pt x="26" y="4"/>
                    <a:pt x="32" y="2"/>
                    <a:pt x="30" y="5"/>
                  </a:cubicBezTo>
                  <a:cubicBezTo>
                    <a:pt x="32" y="4"/>
                    <a:pt x="33" y="4"/>
                    <a:pt x="33" y="5"/>
                  </a:cubicBezTo>
                  <a:cubicBezTo>
                    <a:pt x="35" y="5"/>
                    <a:pt x="40" y="4"/>
                    <a:pt x="4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4" name="Freeform 57">
              <a:extLst>
                <a:ext uri="{FF2B5EF4-FFF2-40B4-BE49-F238E27FC236}">
                  <a16:creationId xmlns:a16="http://schemas.microsoft.com/office/drawing/2014/main" id="{74431C23-103C-4BFC-B70E-866372120929}"/>
                </a:ext>
              </a:extLst>
            </p:cNvPr>
            <p:cNvSpPr/>
            <p:nvPr/>
          </p:nvSpPr>
          <p:spPr bwMode="auto">
            <a:xfrm>
              <a:off x="3048000" y="4070350"/>
              <a:ext cx="63500" cy="15875"/>
            </a:xfrm>
            <a:custGeom>
              <a:avLst/>
              <a:gdLst>
                <a:gd name="T0" fmla="*/ 1 w 17"/>
                <a:gd name="T1" fmla="*/ 0 h 4"/>
                <a:gd name="T2" fmla="*/ 9 w 17"/>
                <a:gd name="T3" fmla="*/ 0 h 4"/>
                <a:gd name="T4" fmla="*/ 13 w 17"/>
                <a:gd name="T5" fmla="*/ 1 h 4"/>
                <a:gd name="T6" fmla="*/ 17 w 17"/>
                <a:gd name="T7" fmla="*/ 2 h 4"/>
                <a:gd name="T8" fmla="*/ 3 w 17"/>
                <a:gd name="T9" fmla="*/ 3 h 4"/>
                <a:gd name="T10" fmla="*/ 5 w 17"/>
                <a:gd name="T11" fmla="*/ 2 h 4"/>
                <a:gd name="T12" fmla="*/ 1 w 17"/>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7" h="4">
                  <a:moveTo>
                    <a:pt x="1" y="0"/>
                  </a:moveTo>
                  <a:cubicBezTo>
                    <a:pt x="3" y="1"/>
                    <a:pt x="6" y="0"/>
                    <a:pt x="9" y="0"/>
                  </a:cubicBezTo>
                  <a:cubicBezTo>
                    <a:pt x="9" y="0"/>
                    <a:pt x="12" y="2"/>
                    <a:pt x="13" y="1"/>
                  </a:cubicBezTo>
                  <a:cubicBezTo>
                    <a:pt x="14" y="1"/>
                    <a:pt x="14" y="2"/>
                    <a:pt x="17" y="2"/>
                  </a:cubicBezTo>
                  <a:cubicBezTo>
                    <a:pt x="16" y="4"/>
                    <a:pt x="6" y="3"/>
                    <a:pt x="3" y="3"/>
                  </a:cubicBezTo>
                  <a:cubicBezTo>
                    <a:pt x="2" y="2"/>
                    <a:pt x="5" y="3"/>
                    <a:pt x="5" y="2"/>
                  </a:cubicBezTo>
                  <a:cubicBezTo>
                    <a:pt x="5" y="2"/>
                    <a:pt x="0"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5" name="Freeform 58">
              <a:extLst>
                <a:ext uri="{FF2B5EF4-FFF2-40B4-BE49-F238E27FC236}">
                  <a16:creationId xmlns:a16="http://schemas.microsoft.com/office/drawing/2014/main" id="{3F90B4A4-E781-4771-AAA9-9AA6171BE57C}"/>
                </a:ext>
              </a:extLst>
            </p:cNvPr>
            <p:cNvSpPr/>
            <p:nvPr/>
          </p:nvSpPr>
          <p:spPr bwMode="auto">
            <a:xfrm>
              <a:off x="5795963" y="4070350"/>
              <a:ext cx="30163" cy="11113"/>
            </a:xfrm>
            <a:custGeom>
              <a:avLst/>
              <a:gdLst>
                <a:gd name="T0" fmla="*/ 7 w 8"/>
                <a:gd name="T1" fmla="*/ 0 h 3"/>
                <a:gd name="T2" fmla="*/ 5 w 8"/>
                <a:gd name="T3" fmla="*/ 3 h 3"/>
                <a:gd name="T4" fmla="*/ 0 w 8"/>
                <a:gd name="T5" fmla="*/ 1 h 3"/>
                <a:gd name="T6" fmla="*/ 2 w 8"/>
                <a:gd name="T7" fmla="*/ 0 h 3"/>
                <a:gd name="T8" fmla="*/ 7 w 8"/>
                <a:gd name="T9" fmla="*/ 0 h 3"/>
              </a:gdLst>
              <a:ahLst/>
              <a:cxnLst>
                <a:cxn ang="0">
                  <a:pos x="T0" y="T1"/>
                </a:cxn>
                <a:cxn ang="0">
                  <a:pos x="T2" y="T3"/>
                </a:cxn>
                <a:cxn ang="0">
                  <a:pos x="T4" y="T5"/>
                </a:cxn>
                <a:cxn ang="0">
                  <a:pos x="T6" y="T7"/>
                </a:cxn>
                <a:cxn ang="0">
                  <a:pos x="T8" y="T9"/>
                </a:cxn>
              </a:cxnLst>
              <a:rect l="0" t="0" r="r" b="b"/>
              <a:pathLst>
                <a:path w="8" h="3">
                  <a:moveTo>
                    <a:pt x="7" y="0"/>
                  </a:moveTo>
                  <a:cubicBezTo>
                    <a:pt x="8" y="2"/>
                    <a:pt x="4" y="2"/>
                    <a:pt x="5" y="3"/>
                  </a:cubicBezTo>
                  <a:cubicBezTo>
                    <a:pt x="2" y="3"/>
                    <a:pt x="0" y="3"/>
                    <a:pt x="0" y="1"/>
                  </a:cubicBezTo>
                  <a:cubicBezTo>
                    <a:pt x="2" y="2"/>
                    <a:pt x="2" y="1"/>
                    <a:pt x="2" y="0"/>
                  </a:cubicBezTo>
                  <a:cubicBezTo>
                    <a:pt x="3"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6" name="Freeform 59">
              <a:extLst>
                <a:ext uri="{FF2B5EF4-FFF2-40B4-BE49-F238E27FC236}">
                  <a16:creationId xmlns:a16="http://schemas.microsoft.com/office/drawing/2014/main" id="{DAD3C198-D9D3-4622-8245-2E5BD49AFACE}"/>
                </a:ext>
              </a:extLst>
            </p:cNvPr>
            <p:cNvSpPr/>
            <p:nvPr/>
          </p:nvSpPr>
          <p:spPr bwMode="auto">
            <a:xfrm>
              <a:off x="3025775" y="4075113"/>
              <a:ext cx="22225" cy="11113"/>
            </a:xfrm>
            <a:custGeom>
              <a:avLst/>
              <a:gdLst>
                <a:gd name="T0" fmla="*/ 5 w 6"/>
                <a:gd name="T1" fmla="*/ 3 h 3"/>
                <a:gd name="T2" fmla="*/ 0 w 6"/>
                <a:gd name="T3" fmla="*/ 2 h 3"/>
                <a:gd name="T4" fmla="*/ 5 w 6"/>
                <a:gd name="T5" fmla="*/ 3 h 3"/>
              </a:gdLst>
              <a:ahLst/>
              <a:cxnLst>
                <a:cxn ang="0">
                  <a:pos x="T0" y="T1"/>
                </a:cxn>
                <a:cxn ang="0">
                  <a:pos x="T2" y="T3"/>
                </a:cxn>
                <a:cxn ang="0">
                  <a:pos x="T4" y="T5"/>
                </a:cxn>
              </a:cxnLst>
              <a:rect l="0" t="0" r="r" b="b"/>
              <a:pathLst>
                <a:path w="6" h="3">
                  <a:moveTo>
                    <a:pt x="5" y="3"/>
                  </a:moveTo>
                  <a:cubicBezTo>
                    <a:pt x="4" y="2"/>
                    <a:pt x="2" y="2"/>
                    <a:pt x="0" y="2"/>
                  </a:cubicBezTo>
                  <a:cubicBezTo>
                    <a:pt x="1" y="1"/>
                    <a:pt x="6" y="0"/>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7" name="Freeform 60">
              <a:extLst>
                <a:ext uri="{FF2B5EF4-FFF2-40B4-BE49-F238E27FC236}">
                  <a16:creationId xmlns:a16="http://schemas.microsoft.com/office/drawing/2014/main" id="{FA7A29B4-D15C-43B6-B2C5-2E0C0F410201}"/>
                </a:ext>
              </a:extLst>
            </p:cNvPr>
            <p:cNvSpPr/>
            <p:nvPr/>
          </p:nvSpPr>
          <p:spPr bwMode="auto">
            <a:xfrm>
              <a:off x="2962275" y="4078288"/>
              <a:ext cx="30163" cy="11113"/>
            </a:xfrm>
            <a:custGeom>
              <a:avLst/>
              <a:gdLst>
                <a:gd name="T0" fmla="*/ 1 w 8"/>
                <a:gd name="T1" fmla="*/ 1 h 3"/>
                <a:gd name="T2" fmla="*/ 7 w 8"/>
                <a:gd name="T3" fmla="*/ 2 h 3"/>
                <a:gd name="T4" fmla="*/ 1 w 8"/>
                <a:gd name="T5" fmla="*/ 1 h 3"/>
              </a:gdLst>
              <a:ahLst/>
              <a:cxnLst>
                <a:cxn ang="0">
                  <a:pos x="T0" y="T1"/>
                </a:cxn>
                <a:cxn ang="0">
                  <a:pos x="T2" y="T3"/>
                </a:cxn>
                <a:cxn ang="0">
                  <a:pos x="T4" y="T5"/>
                </a:cxn>
              </a:cxnLst>
              <a:rect l="0" t="0" r="r" b="b"/>
              <a:pathLst>
                <a:path w="8" h="3">
                  <a:moveTo>
                    <a:pt x="1" y="1"/>
                  </a:moveTo>
                  <a:cubicBezTo>
                    <a:pt x="3" y="1"/>
                    <a:pt x="8" y="0"/>
                    <a:pt x="7" y="2"/>
                  </a:cubicBezTo>
                  <a:cubicBezTo>
                    <a:pt x="5" y="2"/>
                    <a:pt x="0" y="3"/>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8" name="Freeform 61">
              <a:extLst>
                <a:ext uri="{FF2B5EF4-FFF2-40B4-BE49-F238E27FC236}">
                  <a16:creationId xmlns:a16="http://schemas.microsoft.com/office/drawing/2014/main" id="{EA8AA168-90F5-4365-AE05-7C53824EC1A3}"/>
                </a:ext>
              </a:extLst>
            </p:cNvPr>
            <p:cNvSpPr/>
            <p:nvPr/>
          </p:nvSpPr>
          <p:spPr bwMode="auto">
            <a:xfrm>
              <a:off x="5961063" y="4081463"/>
              <a:ext cx="41275" cy="38100"/>
            </a:xfrm>
            <a:custGeom>
              <a:avLst/>
              <a:gdLst>
                <a:gd name="T0" fmla="*/ 5 w 11"/>
                <a:gd name="T1" fmla="*/ 0 h 10"/>
                <a:gd name="T2" fmla="*/ 9 w 11"/>
                <a:gd name="T3" fmla="*/ 0 h 10"/>
                <a:gd name="T4" fmla="*/ 11 w 11"/>
                <a:gd name="T5" fmla="*/ 4 h 10"/>
                <a:gd name="T6" fmla="*/ 8 w 11"/>
                <a:gd name="T7" fmla="*/ 5 h 10"/>
                <a:gd name="T8" fmla="*/ 7 w 11"/>
                <a:gd name="T9" fmla="*/ 7 h 10"/>
                <a:gd name="T10" fmla="*/ 6 w 11"/>
                <a:gd name="T11" fmla="*/ 9 h 10"/>
                <a:gd name="T12" fmla="*/ 3 w 11"/>
                <a:gd name="T13" fmla="*/ 8 h 10"/>
                <a:gd name="T14" fmla="*/ 0 w 11"/>
                <a:gd name="T15" fmla="*/ 6 h 10"/>
                <a:gd name="T16" fmla="*/ 2 w 11"/>
                <a:gd name="T17" fmla="*/ 3 h 10"/>
                <a:gd name="T18" fmla="*/ 5 w 11"/>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0">
                  <a:moveTo>
                    <a:pt x="5" y="0"/>
                  </a:moveTo>
                  <a:cubicBezTo>
                    <a:pt x="7" y="0"/>
                    <a:pt x="8" y="0"/>
                    <a:pt x="9" y="0"/>
                  </a:cubicBezTo>
                  <a:cubicBezTo>
                    <a:pt x="10" y="1"/>
                    <a:pt x="11" y="3"/>
                    <a:pt x="11" y="4"/>
                  </a:cubicBezTo>
                  <a:cubicBezTo>
                    <a:pt x="9" y="4"/>
                    <a:pt x="11" y="5"/>
                    <a:pt x="8" y="5"/>
                  </a:cubicBezTo>
                  <a:cubicBezTo>
                    <a:pt x="8" y="6"/>
                    <a:pt x="8" y="7"/>
                    <a:pt x="7" y="7"/>
                  </a:cubicBezTo>
                  <a:cubicBezTo>
                    <a:pt x="7" y="7"/>
                    <a:pt x="8" y="9"/>
                    <a:pt x="6" y="9"/>
                  </a:cubicBezTo>
                  <a:cubicBezTo>
                    <a:pt x="3" y="10"/>
                    <a:pt x="6" y="8"/>
                    <a:pt x="3" y="8"/>
                  </a:cubicBezTo>
                  <a:cubicBezTo>
                    <a:pt x="2" y="8"/>
                    <a:pt x="2" y="6"/>
                    <a:pt x="0" y="6"/>
                  </a:cubicBezTo>
                  <a:cubicBezTo>
                    <a:pt x="0" y="4"/>
                    <a:pt x="4" y="5"/>
                    <a:pt x="2" y="3"/>
                  </a:cubicBezTo>
                  <a:cubicBezTo>
                    <a:pt x="5" y="4"/>
                    <a:pt x="5"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9" name="Freeform 62">
              <a:extLst>
                <a:ext uri="{FF2B5EF4-FFF2-40B4-BE49-F238E27FC236}">
                  <a16:creationId xmlns:a16="http://schemas.microsoft.com/office/drawing/2014/main" id="{F0E90960-EBA8-46E7-93F3-0A55471DF773}"/>
                </a:ext>
              </a:extLst>
            </p:cNvPr>
            <p:cNvSpPr/>
            <p:nvPr/>
          </p:nvSpPr>
          <p:spPr bwMode="auto">
            <a:xfrm>
              <a:off x="6002338" y="4111625"/>
              <a:ext cx="57150" cy="30163"/>
            </a:xfrm>
            <a:custGeom>
              <a:avLst/>
              <a:gdLst>
                <a:gd name="T0" fmla="*/ 8 w 15"/>
                <a:gd name="T1" fmla="*/ 1 h 8"/>
                <a:gd name="T2" fmla="*/ 11 w 15"/>
                <a:gd name="T3" fmla="*/ 3 h 8"/>
                <a:gd name="T4" fmla="*/ 10 w 15"/>
                <a:gd name="T5" fmla="*/ 3 h 8"/>
                <a:gd name="T6" fmla="*/ 11 w 15"/>
                <a:gd name="T7" fmla="*/ 4 h 8"/>
                <a:gd name="T8" fmla="*/ 15 w 15"/>
                <a:gd name="T9" fmla="*/ 6 h 8"/>
                <a:gd name="T10" fmla="*/ 13 w 15"/>
                <a:gd name="T11" fmla="*/ 8 h 8"/>
                <a:gd name="T12" fmla="*/ 10 w 15"/>
                <a:gd name="T13" fmla="*/ 8 h 8"/>
                <a:gd name="T14" fmla="*/ 5 w 15"/>
                <a:gd name="T15" fmla="*/ 5 h 8"/>
                <a:gd name="T16" fmla="*/ 7 w 15"/>
                <a:gd name="T17" fmla="*/ 5 h 8"/>
                <a:gd name="T18" fmla="*/ 0 w 15"/>
                <a:gd name="T19" fmla="*/ 2 h 8"/>
                <a:gd name="T20" fmla="*/ 8 w 15"/>
                <a:gd name="T2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8">
                  <a:moveTo>
                    <a:pt x="8" y="1"/>
                  </a:moveTo>
                  <a:cubicBezTo>
                    <a:pt x="6" y="3"/>
                    <a:pt x="11" y="2"/>
                    <a:pt x="11" y="3"/>
                  </a:cubicBezTo>
                  <a:cubicBezTo>
                    <a:pt x="12" y="3"/>
                    <a:pt x="10" y="3"/>
                    <a:pt x="10" y="3"/>
                  </a:cubicBezTo>
                  <a:cubicBezTo>
                    <a:pt x="10" y="3"/>
                    <a:pt x="11" y="4"/>
                    <a:pt x="11" y="4"/>
                  </a:cubicBezTo>
                  <a:cubicBezTo>
                    <a:pt x="12" y="5"/>
                    <a:pt x="15" y="5"/>
                    <a:pt x="15" y="6"/>
                  </a:cubicBezTo>
                  <a:cubicBezTo>
                    <a:pt x="13" y="6"/>
                    <a:pt x="13" y="7"/>
                    <a:pt x="13" y="8"/>
                  </a:cubicBezTo>
                  <a:cubicBezTo>
                    <a:pt x="12" y="8"/>
                    <a:pt x="10" y="7"/>
                    <a:pt x="10" y="8"/>
                  </a:cubicBezTo>
                  <a:cubicBezTo>
                    <a:pt x="8" y="8"/>
                    <a:pt x="8" y="6"/>
                    <a:pt x="5" y="5"/>
                  </a:cubicBezTo>
                  <a:cubicBezTo>
                    <a:pt x="5" y="5"/>
                    <a:pt x="7" y="5"/>
                    <a:pt x="7" y="5"/>
                  </a:cubicBezTo>
                  <a:cubicBezTo>
                    <a:pt x="5" y="4"/>
                    <a:pt x="3" y="2"/>
                    <a:pt x="0" y="2"/>
                  </a:cubicBezTo>
                  <a:cubicBezTo>
                    <a:pt x="3" y="0"/>
                    <a:pt x="5"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0" name="Freeform 63">
              <a:extLst>
                <a:ext uri="{FF2B5EF4-FFF2-40B4-BE49-F238E27FC236}">
                  <a16:creationId xmlns:a16="http://schemas.microsoft.com/office/drawing/2014/main" id="{572A903D-16EB-4E64-96D1-F51A2AD43B11}"/>
                </a:ext>
              </a:extLst>
            </p:cNvPr>
            <p:cNvSpPr/>
            <p:nvPr/>
          </p:nvSpPr>
          <p:spPr bwMode="auto">
            <a:xfrm>
              <a:off x="5980113" y="4127500"/>
              <a:ext cx="11113" cy="3175"/>
            </a:xfrm>
            <a:custGeom>
              <a:avLst/>
              <a:gdLst>
                <a:gd name="T0" fmla="*/ 0 w 3"/>
                <a:gd name="T1" fmla="*/ 0 h 1"/>
                <a:gd name="T2" fmla="*/ 3 w 3"/>
                <a:gd name="T3" fmla="*/ 0 h 1"/>
                <a:gd name="T4" fmla="*/ 3 w 3"/>
                <a:gd name="T5" fmla="*/ 1 h 1"/>
                <a:gd name="T6" fmla="*/ 0 w 3"/>
                <a:gd name="T7" fmla="*/ 1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cubicBezTo>
                    <a:pt x="1" y="0"/>
                    <a:pt x="2" y="0"/>
                    <a:pt x="3" y="0"/>
                  </a:cubicBezTo>
                  <a:cubicBezTo>
                    <a:pt x="3" y="0"/>
                    <a:pt x="3" y="0"/>
                    <a:pt x="3" y="1"/>
                  </a:cubicBezTo>
                  <a:cubicBezTo>
                    <a:pt x="2" y="1"/>
                    <a:pt x="1" y="1"/>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1" name="Freeform 64">
              <a:extLst>
                <a:ext uri="{FF2B5EF4-FFF2-40B4-BE49-F238E27FC236}">
                  <a16:creationId xmlns:a16="http://schemas.microsoft.com/office/drawing/2014/main" id="{C6445ABD-EFB7-43F6-B4BC-0103AC9E10BD}"/>
                </a:ext>
              </a:extLst>
            </p:cNvPr>
            <p:cNvSpPr/>
            <p:nvPr/>
          </p:nvSpPr>
          <p:spPr bwMode="auto">
            <a:xfrm>
              <a:off x="5999163" y="4130675"/>
              <a:ext cx="30163" cy="22225"/>
            </a:xfrm>
            <a:custGeom>
              <a:avLst/>
              <a:gdLst>
                <a:gd name="T0" fmla="*/ 8 w 8"/>
                <a:gd name="T1" fmla="*/ 5 h 6"/>
                <a:gd name="T2" fmla="*/ 3 w 8"/>
                <a:gd name="T3" fmla="*/ 5 h 6"/>
                <a:gd name="T4" fmla="*/ 0 w 8"/>
                <a:gd name="T5" fmla="*/ 3 h 6"/>
                <a:gd name="T6" fmla="*/ 8 w 8"/>
                <a:gd name="T7" fmla="*/ 5 h 6"/>
              </a:gdLst>
              <a:ahLst/>
              <a:cxnLst>
                <a:cxn ang="0">
                  <a:pos x="T0" y="T1"/>
                </a:cxn>
                <a:cxn ang="0">
                  <a:pos x="T2" y="T3"/>
                </a:cxn>
                <a:cxn ang="0">
                  <a:pos x="T4" y="T5"/>
                </a:cxn>
                <a:cxn ang="0">
                  <a:pos x="T6" y="T7"/>
                </a:cxn>
              </a:cxnLst>
              <a:rect l="0" t="0" r="r" b="b"/>
              <a:pathLst>
                <a:path w="8" h="6">
                  <a:moveTo>
                    <a:pt x="8" y="5"/>
                  </a:moveTo>
                  <a:cubicBezTo>
                    <a:pt x="8" y="6"/>
                    <a:pt x="5" y="5"/>
                    <a:pt x="3" y="5"/>
                  </a:cubicBezTo>
                  <a:cubicBezTo>
                    <a:pt x="3" y="4"/>
                    <a:pt x="4" y="2"/>
                    <a:pt x="0" y="3"/>
                  </a:cubicBezTo>
                  <a:cubicBezTo>
                    <a:pt x="4" y="0"/>
                    <a:pt x="4" y="5"/>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2" name="Freeform 65">
              <a:extLst>
                <a:ext uri="{FF2B5EF4-FFF2-40B4-BE49-F238E27FC236}">
                  <a16:creationId xmlns:a16="http://schemas.microsoft.com/office/drawing/2014/main" id="{F6D4CBE7-9165-4311-8536-895152C9E2A9}"/>
                </a:ext>
              </a:extLst>
            </p:cNvPr>
            <p:cNvSpPr/>
            <p:nvPr/>
          </p:nvSpPr>
          <p:spPr bwMode="auto">
            <a:xfrm>
              <a:off x="5357813" y="4149725"/>
              <a:ext cx="33338" cy="25400"/>
            </a:xfrm>
            <a:custGeom>
              <a:avLst/>
              <a:gdLst>
                <a:gd name="T0" fmla="*/ 2 w 9"/>
                <a:gd name="T1" fmla="*/ 0 h 7"/>
                <a:gd name="T2" fmla="*/ 5 w 9"/>
                <a:gd name="T3" fmla="*/ 2 h 7"/>
                <a:gd name="T4" fmla="*/ 6 w 9"/>
                <a:gd name="T5" fmla="*/ 2 h 7"/>
                <a:gd name="T6" fmla="*/ 8 w 9"/>
                <a:gd name="T7" fmla="*/ 3 h 7"/>
                <a:gd name="T8" fmla="*/ 7 w 9"/>
                <a:gd name="T9" fmla="*/ 4 h 7"/>
                <a:gd name="T10" fmla="*/ 8 w 9"/>
                <a:gd name="T11" fmla="*/ 6 h 7"/>
                <a:gd name="T12" fmla="*/ 6 w 9"/>
                <a:gd name="T13" fmla="*/ 7 h 7"/>
                <a:gd name="T14" fmla="*/ 2 w 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2" y="0"/>
                  </a:moveTo>
                  <a:cubicBezTo>
                    <a:pt x="4" y="0"/>
                    <a:pt x="4" y="1"/>
                    <a:pt x="5" y="2"/>
                  </a:cubicBezTo>
                  <a:cubicBezTo>
                    <a:pt x="5" y="2"/>
                    <a:pt x="6" y="2"/>
                    <a:pt x="6" y="2"/>
                  </a:cubicBezTo>
                  <a:cubicBezTo>
                    <a:pt x="6" y="3"/>
                    <a:pt x="8" y="3"/>
                    <a:pt x="8" y="3"/>
                  </a:cubicBezTo>
                  <a:cubicBezTo>
                    <a:pt x="8" y="4"/>
                    <a:pt x="7" y="4"/>
                    <a:pt x="7" y="4"/>
                  </a:cubicBezTo>
                  <a:cubicBezTo>
                    <a:pt x="7" y="4"/>
                    <a:pt x="9" y="5"/>
                    <a:pt x="8" y="6"/>
                  </a:cubicBezTo>
                  <a:cubicBezTo>
                    <a:pt x="6" y="6"/>
                    <a:pt x="6" y="7"/>
                    <a:pt x="6" y="7"/>
                  </a:cubicBezTo>
                  <a:cubicBezTo>
                    <a:pt x="0" y="6"/>
                    <a:pt x="1" y="3"/>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3" name="Freeform 66">
              <a:extLst>
                <a:ext uri="{FF2B5EF4-FFF2-40B4-BE49-F238E27FC236}">
                  <a16:creationId xmlns:a16="http://schemas.microsoft.com/office/drawing/2014/main" id="{B5B380A9-3428-4B8E-9BED-CEB10576D6C6}"/>
                </a:ext>
              </a:extLst>
            </p:cNvPr>
            <p:cNvSpPr/>
            <p:nvPr/>
          </p:nvSpPr>
          <p:spPr bwMode="auto">
            <a:xfrm>
              <a:off x="6029325" y="4149725"/>
              <a:ext cx="38100" cy="30163"/>
            </a:xfrm>
            <a:custGeom>
              <a:avLst/>
              <a:gdLst>
                <a:gd name="T0" fmla="*/ 8 w 10"/>
                <a:gd name="T1" fmla="*/ 0 h 8"/>
                <a:gd name="T2" fmla="*/ 10 w 10"/>
                <a:gd name="T3" fmla="*/ 4 h 8"/>
                <a:gd name="T4" fmla="*/ 7 w 10"/>
                <a:gd name="T5" fmla="*/ 5 h 8"/>
                <a:gd name="T6" fmla="*/ 7 w 10"/>
                <a:gd name="T7" fmla="*/ 8 h 8"/>
                <a:gd name="T8" fmla="*/ 2 w 10"/>
                <a:gd name="T9" fmla="*/ 7 h 8"/>
                <a:gd name="T10" fmla="*/ 3 w 10"/>
                <a:gd name="T11" fmla="*/ 5 h 8"/>
                <a:gd name="T12" fmla="*/ 3 w 10"/>
                <a:gd name="T13" fmla="*/ 4 h 8"/>
                <a:gd name="T14" fmla="*/ 2 w 10"/>
                <a:gd name="T15" fmla="*/ 4 h 8"/>
                <a:gd name="T16" fmla="*/ 4 w 10"/>
                <a:gd name="T17" fmla="*/ 2 h 8"/>
                <a:gd name="T18" fmla="*/ 6 w 10"/>
                <a:gd name="T19" fmla="*/ 1 h 8"/>
                <a:gd name="T20" fmla="*/ 8 w 10"/>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8">
                  <a:moveTo>
                    <a:pt x="8" y="0"/>
                  </a:moveTo>
                  <a:cubicBezTo>
                    <a:pt x="8" y="2"/>
                    <a:pt x="8" y="4"/>
                    <a:pt x="10" y="4"/>
                  </a:cubicBezTo>
                  <a:cubicBezTo>
                    <a:pt x="10" y="5"/>
                    <a:pt x="8" y="5"/>
                    <a:pt x="7" y="5"/>
                  </a:cubicBezTo>
                  <a:cubicBezTo>
                    <a:pt x="9" y="6"/>
                    <a:pt x="6" y="6"/>
                    <a:pt x="7" y="8"/>
                  </a:cubicBezTo>
                  <a:cubicBezTo>
                    <a:pt x="4" y="8"/>
                    <a:pt x="5" y="7"/>
                    <a:pt x="2" y="7"/>
                  </a:cubicBezTo>
                  <a:cubicBezTo>
                    <a:pt x="2" y="6"/>
                    <a:pt x="3" y="5"/>
                    <a:pt x="3" y="5"/>
                  </a:cubicBezTo>
                  <a:cubicBezTo>
                    <a:pt x="3" y="4"/>
                    <a:pt x="1" y="4"/>
                    <a:pt x="3" y="4"/>
                  </a:cubicBezTo>
                  <a:cubicBezTo>
                    <a:pt x="3" y="3"/>
                    <a:pt x="2" y="3"/>
                    <a:pt x="2" y="4"/>
                  </a:cubicBezTo>
                  <a:cubicBezTo>
                    <a:pt x="0" y="4"/>
                    <a:pt x="2" y="2"/>
                    <a:pt x="4" y="2"/>
                  </a:cubicBezTo>
                  <a:cubicBezTo>
                    <a:pt x="4" y="2"/>
                    <a:pt x="5" y="1"/>
                    <a:pt x="6" y="1"/>
                  </a:cubicBezTo>
                  <a:cubicBezTo>
                    <a:pt x="7" y="1"/>
                    <a:pt x="7"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4" name="Freeform 67">
              <a:extLst>
                <a:ext uri="{FF2B5EF4-FFF2-40B4-BE49-F238E27FC236}">
                  <a16:creationId xmlns:a16="http://schemas.microsoft.com/office/drawing/2014/main" id="{AA1557DC-3831-4E8A-8D2A-0B048993B22E}"/>
                </a:ext>
              </a:extLst>
            </p:cNvPr>
            <p:cNvSpPr/>
            <p:nvPr/>
          </p:nvSpPr>
          <p:spPr bwMode="auto">
            <a:xfrm>
              <a:off x="5999163" y="4157663"/>
              <a:ext cx="26988" cy="11113"/>
            </a:xfrm>
            <a:custGeom>
              <a:avLst/>
              <a:gdLst>
                <a:gd name="T0" fmla="*/ 4 w 7"/>
                <a:gd name="T1" fmla="*/ 0 h 3"/>
                <a:gd name="T2" fmla="*/ 7 w 7"/>
                <a:gd name="T3" fmla="*/ 1 h 3"/>
                <a:gd name="T4" fmla="*/ 6 w 7"/>
                <a:gd name="T5" fmla="*/ 2 h 3"/>
                <a:gd name="T6" fmla="*/ 0 w 7"/>
                <a:gd name="T7" fmla="*/ 3 h 3"/>
                <a:gd name="T8" fmla="*/ 4 w 7"/>
                <a:gd name="T9" fmla="*/ 0 h 3"/>
              </a:gdLst>
              <a:ahLst/>
              <a:cxnLst>
                <a:cxn ang="0">
                  <a:pos x="T0" y="T1"/>
                </a:cxn>
                <a:cxn ang="0">
                  <a:pos x="T2" y="T3"/>
                </a:cxn>
                <a:cxn ang="0">
                  <a:pos x="T4" y="T5"/>
                </a:cxn>
                <a:cxn ang="0">
                  <a:pos x="T6" y="T7"/>
                </a:cxn>
                <a:cxn ang="0">
                  <a:pos x="T8" y="T9"/>
                </a:cxn>
              </a:cxnLst>
              <a:rect l="0" t="0" r="r" b="b"/>
              <a:pathLst>
                <a:path w="7" h="3">
                  <a:moveTo>
                    <a:pt x="4" y="0"/>
                  </a:moveTo>
                  <a:cubicBezTo>
                    <a:pt x="6" y="0"/>
                    <a:pt x="7" y="0"/>
                    <a:pt x="7" y="1"/>
                  </a:cubicBezTo>
                  <a:cubicBezTo>
                    <a:pt x="5" y="1"/>
                    <a:pt x="5" y="2"/>
                    <a:pt x="6" y="2"/>
                  </a:cubicBezTo>
                  <a:cubicBezTo>
                    <a:pt x="5" y="2"/>
                    <a:pt x="3" y="3"/>
                    <a:pt x="0" y="3"/>
                  </a:cubicBezTo>
                  <a:cubicBezTo>
                    <a:pt x="0" y="1"/>
                    <a:pt x="4" y="2"/>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5" name="Freeform 68">
              <a:extLst>
                <a:ext uri="{FF2B5EF4-FFF2-40B4-BE49-F238E27FC236}">
                  <a16:creationId xmlns:a16="http://schemas.microsoft.com/office/drawing/2014/main" id="{A78BE4D8-088F-47A3-A575-12228F2828AF}"/>
                </a:ext>
              </a:extLst>
            </p:cNvPr>
            <p:cNvSpPr/>
            <p:nvPr/>
          </p:nvSpPr>
          <p:spPr bwMode="auto">
            <a:xfrm>
              <a:off x="6081713" y="4202113"/>
              <a:ext cx="19050" cy="19050"/>
            </a:xfrm>
            <a:custGeom>
              <a:avLst/>
              <a:gdLst>
                <a:gd name="T0" fmla="*/ 1 w 5"/>
                <a:gd name="T1" fmla="*/ 0 h 5"/>
                <a:gd name="T2" fmla="*/ 5 w 5"/>
                <a:gd name="T3" fmla="*/ 2 h 5"/>
                <a:gd name="T4" fmla="*/ 0 w 5"/>
                <a:gd name="T5" fmla="*/ 5 h 5"/>
                <a:gd name="T6" fmla="*/ 2 w 5"/>
                <a:gd name="T7" fmla="*/ 4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4" y="0"/>
                    <a:pt x="2" y="2"/>
                    <a:pt x="5" y="2"/>
                  </a:cubicBezTo>
                  <a:cubicBezTo>
                    <a:pt x="4" y="3"/>
                    <a:pt x="5" y="5"/>
                    <a:pt x="0" y="5"/>
                  </a:cubicBezTo>
                  <a:cubicBezTo>
                    <a:pt x="0" y="4"/>
                    <a:pt x="1" y="4"/>
                    <a:pt x="2" y="4"/>
                  </a:cubicBezTo>
                  <a:cubicBezTo>
                    <a:pt x="1" y="3"/>
                    <a:pt x="0" y="3"/>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6" name="Freeform 69">
              <a:extLst>
                <a:ext uri="{FF2B5EF4-FFF2-40B4-BE49-F238E27FC236}">
                  <a16:creationId xmlns:a16="http://schemas.microsoft.com/office/drawing/2014/main" id="{3BABFF99-22D5-4483-A3B1-15D8CC852732}"/>
                </a:ext>
              </a:extLst>
            </p:cNvPr>
            <p:cNvSpPr/>
            <p:nvPr/>
          </p:nvSpPr>
          <p:spPr bwMode="auto">
            <a:xfrm>
              <a:off x="5965825" y="4210050"/>
              <a:ext cx="74613" cy="11113"/>
            </a:xfrm>
            <a:custGeom>
              <a:avLst/>
              <a:gdLst>
                <a:gd name="T0" fmla="*/ 20 w 20"/>
                <a:gd name="T1" fmla="*/ 1 h 3"/>
                <a:gd name="T2" fmla="*/ 14 w 20"/>
                <a:gd name="T3" fmla="*/ 2 h 3"/>
                <a:gd name="T4" fmla="*/ 0 w 20"/>
                <a:gd name="T5" fmla="*/ 3 h 3"/>
                <a:gd name="T6" fmla="*/ 17 w 20"/>
                <a:gd name="T7" fmla="*/ 0 h 3"/>
                <a:gd name="T8" fmla="*/ 20 w 20"/>
                <a:gd name="T9" fmla="*/ 1 h 3"/>
              </a:gdLst>
              <a:ahLst/>
              <a:cxnLst>
                <a:cxn ang="0">
                  <a:pos x="T0" y="T1"/>
                </a:cxn>
                <a:cxn ang="0">
                  <a:pos x="T2" y="T3"/>
                </a:cxn>
                <a:cxn ang="0">
                  <a:pos x="T4" y="T5"/>
                </a:cxn>
                <a:cxn ang="0">
                  <a:pos x="T6" y="T7"/>
                </a:cxn>
                <a:cxn ang="0">
                  <a:pos x="T8" y="T9"/>
                </a:cxn>
              </a:cxnLst>
              <a:rect l="0" t="0" r="r" b="b"/>
              <a:pathLst>
                <a:path w="20" h="3">
                  <a:moveTo>
                    <a:pt x="20" y="1"/>
                  </a:moveTo>
                  <a:cubicBezTo>
                    <a:pt x="20" y="2"/>
                    <a:pt x="17" y="2"/>
                    <a:pt x="14" y="2"/>
                  </a:cubicBezTo>
                  <a:cubicBezTo>
                    <a:pt x="10" y="3"/>
                    <a:pt x="4" y="2"/>
                    <a:pt x="0" y="3"/>
                  </a:cubicBezTo>
                  <a:cubicBezTo>
                    <a:pt x="1" y="0"/>
                    <a:pt x="15" y="3"/>
                    <a:pt x="17" y="0"/>
                  </a:cubicBezTo>
                  <a:cubicBezTo>
                    <a:pt x="18" y="1"/>
                    <a:pt x="19" y="1"/>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7" name="Freeform 70">
              <a:extLst>
                <a:ext uri="{FF2B5EF4-FFF2-40B4-BE49-F238E27FC236}">
                  <a16:creationId xmlns:a16="http://schemas.microsoft.com/office/drawing/2014/main" id="{90FDF29D-CB2A-4678-877C-D02A8A910EAD}"/>
                </a:ext>
              </a:extLst>
            </p:cNvPr>
            <p:cNvSpPr/>
            <p:nvPr/>
          </p:nvSpPr>
          <p:spPr bwMode="auto">
            <a:xfrm>
              <a:off x="6130925" y="4221163"/>
              <a:ext cx="47625" cy="14288"/>
            </a:xfrm>
            <a:custGeom>
              <a:avLst/>
              <a:gdLst>
                <a:gd name="T0" fmla="*/ 13 w 13"/>
                <a:gd name="T1" fmla="*/ 3 h 4"/>
                <a:gd name="T2" fmla="*/ 11 w 13"/>
                <a:gd name="T3" fmla="*/ 4 h 4"/>
                <a:gd name="T4" fmla="*/ 5 w 13"/>
                <a:gd name="T5" fmla="*/ 4 h 4"/>
                <a:gd name="T6" fmla="*/ 4 w 13"/>
                <a:gd name="T7" fmla="*/ 4 h 4"/>
                <a:gd name="T8" fmla="*/ 0 w 13"/>
                <a:gd name="T9" fmla="*/ 2 h 4"/>
                <a:gd name="T10" fmla="*/ 5 w 13"/>
                <a:gd name="T11" fmla="*/ 1 h 4"/>
                <a:gd name="T12" fmla="*/ 8 w 13"/>
                <a:gd name="T13" fmla="*/ 1 h 4"/>
                <a:gd name="T14" fmla="*/ 8 w 13"/>
                <a:gd name="T15" fmla="*/ 1 h 4"/>
                <a:gd name="T16" fmla="*/ 9 w 13"/>
                <a:gd name="T17" fmla="*/ 1 h 4"/>
                <a:gd name="T18" fmla="*/ 13 w 13"/>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4">
                  <a:moveTo>
                    <a:pt x="13" y="3"/>
                  </a:moveTo>
                  <a:cubicBezTo>
                    <a:pt x="12" y="3"/>
                    <a:pt x="11" y="4"/>
                    <a:pt x="11" y="4"/>
                  </a:cubicBezTo>
                  <a:cubicBezTo>
                    <a:pt x="9" y="3"/>
                    <a:pt x="7" y="4"/>
                    <a:pt x="5" y="4"/>
                  </a:cubicBezTo>
                  <a:cubicBezTo>
                    <a:pt x="5" y="4"/>
                    <a:pt x="5" y="4"/>
                    <a:pt x="4" y="4"/>
                  </a:cubicBezTo>
                  <a:cubicBezTo>
                    <a:pt x="3" y="4"/>
                    <a:pt x="2" y="3"/>
                    <a:pt x="0" y="2"/>
                  </a:cubicBezTo>
                  <a:cubicBezTo>
                    <a:pt x="0" y="2"/>
                    <a:pt x="3" y="2"/>
                    <a:pt x="5" y="1"/>
                  </a:cubicBezTo>
                  <a:cubicBezTo>
                    <a:pt x="5" y="1"/>
                    <a:pt x="7" y="0"/>
                    <a:pt x="8" y="1"/>
                  </a:cubicBezTo>
                  <a:cubicBezTo>
                    <a:pt x="8" y="1"/>
                    <a:pt x="8" y="1"/>
                    <a:pt x="8" y="1"/>
                  </a:cubicBezTo>
                  <a:cubicBezTo>
                    <a:pt x="8" y="1"/>
                    <a:pt x="9" y="1"/>
                    <a:pt x="9" y="1"/>
                  </a:cubicBezTo>
                  <a:cubicBezTo>
                    <a:pt x="11" y="1"/>
                    <a:pt x="13" y="2"/>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8" name="Freeform 71">
              <a:extLst>
                <a:ext uri="{FF2B5EF4-FFF2-40B4-BE49-F238E27FC236}">
                  <a16:creationId xmlns:a16="http://schemas.microsoft.com/office/drawing/2014/main" id="{35F1CFC0-FAA9-4160-9899-1A688448C1C3}"/>
                </a:ext>
              </a:extLst>
            </p:cNvPr>
            <p:cNvSpPr/>
            <p:nvPr/>
          </p:nvSpPr>
          <p:spPr bwMode="auto">
            <a:xfrm>
              <a:off x="6156325" y="4232275"/>
              <a:ext cx="269875" cy="66675"/>
            </a:xfrm>
            <a:custGeom>
              <a:avLst/>
              <a:gdLst>
                <a:gd name="T0" fmla="*/ 24 w 72"/>
                <a:gd name="T1" fmla="*/ 9 h 18"/>
                <a:gd name="T2" fmla="*/ 20 w 72"/>
                <a:gd name="T3" fmla="*/ 8 h 18"/>
                <a:gd name="T4" fmla="*/ 18 w 72"/>
                <a:gd name="T5" fmla="*/ 6 h 18"/>
                <a:gd name="T6" fmla="*/ 7 w 72"/>
                <a:gd name="T7" fmla="*/ 5 h 18"/>
                <a:gd name="T8" fmla="*/ 1 w 72"/>
                <a:gd name="T9" fmla="*/ 5 h 18"/>
                <a:gd name="T10" fmla="*/ 0 w 72"/>
                <a:gd name="T11" fmla="*/ 3 h 18"/>
                <a:gd name="T12" fmla="*/ 3 w 72"/>
                <a:gd name="T13" fmla="*/ 3 h 18"/>
                <a:gd name="T14" fmla="*/ 6 w 72"/>
                <a:gd name="T15" fmla="*/ 2 h 18"/>
                <a:gd name="T16" fmla="*/ 11 w 72"/>
                <a:gd name="T17" fmla="*/ 3 h 18"/>
                <a:gd name="T18" fmla="*/ 15 w 72"/>
                <a:gd name="T19" fmla="*/ 2 h 18"/>
                <a:gd name="T20" fmla="*/ 23 w 72"/>
                <a:gd name="T21" fmla="*/ 0 h 18"/>
                <a:gd name="T22" fmla="*/ 25 w 72"/>
                <a:gd name="T23" fmla="*/ 1 h 18"/>
                <a:gd name="T24" fmla="*/ 33 w 72"/>
                <a:gd name="T25" fmla="*/ 3 h 18"/>
                <a:gd name="T26" fmla="*/ 35 w 72"/>
                <a:gd name="T27" fmla="*/ 2 h 18"/>
                <a:gd name="T28" fmla="*/ 37 w 72"/>
                <a:gd name="T29" fmla="*/ 3 h 18"/>
                <a:gd name="T30" fmla="*/ 41 w 72"/>
                <a:gd name="T31" fmla="*/ 3 h 18"/>
                <a:gd name="T32" fmla="*/ 45 w 72"/>
                <a:gd name="T33" fmla="*/ 4 h 18"/>
                <a:gd name="T34" fmla="*/ 45 w 72"/>
                <a:gd name="T35" fmla="*/ 6 h 18"/>
                <a:gd name="T36" fmla="*/ 47 w 72"/>
                <a:gd name="T37" fmla="*/ 5 h 18"/>
                <a:gd name="T38" fmla="*/ 48 w 72"/>
                <a:gd name="T39" fmla="*/ 7 h 18"/>
                <a:gd name="T40" fmla="*/ 53 w 72"/>
                <a:gd name="T41" fmla="*/ 8 h 18"/>
                <a:gd name="T42" fmla="*/ 61 w 72"/>
                <a:gd name="T43" fmla="*/ 9 h 18"/>
                <a:gd name="T44" fmla="*/ 60 w 72"/>
                <a:gd name="T45" fmla="*/ 11 h 18"/>
                <a:gd name="T46" fmla="*/ 63 w 72"/>
                <a:gd name="T47" fmla="*/ 12 h 18"/>
                <a:gd name="T48" fmla="*/ 63 w 72"/>
                <a:gd name="T49" fmla="*/ 13 h 18"/>
                <a:gd name="T50" fmla="*/ 67 w 72"/>
                <a:gd name="T51" fmla="*/ 15 h 18"/>
                <a:gd name="T52" fmla="*/ 72 w 72"/>
                <a:gd name="T53" fmla="*/ 17 h 18"/>
                <a:gd name="T54" fmla="*/ 65 w 72"/>
                <a:gd name="T55" fmla="*/ 17 h 18"/>
                <a:gd name="T56" fmla="*/ 59 w 72"/>
                <a:gd name="T57" fmla="*/ 15 h 18"/>
                <a:gd name="T58" fmla="*/ 57 w 72"/>
                <a:gd name="T59" fmla="*/ 14 h 18"/>
                <a:gd name="T60" fmla="*/ 56 w 72"/>
                <a:gd name="T61" fmla="*/ 14 h 18"/>
                <a:gd name="T62" fmla="*/ 53 w 72"/>
                <a:gd name="T63" fmla="*/ 12 h 18"/>
                <a:gd name="T64" fmla="*/ 45 w 72"/>
                <a:gd name="T65" fmla="*/ 12 h 18"/>
                <a:gd name="T66" fmla="*/ 41 w 72"/>
                <a:gd name="T67" fmla="*/ 16 h 18"/>
                <a:gd name="T68" fmla="*/ 36 w 72"/>
                <a:gd name="T69" fmla="*/ 15 h 18"/>
                <a:gd name="T70" fmla="*/ 33 w 72"/>
                <a:gd name="T71" fmla="*/ 15 h 18"/>
                <a:gd name="T72" fmla="*/ 29 w 72"/>
                <a:gd name="T73" fmla="*/ 12 h 18"/>
                <a:gd name="T74" fmla="*/ 25 w 72"/>
                <a:gd name="T75" fmla="*/ 14 h 18"/>
                <a:gd name="T76" fmla="*/ 22 w 72"/>
                <a:gd name="T77" fmla="*/ 13 h 18"/>
                <a:gd name="T78" fmla="*/ 25 w 72"/>
                <a:gd name="T79" fmla="*/ 12 h 18"/>
                <a:gd name="T80" fmla="*/ 27 w 72"/>
                <a:gd name="T81" fmla="*/ 10 h 18"/>
                <a:gd name="T82" fmla="*/ 26 w 72"/>
                <a:gd name="T83" fmla="*/ 11 h 18"/>
                <a:gd name="T84" fmla="*/ 24 w 72"/>
                <a:gd name="T8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 h="18">
                  <a:moveTo>
                    <a:pt x="24" y="9"/>
                  </a:moveTo>
                  <a:cubicBezTo>
                    <a:pt x="22" y="9"/>
                    <a:pt x="22" y="8"/>
                    <a:pt x="20" y="8"/>
                  </a:cubicBezTo>
                  <a:cubicBezTo>
                    <a:pt x="19" y="7"/>
                    <a:pt x="18" y="7"/>
                    <a:pt x="18" y="6"/>
                  </a:cubicBezTo>
                  <a:cubicBezTo>
                    <a:pt x="13" y="6"/>
                    <a:pt x="9" y="6"/>
                    <a:pt x="7" y="5"/>
                  </a:cubicBezTo>
                  <a:cubicBezTo>
                    <a:pt x="4" y="5"/>
                    <a:pt x="5" y="5"/>
                    <a:pt x="1" y="5"/>
                  </a:cubicBezTo>
                  <a:cubicBezTo>
                    <a:pt x="1" y="4"/>
                    <a:pt x="1" y="3"/>
                    <a:pt x="0" y="3"/>
                  </a:cubicBezTo>
                  <a:cubicBezTo>
                    <a:pt x="1" y="2"/>
                    <a:pt x="2" y="3"/>
                    <a:pt x="3" y="3"/>
                  </a:cubicBezTo>
                  <a:cubicBezTo>
                    <a:pt x="4" y="3"/>
                    <a:pt x="5" y="2"/>
                    <a:pt x="6" y="2"/>
                  </a:cubicBezTo>
                  <a:cubicBezTo>
                    <a:pt x="8" y="2"/>
                    <a:pt x="9" y="3"/>
                    <a:pt x="11" y="3"/>
                  </a:cubicBezTo>
                  <a:cubicBezTo>
                    <a:pt x="13" y="4"/>
                    <a:pt x="14" y="2"/>
                    <a:pt x="15" y="2"/>
                  </a:cubicBezTo>
                  <a:cubicBezTo>
                    <a:pt x="17" y="1"/>
                    <a:pt x="21" y="1"/>
                    <a:pt x="23" y="0"/>
                  </a:cubicBezTo>
                  <a:cubicBezTo>
                    <a:pt x="25" y="0"/>
                    <a:pt x="24" y="1"/>
                    <a:pt x="25" y="1"/>
                  </a:cubicBezTo>
                  <a:cubicBezTo>
                    <a:pt x="26" y="2"/>
                    <a:pt x="33" y="1"/>
                    <a:pt x="33" y="3"/>
                  </a:cubicBezTo>
                  <a:cubicBezTo>
                    <a:pt x="34" y="3"/>
                    <a:pt x="34" y="2"/>
                    <a:pt x="35" y="2"/>
                  </a:cubicBezTo>
                  <a:cubicBezTo>
                    <a:pt x="36" y="2"/>
                    <a:pt x="36" y="3"/>
                    <a:pt x="37" y="3"/>
                  </a:cubicBezTo>
                  <a:cubicBezTo>
                    <a:pt x="38" y="3"/>
                    <a:pt x="40" y="3"/>
                    <a:pt x="41" y="3"/>
                  </a:cubicBezTo>
                  <a:cubicBezTo>
                    <a:pt x="42" y="3"/>
                    <a:pt x="42" y="5"/>
                    <a:pt x="45" y="4"/>
                  </a:cubicBezTo>
                  <a:cubicBezTo>
                    <a:pt x="47" y="5"/>
                    <a:pt x="46" y="5"/>
                    <a:pt x="45" y="6"/>
                  </a:cubicBezTo>
                  <a:cubicBezTo>
                    <a:pt x="47" y="6"/>
                    <a:pt x="47" y="5"/>
                    <a:pt x="47" y="5"/>
                  </a:cubicBezTo>
                  <a:cubicBezTo>
                    <a:pt x="49" y="5"/>
                    <a:pt x="48" y="6"/>
                    <a:pt x="48" y="7"/>
                  </a:cubicBezTo>
                  <a:cubicBezTo>
                    <a:pt x="49" y="7"/>
                    <a:pt x="52" y="7"/>
                    <a:pt x="53" y="8"/>
                  </a:cubicBezTo>
                  <a:cubicBezTo>
                    <a:pt x="54" y="8"/>
                    <a:pt x="58" y="9"/>
                    <a:pt x="61" y="9"/>
                  </a:cubicBezTo>
                  <a:cubicBezTo>
                    <a:pt x="62" y="10"/>
                    <a:pt x="60" y="10"/>
                    <a:pt x="60" y="11"/>
                  </a:cubicBezTo>
                  <a:cubicBezTo>
                    <a:pt x="61" y="11"/>
                    <a:pt x="62" y="11"/>
                    <a:pt x="63" y="12"/>
                  </a:cubicBezTo>
                  <a:cubicBezTo>
                    <a:pt x="64" y="12"/>
                    <a:pt x="63" y="13"/>
                    <a:pt x="63" y="13"/>
                  </a:cubicBezTo>
                  <a:cubicBezTo>
                    <a:pt x="64" y="13"/>
                    <a:pt x="66" y="14"/>
                    <a:pt x="67" y="15"/>
                  </a:cubicBezTo>
                  <a:cubicBezTo>
                    <a:pt x="69" y="16"/>
                    <a:pt x="70" y="17"/>
                    <a:pt x="72" y="17"/>
                  </a:cubicBezTo>
                  <a:cubicBezTo>
                    <a:pt x="70" y="18"/>
                    <a:pt x="66" y="17"/>
                    <a:pt x="65" y="17"/>
                  </a:cubicBezTo>
                  <a:cubicBezTo>
                    <a:pt x="63" y="17"/>
                    <a:pt x="62" y="17"/>
                    <a:pt x="59" y="15"/>
                  </a:cubicBezTo>
                  <a:cubicBezTo>
                    <a:pt x="59" y="15"/>
                    <a:pt x="58" y="15"/>
                    <a:pt x="57" y="14"/>
                  </a:cubicBezTo>
                  <a:cubicBezTo>
                    <a:pt x="57" y="14"/>
                    <a:pt x="56" y="14"/>
                    <a:pt x="56" y="14"/>
                  </a:cubicBezTo>
                  <a:cubicBezTo>
                    <a:pt x="56" y="14"/>
                    <a:pt x="54" y="12"/>
                    <a:pt x="53" y="12"/>
                  </a:cubicBezTo>
                  <a:cubicBezTo>
                    <a:pt x="51" y="12"/>
                    <a:pt x="48" y="13"/>
                    <a:pt x="45" y="12"/>
                  </a:cubicBezTo>
                  <a:cubicBezTo>
                    <a:pt x="43" y="13"/>
                    <a:pt x="43" y="15"/>
                    <a:pt x="41" y="16"/>
                  </a:cubicBezTo>
                  <a:cubicBezTo>
                    <a:pt x="41" y="15"/>
                    <a:pt x="37" y="16"/>
                    <a:pt x="36" y="15"/>
                  </a:cubicBezTo>
                  <a:cubicBezTo>
                    <a:pt x="34" y="15"/>
                    <a:pt x="36" y="14"/>
                    <a:pt x="33" y="15"/>
                  </a:cubicBezTo>
                  <a:cubicBezTo>
                    <a:pt x="35" y="12"/>
                    <a:pt x="28" y="14"/>
                    <a:pt x="29" y="12"/>
                  </a:cubicBezTo>
                  <a:cubicBezTo>
                    <a:pt x="26" y="13"/>
                    <a:pt x="24" y="13"/>
                    <a:pt x="25" y="14"/>
                  </a:cubicBezTo>
                  <a:cubicBezTo>
                    <a:pt x="24" y="14"/>
                    <a:pt x="24" y="13"/>
                    <a:pt x="22" y="13"/>
                  </a:cubicBezTo>
                  <a:cubicBezTo>
                    <a:pt x="22" y="13"/>
                    <a:pt x="24" y="12"/>
                    <a:pt x="25" y="12"/>
                  </a:cubicBezTo>
                  <a:cubicBezTo>
                    <a:pt x="26" y="11"/>
                    <a:pt x="27" y="11"/>
                    <a:pt x="27" y="10"/>
                  </a:cubicBezTo>
                  <a:cubicBezTo>
                    <a:pt x="26" y="10"/>
                    <a:pt x="26" y="11"/>
                    <a:pt x="26" y="11"/>
                  </a:cubicBezTo>
                  <a:cubicBezTo>
                    <a:pt x="24" y="11"/>
                    <a:pt x="25" y="8"/>
                    <a:pt x="2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9" name="Freeform 72">
              <a:extLst>
                <a:ext uri="{FF2B5EF4-FFF2-40B4-BE49-F238E27FC236}">
                  <a16:creationId xmlns:a16="http://schemas.microsoft.com/office/drawing/2014/main" id="{D88EAF9D-E494-4C57-97A6-BF91C5F9EEF9}"/>
                </a:ext>
              </a:extLst>
            </p:cNvPr>
            <p:cNvSpPr/>
            <p:nvPr/>
          </p:nvSpPr>
          <p:spPr bwMode="auto">
            <a:xfrm>
              <a:off x="6092825" y="4240213"/>
              <a:ext cx="26988" cy="11113"/>
            </a:xfrm>
            <a:custGeom>
              <a:avLst/>
              <a:gdLst>
                <a:gd name="T0" fmla="*/ 7 w 7"/>
                <a:gd name="T1" fmla="*/ 1 h 3"/>
                <a:gd name="T2" fmla="*/ 0 w 7"/>
                <a:gd name="T3" fmla="*/ 2 h 3"/>
                <a:gd name="T4" fmla="*/ 7 w 7"/>
                <a:gd name="T5" fmla="*/ 1 h 3"/>
              </a:gdLst>
              <a:ahLst/>
              <a:cxnLst>
                <a:cxn ang="0">
                  <a:pos x="T0" y="T1"/>
                </a:cxn>
                <a:cxn ang="0">
                  <a:pos x="T2" y="T3"/>
                </a:cxn>
                <a:cxn ang="0">
                  <a:pos x="T4" y="T5"/>
                </a:cxn>
              </a:cxnLst>
              <a:rect l="0" t="0" r="r" b="b"/>
              <a:pathLst>
                <a:path w="7" h="3">
                  <a:moveTo>
                    <a:pt x="7" y="1"/>
                  </a:moveTo>
                  <a:cubicBezTo>
                    <a:pt x="7" y="3"/>
                    <a:pt x="2" y="2"/>
                    <a:pt x="0" y="2"/>
                  </a:cubicBezTo>
                  <a:cubicBezTo>
                    <a:pt x="1" y="1"/>
                    <a:pt x="6"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0" name="Freeform 73">
              <a:extLst>
                <a:ext uri="{FF2B5EF4-FFF2-40B4-BE49-F238E27FC236}">
                  <a16:creationId xmlns:a16="http://schemas.microsoft.com/office/drawing/2014/main" id="{9FCAF735-304D-435C-A123-524898238196}"/>
                </a:ext>
              </a:extLst>
            </p:cNvPr>
            <p:cNvSpPr/>
            <p:nvPr/>
          </p:nvSpPr>
          <p:spPr bwMode="auto">
            <a:xfrm>
              <a:off x="6059488" y="4243388"/>
              <a:ext cx="19050" cy="3175"/>
            </a:xfrm>
            <a:custGeom>
              <a:avLst/>
              <a:gdLst>
                <a:gd name="T0" fmla="*/ 0 w 5"/>
                <a:gd name="T1" fmla="*/ 1 h 1"/>
                <a:gd name="T2" fmla="*/ 3 w 5"/>
                <a:gd name="T3" fmla="*/ 1 h 1"/>
                <a:gd name="T4" fmla="*/ 1 w 5"/>
                <a:gd name="T5" fmla="*/ 1 h 1"/>
                <a:gd name="T6" fmla="*/ 0 w 5"/>
                <a:gd name="T7" fmla="*/ 1 h 1"/>
              </a:gdLst>
              <a:ahLst/>
              <a:cxnLst>
                <a:cxn ang="0">
                  <a:pos x="T0" y="T1"/>
                </a:cxn>
                <a:cxn ang="0">
                  <a:pos x="T2" y="T3"/>
                </a:cxn>
                <a:cxn ang="0">
                  <a:pos x="T4" y="T5"/>
                </a:cxn>
                <a:cxn ang="0">
                  <a:pos x="T6" y="T7"/>
                </a:cxn>
              </a:cxnLst>
              <a:rect l="0" t="0" r="r" b="b"/>
              <a:pathLst>
                <a:path w="5" h="1">
                  <a:moveTo>
                    <a:pt x="0" y="1"/>
                  </a:moveTo>
                  <a:cubicBezTo>
                    <a:pt x="0" y="0"/>
                    <a:pt x="5" y="0"/>
                    <a:pt x="3" y="1"/>
                  </a:cubicBezTo>
                  <a:cubicBezTo>
                    <a:pt x="2" y="1"/>
                    <a:pt x="2"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1" name="Freeform 74">
              <a:extLst>
                <a:ext uri="{FF2B5EF4-FFF2-40B4-BE49-F238E27FC236}">
                  <a16:creationId xmlns:a16="http://schemas.microsoft.com/office/drawing/2014/main" id="{058F02BB-92B8-43BC-858C-1FF055D76E75}"/>
                </a:ext>
              </a:extLst>
            </p:cNvPr>
            <p:cNvSpPr/>
            <p:nvPr/>
          </p:nvSpPr>
          <p:spPr bwMode="auto">
            <a:xfrm>
              <a:off x="6403975" y="4254500"/>
              <a:ext cx="52388" cy="19050"/>
            </a:xfrm>
            <a:custGeom>
              <a:avLst/>
              <a:gdLst>
                <a:gd name="T0" fmla="*/ 11 w 14"/>
                <a:gd name="T1" fmla="*/ 0 h 5"/>
                <a:gd name="T2" fmla="*/ 14 w 14"/>
                <a:gd name="T3" fmla="*/ 0 h 5"/>
                <a:gd name="T4" fmla="*/ 14 w 14"/>
                <a:gd name="T5" fmla="*/ 1 h 5"/>
                <a:gd name="T6" fmla="*/ 12 w 14"/>
                <a:gd name="T7" fmla="*/ 1 h 5"/>
                <a:gd name="T8" fmla="*/ 12 w 14"/>
                <a:gd name="T9" fmla="*/ 3 h 5"/>
                <a:gd name="T10" fmla="*/ 10 w 14"/>
                <a:gd name="T11" fmla="*/ 3 h 5"/>
                <a:gd name="T12" fmla="*/ 1 w 14"/>
                <a:gd name="T13" fmla="*/ 2 h 5"/>
                <a:gd name="T14" fmla="*/ 11 w 1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11" y="0"/>
                  </a:moveTo>
                  <a:cubicBezTo>
                    <a:pt x="12" y="0"/>
                    <a:pt x="13" y="0"/>
                    <a:pt x="14" y="0"/>
                  </a:cubicBezTo>
                  <a:cubicBezTo>
                    <a:pt x="14" y="0"/>
                    <a:pt x="14" y="1"/>
                    <a:pt x="14" y="1"/>
                  </a:cubicBezTo>
                  <a:cubicBezTo>
                    <a:pt x="14" y="1"/>
                    <a:pt x="12" y="1"/>
                    <a:pt x="12" y="1"/>
                  </a:cubicBezTo>
                  <a:cubicBezTo>
                    <a:pt x="12" y="2"/>
                    <a:pt x="14" y="2"/>
                    <a:pt x="12" y="3"/>
                  </a:cubicBezTo>
                  <a:cubicBezTo>
                    <a:pt x="11" y="2"/>
                    <a:pt x="10" y="3"/>
                    <a:pt x="10" y="3"/>
                  </a:cubicBezTo>
                  <a:cubicBezTo>
                    <a:pt x="7" y="3"/>
                    <a:pt x="0" y="5"/>
                    <a:pt x="1" y="2"/>
                  </a:cubicBezTo>
                  <a:cubicBezTo>
                    <a:pt x="6" y="3"/>
                    <a:pt x="10" y="2"/>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2" name="Freeform 75">
              <a:extLst>
                <a:ext uri="{FF2B5EF4-FFF2-40B4-BE49-F238E27FC236}">
                  <a16:creationId xmlns:a16="http://schemas.microsoft.com/office/drawing/2014/main" id="{F8225C18-C881-4DEB-B888-6220DDB3406B}"/>
                </a:ext>
              </a:extLst>
            </p:cNvPr>
            <p:cNvSpPr/>
            <p:nvPr/>
          </p:nvSpPr>
          <p:spPr bwMode="auto">
            <a:xfrm>
              <a:off x="5919788" y="4281488"/>
              <a:ext cx="30163" cy="6350"/>
            </a:xfrm>
            <a:custGeom>
              <a:avLst/>
              <a:gdLst>
                <a:gd name="T0" fmla="*/ 8 w 8"/>
                <a:gd name="T1" fmla="*/ 0 h 2"/>
                <a:gd name="T2" fmla="*/ 0 w 8"/>
                <a:gd name="T3" fmla="*/ 2 h 2"/>
                <a:gd name="T4" fmla="*/ 8 w 8"/>
                <a:gd name="T5" fmla="*/ 0 h 2"/>
              </a:gdLst>
              <a:ahLst/>
              <a:cxnLst>
                <a:cxn ang="0">
                  <a:pos x="T0" y="T1"/>
                </a:cxn>
                <a:cxn ang="0">
                  <a:pos x="T2" y="T3"/>
                </a:cxn>
                <a:cxn ang="0">
                  <a:pos x="T4" y="T5"/>
                </a:cxn>
              </a:cxnLst>
              <a:rect l="0" t="0" r="r" b="b"/>
              <a:pathLst>
                <a:path w="8" h="2">
                  <a:moveTo>
                    <a:pt x="8" y="0"/>
                  </a:moveTo>
                  <a:cubicBezTo>
                    <a:pt x="7" y="1"/>
                    <a:pt x="5" y="2"/>
                    <a:pt x="0" y="2"/>
                  </a:cubicBezTo>
                  <a:cubicBezTo>
                    <a:pt x="1" y="0"/>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3" name="Freeform 76">
              <a:extLst>
                <a:ext uri="{FF2B5EF4-FFF2-40B4-BE49-F238E27FC236}">
                  <a16:creationId xmlns:a16="http://schemas.microsoft.com/office/drawing/2014/main" id="{6C4F56A3-2BF4-4936-955D-8AF8EA4C98D8}"/>
                </a:ext>
              </a:extLst>
            </p:cNvPr>
            <p:cNvSpPr/>
            <p:nvPr/>
          </p:nvSpPr>
          <p:spPr bwMode="auto">
            <a:xfrm>
              <a:off x="5965825" y="4281488"/>
              <a:ext cx="30163" cy="3175"/>
            </a:xfrm>
            <a:custGeom>
              <a:avLst/>
              <a:gdLst>
                <a:gd name="T0" fmla="*/ 8 w 8"/>
                <a:gd name="T1" fmla="*/ 0 h 1"/>
                <a:gd name="T2" fmla="*/ 0 w 8"/>
                <a:gd name="T3" fmla="*/ 1 h 1"/>
                <a:gd name="T4" fmla="*/ 8 w 8"/>
                <a:gd name="T5" fmla="*/ 0 h 1"/>
              </a:gdLst>
              <a:ahLst/>
              <a:cxnLst>
                <a:cxn ang="0">
                  <a:pos x="T0" y="T1"/>
                </a:cxn>
                <a:cxn ang="0">
                  <a:pos x="T2" y="T3"/>
                </a:cxn>
                <a:cxn ang="0">
                  <a:pos x="T4" y="T5"/>
                </a:cxn>
              </a:cxnLst>
              <a:rect l="0" t="0" r="r" b="b"/>
              <a:pathLst>
                <a:path w="8" h="1">
                  <a:moveTo>
                    <a:pt x="8" y="0"/>
                  </a:moveTo>
                  <a:cubicBezTo>
                    <a:pt x="7" y="1"/>
                    <a:pt x="4" y="1"/>
                    <a:pt x="0" y="1"/>
                  </a:cubicBezTo>
                  <a:cubicBezTo>
                    <a:pt x="1" y="0"/>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4" name="Freeform 77">
              <a:extLst>
                <a:ext uri="{FF2B5EF4-FFF2-40B4-BE49-F238E27FC236}">
                  <a16:creationId xmlns:a16="http://schemas.microsoft.com/office/drawing/2014/main" id="{22AB9EC3-DA7C-473E-A8E4-7010E6C587E8}"/>
                </a:ext>
              </a:extLst>
            </p:cNvPr>
            <p:cNvSpPr/>
            <p:nvPr/>
          </p:nvSpPr>
          <p:spPr bwMode="auto">
            <a:xfrm>
              <a:off x="6021388" y="4281488"/>
              <a:ext cx="52388" cy="14288"/>
            </a:xfrm>
            <a:custGeom>
              <a:avLst/>
              <a:gdLst>
                <a:gd name="T0" fmla="*/ 13 w 14"/>
                <a:gd name="T1" fmla="*/ 0 h 4"/>
                <a:gd name="T2" fmla="*/ 12 w 14"/>
                <a:gd name="T3" fmla="*/ 2 h 4"/>
                <a:gd name="T4" fmla="*/ 10 w 14"/>
                <a:gd name="T5" fmla="*/ 2 h 4"/>
                <a:gd name="T6" fmla="*/ 1 w 14"/>
                <a:gd name="T7" fmla="*/ 4 h 4"/>
                <a:gd name="T8" fmla="*/ 4 w 14"/>
                <a:gd name="T9" fmla="*/ 3 h 4"/>
                <a:gd name="T10" fmla="*/ 6 w 14"/>
                <a:gd name="T11" fmla="*/ 2 h 4"/>
                <a:gd name="T12" fmla="*/ 8 w 14"/>
                <a:gd name="T13" fmla="*/ 1 h 4"/>
                <a:gd name="T14" fmla="*/ 13 w 1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
                  <a:moveTo>
                    <a:pt x="13" y="0"/>
                  </a:moveTo>
                  <a:cubicBezTo>
                    <a:pt x="14" y="1"/>
                    <a:pt x="13" y="2"/>
                    <a:pt x="12" y="2"/>
                  </a:cubicBezTo>
                  <a:cubicBezTo>
                    <a:pt x="12" y="2"/>
                    <a:pt x="10" y="2"/>
                    <a:pt x="10" y="2"/>
                  </a:cubicBezTo>
                  <a:cubicBezTo>
                    <a:pt x="9" y="3"/>
                    <a:pt x="6" y="4"/>
                    <a:pt x="1" y="4"/>
                  </a:cubicBezTo>
                  <a:cubicBezTo>
                    <a:pt x="0" y="3"/>
                    <a:pt x="3" y="3"/>
                    <a:pt x="4" y="3"/>
                  </a:cubicBezTo>
                  <a:cubicBezTo>
                    <a:pt x="5" y="2"/>
                    <a:pt x="5" y="2"/>
                    <a:pt x="6" y="2"/>
                  </a:cubicBezTo>
                  <a:cubicBezTo>
                    <a:pt x="7" y="1"/>
                    <a:pt x="8" y="1"/>
                    <a:pt x="8" y="1"/>
                  </a:cubicBezTo>
                  <a:cubicBezTo>
                    <a:pt x="11" y="1"/>
                    <a:pt x="11"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5" name="Freeform 78">
              <a:extLst>
                <a:ext uri="{FF2B5EF4-FFF2-40B4-BE49-F238E27FC236}">
                  <a16:creationId xmlns:a16="http://schemas.microsoft.com/office/drawing/2014/main" id="{E59C821D-651F-451A-AB4D-37FD86CC73E9}"/>
                </a:ext>
              </a:extLst>
            </p:cNvPr>
            <p:cNvSpPr/>
            <p:nvPr/>
          </p:nvSpPr>
          <p:spPr bwMode="auto">
            <a:xfrm>
              <a:off x="6775450" y="4491038"/>
              <a:ext cx="26988" cy="19050"/>
            </a:xfrm>
            <a:custGeom>
              <a:avLst/>
              <a:gdLst>
                <a:gd name="T0" fmla="*/ 1 w 7"/>
                <a:gd name="T1" fmla="*/ 0 h 5"/>
                <a:gd name="T2" fmla="*/ 2 w 7"/>
                <a:gd name="T3" fmla="*/ 1 h 5"/>
                <a:gd name="T4" fmla="*/ 5 w 7"/>
                <a:gd name="T5" fmla="*/ 2 h 5"/>
                <a:gd name="T6" fmla="*/ 6 w 7"/>
                <a:gd name="T7" fmla="*/ 5 h 5"/>
                <a:gd name="T8" fmla="*/ 3 w 7"/>
                <a:gd name="T9" fmla="*/ 5 h 5"/>
                <a:gd name="T10" fmla="*/ 0 w 7"/>
                <a:gd name="T11" fmla="*/ 1 h 5"/>
                <a:gd name="T12" fmla="*/ 1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1" y="0"/>
                  </a:moveTo>
                  <a:cubicBezTo>
                    <a:pt x="2" y="0"/>
                    <a:pt x="2" y="0"/>
                    <a:pt x="2" y="1"/>
                  </a:cubicBezTo>
                  <a:cubicBezTo>
                    <a:pt x="1" y="1"/>
                    <a:pt x="7" y="1"/>
                    <a:pt x="5" y="2"/>
                  </a:cubicBezTo>
                  <a:cubicBezTo>
                    <a:pt x="3" y="3"/>
                    <a:pt x="7" y="2"/>
                    <a:pt x="6" y="5"/>
                  </a:cubicBezTo>
                  <a:cubicBezTo>
                    <a:pt x="5" y="5"/>
                    <a:pt x="4" y="4"/>
                    <a:pt x="3" y="5"/>
                  </a:cubicBezTo>
                  <a:cubicBezTo>
                    <a:pt x="2" y="4"/>
                    <a:pt x="1" y="2"/>
                    <a:pt x="0"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6" name="Freeform 79">
              <a:extLst>
                <a:ext uri="{FF2B5EF4-FFF2-40B4-BE49-F238E27FC236}">
                  <a16:creationId xmlns:a16="http://schemas.microsoft.com/office/drawing/2014/main" id="{05A0F654-C8A2-40DF-B071-A7882B9913DD}"/>
                </a:ext>
              </a:extLst>
            </p:cNvPr>
            <p:cNvSpPr/>
            <p:nvPr/>
          </p:nvSpPr>
          <p:spPr bwMode="auto">
            <a:xfrm>
              <a:off x="6783388" y="4505325"/>
              <a:ext cx="60325" cy="41275"/>
            </a:xfrm>
            <a:custGeom>
              <a:avLst/>
              <a:gdLst>
                <a:gd name="T0" fmla="*/ 5 w 16"/>
                <a:gd name="T1" fmla="*/ 0 h 11"/>
                <a:gd name="T2" fmla="*/ 6 w 16"/>
                <a:gd name="T3" fmla="*/ 1 h 11"/>
                <a:gd name="T4" fmla="*/ 8 w 16"/>
                <a:gd name="T5" fmla="*/ 1 h 11"/>
                <a:gd name="T6" fmla="*/ 16 w 16"/>
                <a:gd name="T7" fmla="*/ 2 h 11"/>
                <a:gd name="T8" fmla="*/ 16 w 16"/>
                <a:gd name="T9" fmla="*/ 5 h 11"/>
                <a:gd name="T10" fmla="*/ 13 w 16"/>
                <a:gd name="T11" fmla="*/ 5 h 11"/>
                <a:gd name="T12" fmla="*/ 12 w 16"/>
                <a:gd name="T13" fmla="*/ 6 h 11"/>
                <a:gd name="T14" fmla="*/ 11 w 16"/>
                <a:gd name="T15" fmla="*/ 9 h 11"/>
                <a:gd name="T16" fmla="*/ 10 w 16"/>
                <a:gd name="T17" fmla="*/ 10 h 11"/>
                <a:gd name="T18" fmla="*/ 5 w 16"/>
                <a:gd name="T19" fmla="*/ 10 h 11"/>
                <a:gd name="T20" fmla="*/ 4 w 16"/>
                <a:gd name="T21" fmla="*/ 9 h 11"/>
                <a:gd name="T22" fmla="*/ 6 w 16"/>
                <a:gd name="T23" fmla="*/ 8 h 11"/>
                <a:gd name="T24" fmla="*/ 0 w 16"/>
                <a:gd name="T25" fmla="*/ 6 h 11"/>
                <a:gd name="T26" fmla="*/ 4 w 16"/>
                <a:gd name="T27" fmla="*/ 4 h 11"/>
                <a:gd name="T28" fmla="*/ 5 w 16"/>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1">
                  <a:moveTo>
                    <a:pt x="5" y="0"/>
                  </a:moveTo>
                  <a:cubicBezTo>
                    <a:pt x="6" y="0"/>
                    <a:pt x="6" y="0"/>
                    <a:pt x="6" y="1"/>
                  </a:cubicBezTo>
                  <a:cubicBezTo>
                    <a:pt x="6" y="1"/>
                    <a:pt x="9" y="1"/>
                    <a:pt x="8" y="1"/>
                  </a:cubicBezTo>
                  <a:cubicBezTo>
                    <a:pt x="11" y="1"/>
                    <a:pt x="10" y="3"/>
                    <a:pt x="16" y="2"/>
                  </a:cubicBezTo>
                  <a:cubicBezTo>
                    <a:pt x="16" y="3"/>
                    <a:pt x="16" y="4"/>
                    <a:pt x="16" y="5"/>
                  </a:cubicBezTo>
                  <a:cubicBezTo>
                    <a:pt x="15" y="5"/>
                    <a:pt x="14" y="5"/>
                    <a:pt x="13" y="5"/>
                  </a:cubicBezTo>
                  <a:cubicBezTo>
                    <a:pt x="13" y="5"/>
                    <a:pt x="13" y="6"/>
                    <a:pt x="12" y="6"/>
                  </a:cubicBezTo>
                  <a:cubicBezTo>
                    <a:pt x="14" y="7"/>
                    <a:pt x="11" y="7"/>
                    <a:pt x="11" y="9"/>
                  </a:cubicBezTo>
                  <a:cubicBezTo>
                    <a:pt x="11" y="9"/>
                    <a:pt x="8" y="10"/>
                    <a:pt x="10" y="10"/>
                  </a:cubicBezTo>
                  <a:cubicBezTo>
                    <a:pt x="10" y="11"/>
                    <a:pt x="7" y="10"/>
                    <a:pt x="5" y="10"/>
                  </a:cubicBezTo>
                  <a:cubicBezTo>
                    <a:pt x="5" y="9"/>
                    <a:pt x="4" y="9"/>
                    <a:pt x="4" y="9"/>
                  </a:cubicBezTo>
                  <a:cubicBezTo>
                    <a:pt x="4" y="8"/>
                    <a:pt x="5" y="8"/>
                    <a:pt x="6" y="8"/>
                  </a:cubicBezTo>
                  <a:cubicBezTo>
                    <a:pt x="5" y="7"/>
                    <a:pt x="4" y="6"/>
                    <a:pt x="0" y="6"/>
                  </a:cubicBezTo>
                  <a:cubicBezTo>
                    <a:pt x="0" y="5"/>
                    <a:pt x="3" y="5"/>
                    <a:pt x="4" y="4"/>
                  </a:cubicBezTo>
                  <a:cubicBezTo>
                    <a:pt x="5" y="2"/>
                    <a:pt x="4"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7" name="Freeform 80">
              <a:extLst>
                <a:ext uri="{FF2B5EF4-FFF2-40B4-BE49-F238E27FC236}">
                  <a16:creationId xmlns:a16="http://schemas.microsoft.com/office/drawing/2014/main" id="{3D02F278-A359-4B7C-AD29-49BC1DF935BF}"/>
                </a:ext>
              </a:extLst>
            </p:cNvPr>
            <p:cNvSpPr/>
            <p:nvPr/>
          </p:nvSpPr>
          <p:spPr bwMode="auto">
            <a:xfrm>
              <a:off x="6348413" y="4540250"/>
              <a:ext cx="52388" cy="25400"/>
            </a:xfrm>
            <a:custGeom>
              <a:avLst/>
              <a:gdLst>
                <a:gd name="T0" fmla="*/ 13 w 14"/>
                <a:gd name="T1" fmla="*/ 0 h 7"/>
                <a:gd name="T2" fmla="*/ 13 w 14"/>
                <a:gd name="T3" fmla="*/ 3 h 7"/>
                <a:gd name="T4" fmla="*/ 12 w 14"/>
                <a:gd name="T5" fmla="*/ 2 h 7"/>
                <a:gd name="T6" fmla="*/ 11 w 14"/>
                <a:gd name="T7" fmla="*/ 3 h 7"/>
                <a:gd name="T8" fmla="*/ 11 w 14"/>
                <a:gd name="T9" fmla="*/ 5 h 7"/>
                <a:gd name="T10" fmla="*/ 9 w 14"/>
                <a:gd name="T11" fmla="*/ 5 h 7"/>
                <a:gd name="T12" fmla="*/ 9 w 14"/>
                <a:gd name="T13" fmla="*/ 6 h 7"/>
                <a:gd name="T14" fmla="*/ 6 w 14"/>
                <a:gd name="T15" fmla="*/ 7 h 7"/>
                <a:gd name="T16" fmla="*/ 4 w 14"/>
                <a:gd name="T17" fmla="*/ 6 h 7"/>
                <a:gd name="T18" fmla="*/ 2 w 14"/>
                <a:gd name="T19" fmla="*/ 5 h 7"/>
                <a:gd name="T20" fmla="*/ 0 w 14"/>
                <a:gd name="T21" fmla="*/ 2 h 7"/>
                <a:gd name="T22" fmla="*/ 8 w 14"/>
                <a:gd name="T23" fmla="*/ 1 h 7"/>
                <a:gd name="T24" fmla="*/ 13 w 14"/>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7">
                  <a:moveTo>
                    <a:pt x="13" y="0"/>
                  </a:moveTo>
                  <a:cubicBezTo>
                    <a:pt x="13" y="1"/>
                    <a:pt x="14" y="2"/>
                    <a:pt x="13" y="3"/>
                  </a:cubicBezTo>
                  <a:cubicBezTo>
                    <a:pt x="13" y="3"/>
                    <a:pt x="12" y="3"/>
                    <a:pt x="12" y="2"/>
                  </a:cubicBezTo>
                  <a:cubicBezTo>
                    <a:pt x="12" y="2"/>
                    <a:pt x="11" y="2"/>
                    <a:pt x="11" y="3"/>
                  </a:cubicBezTo>
                  <a:cubicBezTo>
                    <a:pt x="11" y="3"/>
                    <a:pt x="12" y="5"/>
                    <a:pt x="11" y="5"/>
                  </a:cubicBezTo>
                  <a:cubicBezTo>
                    <a:pt x="11" y="5"/>
                    <a:pt x="10" y="5"/>
                    <a:pt x="9" y="5"/>
                  </a:cubicBezTo>
                  <a:cubicBezTo>
                    <a:pt x="9" y="5"/>
                    <a:pt x="10" y="6"/>
                    <a:pt x="9" y="6"/>
                  </a:cubicBezTo>
                  <a:cubicBezTo>
                    <a:pt x="8" y="7"/>
                    <a:pt x="6" y="6"/>
                    <a:pt x="6" y="7"/>
                  </a:cubicBezTo>
                  <a:cubicBezTo>
                    <a:pt x="5" y="7"/>
                    <a:pt x="5" y="6"/>
                    <a:pt x="4" y="6"/>
                  </a:cubicBezTo>
                  <a:cubicBezTo>
                    <a:pt x="4" y="5"/>
                    <a:pt x="3" y="5"/>
                    <a:pt x="2" y="5"/>
                  </a:cubicBezTo>
                  <a:cubicBezTo>
                    <a:pt x="1" y="4"/>
                    <a:pt x="3" y="2"/>
                    <a:pt x="0" y="2"/>
                  </a:cubicBezTo>
                  <a:cubicBezTo>
                    <a:pt x="2" y="1"/>
                    <a:pt x="5" y="1"/>
                    <a:pt x="8" y="1"/>
                  </a:cubicBezTo>
                  <a:cubicBezTo>
                    <a:pt x="10" y="1"/>
                    <a:pt x="11"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8" name="Freeform 81">
              <a:extLst>
                <a:ext uri="{FF2B5EF4-FFF2-40B4-BE49-F238E27FC236}">
                  <a16:creationId xmlns:a16="http://schemas.microsoft.com/office/drawing/2014/main" id="{D2BA517F-1E51-4E6F-98DF-3598ED1D4A45}"/>
                </a:ext>
              </a:extLst>
            </p:cNvPr>
            <p:cNvSpPr/>
            <p:nvPr/>
          </p:nvSpPr>
          <p:spPr bwMode="auto">
            <a:xfrm>
              <a:off x="3051175" y="3376613"/>
              <a:ext cx="911225" cy="333375"/>
            </a:xfrm>
            <a:custGeom>
              <a:avLst/>
              <a:gdLst>
                <a:gd name="T0" fmla="*/ 172 w 243"/>
                <a:gd name="T1" fmla="*/ 10 h 89"/>
                <a:gd name="T2" fmla="*/ 182 w 243"/>
                <a:gd name="T3" fmla="*/ 10 h 89"/>
                <a:gd name="T4" fmla="*/ 196 w 243"/>
                <a:gd name="T5" fmla="*/ 9 h 89"/>
                <a:gd name="T6" fmla="*/ 204 w 243"/>
                <a:gd name="T7" fmla="*/ 9 h 89"/>
                <a:gd name="T8" fmla="*/ 203 w 243"/>
                <a:gd name="T9" fmla="*/ 11 h 89"/>
                <a:gd name="T10" fmla="*/ 229 w 243"/>
                <a:gd name="T11" fmla="*/ 8 h 89"/>
                <a:gd name="T12" fmla="*/ 243 w 243"/>
                <a:gd name="T13" fmla="*/ 10 h 89"/>
                <a:gd name="T14" fmla="*/ 225 w 243"/>
                <a:gd name="T15" fmla="*/ 14 h 89"/>
                <a:gd name="T16" fmla="*/ 220 w 243"/>
                <a:gd name="T17" fmla="*/ 17 h 89"/>
                <a:gd name="T18" fmla="*/ 211 w 243"/>
                <a:gd name="T19" fmla="*/ 22 h 89"/>
                <a:gd name="T20" fmla="*/ 213 w 243"/>
                <a:gd name="T21" fmla="*/ 27 h 89"/>
                <a:gd name="T22" fmla="*/ 207 w 243"/>
                <a:gd name="T23" fmla="*/ 31 h 89"/>
                <a:gd name="T24" fmla="*/ 214 w 243"/>
                <a:gd name="T25" fmla="*/ 37 h 89"/>
                <a:gd name="T26" fmla="*/ 208 w 243"/>
                <a:gd name="T27" fmla="*/ 41 h 89"/>
                <a:gd name="T28" fmla="*/ 201 w 243"/>
                <a:gd name="T29" fmla="*/ 45 h 89"/>
                <a:gd name="T30" fmla="*/ 211 w 243"/>
                <a:gd name="T31" fmla="*/ 54 h 89"/>
                <a:gd name="T32" fmla="*/ 195 w 243"/>
                <a:gd name="T33" fmla="*/ 53 h 89"/>
                <a:gd name="T34" fmla="*/ 194 w 243"/>
                <a:gd name="T35" fmla="*/ 56 h 89"/>
                <a:gd name="T36" fmla="*/ 187 w 243"/>
                <a:gd name="T37" fmla="*/ 61 h 89"/>
                <a:gd name="T38" fmla="*/ 171 w 243"/>
                <a:gd name="T39" fmla="*/ 63 h 89"/>
                <a:gd name="T40" fmla="*/ 163 w 243"/>
                <a:gd name="T41" fmla="*/ 65 h 89"/>
                <a:gd name="T42" fmla="*/ 158 w 243"/>
                <a:gd name="T43" fmla="*/ 68 h 89"/>
                <a:gd name="T44" fmla="*/ 137 w 243"/>
                <a:gd name="T45" fmla="*/ 71 h 89"/>
                <a:gd name="T46" fmla="*/ 131 w 243"/>
                <a:gd name="T47" fmla="*/ 75 h 89"/>
                <a:gd name="T48" fmla="*/ 125 w 243"/>
                <a:gd name="T49" fmla="*/ 79 h 89"/>
                <a:gd name="T50" fmla="*/ 123 w 243"/>
                <a:gd name="T51" fmla="*/ 83 h 89"/>
                <a:gd name="T52" fmla="*/ 110 w 243"/>
                <a:gd name="T53" fmla="*/ 87 h 89"/>
                <a:gd name="T54" fmla="*/ 96 w 243"/>
                <a:gd name="T55" fmla="*/ 83 h 89"/>
                <a:gd name="T56" fmla="*/ 88 w 243"/>
                <a:gd name="T57" fmla="*/ 79 h 89"/>
                <a:gd name="T58" fmla="*/ 83 w 243"/>
                <a:gd name="T59" fmla="*/ 75 h 89"/>
                <a:gd name="T60" fmla="*/ 79 w 243"/>
                <a:gd name="T61" fmla="*/ 68 h 89"/>
                <a:gd name="T62" fmla="*/ 81 w 243"/>
                <a:gd name="T63" fmla="*/ 65 h 89"/>
                <a:gd name="T64" fmla="*/ 88 w 243"/>
                <a:gd name="T65" fmla="*/ 62 h 89"/>
                <a:gd name="T66" fmla="*/ 84 w 243"/>
                <a:gd name="T67" fmla="*/ 57 h 89"/>
                <a:gd name="T68" fmla="*/ 86 w 243"/>
                <a:gd name="T69" fmla="*/ 53 h 89"/>
                <a:gd name="T70" fmla="*/ 76 w 243"/>
                <a:gd name="T71" fmla="*/ 51 h 89"/>
                <a:gd name="T72" fmla="*/ 69 w 243"/>
                <a:gd name="T73" fmla="*/ 45 h 89"/>
                <a:gd name="T74" fmla="*/ 62 w 243"/>
                <a:gd name="T75" fmla="*/ 38 h 89"/>
                <a:gd name="T76" fmla="*/ 45 w 243"/>
                <a:gd name="T77" fmla="*/ 34 h 89"/>
                <a:gd name="T78" fmla="*/ 20 w 243"/>
                <a:gd name="T79" fmla="*/ 34 h 89"/>
                <a:gd name="T80" fmla="*/ 20 w 243"/>
                <a:gd name="T81" fmla="*/ 31 h 89"/>
                <a:gd name="T82" fmla="*/ 10 w 243"/>
                <a:gd name="T83" fmla="*/ 27 h 89"/>
                <a:gd name="T84" fmla="*/ 15 w 243"/>
                <a:gd name="T85" fmla="*/ 23 h 89"/>
                <a:gd name="T86" fmla="*/ 27 w 243"/>
                <a:gd name="T87" fmla="*/ 20 h 89"/>
                <a:gd name="T88" fmla="*/ 29 w 243"/>
                <a:gd name="T89" fmla="*/ 17 h 89"/>
                <a:gd name="T90" fmla="*/ 26 w 243"/>
                <a:gd name="T91" fmla="*/ 15 h 89"/>
                <a:gd name="T92" fmla="*/ 35 w 243"/>
                <a:gd name="T93" fmla="*/ 14 h 89"/>
                <a:gd name="T94" fmla="*/ 45 w 243"/>
                <a:gd name="T95" fmla="*/ 9 h 89"/>
                <a:gd name="T96" fmla="*/ 74 w 243"/>
                <a:gd name="T97" fmla="*/ 7 h 89"/>
                <a:gd name="T98" fmla="*/ 88 w 243"/>
                <a:gd name="T99" fmla="*/ 9 h 89"/>
                <a:gd name="T100" fmla="*/ 101 w 243"/>
                <a:gd name="T101" fmla="*/ 6 h 89"/>
                <a:gd name="T102" fmla="*/ 113 w 243"/>
                <a:gd name="T103" fmla="*/ 6 h 89"/>
                <a:gd name="T104" fmla="*/ 117 w 243"/>
                <a:gd name="T105" fmla="*/ 3 h 89"/>
                <a:gd name="T106" fmla="*/ 140 w 243"/>
                <a:gd name="T107" fmla="*/ 0 h 89"/>
                <a:gd name="T108" fmla="*/ 171 w 243"/>
                <a:gd name="T109" fmla="*/ 0 h 89"/>
                <a:gd name="T110" fmla="*/ 195 w 243"/>
                <a:gd name="T111" fmla="*/ 4 h 89"/>
                <a:gd name="T112" fmla="*/ 203 w 243"/>
                <a:gd name="T113" fmla="*/ 7 h 89"/>
                <a:gd name="T114" fmla="*/ 169 w 243"/>
                <a:gd name="T115"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3" h="89">
                  <a:moveTo>
                    <a:pt x="164" y="9"/>
                  </a:moveTo>
                  <a:cubicBezTo>
                    <a:pt x="165" y="9"/>
                    <a:pt x="166" y="9"/>
                    <a:pt x="166" y="10"/>
                  </a:cubicBezTo>
                  <a:cubicBezTo>
                    <a:pt x="168" y="10"/>
                    <a:pt x="169" y="9"/>
                    <a:pt x="169" y="9"/>
                  </a:cubicBezTo>
                  <a:cubicBezTo>
                    <a:pt x="171" y="9"/>
                    <a:pt x="171" y="10"/>
                    <a:pt x="172" y="10"/>
                  </a:cubicBezTo>
                  <a:cubicBezTo>
                    <a:pt x="173" y="10"/>
                    <a:pt x="173" y="9"/>
                    <a:pt x="174" y="9"/>
                  </a:cubicBezTo>
                  <a:cubicBezTo>
                    <a:pt x="175" y="9"/>
                    <a:pt x="176" y="9"/>
                    <a:pt x="177" y="9"/>
                  </a:cubicBezTo>
                  <a:cubicBezTo>
                    <a:pt x="181" y="9"/>
                    <a:pt x="185" y="8"/>
                    <a:pt x="188" y="9"/>
                  </a:cubicBezTo>
                  <a:cubicBezTo>
                    <a:pt x="187" y="10"/>
                    <a:pt x="183" y="9"/>
                    <a:pt x="182" y="10"/>
                  </a:cubicBezTo>
                  <a:cubicBezTo>
                    <a:pt x="182" y="11"/>
                    <a:pt x="184" y="10"/>
                    <a:pt x="184" y="10"/>
                  </a:cubicBezTo>
                  <a:cubicBezTo>
                    <a:pt x="186" y="10"/>
                    <a:pt x="186" y="11"/>
                    <a:pt x="189" y="10"/>
                  </a:cubicBezTo>
                  <a:cubicBezTo>
                    <a:pt x="190" y="10"/>
                    <a:pt x="190" y="10"/>
                    <a:pt x="191" y="10"/>
                  </a:cubicBezTo>
                  <a:cubicBezTo>
                    <a:pt x="191" y="10"/>
                    <a:pt x="196" y="9"/>
                    <a:pt x="196" y="9"/>
                  </a:cubicBezTo>
                  <a:cubicBezTo>
                    <a:pt x="198" y="10"/>
                    <a:pt x="195" y="8"/>
                    <a:pt x="197" y="8"/>
                  </a:cubicBezTo>
                  <a:cubicBezTo>
                    <a:pt x="197" y="8"/>
                    <a:pt x="200" y="8"/>
                    <a:pt x="200" y="8"/>
                  </a:cubicBezTo>
                  <a:cubicBezTo>
                    <a:pt x="200" y="8"/>
                    <a:pt x="202" y="7"/>
                    <a:pt x="205" y="8"/>
                  </a:cubicBezTo>
                  <a:cubicBezTo>
                    <a:pt x="205" y="8"/>
                    <a:pt x="205" y="9"/>
                    <a:pt x="204" y="9"/>
                  </a:cubicBezTo>
                  <a:cubicBezTo>
                    <a:pt x="203" y="9"/>
                    <a:pt x="203" y="10"/>
                    <a:pt x="202" y="10"/>
                  </a:cubicBezTo>
                  <a:cubicBezTo>
                    <a:pt x="201" y="11"/>
                    <a:pt x="200" y="12"/>
                    <a:pt x="198" y="12"/>
                  </a:cubicBezTo>
                  <a:cubicBezTo>
                    <a:pt x="199" y="13"/>
                    <a:pt x="200" y="11"/>
                    <a:pt x="202" y="12"/>
                  </a:cubicBezTo>
                  <a:cubicBezTo>
                    <a:pt x="203" y="12"/>
                    <a:pt x="202" y="11"/>
                    <a:pt x="203" y="11"/>
                  </a:cubicBezTo>
                  <a:cubicBezTo>
                    <a:pt x="204" y="10"/>
                    <a:pt x="208" y="11"/>
                    <a:pt x="208" y="10"/>
                  </a:cubicBezTo>
                  <a:cubicBezTo>
                    <a:pt x="210" y="11"/>
                    <a:pt x="216" y="9"/>
                    <a:pt x="218" y="10"/>
                  </a:cubicBezTo>
                  <a:cubicBezTo>
                    <a:pt x="219" y="10"/>
                    <a:pt x="220" y="9"/>
                    <a:pt x="221" y="9"/>
                  </a:cubicBezTo>
                  <a:cubicBezTo>
                    <a:pt x="224" y="9"/>
                    <a:pt x="226" y="8"/>
                    <a:pt x="229" y="8"/>
                  </a:cubicBezTo>
                  <a:cubicBezTo>
                    <a:pt x="228" y="8"/>
                    <a:pt x="229" y="9"/>
                    <a:pt x="230" y="9"/>
                  </a:cubicBezTo>
                  <a:cubicBezTo>
                    <a:pt x="231" y="9"/>
                    <a:pt x="234" y="8"/>
                    <a:pt x="235" y="9"/>
                  </a:cubicBezTo>
                  <a:cubicBezTo>
                    <a:pt x="236" y="9"/>
                    <a:pt x="235" y="8"/>
                    <a:pt x="237" y="9"/>
                  </a:cubicBezTo>
                  <a:cubicBezTo>
                    <a:pt x="239" y="9"/>
                    <a:pt x="240" y="10"/>
                    <a:pt x="243" y="10"/>
                  </a:cubicBezTo>
                  <a:cubicBezTo>
                    <a:pt x="243" y="11"/>
                    <a:pt x="241" y="10"/>
                    <a:pt x="241" y="11"/>
                  </a:cubicBezTo>
                  <a:cubicBezTo>
                    <a:pt x="240" y="11"/>
                    <a:pt x="239" y="11"/>
                    <a:pt x="239" y="12"/>
                  </a:cubicBezTo>
                  <a:cubicBezTo>
                    <a:pt x="236" y="12"/>
                    <a:pt x="232" y="12"/>
                    <a:pt x="232" y="13"/>
                  </a:cubicBezTo>
                  <a:cubicBezTo>
                    <a:pt x="229" y="13"/>
                    <a:pt x="226" y="13"/>
                    <a:pt x="225" y="14"/>
                  </a:cubicBezTo>
                  <a:cubicBezTo>
                    <a:pt x="226" y="15"/>
                    <a:pt x="228" y="15"/>
                    <a:pt x="224" y="15"/>
                  </a:cubicBezTo>
                  <a:cubicBezTo>
                    <a:pt x="224" y="16"/>
                    <a:pt x="226" y="15"/>
                    <a:pt x="227" y="15"/>
                  </a:cubicBezTo>
                  <a:cubicBezTo>
                    <a:pt x="225" y="17"/>
                    <a:pt x="220" y="17"/>
                    <a:pt x="220" y="18"/>
                  </a:cubicBezTo>
                  <a:cubicBezTo>
                    <a:pt x="218" y="18"/>
                    <a:pt x="220" y="18"/>
                    <a:pt x="220" y="17"/>
                  </a:cubicBezTo>
                  <a:cubicBezTo>
                    <a:pt x="219" y="17"/>
                    <a:pt x="217" y="18"/>
                    <a:pt x="215" y="18"/>
                  </a:cubicBezTo>
                  <a:cubicBezTo>
                    <a:pt x="215" y="19"/>
                    <a:pt x="216" y="19"/>
                    <a:pt x="217" y="19"/>
                  </a:cubicBezTo>
                  <a:cubicBezTo>
                    <a:pt x="214" y="20"/>
                    <a:pt x="216" y="20"/>
                    <a:pt x="215" y="21"/>
                  </a:cubicBezTo>
                  <a:cubicBezTo>
                    <a:pt x="215" y="22"/>
                    <a:pt x="211" y="22"/>
                    <a:pt x="211" y="22"/>
                  </a:cubicBezTo>
                  <a:cubicBezTo>
                    <a:pt x="211" y="22"/>
                    <a:pt x="211" y="23"/>
                    <a:pt x="211" y="24"/>
                  </a:cubicBezTo>
                  <a:cubicBezTo>
                    <a:pt x="210" y="24"/>
                    <a:pt x="208" y="24"/>
                    <a:pt x="207" y="24"/>
                  </a:cubicBezTo>
                  <a:cubicBezTo>
                    <a:pt x="207" y="25"/>
                    <a:pt x="209" y="25"/>
                    <a:pt x="209" y="26"/>
                  </a:cubicBezTo>
                  <a:cubicBezTo>
                    <a:pt x="209" y="27"/>
                    <a:pt x="212" y="26"/>
                    <a:pt x="213" y="27"/>
                  </a:cubicBezTo>
                  <a:cubicBezTo>
                    <a:pt x="213" y="27"/>
                    <a:pt x="213" y="27"/>
                    <a:pt x="213" y="28"/>
                  </a:cubicBezTo>
                  <a:cubicBezTo>
                    <a:pt x="214" y="28"/>
                    <a:pt x="215" y="28"/>
                    <a:pt x="216" y="28"/>
                  </a:cubicBezTo>
                  <a:cubicBezTo>
                    <a:pt x="216" y="29"/>
                    <a:pt x="217" y="29"/>
                    <a:pt x="217" y="30"/>
                  </a:cubicBezTo>
                  <a:cubicBezTo>
                    <a:pt x="214" y="30"/>
                    <a:pt x="211" y="30"/>
                    <a:pt x="207" y="31"/>
                  </a:cubicBezTo>
                  <a:cubicBezTo>
                    <a:pt x="209" y="32"/>
                    <a:pt x="212" y="34"/>
                    <a:pt x="217" y="33"/>
                  </a:cubicBezTo>
                  <a:cubicBezTo>
                    <a:pt x="216" y="34"/>
                    <a:pt x="218" y="34"/>
                    <a:pt x="219" y="34"/>
                  </a:cubicBezTo>
                  <a:cubicBezTo>
                    <a:pt x="219" y="35"/>
                    <a:pt x="217" y="35"/>
                    <a:pt x="217" y="36"/>
                  </a:cubicBezTo>
                  <a:cubicBezTo>
                    <a:pt x="217" y="36"/>
                    <a:pt x="215" y="37"/>
                    <a:pt x="214" y="37"/>
                  </a:cubicBezTo>
                  <a:cubicBezTo>
                    <a:pt x="213" y="39"/>
                    <a:pt x="218" y="38"/>
                    <a:pt x="217" y="39"/>
                  </a:cubicBezTo>
                  <a:cubicBezTo>
                    <a:pt x="215" y="39"/>
                    <a:pt x="215" y="40"/>
                    <a:pt x="216" y="40"/>
                  </a:cubicBezTo>
                  <a:cubicBezTo>
                    <a:pt x="215" y="41"/>
                    <a:pt x="213" y="39"/>
                    <a:pt x="211" y="40"/>
                  </a:cubicBezTo>
                  <a:cubicBezTo>
                    <a:pt x="209" y="40"/>
                    <a:pt x="210" y="41"/>
                    <a:pt x="208" y="41"/>
                  </a:cubicBezTo>
                  <a:cubicBezTo>
                    <a:pt x="208" y="42"/>
                    <a:pt x="209" y="42"/>
                    <a:pt x="210" y="43"/>
                  </a:cubicBezTo>
                  <a:cubicBezTo>
                    <a:pt x="210" y="43"/>
                    <a:pt x="207" y="43"/>
                    <a:pt x="206" y="43"/>
                  </a:cubicBezTo>
                  <a:cubicBezTo>
                    <a:pt x="203" y="43"/>
                    <a:pt x="201" y="44"/>
                    <a:pt x="198" y="45"/>
                  </a:cubicBezTo>
                  <a:cubicBezTo>
                    <a:pt x="198" y="45"/>
                    <a:pt x="200" y="45"/>
                    <a:pt x="201" y="45"/>
                  </a:cubicBezTo>
                  <a:cubicBezTo>
                    <a:pt x="202" y="45"/>
                    <a:pt x="203" y="47"/>
                    <a:pt x="205" y="47"/>
                  </a:cubicBezTo>
                  <a:cubicBezTo>
                    <a:pt x="206" y="47"/>
                    <a:pt x="203" y="48"/>
                    <a:pt x="203" y="48"/>
                  </a:cubicBezTo>
                  <a:cubicBezTo>
                    <a:pt x="202" y="49"/>
                    <a:pt x="204" y="50"/>
                    <a:pt x="202" y="50"/>
                  </a:cubicBezTo>
                  <a:cubicBezTo>
                    <a:pt x="203" y="52"/>
                    <a:pt x="210" y="52"/>
                    <a:pt x="211" y="54"/>
                  </a:cubicBezTo>
                  <a:cubicBezTo>
                    <a:pt x="209" y="54"/>
                    <a:pt x="207" y="54"/>
                    <a:pt x="207" y="53"/>
                  </a:cubicBezTo>
                  <a:cubicBezTo>
                    <a:pt x="206" y="53"/>
                    <a:pt x="206" y="54"/>
                    <a:pt x="207" y="54"/>
                  </a:cubicBezTo>
                  <a:cubicBezTo>
                    <a:pt x="204" y="55"/>
                    <a:pt x="203" y="55"/>
                    <a:pt x="198" y="55"/>
                  </a:cubicBezTo>
                  <a:cubicBezTo>
                    <a:pt x="200" y="53"/>
                    <a:pt x="194" y="55"/>
                    <a:pt x="195" y="53"/>
                  </a:cubicBezTo>
                  <a:cubicBezTo>
                    <a:pt x="192" y="52"/>
                    <a:pt x="192" y="54"/>
                    <a:pt x="189" y="53"/>
                  </a:cubicBezTo>
                  <a:cubicBezTo>
                    <a:pt x="190" y="54"/>
                    <a:pt x="190" y="54"/>
                    <a:pt x="188" y="54"/>
                  </a:cubicBezTo>
                  <a:cubicBezTo>
                    <a:pt x="188" y="55"/>
                    <a:pt x="194" y="55"/>
                    <a:pt x="189" y="55"/>
                  </a:cubicBezTo>
                  <a:cubicBezTo>
                    <a:pt x="190" y="56"/>
                    <a:pt x="192" y="56"/>
                    <a:pt x="194" y="56"/>
                  </a:cubicBezTo>
                  <a:cubicBezTo>
                    <a:pt x="196" y="56"/>
                    <a:pt x="199" y="57"/>
                    <a:pt x="202" y="56"/>
                  </a:cubicBezTo>
                  <a:cubicBezTo>
                    <a:pt x="200" y="58"/>
                    <a:pt x="198" y="59"/>
                    <a:pt x="195" y="60"/>
                  </a:cubicBezTo>
                  <a:cubicBezTo>
                    <a:pt x="193" y="60"/>
                    <a:pt x="191" y="60"/>
                    <a:pt x="189" y="61"/>
                  </a:cubicBezTo>
                  <a:cubicBezTo>
                    <a:pt x="189" y="61"/>
                    <a:pt x="187" y="60"/>
                    <a:pt x="187" y="61"/>
                  </a:cubicBezTo>
                  <a:cubicBezTo>
                    <a:pt x="186" y="61"/>
                    <a:pt x="187" y="61"/>
                    <a:pt x="185" y="61"/>
                  </a:cubicBezTo>
                  <a:cubicBezTo>
                    <a:pt x="182" y="61"/>
                    <a:pt x="180" y="62"/>
                    <a:pt x="176" y="62"/>
                  </a:cubicBezTo>
                  <a:cubicBezTo>
                    <a:pt x="175" y="62"/>
                    <a:pt x="176" y="62"/>
                    <a:pt x="176" y="62"/>
                  </a:cubicBezTo>
                  <a:cubicBezTo>
                    <a:pt x="175" y="63"/>
                    <a:pt x="174" y="62"/>
                    <a:pt x="171" y="63"/>
                  </a:cubicBezTo>
                  <a:cubicBezTo>
                    <a:pt x="171" y="63"/>
                    <a:pt x="173" y="63"/>
                    <a:pt x="173" y="63"/>
                  </a:cubicBezTo>
                  <a:cubicBezTo>
                    <a:pt x="173" y="64"/>
                    <a:pt x="166" y="64"/>
                    <a:pt x="167" y="63"/>
                  </a:cubicBezTo>
                  <a:cubicBezTo>
                    <a:pt x="167" y="63"/>
                    <a:pt x="164" y="63"/>
                    <a:pt x="163" y="63"/>
                  </a:cubicBezTo>
                  <a:cubicBezTo>
                    <a:pt x="163" y="63"/>
                    <a:pt x="164" y="65"/>
                    <a:pt x="163" y="65"/>
                  </a:cubicBezTo>
                  <a:cubicBezTo>
                    <a:pt x="163" y="65"/>
                    <a:pt x="161" y="64"/>
                    <a:pt x="160" y="65"/>
                  </a:cubicBezTo>
                  <a:cubicBezTo>
                    <a:pt x="160" y="65"/>
                    <a:pt x="162" y="66"/>
                    <a:pt x="161" y="66"/>
                  </a:cubicBezTo>
                  <a:cubicBezTo>
                    <a:pt x="160" y="67"/>
                    <a:pt x="160" y="67"/>
                    <a:pt x="158" y="66"/>
                  </a:cubicBezTo>
                  <a:cubicBezTo>
                    <a:pt x="158" y="67"/>
                    <a:pt x="158" y="67"/>
                    <a:pt x="158" y="68"/>
                  </a:cubicBezTo>
                  <a:cubicBezTo>
                    <a:pt x="158" y="68"/>
                    <a:pt x="157" y="68"/>
                    <a:pt x="156" y="68"/>
                  </a:cubicBezTo>
                  <a:cubicBezTo>
                    <a:pt x="155" y="68"/>
                    <a:pt x="156" y="69"/>
                    <a:pt x="155" y="69"/>
                  </a:cubicBezTo>
                  <a:cubicBezTo>
                    <a:pt x="154" y="69"/>
                    <a:pt x="150" y="69"/>
                    <a:pt x="151" y="70"/>
                  </a:cubicBezTo>
                  <a:cubicBezTo>
                    <a:pt x="147" y="71"/>
                    <a:pt x="142" y="71"/>
                    <a:pt x="137" y="71"/>
                  </a:cubicBezTo>
                  <a:cubicBezTo>
                    <a:pt x="135" y="71"/>
                    <a:pt x="133" y="74"/>
                    <a:pt x="131" y="73"/>
                  </a:cubicBezTo>
                  <a:cubicBezTo>
                    <a:pt x="131" y="73"/>
                    <a:pt x="132" y="74"/>
                    <a:pt x="132" y="74"/>
                  </a:cubicBezTo>
                  <a:cubicBezTo>
                    <a:pt x="132" y="74"/>
                    <a:pt x="130" y="74"/>
                    <a:pt x="130" y="74"/>
                  </a:cubicBezTo>
                  <a:cubicBezTo>
                    <a:pt x="130" y="74"/>
                    <a:pt x="131" y="75"/>
                    <a:pt x="131" y="75"/>
                  </a:cubicBezTo>
                  <a:cubicBezTo>
                    <a:pt x="131" y="75"/>
                    <a:pt x="130" y="75"/>
                    <a:pt x="130" y="76"/>
                  </a:cubicBezTo>
                  <a:cubicBezTo>
                    <a:pt x="130" y="76"/>
                    <a:pt x="127" y="77"/>
                    <a:pt x="129" y="78"/>
                  </a:cubicBezTo>
                  <a:cubicBezTo>
                    <a:pt x="129" y="78"/>
                    <a:pt x="127" y="78"/>
                    <a:pt x="127" y="78"/>
                  </a:cubicBezTo>
                  <a:cubicBezTo>
                    <a:pt x="126" y="78"/>
                    <a:pt x="125" y="79"/>
                    <a:pt x="125" y="79"/>
                  </a:cubicBezTo>
                  <a:cubicBezTo>
                    <a:pt x="125" y="79"/>
                    <a:pt x="125" y="80"/>
                    <a:pt x="125" y="80"/>
                  </a:cubicBezTo>
                  <a:cubicBezTo>
                    <a:pt x="123" y="81"/>
                    <a:pt x="125" y="81"/>
                    <a:pt x="124" y="82"/>
                  </a:cubicBezTo>
                  <a:cubicBezTo>
                    <a:pt x="124" y="82"/>
                    <a:pt x="122" y="82"/>
                    <a:pt x="122" y="82"/>
                  </a:cubicBezTo>
                  <a:cubicBezTo>
                    <a:pt x="122" y="82"/>
                    <a:pt x="123" y="83"/>
                    <a:pt x="123" y="83"/>
                  </a:cubicBezTo>
                  <a:cubicBezTo>
                    <a:pt x="123" y="84"/>
                    <a:pt x="122" y="84"/>
                    <a:pt x="122" y="84"/>
                  </a:cubicBezTo>
                  <a:cubicBezTo>
                    <a:pt x="122" y="85"/>
                    <a:pt x="123" y="86"/>
                    <a:pt x="123" y="85"/>
                  </a:cubicBezTo>
                  <a:cubicBezTo>
                    <a:pt x="122" y="87"/>
                    <a:pt x="120" y="88"/>
                    <a:pt x="117" y="89"/>
                  </a:cubicBezTo>
                  <a:cubicBezTo>
                    <a:pt x="114" y="89"/>
                    <a:pt x="112" y="88"/>
                    <a:pt x="110" y="87"/>
                  </a:cubicBezTo>
                  <a:cubicBezTo>
                    <a:pt x="107" y="89"/>
                    <a:pt x="101" y="86"/>
                    <a:pt x="102" y="86"/>
                  </a:cubicBezTo>
                  <a:cubicBezTo>
                    <a:pt x="101" y="86"/>
                    <a:pt x="101" y="87"/>
                    <a:pt x="101" y="87"/>
                  </a:cubicBezTo>
                  <a:cubicBezTo>
                    <a:pt x="100" y="87"/>
                    <a:pt x="100" y="86"/>
                    <a:pt x="99" y="85"/>
                  </a:cubicBezTo>
                  <a:cubicBezTo>
                    <a:pt x="98" y="85"/>
                    <a:pt x="96" y="85"/>
                    <a:pt x="96" y="83"/>
                  </a:cubicBezTo>
                  <a:cubicBezTo>
                    <a:pt x="95" y="83"/>
                    <a:pt x="93" y="82"/>
                    <a:pt x="92" y="82"/>
                  </a:cubicBezTo>
                  <a:cubicBezTo>
                    <a:pt x="92" y="82"/>
                    <a:pt x="93" y="82"/>
                    <a:pt x="94" y="81"/>
                  </a:cubicBezTo>
                  <a:cubicBezTo>
                    <a:pt x="94" y="80"/>
                    <a:pt x="91" y="81"/>
                    <a:pt x="90" y="80"/>
                  </a:cubicBezTo>
                  <a:cubicBezTo>
                    <a:pt x="89" y="80"/>
                    <a:pt x="89" y="79"/>
                    <a:pt x="88" y="79"/>
                  </a:cubicBezTo>
                  <a:cubicBezTo>
                    <a:pt x="86" y="80"/>
                    <a:pt x="88" y="78"/>
                    <a:pt x="88" y="78"/>
                  </a:cubicBezTo>
                  <a:cubicBezTo>
                    <a:pt x="88" y="77"/>
                    <a:pt x="87" y="78"/>
                    <a:pt x="86" y="78"/>
                  </a:cubicBezTo>
                  <a:cubicBezTo>
                    <a:pt x="85" y="77"/>
                    <a:pt x="87" y="76"/>
                    <a:pt x="85" y="76"/>
                  </a:cubicBezTo>
                  <a:cubicBezTo>
                    <a:pt x="83" y="76"/>
                    <a:pt x="85" y="74"/>
                    <a:pt x="83" y="75"/>
                  </a:cubicBezTo>
                  <a:cubicBezTo>
                    <a:pt x="82" y="75"/>
                    <a:pt x="82" y="74"/>
                    <a:pt x="80" y="74"/>
                  </a:cubicBezTo>
                  <a:cubicBezTo>
                    <a:pt x="81" y="74"/>
                    <a:pt x="82" y="73"/>
                    <a:pt x="82" y="73"/>
                  </a:cubicBezTo>
                  <a:cubicBezTo>
                    <a:pt x="82" y="72"/>
                    <a:pt x="80" y="72"/>
                    <a:pt x="78" y="72"/>
                  </a:cubicBezTo>
                  <a:cubicBezTo>
                    <a:pt x="77" y="70"/>
                    <a:pt x="78" y="70"/>
                    <a:pt x="79" y="68"/>
                  </a:cubicBezTo>
                  <a:cubicBezTo>
                    <a:pt x="77" y="67"/>
                    <a:pt x="81" y="66"/>
                    <a:pt x="77" y="66"/>
                  </a:cubicBezTo>
                  <a:cubicBezTo>
                    <a:pt x="77" y="66"/>
                    <a:pt x="79" y="66"/>
                    <a:pt x="79" y="66"/>
                  </a:cubicBezTo>
                  <a:cubicBezTo>
                    <a:pt x="79" y="66"/>
                    <a:pt x="79" y="65"/>
                    <a:pt x="79" y="65"/>
                  </a:cubicBezTo>
                  <a:cubicBezTo>
                    <a:pt x="80" y="65"/>
                    <a:pt x="80" y="66"/>
                    <a:pt x="81" y="65"/>
                  </a:cubicBezTo>
                  <a:cubicBezTo>
                    <a:pt x="81" y="64"/>
                    <a:pt x="81" y="64"/>
                    <a:pt x="81" y="63"/>
                  </a:cubicBezTo>
                  <a:cubicBezTo>
                    <a:pt x="83" y="63"/>
                    <a:pt x="84" y="62"/>
                    <a:pt x="84" y="62"/>
                  </a:cubicBezTo>
                  <a:cubicBezTo>
                    <a:pt x="85" y="62"/>
                    <a:pt x="85" y="62"/>
                    <a:pt x="85" y="63"/>
                  </a:cubicBezTo>
                  <a:cubicBezTo>
                    <a:pt x="86" y="62"/>
                    <a:pt x="86" y="61"/>
                    <a:pt x="88" y="62"/>
                  </a:cubicBezTo>
                  <a:cubicBezTo>
                    <a:pt x="89" y="61"/>
                    <a:pt x="87" y="61"/>
                    <a:pt x="87" y="61"/>
                  </a:cubicBezTo>
                  <a:cubicBezTo>
                    <a:pt x="87" y="60"/>
                    <a:pt x="90" y="60"/>
                    <a:pt x="90" y="60"/>
                  </a:cubicBezTo>
                  <a:cubicBezTo>
                    <a:pt x="90" y="59"/>
                    <a:pt x="87" y="58"/>
                    <a:pt x="89" y="57"/>
                  </a:cubicBezTo>
                  <a:cubicBezTo>
                    <a:pt x="85" y="58"/>
                    <a:pt x="91" y="56"/>
                    <a:pt x="84" y="57"/>
                  </a:cubicBezTo>
                  <a:cubicBezTo>
                    <a:pt x="84" y="55"/>
                    <a:pt x="87" y="55"/>
                    <a:pt x="90" y="55"/>
                  </a:cubicBezTo>
                  <a:cubicBezTo>
                    <a:pt x="90" y="55"/>
                    <a:pt x="88" y="55"/>
                    <a:pt x="88" y="54"/>
                  </a:cubicBezTo>
                  <a:cubicBezTo>
                    <a:pt x="88" y="54"/>
                    <a:pt x="87" y="54"/>
                    <a:pt x="86" y="54"/>
                  </a:cubicBezTo>
                  <a:cubicBezTo>
                    <a:pt x="86" y="54"/>
                    <a:pt x="86" y="53"/>
                    <a:pt x="86" y="53"/>
                  </a:cubicBezTo>
                  <a:cubicBezTo>
                    <a:pt x="86" y="53"/>
                    <a:pt x="84" y="52"/>
                    <a:pt x="83" y="52"/>
                  </a:cubicBezTo>
                  <a:cubicBezTo>
                    <a:pt x="82" y="52"/>
                    <a:pt x="81" y="51"/>
                    <a:pt x="80" y="50"/>
                  </a:cubicBezTo>
                  <a:cubicBezTo>
                    <a:pt x="79" y="51"/>
                    <a:pt x="78" y="51"/>
                    <a:pt x="77" y="50"/>
                  </a:cubicBezTo>
                  <a:cubicBezTo>
                    <a:pt x="76" y="50"/>
                    <a:pt x="76" y="51"/>
                    <a:pt x="76" y="51"/>
                  </a:cubicBezTo>
                  <a:cubicBezTo>
                    <a:pt x="75" y="51"/>
                    <a:pt x="73" y="51"/>
                    <a:pt x="71" y="51"/>
                  </a:cubicBezTo>
                  <a:cubicBezTo>
                    <a:pt x="68" y="49"/>
                    <a:pt x="70" y="48"/>
                    <a:pt x="71" y="46"/>
                  </a:cubicBezTo>
                  <a:cubicBezTo>
                    <a:pt x="71" y="45"/>
                    <a:pt x="70" y="45"/>
                    <a:pt x="70" y="44"/>
                  </a:cubicBezTo>
                  <a:cubicBezTo>
                    <a:pt x="69" y="44"/>
                    <a:pt x="70" y="45"/>
                    <a:pt x="69" y="45"/>
                  </a:cubicBezTo>
                  <a:cubicBezTo>
                    <a:pt x="67" y="45"/>
                    <a:pt x="70" y="42"/>
                    <a:pt x="66" y="43"/>
                  </a:cubicBezTo>
                  <a:cubicBezTo>
                    <a:pt x="67" y="42"/>
                    <a:pt x="67" y="42"/>
                    <a:pt x="66" y="41"/>
                  </a:cubicBezTo>
                  <a:cubicBezTo>
                    <a:pt x="66" y="41"/>
                    <a:pt x="65" y="41"/>
                    <a:pt x="63" y="41"/>
                  </a:cubicBezTo>
                  <a:cubicBezTo>
                    <a:pt x="63" y="40"/>
                    <a:pt x="63" y="39"/>
                    <a:pt x="62" y="38"/>
                  </a:cubicBezTo>
                  <a:cubicBezTo>
                    <a:pt x="62" y="38"/>
                    <a:pt x="59" y="38"/>
                    <a:pt x="60" y="36"/>
                  </a:cubicBezTo>
                  <a:cubicBezTo>
                    <a:pt x="59" y="37"/>
                    <a:pt x="58" y="36"/>
                    <a:pt x="57" y="36"/>
                  </a:cubicBezTo>
                  <a:cubicBezTo>
                    <a:pt x="57" y="36"/>
                    <a:pt x="56" y="36"/>
                    <a:pt x="55" y="36"/>
                  </a:cubicBezTo>
                  <a:cubicBezTo>
                    <a:pt x="54" y="35"/>
                    <a:pt x="47" y="35"/>
                    <a:pt x="45" y="34"/>
                  </a:cubicBezTo>
                  <a:cubicBezTo>
                    <a:pt x="41" y="35"/>
                    <a:pt x="33" y="33"/>
                    <a:pt x="31" y="34"/>
                  </a:cubicBezTo>
                  <a:cubicBezTo>
                    <a:pt x="29" y="35"/>
                    <a:pt x="29" y="34"/>
                    <a:pt x="28" y="34"/>
                  </a:cubicBezTo>
                  <a:cubicBezTo>
                    <a:pt x="25" y="34"/>
                    <a:pt x="23" y="35"/>
                    <a:pt x="21" y="35"/>
                  </a:cubicBezTo>
                  <a:cubicBezTo>
                    <a:pt x="21" y="35"/>
                    <a:pt x="20" y="34"/>
                    <a:pt x="20" y="34"/>
                  </a:cubicBezTo>
                  <a:cubicBezTo>
                    <a:pt x="19" y="34"/>
                    <a:pt x="18" y="34"/>
                    <a:pt x="17" y="34"/>
                  </a:cubicBezTo>
                  <a:cubicBezTo>
                    <a:pt x="17" y="34"/>
                    <a:pt x="16" y="33"/>
                    <a:pt x="15" y="33"/>
                  </a:cubicBezTo>
                  <a:cubicBezTo>
                    <a:pt x="15" y="32"/>
                    <a:pt x="17" y="33"/>
                    <a:pt x="18" y="32"/>
                  </a:cubicBezTo>
                  <a:cubicBezTo>
                    <a:pt x="18" y="32"/>
                    <a:pt x="15" y="31"/>
                    <a:pt x="20" y="31"/>
                  </a:cubicBezTo>
                  <a:cubicBezTo>
                    <a:pt x="18" y="30"/>
                    <a:pt x="11" y="32"/>
                    <a:pt x="9" y="30"/>
                  </a:cubicBezTo>
                  <a:cubicBezTo>
                    <a:pt x="11" y="28"/>
                    <a:pt x="17" y="31"/>
                    <a:pt x="21" y="29"/>
                  </a:cubicBezTo>
                  <a:cubicBezTo>
                    <a:pt x="19" y="27"/>
                    <a:pt x="12" y="28"/>
                    <a:pt x="10" y="29"/>
                  </a:cubicBezTo>
                  <a:cubicBezTo>
                    <a:pt x="9" y="28"/>
                    <a:pt x="10" y="28"/>
                    <a:pt x="10" y="27"/>
                  </a:cubicBezTo>
                  <a:cubicBezTo>
                    <a:pt x="9" y="27"/>
                    <a:pt x="9" y="27"/>
                    <a:pt x="9" y="28"/>
                  </a:cubicBezTo>
                  <a:cubicBezTo>
                    <a:pt x="8" y="28"/>
                    <a:pt x="8" y="27"/>
                    <a:pt x="8" y="27"/>
                  </a:cubicBezTo>
                  <a:cubicBezTo>
                    <a:pt x="4" y="27"/>
                    <a:pt x="2" y="26"/>
                    <a:pt x="0" y="26"/>
                  </a:cubicBezTo>
                  <a:cubicBezTo>
                    <a:pt x="2" y="22"/>
                    <a:pt x="10" y="23"/>
                    <a:pt x="15" y="23"/>
                  </a:cubicBezTo>
                  <a:cubicBezTo>
                    <a:pt x="16" y="23"/>
                    <a:pt x="16" y="23"/>
                    <a:pt x="17" y="22"/>
                  </a:cubicBezTo>
                  <a:cubicBezTo>
                    <a:pt x="17" y="22"/>
                    <a:pt x="18" y="22"/>
                    <a:pt x="18" y="22"/>
                  </a:cubicBezTo>
                  <a:cubicBezTo>
                    <a:pt x="20" y="21"/>
                    <a:pt x="24" y="22"/>
                    <a:pt x="26" y="21"/>
                  </a:cubicBezTo>
                  <a:cubicBezTo>
                    <a:pt x="27" y="21"/>
                    <a:pt x="26" y="21"/>
                    <a:pt x="27" y="20"/>
                  </a:cubicBezTo>
                  <a:cubicBezTo>
                    <a:pt x="27" y="20"/>
                    <a:pt x="29" y="20"/>
                    <a:pt x="30" y="20"/>
                  </a:cubicBezTo>
                  <a:cubicBezTo>
                    <a:pt x="31" y="19"/>
                    <a:pt x="31" y="19"/>
                    <a:pt x="33" y="18"/>
                  </a:cubicBezTo>
                  <a:cubicBezTo>
                    <a:pt x="34" y="17"/>
                    <a:pt x="29" y="18"/>
                    <a:pt x="31" y="16"/>
                  </a:cubicBezTo>
                  <a:cubicBezTo>
                    <a:pt x="29" y="16"/>
                    <a:pt x="29" y="17"/>
                    <a:pt x="29" y="17"/>
                  </a:cubicBezTo>
                  <a:cubicBezTo>
                    <a:pt x="28" y="17"/>
                    <a:pt x="24" y="16"/>
                    <a:pt x="21" y="17"/>
                  </a:cubicBezTo>
                  <a:cubicBezTo>
                    <a:pt x="20" y="16"/>
                    <a:pt x="23" y="16"/>
                    <a:pt x="24" y="16"/>
                  </a:cubicBezTo>
                  <a:cubicBezTo>
                    <a:pt x="24" y="16"/>
                    <a:pt x="24" y="15"/>
                    <a:pt x="24" y="15"/>
                  </a:cubicBezTo>
                  <a:cubicBezTo>
                    <a:pt x="24" y="15"/>
                    <a:pt x="25" y="16"/>
                    <a:pt x="26" y="15"/>
                  </a:cubicBezTo>
                  <a:cubicBezTo>
                    <a:pt x="26" y="15"/>
                    <a:pt x="27" y="14"/>
                    <a:pt x="27" y="14"/>
                  </a:cubicBezTo>
                  <a:cubicBezTo>
                    <a:pt x="28" y="14"/>
                    <a:pt x="27" y="15"/>
                    <a:pt x="28" y="15"/>
                  </a:cubicBezTo>
                  <a:cubicBezTo>
                    <a:pt x="28" y="15"/>
                    <a:pt x="31" y="15"/>
                    <a:pt x="31" y="13"/>
                  </a:cubicBezTo>
                  <a:cubicBezTo>
                    <a:pt x="32" y="13"/>
                    <a:pt x="33" y="14"/>
                    <a:pt x="35" y="14"/>
                  </a:cubicBezTo>
                  <a:cubicBezTo>
                    <a:pt x="36" y="14"/>
                    <a:pt x="35" y="13"/>
                    <a:pt x="35" y="13"/>
                  </a:cubicBezTo>
                  <a:cubicBezTo>
                    <a:pt x="35" y="13"/>
                    <a:pt x="37" y="13"/>
                    <a:pt x="37" y="12"/>
                  </a:cubicBezTo>
                  <a:cubicBezTo>
                    <a:pt x="39" y="12"/>
                    <a:pt x="41" y="12"/>
                    <a:pt x="44" y="12"/>
                  </a:cubicBezTo>
                  <a:cubicBezTo>
                    <a:pt x="46" y="12"/>
                    <a:pt x="44" y="10"/>
                    <a:pt x="45" y="9"/>
                  </a:cubicBezTo>
                  <a:cubicBezTo>
                    <a:pt x="48" y="9"/>
                    <a:pt x="51" y="10"/>
                    <a:pt x="54" y="9"/>
                  </a:cubicBezTo>
                  <a:cubicBezTo>
                    <a:pt x="54" y="9"/>
                    <a:pt x="53" y="9"/>
                    <a:pt x="52" y="9"/>
                  </a:cubicBezTo>
                  <a:cubicBezTo>
                    <a:pt x="53" y="8"/>
                    <a:pt x="57" y="8"/>
                    <a:pt x="58" y="8"/>
                  </a:cubicBezTo>
                  <a:cubicBezTo>
                    <a:pt x="61" y="7"/>
                    <a:pt x="68" y="7"/>
                    <a:pt x="74" y="7"/>
                  </a:cubicBezTo>
                  <a:cubicBezTo>
                    <a:pt x="76" y="7"/>
                    <a:pt x="76" y="7"/>
                    <a:pt x="77" y="7"/>
                  </a:cubicBezTo>
                  <a:cubicBezTo>
                    <a:pt x="80" y="7"/>
                    <a:pt x="82" y="7"/>
                    <a:pt x="84" y="7"/>
                  </a:cubicBezTo>
                  <a:cubicBezTo>
                    <a:pt x="83" y="7"/>
                    <a:pt x="85" y="8"/>
                    <a:pt x="85" y="8"/>
                  </a:cubicBezTo>
                  <a:cubicBezTo>
                    <a:pt x="87" y="7"/>
                    <a:pt x="85" y="8"/>
                    <a:pt x="88" y="9"/>
                  </a:cubicBezTo>
                  <a:cubicBezTo>
                    <a:pt x="90" y="9"/>
                    <a:pt x="86" y="8"/>
                    <a:pt x="91" y="8"/>
                  </a:cubicBezTo>
                  <a:cubicBezTo>
                    <a:pt x="89" y="7"/>
                    <a:pt x="93" y="6"/>
                    <a:pt x="88" y="6"/>
                  </a:cubicBezTo>
                  <a:cubicBezTo>
                    <a:pt x="89" y="5"/>
                    <a:pt x="96" y="4"/>
                    <a:pt x="96" y="6"/>
                  </a:cubicBezTo>
                  <a:cubicBezTo>
                    <a:pt x="99" y="6"/>
                    <a:pt x="99" y="5"/>
                    <a:pt x="101" y="6"/>
                  </a:cubicBezTo>
                  <a:cubicBezTo>
                    <a:pt x="102" y="6"/>
                    <a:pt x="103" y="6"/>
                    <a:pt x="104" y="7"/>
                  </a:cubicBezTo>
                  <a:cubicBezTo>
                    <a:pt x="105" y="7"/>
                    <a:pt x="108" y="7"/>
                    <a:pt x="112" y="8"/>
                  </a:cubicBezTo>
                  <a:cubicBezTo>
                    <a:pt x="112" y="7"/>
                    <a:pt x="111" y="7"/>
                    <a:pt x="110" y="7"/>
                  </a:cubicBezTo>
                  <a:cubicBezTo>
                    <a:pt x="110" y="7"/>
                    <a:pt x="111" y="6"/>
                    <a:pt x="113" y="6"/>
                  </a:cubicBezTo>
                  <a:cubicBezTo>
                    <a:pt x="111" y="5"/>
                    <a:pt x="107" y="5"/>
                    <a:pt x="104" y="5"/>
                  </a:cubicBezTo>
                  <a:cubicBezTo>
                    <a:pt x="104" y="3"/>
                    <a:pt x="108" y="4"/>
                    <a:pt x="111" y="4"/>
                  </a:cubicBezTo>
                  <a:cubicBezTo>
                    <a:pt x="111" y="3"/>
                    <a:pt x="109" y="3"/>
                    <a:pt x="108" y="3"/>
                  </a:cubicBezTo>
                  <a:cubicBezTo>
                    <a:pt x="110" y="1"/>
                    <a:pt x="114" y="3"/>
                    <a:pt x="117" y="3"/>
                  </a:cubicBezTo>
                  <a:cubicBezTo>
                    <a:pt x="119" y="3"/>
                    <a:pt x="119" y="2"/>
                    <a:pt x="121" y="2"/>
                  </a:cubicBezTo>
                  <a:cubicBezTo>
                    <a:pt x="126" y="2"/>
                    <a:pt x="129" y="3"/>
                    <a:pt x="133" y="2"/>
                  </a:cubicBezTo>
                  <a:cubicBezTo>
                    <a:pt x="134" y="2"/>
                    <a:pt x="136" y="2"/>
                    <a:pt x="139" y="2"/>
                  </a:cubicBezTo>
                  <a:cubicBezTo>
                    <a:pt x="140" y="2"/>
                    <a:pt x="139" y="1"/>
                    <a:pt x="140" y="0"/>
                  </a:cubicBezTo>
                  <a:cubicBezTo>
                    <a:pt x="141" y="0"/>
                    <a:pt x="143" y="0"/>
                    <a:pt x="145" y="0"/>
                  </a:cubicBezTo>
                  <a:cubicBezTo>
                    <a:pt x="146" y="0"/>
                    <a:pt x="146" y="0"/>
                    <a:pt x="148" y="0"/>
                  </a:cubicBezTo>
                  <a:cubicBezTo>
                    <a:pt x="150" y="0"/>
                    <a:pt x="152" y="1"/>
                    <a:pt x="156" y="0"/>
                  </a:cubicBezTo>
                  <a:cubicBezTo>
                    <a:pt x="159" y="0"/>
                    <a:pt x="166" y="0"/>
                    <a:pt x="171" y="0"/>
                  </a:cubicBezTo>
                  <a:cubicBezTo>
                    <a:pt x="173" y="0"/>
                    <a:pt x="173" y="0"/>
                    <a:pt x="174" y="0"/>
                  </a:cubicBezTo>
                  <a:cubicBezTo>
                    <a:pt x="180" y="1"/>
                    <a:pt x="185" y="0"/>
                    <a:pt x="185" y="2"/>
                  </a:cubicBezTo>
                  <a:cubicBezTo>
                    <a:pt x="188" y="3"/>
                    <a:pt x="188" y="2"/>
                    <a:pt x="190" y="2"/>
                  </a:cubicBezTo>
                  <a:cubicBezTo>
                    <a:pt x="190" y="3"/>
                    <a:pt x="194" y="3"/>
                    <a:pt x="195" y="4"/>
                  </a:cubicBezTo>
                  <a:cubicBezTo>
                    <a:pt x="198" y="4"/>
                    <a:pt x="198" y="3"/>
                    <a:pt x="200" y="3"/>
                  </a:cubicBezTo>
                  <a:cubicBezTo>
                    <a:pt x="199" y="5"/>
                    <a:pt x="204" y="4"/>
                    <a:pt x="206" y="4"/>
                  </a:cubicBezTo>
                  <a:cubicBezTo>
                    <a:pt x="204" y="5"/>
                    <a:pt x="204" y="5"/>
                    <a:pt x="205" y="6"/>
                  </a:cubicBezTo>
                  <a:cubicBezTo>
                    <a:pt x="204" y="6"/>
                    <a:pt x="203" y="6"/>
                    <a:pt x="203" y="7"/>
                  </a:cubicBezTo>
                  <a:cubicBezTo>
                    <a:pt x="193" y="7"/>
                    <a:pt x="180" y="7"/>
                    <a:pt x="172" y="8"/>
                  </a:cubicBezTo>
                  <a:cubicBezTo>
                    <a:pt x="171" y="8"/>
                    <a:pt x="171" y="8"/>
                    <a:pt x="171" y="8"/>
                  </a:cubicBezTo>
                  <a:cubicBezTo>
                    <a:pt x="170" y="8"/>
                    <a:pt x="171" y="8"/>
                    <a:pt x="171" y="8"/>
                  </a:cubicBezTo>
                  <a:cubicBezTo>
                    <a:pt x="172" y="7"/>
                    <a:pt x="170" y="7"/>
                    <a:pt x="169" y="7"/>
                  </a:cubicBezTo>
                  <a:cubicBezTo>
                    <a:pt x="169" y="7"/>
                    <a:pt x="170" y="8"/>
                    <a:pt x="169" y="8"/>
                  </a:cubicBezTo>
                  <a:cubicBezTo>
                    <a:pt x="168" y="8"/>
                    <a:pt x="165" y="8"/>
                    <a:pt x="16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9" name="Freeform 82">
              <a:extLst>
                <a:ext uri="{FF2B5EF4-FFF2-40B4-BE49-F238E27FC236}">
                  <a16:creationId xmlns:a16="http://schemas.microsoft.com/office/drawing/2014/main" id="{CC151557-32BC-4670-824E-794F2F85B532}"/>
                </a:ext>
              </a:extLst>
            </p:cNvPr>
            <p:cNvSpPr/>
            <p:nvPr/>
          </p:nvSpPr>
          <p:spPr bwMode="auto">
            <a:xfrm>
              <a:off x="2774950" y="3384550"/>
              <a:ext cx="449263" cy="119063"/>
            </a:xfrm>
            <a:custGeom>
              <a:avLst/>
              <a:gdLst>
                <a:gd name="T0" fmla="*/ 112 w 120"/>
                <a:gd name="T1" fmla="*/ 3 h 32"/>
                <a:gd name="T2" fmla="*/ 119 w 120"/>
                <a:gd name="T3" fmla="*/ 5 h 32"/>
                <a:gd name="T4" fmla="*/ 116 w 120"/>
                <a:gd name="T5" fmla="*/ 6 h 32"/>
                <a:gd name="T6" fmla="*/ 111 w 120"/>
                <a:gd name="T7" fmla="*/ 7 h 32"/>
                <a:gd name="T8" fmla="*/ 97 w 120"/>
                <a:gd name="T9" fmla="*/ 9 h 32"/>
                <a:gd name="T10" fmla="*/ 103 w 120"/>
                <a:gd name="T11" fmla="*/ 10 h 32"/>
                <a:gd name="T12" fmla="*/ 91 w 120"/>
                <a:gd name="T13" fmla="*/ 12 h 32"/>
                <a:gd name="T14" fmla="*/ 87 w 120"/>
                <a:gd name="T15" fmla="*/ 13 h 32"/>
                <a:gd name="T16" fmla="*/ 81 w 120"/>
                <a:gd name="T17" fmla="*/ 14 h 32"/>
                <a:gd name="T18" fmla="*/ 71 w 120"/>
                <a:gd name="T19" fmla="*/ 16 h 32"/>
                <a:gd name="T20" fmla="*/ 68 w 120"/>
                <a:gd name="T21" fmla="*/ 18 h 32"/>
                <a:gd name="T22" fmla="*/ 61 w 120"/>
                <a:gd name="T23" fmla="*/ 18 h 32"/>
                <a:gd name="T24" fmla="*/ 65 w 120"/>
                <a:gd name="T25" fmla="*/ 21 h 32"/>
                <a:gd name="T26" fmla="*/ 58 w 120"/>
                <a:gd name="T27" fmla="*/ 24 h 32"/>
                <a:gd name="T28" fmla="*/ 53 w 120"/>
                <a:gd name="T29" fmla="*/ 25 h 32"/>
                <a:gd name="T30" fmla="*/ 44 w 120"/>
                <a:gd name="T31" fmla="*/ 28 h 32"/>
                <a:gd name="T32" fmla="*/ 47 w 120"/>
                <a:gd name="T33" fmla="*/ 30 h 32"/>
                <a:gd name="T34" fmla="*/ 39 w 120"/>
                <a:gd name="T35" fmla="*/ 31 h 32"/>
                <a:gd name="T36" fmla="*/ 24 w 120"/>
                <a:gd name="T37" fmla="*/ 30 h 32"/>
                <a:gd name="T38" fmla="*/ 20 w 120"/>
                <a:gd name="T39" fmla="*/ 30 h 32"/>
                <a:gd name="T40" fmla="*/ 13 w 120"/>
                <a:gd name="T41" fmla="*/ 28 h 32"/>
                <a:gd name="T42" fmla="*/ 20 w 120"/>
                <a:gd name="T43" fmla="*/ 25 h 32"/>
                <a:gd name="T44" fmla="*/ 27 w 120"/>
                <a:gd name="T45" fmla="*/ 25 h 32"/>
                <a:gd name="T46" fmla="*/ 14 w 120"/>
                <a:gd name="T47" fmla="*/ 24 h 32"/>
                <a:gd name="T48" fmla="*/ 22 w 120"/>
                <a:gd name="T49" fmla="*/ 21 h 32"/>
                <a:gd name="T50" fmla="*/ 28 w 120"/>
                <a:gd name="T51" fmla="*/ 21 h 32"/>
                <a:gd name="T52" fmla="*/ 28 w 120"/>
                <a:gd name="T53" fmla="*/ 19 h 32"/>
                <a:gd name="T54" fmla="*/ 26 w 120"/>
                <a:gd name="T55" fmla="*/ 16 h 32"/>
                <a:gd name="T56" fmla="*/ 22 w 120"/>
                <a:gd name="T57" fmla="*/ 15 h 32"/>
                <a:gd name="T58" fmla="*/ 32 w 120"/>
                <a:gd name="T59" fmla="*/ 15 h 32"/>
                <a:gd name="T60" fmla="*/ 36 w 120"/>
                <a:gd name="T61" fmla="*/ 14 h 32"/>
                <a:gd name="T62" fmla="*/ 44 w 120"/>
                <a:gd name="T63" fmla="*/ 11 h 32"/>
                <a:gd name="T64" fmla="*/ 27 w 120"/>
                <a:gd name="T65" fmla="*/ 12 h 32"/>
                <a:gd name="T66" fmla="*/ 16 w 120"/>
                <a:gd name="T67" fmla="*/ 11 h 32"/>
                <a:gd name="T68" fmla="*/ 4 w 120"/>
                <a:gd name="T69" fmla="*/ 10 h 32"/>
                <a:gd name="T70" fmla="*/ 2 w 120"/>
                <a:gd name="T71" fmla="*/ 7 h 32"/>
                <a:gd name="T72" fmla="*/ 22 w 120"/>
                <a:gd name="T73" fmla="*/ 4 h 32"/>
                <a:gd name="T74" fmla="*/ 35 w 120"/>
                <a:gd name="T75" fmla="*/ 3 h 32"/>
                <a:gd name="T76" fmla="*/ 52 w 120"/>
                <a:gd name="T77" fmla="*/ 1 h 32"/>
                <a:gd name="T78" fmla="*/ 69 w 120"/>
                <a:gd name="T79" fmla="*/ 1 h 32"/>
                <a:gd name="T80" fmla="*/ 78 w 120"/>
                <a:gd name="T81" fmla="*/ 1 h 32"/>
                <a:gd name="T82" fmla="*/ 95 w 120"/>
                <a:gd name="T83" fmla="*/ 1 h 32"/>
                <a:gd name="T84" fmla="*/ 112 w 120"/>
                <a:gd name="T8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32">
                  <a:moveTo>
                    <a:pt x="112" y="1"/>
                  </a:moveTo>
                  <a:cubicBezTo>
                    <a:pt x="110" y="2"/>
                    <a:pt x="112" y="2"/>
                    <a:pt x="112" y="3"/>
                  </a:cubicBezTo>
                  <a:cubicBezTo>
                    <a:pt x="114" y="3"/>
                    <a:pt x="117" y="3"/>
                    <a:pt x="120" y="3"/>
                  </a:cubicBezTo>
                  <a:cubicBezTo>
                    <a:pt x="120" y="4"/>
                    <a:pt x="118" y="4"/>
                    <a:pt x="119" y="5"/>
                  </a:cubicBezTo>
                  <a:cubicBezTo>
                    <a:pt x="118" y="5"/>
                    <a:pt x="116" y="5"/>
                    <a:pt x="116" y="5"/>
                  </a:cubicBezTo>
                  <a:cubicBezTo>
                    <a:pt x="115" y="5"/>
                    <a:pt x="116" y="6"/>
                    <a:pt x="116" y="6"/>
                  </a:cubicBezTo>
                  <a:cubicBezTo>
                    <a:pt x="114" y="7"/>
                    <a:pt x="112" y="7"/>
                    <a:pt x="112" y="6"/>
                  </a:cubicBezTo>
                  <a:cubicBezTo>
                    <a:pt x="110" y="6"/>
                    <a:pt x="111" y="7"/>
                    <a:pt x="111" y="7"/>
                  </a:cubicBezTo>
                  <a:cubicBezTo>
                    <a:pt x="110" y="7"/>
                    <a:pt x="107" y="7"/>
                    <a:pt x="107" y="8"/>
                  </a:cubicBezTo>
                  <a:cubicBezTo>
                    <a:pt x="103" y="7"/>
                    <a:pt x="99" y="7"/>
                    <a:pt x="97" y="9"/>
                  </a:cubicBezTo>
                  <a:cubicBezTo>
                    <a:pt x="98" y="10"/>
                    <a:pt x="102" y="9"/>
                    <a:pt x="103" y="8"/>
                  </a:cubicBezTo>
                  <a:cubicBezTo>
                    <a:pt x="104" y="8"/>
                    <a:pt x="102" y="9"/>
                    <a:pt x="103" y="10"/>
                  </a:cubicBezTo>
                  <a:cubicBezTo>
                    <a:pt x="99" y="10"/>
                    <a:pt x="97" y="10"/>
                    <a:pt x="94" y="11"/>
                  </a:cubicBezTo>
                  <a:cubicBezTo>
                    <a:pt x="92" y="11"/>
                    <a:pt x="91" y="11"/>
                    <a:pt x="91" y="12"/>
                  </a:cubicBezTo>
                  <a:cubicBezTo>
                    <a:pt x="90" y="12"/>
                    <a:pt x="89" y="12"/>
                    <a:pt x="88" y="12"/>
                  </a:cubicBezTo>
                  <a:cubicBezTo>
                    <a:pt x="87" y="12"/>
                    <a:pt x="88" y="13"/>
                    <a:pt x="87" y="13"/>
                  </a:cubicBezTo>
                  <a:cubicBezTo>
                    <a:pt x="86" y="13"/>
                    <a:pt x="84" y="13"/>
                    <a:pt x="84" y="13"/>
                  </a:cubicBezTo>
                  <a:cubicBezTo>
                    <a:pt x="84" y="14"/>
                    <a:pt x="81" y="14"/>
                    <a:pt x="81" y="14"/>
                  </a:cubicBezTo>
                  <a:cubicBezTo>
                    <a:pt x="81" y="15"/>
                    <a:pt x="78" y="15"/>
                    <a:pt x="77" y="15"/>
                  </a:cubicBezTo>
                  <a:cubicBezTo>
                    <a:pt x="76" y="16"/>
                    <a:pt x="73" y="16"/>
                    <a:pt x="71" y="16"/>
                  </a:cubicBezTo>
                  <a:cubicBezTo>
                    <a:pt x="71" y="16"/>
                    <a:pt x="71" y="17"/>
                    <a:pt x="70" y="17"/>
                  </a:cubicBezTo>
                  <a:cubicBezTo>
                    <a:pt x="68" y="17"/>
                    <a:pt x="69" y="17"/>
                    <a:pt x="68" y="18"/>
                  </a:cubicBezTo>
                  <a:cubicBezTo>
                    <a:pt x="68" y="18"/>
                    <a:pt x="67" y="18"/>
                    <a:pt x="67" y="18"/>
                  </a:cubicBezTo>
                  <a:cubicBezTo>
                    <a:pt x="66" y="18"/>
                    <a:pt x="64" y="19"/>
                    <a:pt x="61" y="18"/>
                  </a:cubicBezTo>
                  <a:cubicBezTo>
                    <a:pt x="61" y="19"/>
                    <a:pt x="65" y="19"/>
                    <a:pt x="61" y="19"/>
                  </a:cubicBezTo>
                  <a:cubicBezTo>
                    <a:pt x="62" y="20"/>
                    <a:pt x="66" y="19"/>
                    <a:pt x="65" y="21"/>
                  </a:cubicBezTo>
                  <a:cubicBezTo>
                    <a:pt x="63" y="20"/>
                    <a:pt x="63" y="21"/>
                    <a:pt x="63" y="23"/>
                  </a:cubicBezTo>
                  <a:cubicBezTo>
                    <a:pt x="61" y="21"/>
                    <a:pt x="60" y="23"/>
                    <a:pt x="58" y="24"/>
                  </a:cubicBezTo>
                  <a:cubicBezTo>
                    <a:pt x="56" y="24"/>
                    <a:pt x="53" y="24"/>
                    <a:pt x="52" y="25"/>
                  </a:cubicBezTo>
                  <a:cubicBezTo>
                    <a:pt x="52" y="25"/>
                    <a:pt x="53" y="25"/>
                    <a:pt x="53" y="25"/>
                  </a:cubicBezTo>
                  <a:cubicBezTo>
                    <a:pt x="53" y="25"/>
                    <a:pt x="50" y="26"/>
                    <a:pt x="52" y="26"/>
                  </a:cubicBezTo>
                  <a:cubicBezTo>
                    <a:pt x="51" y="27"/>
                    <a:pt x="45" y="27"/>
                    <a:pt x="44" y="28"/>
                  </a:cubicBezTo>
                  <a:cubicBezTo>
                    <a:pt x="46" y="29"/>
                    <a:pt x="49" y="29"/>
                    <a:pt x="52" y="29"/>
                  </a:cubicBezTo>
                  <a:cubicBezTo>
                    <a:pt x="53" y="31"/>
                    <a:pt x="47" y="29"/>
                    <a:pt x="47" y="30"/>
                  </a:cubicBezTo>
                  <a:cubicBezTo>
                    <a:pt x="47" y="31"/>
                    <a:pt x="46" y="30"/>
                    <a:pt x="45" y="30"/>
                  </a:cubicBezTo>
                  <a:cubicBezTo>
                    <a:pt x="43" y="30"/>
                    <a:pt x="42" y="32"/>
                    <a:pt x="39" y="31"/>
                  </a:cubicBezTo>
                  <a:cubicBezTo>
                    <a:pt x="39" y="31"/>
                    <a:pt x="37" y="31"/>
                    <a:pt x="37" y="30"/>
                  </a:cubicBezTo>
                  <a:cubicBezTo>
                    <a:pt x="32" y="30"/>
                    <a:pt x="29" y="30"/>
                    <a:pt x="24" y="30"/>
                  </a:cubicBezTo>
                  <a:cubicBezTo>
                    <a:pt x="24" y="30"/>
                    <a:pt x="23" y="29"/>
                    <a:pt x="23" y="29"/>
                  </a:cubicBezTo>
                  <a:cubicBezTo>
                    <a:pt x="22" y="29"/>
                    <a:pt x="21" y="30"/>
                    <a:pt x="20" y="30"/>
                  </a:cubicBezTo>
                  <a:cubicBezTo>
                    <a:pt x="15" y="31"/>
                    <a:pt x="11" y="30"/>
                    <a:pt x="6" y="29"/>
                  </a:cubicBezTo>
                  <a:cubicBezTo>
                    <a:pt x="7" y="29"/>
                    <a:pt x="9" y="28"/>
                    <a:pt x="13" y="28"/>
                  </a:cubicBezTo>
                  <a:cubicBezTo>
                    <a:pt x="15" y="28"/>
                    <a:pt x="13" y="26"/>
                    <a:pt x="15" y="26"/>
                  </a:cubicBezTo>
                  <a:cubicBezTo>
                    <a:pt x="17" y="26"/>
                    <a:pt x="17" y="25"/>
                    <a:pt x="20" y="25"/>
                  </a:cubicBezTo>
                  <a:cubicBezTo>
                    <a:pt x="19" y="27"/>
                    <a:pt x="23" y="27"/>
                    <a:pt x="26" y="27"/>
                  </a:cubicBezTo>
                  <a:cubicBezTo>
                    <a:pt x="29" y="26"/>
                    <a:pt x="25" y="26"/>
                    <a:pt x="27" y="25"/>
                  </a:cubicBezTo>
                  <a:cubicBezTo>
                    <a:pt x="27" y="24"/>
                    <a:pt x="22" y="25"/>
                    <a:pt x="23" y="23"/>
                  </a:cubicBezTo>
                  <a:cubicBezTo>
                    <a:pt x="19" y="24"/>
                    <a:pt x="18" y="24"/>
                    <a:pt x="14" y="24"/>
                  </a:cubicBezTo>
                  <a:cubicBezTo>
                    <a:pt x="14" y="23"/>
                    <a:pt x="16" y="22"/>
                    <a:pt x="19" y="22"/>
                  </a:cubicBezTo>
                  <a:cubicBezTo>
                    <a:pt x="20" y="22"/>
                    <a:pt x="21" y="21"/>
                    <a:pt x="22" y="21"/>
                  </a:cubicBezTo>
                  <a:cubicBezTo>
                    <a:pt x="23" y="21"/>
                    <a:pt x="23" y="21"/>
                    <a:pt x="23" y="20"/>
                  </a:cubicBezTo>
                  <a:cubicBezTo>
                    <a:pt x="26" y="20"/>
                    <a:pt x="27" y="20"/>
                    <a:pt x="28" y="21"/>
                  </a:cubicBezTo>
                  <a:cubicBezTo>
                    <a:pt x="30" y="20"/>
                    <a:pt x="31" y="20"/>
                    <a:pt x="31" y="19"/>
                  </a:cubicBezTo>
                  <a:cubicBezTo>
                    <a:pt x="31" y="19"/>
                    <a:pt x="29" y="19"/>
                    <a:pt x="28" y="19"/>
                  </a:cubicBezTo>
                  <a:cubicBezTo>
                    <a:pt x="28" y="19"/>
                    <a:pt x="28" y="18"/>
                    <a:pt x="27" y="17"/>
                  </a:cubicBezTo>
                  <a:cubicBezTo>
                    <a:pt x="27" y="17"/>
                    <a:pt x="26" y="17"/>
                    <a:pt x="26" y="16"/>
                  </a:cubicBezTo>
                  <a:cubicBezTo>
                    <a:pt x="26" y="17"/>
                    <a:pt x="25" y="17"/>
                    <a:pt x="23" y="17"/>
                  </a:cubicBezTo>
                  <a:cubicBezTo>
                    <a:pt x="24" y="16"/>
                    <a:pt x="23" y="15"/>
                    <a:pt x="22" y="15"/>
                  </a:cubicBezTo>
                  <a:cubicBezTo>
                    <a:pt x="22" y="15"/>
                    <a:pt x="23" y="14"/>
                    <a:pt x="26" y="14"/>
                  </a:cubicBezTo>
                  <a:cubicBezTo>
                    <a:pt x="29" y="14"/>
                    <a:pt x="28" y="16"/>
                    <a:pt x="32" y="15"/>
                  </a:cubicBezTo>
                  <a:cubicBezTo>
                    <a:pt x="32" y="15"/>
                    <a:pt x="33" y="16"/>
                    <a:pt x="33" y="16"/>
                  </a:cubicBezTo>
                  <a:cubicBezTo>
                    <a:pt x="37" y="16"/>
                    <a:pt x="35" y="14"/>
                    <a:pt x="36" y="14"/>
                  </a:cubicBezTo>
                  <a:cubicBezTo>
                    <a:pt x="41" y="13"/>
                    <a:pt x="46" y="13"/>
                    <a:pt x="48" y="11"/>
                  </a:cubicBezTo>
                  <a:cubicBezTo>
                    <a:pt x="48" y="10"/>
                    <a:pt x="47" y="12"/>
                    <a:pt x="44" y="11"/>
                  </a:cubicBezTo>
                  <a:cubicBezTo>
                    <a:pt x="43" y="12"/>
                    <a:pt x="40" y="12"/>
                    <a:pt x="39" y="12"/>
                  </a:cubicBezTo>
                  <a:cubicBezTo>
                    <a:pt x="37" y="12"/>
                    <a:pt x="32" y="13"/>
                    <a:pt x="27" y="12"/>
                  </a:cubicBezTo>
                  <a:cubicBezTo>
                    <a:pt x="25" y="12"/>
                    <a:pt x="24" y="12"/>
                    <a:pt x="21" y="12"/>
                  </a:cubicBezTo>
                  <a:cubicBezTo>
                    <a:pt x="20" y="11"/>
                    <a:pt x="17" y="13"/>
                    <a:pt x="16" y="11"/>
                  </a:cubicBezTo>
                  <a:cubicBezTo>
                    <a:pt x="14" y="12"/>
                    <a:pt x="11" y="11"/>
                    <a:pt x="8" y="11"/>
                  </a:cubicBezTo>
                  <a:cubicBezTo>
                    <a:pt x="9" y="9"/>
                    <a:pt x="4" y="10"/>
                    <a:pt x="4" y="10"/>
                  </a:cubicBezTo>
                  <a:cubicBezTo>
                    <a:pt x="3" y="8"/>
                    <a:pt x="6" y="9"/>
                    <a:pt x="7" y="8"/>
                  </a:cubicBezTo>
                  <a:cubicBezTo>
                    <a:pt x="7" y="7"/>
                    <a:pt x="0" y="9"/>
                    <a:pt x="2" y="7"/>
                  </a:cubicBezTo>
                  <a:cubicBezTo>
                    <a:pt x="6" y="6"/>
                    <a:pt x="13" y="6"/>
                    <a:pt x="21" y="5"/>
                  </a:cubicBezTo>
                  <a:cubicBezTo>
                    <a:pt x="21" y="5"/>
                    <a:pt x="21" y="5"/>
                    <a:pt x="22" y="4"/>
                  </a:cubicBezTo>
                  <a:cubicBezTo>
                    <a:pt x="27" y="5"/>
                    <a:pt x="30" y="4"/>
                    <a:pt x="33" y="4"/>
                  </a:cubicBezTo>
                  <a:cubicBezTo>
                    <a:pt x="34" y="4"/>
                    <a:pt x="35" y="3"/>
                    <a:pt x="35" y="3"/>
                  </a:cubicBezTo>
                  <a:cubicBezTo>
                    <a:pt x="41" y="3"/>
                    <a:pt x="47" y="2"/>
                    <a:pt x="51" y="2"/>
                  </a:cubicBezTo>
                  <a:cubicBezTo>
                    <a:pt x="52" y="2"/>
                    <a:pt x="52" y="2"/>
                    <a:pt x="52" y="1"/>
                  </a:cubicBezTo>
                  <a:cubicBezTo>
                    <a:pt x="56" y="1"/>
                    <a:pt x="62" y="1"/>
                    <a:pt x="64" y="2"/>
                  </a:cubicBezTo>
                  <a:cubicBezTo>
                    <a:pt x="65" y="1"/>
                    <a:pt x="69" y="2"/>
                    <a:pt x="69" y="1"/>
                  </a:cubicBezTo>
                  <a:cubicBezTo>
                    <a:pt x="72" y="1"/>
                    <a:pt x="75" y="1"/>
                    <a:pt x="79" y="1"/>
                  </a:cubicBezTo>
                  <a:cubicBezTo>
                    <a:pt x="79" y="1"/>
                    <a:pt x="79" y="1"/>
                    <a:pt x="78" y="1"/>
                  </a:cubicBezTo>
                  <a:cubicBezTo>
                    <a:pt x="78" y="0"/>
                    <a:pt x="79" y="1"/>
                    <a:pt x="79" y="1"/>
                  </a:cubicBezTo>
                  <a:cubicBezTo>
                    <a:pt x="83" y="1"/>
                    <a:pt x="90" y="0"/>
                    <a:pt x="95" y="1"/>
                  </a:cubicBezTo>
                  <a:cubicBezTo>
                    <a:pt x="95" y="1"/>
                    <a:pt x="95" y="2"/>
                    <a:pt x="95" y="2"/>
                  </a:cubicBezTo>
                  <a:cubicBezTo>
                    <a:pt x="102" y="2"/>
                    <a:pt x="103" y="1"/>
                    <a:pt x="1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0" name="Freeform 83">
              <a:extLst>
                <a:ext uri="{FF2B5EF4-FFF2-40B4-BE49-F238E27FC236}">
                  <a16:creationId xmlns:a16="http://schemas.microsoft.com/office/drawing/2014/main" id="{A0A221D2-7529-4C11-8F08-BBE21872D6D4}"/>
                </a:ext>
              </a:extLst>
            </p:cNvPr>
            <p:cNvSpPr/>
            <p:nvPr/>
          </p:nvSpPr>
          <p:spPr bwMode="auto">
            <a:xfrm>
              <a:off x="4432300" y="3429000"/>
              <a:ext cx="130175" cy="22225"/>
            </a:xfrm>
            <a:custGeom>
              <a:avLst/>
              <a:gdLst>
                <a:gd name="T0" fmla="*/ 9 w 35"/>
                <a:gd name="T1" fmla="*/ 1 h 6"/>
                <a:gd name="T2" fmla="*/ 9 w 35"/>
                <a:gd name="T3" fmla="*/ 1 h 6"/>
                <a:gd name="T4" fmla="*/ 12 w 35"/>
                <a:gd name="T5" fmla="*/ 3 h 6"/>
                <a:gd name="T6" fmla="*/ 15 w 35"/>
                <a:gd name="T7" fmla="*/ 2 h 6"/>
                <a:gd name="T8" fmla="*/ 20 w 35"/>
                <a:gd name="T9" fmla="*/ 3 h 6"/>
                <a:gd name="T10" fmla="*/ 29 w 35"/>
                <a:gd name="T11" fmla="*/ 2 h 6"/>
                <a:gd name="T12" fmla="*/ 33 w 35"/>
                <a:gd name="T13" fmla="*/ 3 h 6"/>
                <a:gd name="T14" fmla="*/ 31 w 35"/>
                <a:gd name="T15" fmla="*/ 5 h 6"/>
                <a:gd name="T16" fmla="*/ 22 w 35"/>
                <a:gd name="T17" fmla="*/ 5 h 6"/>
                <a:gd name="T18" fmla="*/ 16 w 35"/>
                <a:gd name="T19" fmla="*/ 6 h 6"/>
                <a:gd name="T20" fmla="*/ 6 w 35"/>
                <a:gd name="T21" fmla="*/ 3 h 6"/>
                <a:gd name="T22" fmla="*/ 1 w 35"/>
                <a:gd name="T23" fmla="*/ 2 h 6"/>
                <a:gd name="T24" fmla="*/ 9 w 35"/>
                <a:gd name="T25"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
                  <a:moveTo>
                    <a:pt x="9" y="1"/>
                  </a:moveTo>
                  <a:cubicBezTo>
                    <a:pt x="10" y="1"/>
                    <a:pt x="10" y="1"/>
                    <a:pt x="9" y="1"/>
                  </a:cubicBezTo>
                  <a:cubicBezTo>
                    <a:pt x="9" y="3"/>
                    <a:pt x="14" y="1"/>
                    <a:pt x="12" y="3"/>
                  </a:cubicBezTo>
                  <a:cubicBezTo>
                    <a:pt x="14" y="3"/>
                    <a:pt x="14" y="2"/>
                    <a:pt x="15" y="2"/>
                  </a:cubicBezTo>
                  <a:cubicBezTo>
                    <a:pt x="18" y="3"/>
                    <a:pt x="20" y="1"/>
                    <a:pt x="20" y="3"/>
                  </a:cubicBezTo>
                  <a:cubicBezTo>
                    <a:pt x="23" y="2"/>
                    <a:pt x="26" y="2"/>
                    <a:pt x="29" y="2"/>
                  </a:cubicBezTo>
                  <a:cubicBezTo>
                    <a:pt x="28" y="3"/>
                    <a:pt x="34" y="2"/>
                    <a:pt x="33" y="3"/>
                  </a:cubicBezTo>
                  <a:cubicBezTo>
                    <a:pt x="35" y="4"/>
                    <a:pt x="27" y="4"/>
                    <a:pt x="31" y="5"/>
                  </a:cubicBezTo>
                  <a:cubicBezTo>
                    <a:pt x="30" y="6"/>
                    <a:pt x="25" y="5"/>
                    <a:pt x="22" y="5"/>
                  </a:cubicBezTo>
                  <a:cubicBezTo>
                    <a:pt x="20" y="5"/>
                    <a:pt x="18" y="6"/>
                    <a:pt x="16" y="6"/>
                  </a:cubicBezTo>
                  <a:cubicBezTo>
                    <a:pt x="12" y="5"/>
                    <a:pt x="8" y="5"/>
                    <a:pt x="6" y="3"/>
                  </a:cubicBezTo>
                  <a:cubicBezTo>
                    <a:pt x="5" y="3"/>
                    <a:pt x="1" y="3"/>
                    <a:pt x="1" y="2"/>
                  </a:cubicBezTo>
                  <a:cubicBezTo>
                    <a:pt x="0" y="0"/>
                    <a:pt x="9" y="2"/>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1" name="Freeform 84">
              <a:extLst>
                <a:ext uri="{FF2B5EF4-FFF2-40B4-BE49-F238E27FC236}">
                  <a16:creationId xmlns:a16="http://schemas.microsoft.com/office/drawing/2014/main" id="{B8CA932A-3EF9-4572-8087-4CBADC1D3E48}"/>
                </a:ext>
              </a:extLst>
            </p:cNvPr>
            <p:cNvSpPr/>
            <p:nvPr/>
          </p:nvSpPr>
          <p:spPr bwMode="auto">
            <a:xfrm>
              <a:off x="2433638" y="3462338"/>
              <a:ext cx="55563" cy="7938"/>
            </a:xfrm>
            <a:custGeom>
              <a:avLst/>
              <a:gdLst>
                <a:gd name="T0" fmla="*/ 14 w 15"/>
                <a:gd name="T1" fmla="*/ 0 h 2"/>
                <a:gd name="T2" fmla="*/ 9 w 15"/>
                <a:gd name="T3" fmla="*/ 1 h 2"/>
                <a:gd name="T4" fmla="*/ 7 w 15"/>
                <a:gd name="T5" fmla="*/ 2 h 2"/>
                <a:gd name="T6" fmla="*/ 3 w 15"/>
                <a:gd name="T7" fmla="*/ 2 h 2"/>
                <a:gd name="T8" fmla="*/ 5 w 15"/>
                <a:gd name="T9" fmla="*/ 0 h 2"/>
                <a:gd name="T10" fmla="*/ 14 w 15"/>
                <a:gd name="T11" fmla="*/ 0 h 2"/>
              </a:gdLst>
              <a:ahLst/>
              <a:cxnLst>
                <a:cxn ang="0">
                  <a:pos x="T0" y="T1"/>
                </a:cxn>
                <a:cxn ang="0">
                  <a:pos x="T2" y="T3"/>
                </a:cxn>
                <a:cxn ang="0">
                  <a:pos x="T4" y="T5"/>
                </a:cxn>
                <a:cxn ang="0">
                  <a:pos x="T6" y="T7"/>
                </a:cxn>
                <a:cxn ang="0">
                  <a:pos x="T8" y="T9"/>
                </a:cxn>
                <a:cxn ang="0">
                  <a:pos x="T10" y="T11"/>
                </a:cxn>
              </a:cxnLst>
              <a:rect l="0" t="0" r="r" b="b"/>
              <a:pathLst>
                <a:path w="15" h="2">
                  <a:moveTo>
                    <a:pt x="14" y="0"/>
                  </a:moveTo>
                  <a:cubicBezTo>
                    <a:pt x="15" y="1"/>
                    <a:pt x="11" y="1"/>
                    <a:pt x="9" y="1"/>
                  </a:cubicBezTo>
                  <a:cubicBezTo>
                    <a:pt x="8" y="1"/>
                    <a:pt x="8" y="2"/>
                    <a:pt x="7" y="2"/>
                  </a:cubicBezTo>
                  <a:cubicBezTo>
                    <a:pt x="5" y="2"/>
                    <a:pt x="3" y="1"/>
                    <a:pt x="3" y="2"/>
                  </a:cubicBezTo>
                  <a:cubicBezTo>
                    <a:pt x="0" y="2"/>
                    <a:pt x="4" y="0"/>
                    <a:pt x="5" y="0"/>
                  </a:cubicBezTo>
                  <a:cubicBezTo>
                    <a:pt x="6" y="1"/>
                    <a:pt x="11"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2" name="Freeform 85">
              <a:extLst>
                <a:ext uri="{FF2B5EF4-FFF2-40B4-BE49-F238E27FC236}">
                  <a16:creationId xmlns:a16="http://schemas.microsoft.com/office/drawing/2014/main" id="{203D65B5-8505-4923-9C69-3B90CA5E3F2C}"/>
                </a:ext>
              </a:extLst>
            </p:cNvPr>
            <p:cNvSpPr/>
            <p:nvPr/>
          </p:nvSpPr>
          <p:spPr bwMode="auto">
            <a:xfrm>
              <a:off x="2665413" y="3462338"/>
              <a:ext cx="57150" cy="15875"/>
            </a:xfrm>
            <a:custGeom>
              <a:avLst/>
              <a:gdLst>
                <a:gd name="T0" fmla="*/ 7 w 15"/>
                <a:gd name="T1" fmla="*/ 0 h 4"/>
                <a:gd name="T2" fmla="*/ 5 w 15"/>
                <a:gd name="T3" fmla="*/ 0 h 4"/>
                <a:gd name="T4" fmla="*/ 10 w 15"/>
                <a:gd name="T5" fmla="*/ 2 h 4"/>
                <a:gd name="T6" fmla="*/ 12 w 15"/>
                <a:gd name="T7" fmla="*/ 1 h 4"/>
                <a:gd name="T8" fmla="*/ 6 w 15"/>
                <a:gd name="T9" fmla="*/ 4 h 4"/>
                <a:gd name="T10" fmla="*/ 0 w 15"/>
                <a:gd name="T11" fmla="*/ 1 h 4"/>
                <a:gd name="T12" fmla="*/ 7 w 1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7" y="0"/>
                  </a:moveTo>
                  <a:cubicBezTo>
                    <a:pt x="7" y="0"/>
                    <a:pt x="6" y="0"/>
                    <a:pt x="5" y="0"/>
                  </a:cubicBezTo>
                  <a:cubicBezTo>
                    <a:pt x="5" y="2"/>
                    <a:pt x="11" y="0"/>
                    <a:pt x="10" y="2"/>
                  </a:cubicBezTo>
                  <a:cubicBezTo>
                    <a:pt x="11" y="2"/>
                    <a:pt x="12" y="2"/>
                    <a:pt x="12" y="1"/>
                  </a:cubicBezTo>
                  <a:cubicBezTo>
                    <a:pt x="15" y="3"/>
                    <a:pt x="7" y="3"/>
                    <a:pt x="6" y="4"/>
                  </a:cubicBezTo>
                  <a:cubicBezTo>
                    <a:pt x="3" y="3"/>
                    <a:pt x="4" y="1"/>
                    <a:pt x="0" y="1"/>
                  </a:cubicBezTo>
                  <a:cubicBezTo>
                    <a:pt x="1"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3" name="Freeform 86">
              <a:extLst>
                <a:ext uri="{FF2B5EF4-FFF2-40B4-BE49-F238E27FC236}">
                  <a16:creationId xmlns:a16="http://schemas.microsoft.com/office/drawing/2014/main" id="{2A686CD8-3442-4B11-8D5A-9C39B6E92C72}"/>
                </a:ext>
              </a:extLst>
            </p:cNvPr>
            <p:cNvSpPr>
              <a:spLocks noEditPoints="1"/>
            </p:cNvSpPr>
            <p:nvPr/>
          </p:nvSpPr>
          <p:spPr bwMode="auto">
            <a:xfrm>
              <a:off x="3884613" y="3481388"/>
              <a:ext cx="3138488" cy="1009650"/>
            </a:xfrm>
            <a:custGeom>
              <a:avLst/>
              <a:gdLst>
                <a:gd name="T0" fmla="*/ 497 w 837"/>
                <a:gd name="T1" fmla="*/ 19 h 269"/>
                <a:gd name="T2" fmla="*/ 587 w 837"/>
                <a:gd name="T3" fmla="*/ 19 h 269"/>
                <a:gd name="T4" fmla="*/ 662 w 837"/>
                <a:gd name="T5" fmla="*/ 22 h 269"/>
                <a:gd name="T6" fmla="*/ 760 w 837"/>
                <a:gd name="T7" fmla="*/ 30 h 269"/>
                <a:gd name="T8" fmla="*/ 837 w 837"/>
                <a:gd name="T9" fmla="*/ 42 h 269"/>
                <a:gd name="T10" fmla="*/ 788 w 837"/>
                <a:gd name="T11" fmla="*/ 48 h 269"/>
                <a:gd name="T12" fmla="*/ 726 w 837"/>
                <a:gd name="T13" fmla="*/ 71 h 269"/>
                <a:gd name="T14" fmla="*/ 701 w 837"/>
                <a:gd name="T15" fmla="*/ 78 h 269"/>
                <a:gd name="T16" fmla="*/ 734 w 837"/>
                <a:gd name="T17" fmla="*/ 54 h 269"/>
                <a:gd name="T18" fmla="*/ 662 w 837"/>
                <a:gd name="T19" fmla="*/ 64 h 269"/>
                <a:gd name="T20" fmla="*/ 640 w 837"/>
                <a:gd name="T21" fmla="*/ 81 h 269"/>
                <a:gd name="T22" fmla="*/ 600 w 837"/>
                <a:gd name="T23" fmla="*/ 108 h 269"/>
                <a:gd name="T24" fmla="*/ 574 w 837"/>
                <a:gd name="T25" fmla="*/ 114 h 269"/>
                <a:gd name="T26" fmla="*/ 563 w 837"/>
                <a:gd name="T27" fmla="*/ 121 h 269"/>
                <a:gd name="T28" fmla="*/ 528 w 837"/>
                <a:gd name="T29" fmla="*/ 153 h 269"/>
                <a:gd name="T30" fmla="*/ 508 w 837"/>
                <a:gd name="T31" fmla="*/ 175 h 269"/>
                <a:gd name="T32" fmla="*/ 475 w 837"/>
                <a:gd name="T33" fmla="*/ 178 h 269"/>
                <a:gd name="T34" fmla="*/ 468 w 837"/>
                <a:gd name="T35" fmla="*/ 179 h 269"/>
                <a:gd name="T36" fmla="*/ 450 w 837"/>
                <a:gd name="T37" fmla="*/ 156 h 269"/>
                <a:gd name="T38" fmla="*/ 394 w 837"/>
                <a:gd name="T39" fmla="*/ 171 h 269"/>
                <a:gd name="T40" fmla="*/ 353 w 837"/>
                <a:gd name="T41" fmla="*/ 151 h 269"/>
                <a:gd name="T42" fmla="*/ 278 w 837"/>
                <a:gd name="T43" fmla="*/ 145 h 269"/>
                <a:gd name="T44" fmla="*/ 296 w 837"/>
                <a:gd name="T45" fmla="*/ 160 h 269"/>
                <a:gd name="T46" fmla="*/ 240 w 837"/>
                <a:gd name="T47" fmla="*/ 162 h 269"/>
                <a:gd name="T48" fmla="*/ 208 w 837"/>
                <a:gd name="T49" fmla="*/ 142 h 269"/>
                <a:gd name="T50" fmla="*/ 234 w 837"/>
                <a:gd name="T51" fmla="*/ 168 h 269"/>
                <a:gd name="T52" fmla="*/ 249 w 837"/>
                <a:gd name="T53" fmla="*/ 195 h 269"/>
                <a:gd name="T54" fmla="*/ 219 w 837"/>
                <a:gd name="T55" fmla="*/ 234 h 269"/>
                <a:gd name="T56" fmla="*/ 187 w 837"/>
                <a:gd name="T57" fmla="*/ 264 h 269"/>
                <a:gd name="T58" fmla="*/ 126 w 837"/>
                <a:gd name="T59" fmla="*/ 241 h 269"/>
                <a:gd name="T60" fmla="*/ 119 w 837"/>
                <a:gd name="T61" fmla="*/ 205 h 269"/>
                <a:gd name="T62" fmla="*/ 25 w 837"/>
                <a:gd name="T63" fmla="*/ 183 h 269"/>
                <a:gd name="T64" fmla="*/ 3 w 837"/>
                <a:gd name="T65" fmla="*/ 153 h 269"/>
                <a:gd name="T66" fmla="*/ 86 w 837"/>
                <a:gd name="T67" fmla="*/ 121 h 269"/>
                <a:gd name="T68" fmla="*/ 139 w 837"/>
                <a:gd name="T69" fmla="*/ 133 h 269"/>
                <a:gd name="T70" fmla="*/ 201 w 837"/>
                <a:gd name="T71" fmla="*/ 133 h 269"/>
                <a:gd name="T72" fmla="*/ 164 w 837"/>
                <a:gd name="T73" fmla="*/ 113 h 269"/>
                <a:gd name="T74" fmla="*/ 135 w 837"/>
                <a:gd name="T75" fmla="*/ 105 h 269"/>
                <a:gd name="T76" fmla="*/ 137 w 837"/>
                <a:gd name="T77" fmla="*/ 112 h 269"/>
                <a:gd name="T78" fmla="*/ 84 w 837"/>
                <a:gd name="T79" fmla="*/ 106 h 269"/>
                <a:gd name="T80" fmla="*/ 61 w 837"/>
                <a:gd name="T81" fmla="*/ 105 h 269"/>
                <a:gd name="T82" fmla="*/ 84 w 837"/>
                <a:gd name="T83" fmla="*/ 86 h 269"/>
                <a:gd name="T84" fmla="*/ 114 w 837"/>
                <a:gd name="T85" fmla="*/ 76 h 269"/>
                <a:gd name="T86" fmla="*/ 168 w 837"/>
                <a:gd name="T87" fmla="*/ 64 h 269"/>
                <a:gd name="T88" fmla="*/ 166 w 837"/>
                <a:gd name="T89" fmla="*/ 51 h 269"/>
                <a:gd name="T90" fmla="*/ 147 w 837"/>
                <a:gd name="T91" fmla="*/ 62 h 269"/>
                <a:gd name="T92" fmla="*/ 97 w 837"/>
                <a:gd name="T93" fmla="*/ 65 h 269"/>
                <a:gd name="T94" fmla="*/ 121 w 837"/>
                <a:gd name="T95" fmla="*/ 43 h 269"/>
                <a:gd name="T96" fmla="*/ 188 w 837"/>
                <a:gd name="T97" fmla="*/ 27 h 269"/>
                <a:gd name="T98" fmla="*/ 211 w 837"/>
                <a:gd name="T99" fmla="*/ 40 h 269"/>
                <a:gd name="T100" fmla="*/ 249 w 837"/>
                <a:gd name="T101" fmla="*/ 35 h 269"/>
                <a:gd name="T102" fmla="*/ 317 w 837"/>
                <a:gd name="T103" fmla="*/ 33 h 269"/>
                <a:gd name="T104" fmla="*/ 350 w 837"/>
                <a:gd name="T105" fmla="*/ 21 h 269"/>
                <a:gd name="T106" fmla="*/ 374 w 837"/>
                <a:gd name="T107" fmla="*/ 34 h 269"/>
                <a:gd name="T108" fmla="*/ 390 w 837"/>
                <a:gd name="T109" fmla="*/ 21 h 269"/>
                <a:gd name="T110" fmla="*/ 472 w 837"/>
                <a:gd name="T111" fmla="*/ 4 h 269"/>
                <a:gd name="T112" fmla="*/ 198 w 837"/>
                <a:gd name="T113" fmla="*/ 97 h 269"/>
                <a:gd name="T114" fmla="*/ 238 w 837"/>
                <a:gd name="T115" fmla="*/ 110 h 269"/>
                <a:gd name="T116" fmla="*/ 282 w 837"/>
                <a:gd name="T117" fmla="*/ 107 h 269"/>
                <a:gd name="T118" fmla="*/ 268 w 837"/>
                <a:gd name="T119" fmla="*/ 117 h 269"/>
                <a:gd name="T120" fmla="*/ 199 w 837"/>
                <a:gd name="T121" fmla="*/ 19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7" h="269">
                  <a:moveTo>
                    <a:pt x="504" y="2"/>
                  </a:moveTo>
                  <a:cubicBezTo>
                    <a:pt x="504" y="3"/>
                    <a:pt x="506" y="3"/>
                    <a:pt x="507" y="3"/>
                  </a:cubicBezTo>
                  <a:cubicBezTo>
                    <a:pt x="507" y="4"/>
                    <a:pt x="505" y="3"/>
                    <a:pt x="504" y="3"/>
                  </a:cubicBezTo>
                  <a:cubicBezTo>
                    <a:pt x="508" y="6"/>
                    <a:pt x="512" y="3"/>
                    <a:pt x="520" y="3"/>
                  </a:cubicBezTo>
                  <a:cubicBezTo>
                    <a:pt x="522" y="5"/>
                    <a:pt x="524" y="6"/>
                    <a:pt x="528" y="6"/>
                  </a:cubicBezTo>
                  <a:cubicBezTo>
                    <a:pt x="528" y="6"/>
                    <a:pt x="527" y="7"/>
                    <a:pt x="528" y="8"/>
                  </a:cubicBezTo>
                  <a:cubicBezTo>
                    <a:pt x="528" y="8"/>
                    <a:pt x="530" y="8"/>
                    <a:pt x="530" y="9"/>
                  </a:cubicBezTo>
                  <a:cubicBezTo>
                    <a:pt x="528" y="9"/>
                    <a:pt x="528" y="10"/>
                    <a:pt x="528" y="11"/>
                  </a:cubicBezTo>
                  <a:cubicBezTo>
                    <a:pt x="527" y="10"/>
                    <a:pt x="525" y="10"/>
                    <a:pt x="524" y="10"/>
                  </a:cubicBezTo>
                  <a:cubicBezTo>
                    <a:pt x="522" y="10"/>
                    <a:pt x="523" y="11"/>
                    <a:pt x="523" y="11"/>
                  </a:cubicBezTo>
                  <a:cubicBezTo>
                    <a:pt x="522" y="11"/>
                    <a:pt x="521" y="11"/>
                    <a:pt x="521" y="11"/>
                  </a:cubicBezTo>
                  <a:cubicBezTo>
                    <a:pt x="520" y="11"/>
                    <a:pt x="518" y="12"/>
                    <a:pt x="515" y="11"/>
                  </a:cubicBezTo>
                  <a:cubicBezTo>
                    <a:pt x="514" y="11"/>
                    <a:pt x="514" y="12"/>
                    <a:pt x="514" y="12"/>
                  </a:cubicBezTo>
                  <a:cubicBezTo>
                    <a:pt x="513" y="12"/>
                    <a:pt x="512" y="12"/>
                    <a:pt x="512" y="12"/>
                  </a:cubicBezTo>
                  <a:cubicBezTo>
                    <a:pt x="511" y="13"/>
                    <a:pt x="513" y="13"/>
                    <a:pt x="512" y="14"/>
                  </a:cubicBezTo>
                  <a:cubicBezTo>
                    <a:pt x="511" y="13"/>
                    <a:pt x="506" y="14"/>
                    <a:pt x="509" y="15"/>
                  </a:cubicBezTo>
                  <a:cubicBezTo>
                    <a:pt x="507" y="16"/>
                    <a:pt x="503" y="15"/>
                    <a:pt x="501" y="16"/>
                  </a:cubicBezTo>
                  <a:cubicBezTo>
                    <a:pt x="499" y="16"/>
                    <a:pt x="498" y="17"/>
                    <a:pt x="496" y="17"/>
                  </a:cubicBezTo>
                  <a:cubicBezTo>
                    <a:pt x="496" y="18"/>
                    <a:pt x="496" y="18"/>
                    <a:pt x="495" y="19"/>
                  </a:cubicBezTo>
                  <a:cubicBezTo>
                    <a:pt x="495" y="19"/>
                    <a:pt x="496" y="18"/>
                    <a:pt x="497" y="19"/>
                  </a:cubicBezTo>
                  <a:cubicBezTo>
                    <a:pt x="500" y="19"/>
                    <a:pt x="501" y="17"/>
                    <a:pt x="503" y="17"/>
                  </a:cubicBezTo>
                  <a:cubicBezTo>
                    <a:pt x="504" y="17"/>
                    <a:pt x="505" y="18"/>
                    <a:pt x="506" y="18"/>
                  </a:cubicBezTo>
                  <a:cubicBezTo>
                    <a:pt x="507" y="17"/>
                    <a:pt x="507" y="17"/>
                    <a:pt x="508" y="17"/>
                  </a:cubicBezTo>
                  <a:cubicBezTo>
                    <a:pt x="510" y="16"/>
                    <a:pt x="512" y="17"/>
                    <a:pt x="515" y="16"/>
                  </a:cubicBezTo>
                  <a:cubicBezTo>
                    <a:pt x="516" y="16"/>
                    <a:pt x="514" y="15"/>
                    <a:pt x="516" y="15"/>
                  </a:cubicBezTo>
                  <a:cubicBezTo>
                    <a:pt x="516" y="15"/>
                    <a:pt x="517" y="15"/>
                    <a:pt x="518" y="15"/>
                  </a:cubicBezTo>
                  <a:cubicBezTo>
                    <a:pt x="518" y="15"/>
                    <a:pt x="519" y="14"/>
                    <a:pt x="519" y="14"/>
                  </a:cubicBezTo>
                  <a:cubicBezTo>
                    <a:pt x="519" y="14"/>
                    <a:pt x="521" y="15"/>
                    <a:pt x="523" y="15"/>
                  </a:cubicBezTo>
                  <a:cubicBezTo>
                    <a:pt x="525" y="15"/>
                    <a:pt x="525" y="14"/>
                    <a:pt x="528" y="14"/>
                  </a:cubicBezTo>
                  <a:cubicBezTo>
                    <a:pt x="528" y="15"/>
                    <a:pt x="528" y="15"/>
                    <a:pt x="528" y="16"/>
                  </a:cubicBezTo>
                  <a:cubicBezTo>
                    <a:pt x="529" y="15"/>
                    <a:pt x="530" y="15"/>
                    <a:pt x="530" y="16"/>
                  </a:cubicBezTo>
                  <a:cubicBezTo>
                    <a:pt x="535" y="16"/>
                    <a:pt x="544" y="16"/>
                    <a:pt x="551" y="16"/>
                  </a:cubicBezTo>
                  <a:cubicBezTo>
                    <a:pt x="551" y="18"/>
                    <a:pt x="558" y="17"/>
                    <a:pt x="557" y="19"/>
                  </a:cubicBezTo>
                  <a:cubicBezTo>
                    <a:pt x="558" y="18"/>
                    <a:pt x="560" y="19"/>
                    <a:pt x="561" y="19"/>
                  </a:cubicBezTo>
                  <a:cubicBezTo>
                    <a:pt x="564" y="19"/>
                    <a:pt x="568" y="19"/>
                    <a:pt x="569" y="19"/>
                  </a:cubicBezTo>
                  <a:cubicBezTo>
                    <a:pt x="571" y="19"/>
                    <a:pt x="570" y="17"/>
                    <a:pt x="571" y="17"/>
                  </a:cubicBezTo>
                  <a:cubicBezTo>
                    <a:pt x="574" y="17"/>
                    <a:pt x="578" y="17"/>
                    <a:pt x="581" y="17"/>
                  </a:cubicBezTo>
                  <a:cubicBezTo>
                    <a:pt x="581" y="17"/>
                    <a:pt x="581" y="18"/>
                    <a:pt x="581" y="18"/>
                  </a:cubicBezTo>
                  <a:cubicBezTo>
                    <a:pt x="583" y="18"/>
                    <a:pt x="585" y="17"/>
                    <a:pt x="586" y="18"/>
                  </a:cubicBezTo>
                  <a:cubicBezTo>
                    <a:pt x="587" y="18"/>
                    <a:pt x="587" y="18"/>
                    <a:pt x="587" y="19"/>
                  </a:cubicBezTo>
                  <a:cubicBezTo>
                    <a:pt x="589" y="19"/>
                    <a:pt x="591" y="18"/>
                    <a:pt x="592" y="19"/>
                  </a:cubicBezTo>
                  <a:cubicBezTo>
                    <a:pt x="592" y="20"/>
                    <a:pt x="592" y="21"/>
                    <a:pt x="589" y="21"/>
                  </a:cubicBezTo>
                  <a:cubicBezTo>
                    <a:pt x="589" y="22"/>
                    <a:pt x="591" y="22"/>
                    <a:pt x="593" y="22"/>
                  </a:cubicBezTo>
                  <a:cubicBezTo>
                    <a:pt x="592" y="25"/>
                    <a:pt x="597" y="25"/>
                    <a:pt x="599" y="26"/>
                  </a:cubicBezTo>
                  <a:cubicBezTo>
                    <a:pt x="601" y="26"/>
                    <a:pt x="603" y="25"/>
                    <a:pt x="604" y="25"/>
                  </a:cubicBezTo>
                  <a:cubicBezTo>
                    <a:pt x="605" y="25"/>
                    <a:pt x="604" y="24"/>
                    <a:pt x="605" y="23"/>
                  </a:cubicBezTo>
                  <a:cubicBezTo>
                    <a:pt x="606" y="23"/>
                    <a:pt x="607" y="24"/>
                    <a:pt x="607" y="23"/>
                  </a:cubicBezTo>
                  <a:cubicBezTo>
                    <a:pt x="610" y="23"/>
                    <a:pt x="609" y="24"/>
                    <a:pt x="610" y="24"/>
                  </a:cubicBezTo>
                  <a:cubicBezTo>
                    <a:pt x="612" y="24"/>
                    <a:pt x="614" y="24"/>
                    <a:pt x="617" y="24"/>
                  </a:cubicBezTo>
                  <a:cubicBezTo>
                    <a:pt x="618" y="24"/>
                    <a:pt x="620" y="24"/>
                    <a:pt x="620" y="23"/>
                  </a:cubicBezTo>
                  <a:cubicBezTo>
                    <a:pt x="623" y="23"/>
                    <a:pt x="631" y="22"/>
                    <a:pt x="631" y="24"/>
                  </a:cubicBezTo>
                  <a:cubicBezTo>
                    <a:pt x="633" y="24"/>
                    <a:pt x="633" y="22"/>
                    <a:pt x="637" y="23"/>
                  </a:cubicBezTo>
                  <a:cubicBezTo>
                    <a:pt x="637" y="22"/>
                    <a:pt x="635" y="23"/>
                    <a:pt x="635" y="22"/>
                  </a:cubicBezTo>
                  <a:cubicBezTo>
                    <a:pt x="635" y="22"/>
                    <a:pt x="635" y="21"/>
                    <a:pt x="637" y="21"/>
                  </a:cubicBezTo>
                  <a:cubicBezTo>
                    <a:pt x="639" y="21"/>
                    <a:pt x="639" y="19"/>
                    <a:pt x="643" y="20"/>
                  </a:cubicBezTo>
                  <a:cubicBezTo>
                    <a:pt x="644" y="20"/>
                    <a:pt x="643" y="19"/>
                    <a:pt x="643" y="19"/>
                  </a:cubicBezTo>
                  <a:cubicBezTo>
                    <a:pt x="644" y="18"/>
                    <a:pt x="647" y="19"/>
                    <a:pt x="650" y="19"/>
                  </a:cubicBezTo>
                  <a:cubicBezTo>
                    <a:pt x="650" y="22"/>
                    <a:pt x="656" y="18"/>
                    <a:pt x="654" y="20"/>
                  </a:cubicBezTo>
                  <a:cubicBezTo>
                    <a:pt x="659" y="21"/>
                    <a:pt x="662" y="20"/>
                    <a:pt x="665" y="20"/>
                  </a:cubicBezTo>
                  <a:cubicBezTo>
                    <a:pt x="666" y="21"/>
                    <a:pt x="661" y="20"/>
                    <a:pt x="662" y="22"/>
                  </a:cubicBezTo>
                  <a:cubicBezTo>
                    <a:pt x="663" y="23"/>
                    <a:pt x="666" y="22"/>
                    <a:pt x="668" y="22"/>
                  </a:cubicBezTo>
                  <a:cubicBezTo>
                    <a:pt x="672" y="22"/>
                    <a:pt x="675" y="22"/>
                    <a:pt x="678" y="22"/>
                  </a:cubicBezTo>
                  <a:cubicBezTo>
                    <a:pt x="679" y="24"/>
                    <a:pt x="684" y="24"/>
                    <a:pt x="685" y="25"/>
                  </a:cubicBezTo>
                  <a:cubicBezTo>
                    <a:pt x="687" y="25"/>
                    <a:pt x="688" y="26"/>
                    <a:pt x="690" y="26"/>
                  </a:cubicBezTo>
                  <a:cubicBezTo>
                    <a:pt x="696" y="26"/>
                    <a:pt x="703" y="25"/>
                    <a:pt x="709" y="26"/>
                  </a:cubicBezTo>
                  <a:cubicBezTo>
                    <a:pt x="711" y="26"/>
                    <a:pt x="713" y="27"/>
                    <a:pt x="716" y="27"/>
                  </a:cubicBezTo>
                  <a:cubicBezTo>
                    <a:pt x="715" y="28"/>
                    <a:pt x="717" y="28"/>
                    <a:pt x="718" y="28"/>
                  </a:cubicBezTo>
                  <a:cubicBezTo>
                    <a:pt x="718" y="28"/>
                    <a:pt x="718" y="29"/>
                    <a:pt x="718" y="30"/>
                  </a:cubicBezTo>
                  <a:cubicBezTo>
                    <a:pt x="717" y="31"/>
                    <a:pt x="721" y="30"/>
                    <a:pt x="722" y="30"/>
                  </a:cubicBezTo>
                  <a:cubicBezTo>
                    <a:pt x="723" y="31"/>
                    <a:pt x="722" y="30"/>
                    <a:pt x="724" y="30"/>
                  </a:cubicBezTo>
                  <a:cubicBezTo>
                    <a:pt x="724" y="30"/>
                    <a:pt x="724" y="31"/>
                    <a:pt x="725" y="31"/>
                  </a:cubicBezTo>
                  <a:cubicBezTo>
                    <a:pt x="726" y="31"/>
                    <a:pt x="737" y="31"/>
                    <a:pt x="738" y="31"/>
                  </a:cubicBezTo>
                  <a:cubicBezTo>
                    <a:pt x="738" y="31"/>
                    <a:pt x="738" y="30"/>
                    <a:pt x="738" y="30"/>
                  </a:cubicBezTo>
                  <a:cubicBezTo>
                    <a:pt x="739" y="30"/>
                    <a:pt x="740" y="31"/>
                    <a:pt x="741" y="31"/>
                  </a:cubicBezTo>
                  <a:cubicBezTo>
                    <a:pt x="741" y="30"/>
                    <a:pt x="743" y="30"/>
                    <a:pt x="744" y="31"/>
                  </a:cubicBezTo>
                  <a:cubicBezTo>
                    <a:pt x="745" y="30"/>
                    <a:pt x="749" y="30"/>
                    <a:pt x="751" y="29"/>
                  </a:cubicBezTo>
                  <a:cubicBezTo>
                    <a:pt x="751" y="31"/>
                    <a:pt x="752" y="31"/>
                    <a:pt x="752" y="33"/>
                  </a:cubicBezTo>
                  <a:cubicBezTo>
                    <a:pt x="757" y="33"/>
                    <a:pt x="758" y="33"/>
                    <a:pt x="761" y="33"/>
                  </a:cubicBezTo>
                  <a:cubicBezTo>
                    <a:pt x="762" y="32"/>
                    <a:pt x="761" y="32"/>
                    <a:pt x="759" y="32"/>
                  </a:cubicBezTo>
                  <a:cubicBezTo>
                    <a:pt x="760" y="31"/>
                    <a:pt x="760" y="31"/>
                    <a:pt x="760" y="30"/>
                  </a:cubicBezTo>
                  <a:cubicBezTo>
                    <a:pt x="763" y="29"/>
                    <a:pt x="769" y="29"/>
                    <a:pt x="770" y="30"/>
                  </a:cubicBezTo>
                  <a:cubicBezTo>
                    <a:pt x="775" y="30"/>
                    <a:pt x="779" y="30"/>
                    <a:pt x="783" y="30"/>
                  </a:cubicBezTo>
                  <a:cubicBezTo>
                    <a:pt x="785" y="30"/>
                    <a:pt x="788" y="31"/>
                    <a:pt x="788" y="30"/>
                  </a:cubicBezTo>
                  <a:cubicBezTo>
                    <a:pt x="790" y="31"/>
                    <a:pt x="790" y="31"/>
                    <a:pt x="793" y="32"/>
                  </a:cubicBezTo>
                  <a:cubicBezTo>
                    <a:pt x="794" y="32"/>
                    <a:pt x="795" y="33"/>
                    <a:pt x="795" y="33"/>
                  </a:cubicBezTo>
                  <a:cubicBezTo>
                    <a:pt x="796" y="33"/>
                    <a:pt x="796" y="32"/>
                    <a:pt x="796" y="32"/>
                  </a:cubicBezTo>
                  <a:cubicBezTo>
                    <a:pt x="797" y="32"/>
                    <a:pt x="796" y="33"/>
                    <a:pt x="797" y="33"/>
                  </a:cubicBezTo>
                  <a:cubicBezTo>
                    <a:pt x="797" y="33"/>
                    <a:pt x="799" y="33"/>
                    <a:pt x="799" y="33"/>
                  </a:cubicBezTo>
                  <a:cubicBezTo>
                    <a:pt x="800" y="33"/>
                    <a:pt x="801" y="34"/>
                    <a:pt x="804" y="34"/>
                  </a:cubicBezTo>
                  <a:cubicBezTo>
                    <a:pt x="805" y="34"/>
                    <a:pt x="808" y="35"/>
                    <a:pt x="810" y="35"/>
                  </a:cubicBezTo>
                  <a:cubicBezTo>
                    <a:pt x="810" y="35"/>
                    <a:pt x="811" y="36"/>
                    <a:pt x="811" y="36"/>
                  </a:cubicBezTo>
                  <a:cubicBezTo>
                    <a:pt x="811" y="36"/>
                    <a:pt x="812" y="36"/>
                    <a:pt x="813" y="36"/>
                  </a:cubicBezTo>
                  <a:cubicBezTo>
                    <a:pt x="813" y="36"/>
                    <a:pt x="813" y="37"/>
                    <a:pt x="813" y="37"/>
                  </a:cubicBezTo>
                  <a:cubicBezTo>
                    <a:pt x="813" y="37"/>
                    <a:pt x="815" y="37"/>
                    <a:pt x="815" y="37"/>
                  </a:cubicBezTo>
                  <a:cubicBezTo>
                    <a:pt x="816" y="37"/>
                    <a:pt x="814" y="39"/>
                    <a:pt x="818" y="38"/>
                  </a:cubicBezTo>
                  <a:cubicBezTo>
                    <a:pt x="818" y="40"/>
                    <a:pt x="818" y="41"/>
                    <a:pt x="818" y="42"/>
                  </a:cubicBezTo>
                  <a:cubicBezTo>
                    <a:pt x="821" y="42"/>
                    <a:pt x="824" y="41"/>
                    <a:pt x="825" y="40"/>
                  </a:cubicBezTo>
                  <a:cubicBezTo>
                    <a:pt x="828" y="41"/>
                    <a:pt x="831" y="40"/>
                    <a:pt x="834" y="41"/>
                  </a:cubicBezTo>
                  <a:cubicBezTo>
                    <a:pt x="834" y="41"/>
                    <a:pt x="833" y="42"/>
                    <a:pt x="834" y="42"/>
                  </a:cubicBezTo>
                  <a:cubicBezTo>
                    <a:pt x="834" y="42"/>
                    <a:pt x="836" y="42"/>
                    <a:pt x="837" y="42"/>
                  </a:cubicBezTo>
                  <a:cubicBezTo>
                    <a:pt x="836" y="42"/>
                    <a:pt x="834" y="42"/>
                    <a:pt x="835" y="43"/>
                  </a:cubicBezTo>
                  <a:cubicBezTo>
                    <a:pt x="833" y="43"/>
                    <a:pt x="833" y="43"/>
                    <a:pt x="832" y="43"/>
                  </a:cubicBezTo>
                  <a:cubicBezTo>
                    <a:pt x="831" y="43"/>
                    <a:pt x="831" y="44"/>
                    <a:pt x="829" y="44"/>
                  </a:cubicBezTo>
                  <a:cubicBezTo>
                    <a:pt x="829" y="45"/>
                    <a:pt x="832" y="44"/>
                    <a:pt x="831" y="46"/>
                  </a:cubicBezTo>
                  <a:cubicBezTo>
                    <a:pt x="827" y="44"/>
                    <a:pt x="830" y="46"/>
                    <a:pt x="828" y="47"/>
                  </a:cubicBezTo>
                  <a:cubicBezTo>
                    <a:pt x="827" y="47"/>
                    <a:pt x="826" y="47"/>
                    <a:pt x="826" y="48"/>
                  </a:cubicBezTo>
                  <a:cubicBezTo>
                    <a:pt x="824" y="48"/>
                    <a:pt x="824" y="47"/>
                    <a:pt x="823" y="47"/>
                  </a:cubicBezTo>
                  <a:cubicBezTo>
                    <a:pt x="822" y="47"/>
                    <a:pt x="821" y="46"/>
                    <a:pt x="821" y="46"/>
                  </a:cubicBezTo>
                  <a:cubicBezTo>
                    <a:pt x="819" y="46"/>
                    <a:pt x="818" y="46"/>
                    <a:pt x="817" y="46"/>
                  </a:cubicBezTo>
                  <a:cubicBezTo>
                    <a:pt x="816" y="46"/>
                    <a:pt x="815" y="45"/>
                    <a:pt x="815" y="45"/>
                  </a:cubicBezTo>
                  <a:cubicBezTo>
                    <a:pt x="814" y="45"/>
                    <a:pt x="812" y="45"/>
                    <a:pt x="811" y="45"/>
                  </a:cubicBezTo>
                  <a:cubicBezTo>
                    <a:pt x="811" y="45"/>
                    <a:pt x="811" y="44"/>
                    <a:pt x="810" y="44"/>
                  </a:cubicBezTo>
                  <a:cubicBezTo>
                    <a:pt x="809" y="44"/>
                    <a:pt x="807" y="42"/>
                    <a:pt x="806" y="44"/>
                  </a:cubicBezTo>
                  <a:cubicBezTo>
                    <a:pt x="805" y="44"/>
                    <a:pt x="805" y="43"/>
                    <a:pt x="805" y="42"/>
                  </a:cubicBezTo>
                  <a:cubicBezTo>
                    <a:pt x="803" y="42"/>
                    <a:pt x="801" y="42"/>
                    <a:pt x="799" y="42"/>
                  </a:cubicBezTo>
                  <a:cubicBezTo>
                    <a:pt x="797" y="42"/>
                    <a:pt x="799" y="43"/>
                    <a:pt x="799" y="43"/>
                  </a:cubicBezTo>
                  <a:cubicBezTo>
                    <a:pt x="799" y="44"/>
                    <a:pt x="797" y="44"/>
                    <a:pt x="797" y="45"/>
                  </a:cubicBezTo>
                  <a:cubicBezTo>
                    <a:pt x="793" y="45"/>
                    <a:pt x="792" y="47"/>
                    <a:pt x="787" y="46"/>
                  </a:cubicBezTo>
                  <a:cubicBezTo>
                    <a:pt x="786" y="47"/>
                    <a:pt x="786" y="47"/>
                    <a:pt x="784" y="47"/>
                  </a:cubicBezTo>
                  <a:cubicBezTo>
                    <a:pt x="784" y="48"/>
                    <a:pt x="787" y="48"/>
                    <a:pt x="788" y="48"/>
                  </a:cubicBezTo>
                  <a:cubicBezTo>
                    <a:pt x="789" y="48"/>
                    <a:pt x="790" y="49"/>
                    <a:pt x="791" y="49"/>
                  </a:cubicBezTo>
                  <a:cubicBezTo>
                    <a:pt x="790" y="50"/>
                    <a:pt x="790" y="50"/>
                    <a:pt x="792" y="51"/>
                  </a:cubicBezTo>
                  <a:cubicBezTo>
                    <a:pt x="793" y="52"/>
                    <a:pt x="796" y="52"/>
                    <a:pt x="797" y="53"/>
                  </a:cubicBezTo>
                  <a:cubicBezTo>
                    <a:pt x="797" y="53"/>
                    <a:pt x="794" y="54"/>
                    <a:pt x="794" y="54"/>
                  </a:cubicBezTo>
                  <a:cubicBezTo>
                    <a:pt x="791" y="54"/>
                    <a:pt x="791" y="53"/>
                    <a:pt x="790" y="53"/>
                  </a:cubicBezTo>
                  <a:cubicBezTo>
                    <a:pt x="790" y="53"/>
                    <a:pt x="791" y="54"/>
                    <a:pt x="790" y="54"/>
                  </a:cubicBezTo>
                  <a:cubicBezTo>
                    <a:pt x="787" y="54"/>
                    <a:pt x="782" y="54"/>
                    <a:pt x="779" y="54"/>
                  </a:cubicBezTo>
                  <a:cubicBezTo>
                    <a:pt x="777" y="55"/>
                    <a:pt x="774" y="55"/>
                    <a:pt x="774" y="56"/>
                  </a:cubicBezTo>
                  <a:cubicBezTo>
                    <a:pt x="770" y="56"/>
                    <a:pt x="769" y="58"/>
                    <a:pt x="766" y="58"/>
                  </a:cubicBezTo>
                  <a:cubicBezTo>
                    <a:pt x="766" y="58"/>
                    <a:pt x="765" y="59"/>
                    <a:pt x="764" y="59"/>
                  </a:cubicBezTo>
                  <a:cubicBezTo>
                    <a:pt x="764" y="59"/>
                    <a:pt x="762" y="60"/>
                    <a:pt x="761" y="60"/>
                  </a:cubicBezTo>
                  <a:cubicBezTo>
                    <a:pt x="760" y="60"/>
                    <a:pt x="760" y="60"/>
                    <a:pt x="759" y="61"/>
                  </a:cubicBezTo>
                  <a:cubicBezTo>
                    <a:pt x="756" y="60"/>
                    <a:pt x="751" y="61"/>
                    <a:pt x="749" y="60"/>
                  </a:cubicBezTo>
                  <a:cubicBezTo>
                    <a:pt x="749" y="61"/>
                    <a:pt x="746" y="60"/>
                    <a:pt x="746" y="62"/>
                  </a:cubicBezTo>
                  <a:cubicBezTo>
                    <a:pt x="741" y="62"/>
                    <a:pt x="740" y="62"/>
                    <a:pt x="735" y="62"/>
                  </a:cubicBezTo>
                  <a:cubicBezTo>
                    <a:pt x="734" y="62"/>
                    <a:pt x="734" y="62"/>
                    <a:pt x="733" y="62"/>
                  </a:cubicBezTo>
                  <a:cubicBezTo>
                    <a:pt x="732" y="63"/>
                    <a:pt x="730" y="63"/>
                    <a:pt x="730" y="64"/>
                  </a:cubicBezTo>
                  <a:cubicBezTo>
                    <a:pt x="730" y="65"/>
                    <a:pt x="725" y="64"/>
                    <a:pt x="726" y="67"/>
                  </a:cubicBezTo>
                  <a:cubicBezTo>
                    <a:pt x="725" y="68"/>
                    <a:pt x="728" y="68"/>
                    <a:pt x="730" y="69"/>
                  </a:cubicBezTo>
                  <a:cubicBezTo>
                    <a:pt x="729" y="70"/>
                    <a:pt x="729" y="71"/>
                    <a:pt x="726" y="71"/>
                  </a:cubicBezTo>
                  <a:cubicBezTo>
                    <a:pt x="726" y="72"/>
                    <a:pt x="726" y="73"/>
                    <a:pt x="724" y="72"/>
                  </a:cubicBezTo>
                  <a:cubicBezTo>
                    <a:pt x="724" y="73"/>
                    <a:pt x="724" y="74"/>
                    <a:pt x="724" y="74"/>
                  </a:cubicBezTo>
                  <a:cubicBezTo>
                    <a:pt x="724" y="75"/>
                    <a:pt x="725" y="74"/>
                    <a:pt x="726" y="75"/>
                  </a:cubicBezTo>
                  <a:cubicBezTo>
                    <a:pt x="727" y="76"/>
                    <a:pt x="724" y="76"/>
                    <a:pt x="724" y="76"/>
                  </a:cubicBezTo>
                  <a:cubicBezTo>
                    <a:pt x="723" y="76"/>
                    <a:pt x="723" y="77"/>
                    <a:pt x="723" y="77"/>
                  </a:cubicBezTo>
                  <a:cubicBezTo>
                    <a:pt x="722" y="78"/>
                    <a:pt x="719" y="77"/>
                    <a:pt x="718" y="78"/>
                  </a:cubicBezTo>
                  <a:cubicBezTo>
                    <a:pt x="717" y="78"/>
                    <a:pt x="718" y="79"/>
                    <a:pt x="718" y="80"/>
                  </a:cubicBezTo>
                  <a:cubicBezTo>
                    <a:pt x="717" y="80"/>
                    <a:pt x="717" y="79"/>
                    <a:pt x="717" y="79"/>
                  </a:cubicBezTo>
                  <a:cubicBezTo>
                    <a:pt x="716" y="79"/>
                    <a:pt x="714" y="79"/>
                    <a:pt x="716" y="81"/>
                  </a:cubicBezTo>
                  <a:cubicBezTo>
                    <a:pt x="714" y="81"/>
                    <a:pt x="714" y="82"/>
                    <a:pt x="714" y="82"/>
                  </a:cubicBezTo>
                  <a:cubicBezTo>
                    <a:pt x="713" y="82"/>
                    <a:pt x="712" y="82"/>
                    <a:pt x="712" y="82"/>
                  </a:cubicBezTo>
                  <a:cubicBezTo>
                    <a:pt x="711" y="82"/>
                    <a:pt x="712" y="84"/>
                    <a:pt x="710" y="83"/>
                  </a:cubicBezTo>
                  <a:cubicBezTo>
                    <a:pt x="710" y="84"/>
                    <a:pt x="709" y="84"/>
                    <a:pt x="709" y="85"/>
                  </a:cubicBezTo>
                  <a:cubicBezTo>
                    <a:pt x="707" y="85"/>
                    <a:pt x="705" y="85"/>
                    <a:pt x="705" y="86"/>
                  </a:cubicBezTo>
                  <a:cubicBezTo>
                    <a:pt x="704" y="85"/>
                    <a:pt x="705" y="85"/>
                    <a:pt x="705" y="84"/>
                  </a:cubicBezTo>
                  <a:cubicBezTo>
                    <a:pt x="705" y="84"/>
                    <a:pt x="704" y="84"/>
                    <a:pt x="704" y="84"/>
                  </a:cubicBezTo>
                  <a:cubicBezTo>
                    <a:pt x="704" y="83"/>
                    <a:pt x="704" y="83"/>
                    <a:pt x="704" y="83"/>
                  </a:cubicBezTo>
                  <a:cubicBezTo>
                    <a:pt x="703" y="82"/>
                    <a:pt x="703" y="82"/>
                    <a:pt x="702" y="82"/>
                  </a:cubicBezTo>
                  <a:cubicBezTo>
                    <a:pt x="701" y="81"/>
                    <a:pt x="701" y="81"/>
                    <a:pt x="700" y="81"/>
                  </a:cubicBezTo>
                  <a:cubicBezTo>
                    <a:pt x="701" y="80"/>
                    <a:pt x="701" y="79"/>
                    <a:pt x="701" y="78"/>
                  </a:cubicBezTo>
                  <a:cubicBezTo>
                    <a:pt x="701" y="77"/>
                    <a:pt x="700" y="77"/>
                    <a:pt x="700" y="77"/>
                  </a:cubicBezTo>
                  <a:cubicBezTo>
                    <a:pt x="700" y="75"/>
                    <a:pt x="701" y="73"/>
                    <a:pt x="700" y="71"/>
                  </a:cubicBezTo>
                  <a:cubicBezTo>
                    <a:pt x="704" y="73"/>
                    <a:pt x="700" y="71"/>
                    <a:pt x="702" y="70"/>
                  </a:cubicBezTo>
                  <a:cubicBezTo>
                    <a:pt x="702" y="69"/>
                    <a:pt x="703" y="71"/>
                    <a:pt x="704" y="70"/>
                  </a:cubicBezTo>
                  <a:cubicBezTo>
                    <a:pt x="704" y="70"/>
                    <a:pt x="704" y="69"/>
                    <a:pt x="704" y="69"/>
                  </a:cubicBezTo>
                  <a:cubicBezTo>
                    <a:pt x="705" y="68"/>
                    <a:pt x="709" y="67"/>
                    <a:pt x="710" y="67"/>
                  </a:cubicBezTo>
                  <a:cubicBezTo>
                    <a:pt x="710" y="67"/>
                    <a:pt x="712" y="66"/>
                    <a:pt x="711" y="66"/>
                  </a:cubicBezTo>
                  <a:cubicBezTo>
                    <a:pt x="709" y="66"/>
                    <a:pt x="711" y="66"/>
                    <a:pt x="713" y="66"/>
                  </a:cubicBezTo>
                  <a:cubicBezTo>
                    <a:pt x="714" y="65"/>
                    <a:pt x="715" y="64"/>
                    <a:pt x="715" y="63"/>
                  </a:cubicBezTo>
                  <a:cubicBezTo>
                    <a:pt x="715" y="63"/>
                    <a:pt x="718" y="63"/>
                    <a:pt x="718" y="62"/>
                  </a:cubicBezTo>
                  <a:cubicBezTo>
                    <a:pt x="718" y="62"/>
                    <a:pt x="717" y="62"/>
                    <a:pt x="717" y="62"/>
                  </a:cubicBezTo>
                  <a:cubicBezTo>
                    <a:pt x="717" y="62"/>
                    <a:pt x="718" y="61"/>
                    <a:pt x="718" y="61"/>
                  </a:cubicBezTo>
                  <a:cubicBezTo>
                    <a:pt x="719" y="61"/>
                    <a:pt x="720" y="63"/>
                    <a:pt x="720" y="60"/>
                  </a:cubicBezTo>
                  <a:cubicBezTo>
                    <a:pt x="721" y="60"/>
                    <a:pt x="723" y="60"/>
                    <a:pt x="725" y="60"/>
                  </a:cubicBezTo>
                  <a:cubicBezTo>
                    <a:pt x="725" y="60"/>
                    <a:pt x="725" y="59"/>
                    <a:pt x="726" y="59"/>
                  </a:cubicBezTo>
                  <a:cubicBezTo>
                    <a:pt x="726" y="59"/>
                    <a:pt x="727" y="59"/>
                    <a:pt x="728" y="59"/>
                  </a:cubicBezTo>
                  <a:cubicBezTo>
                    <a:pt x="728" y="59"/>
                    <a:pt x="729" y="58"/>
                    <a:pt x="730" y="58"/>
                  </a:cubicBezTo>
                  <a:cubicBezTo>
                    <a:pt x="730" y="58"/>
                    <a:pt x="731" y="58"/>
                    <a:pt x="731" y="57"/>
                  </a:cubicBezTo>
                  <a:cubicBezTo>
                    <a:pt x="731" y="57"/>
                    <a:pt x="732" y="55"/>
                    <a:pt x="734" y="56"/>
                  </a:cubicBezTo>
                  <a:cubicBezTo>
                    <a:pt x="734" y="56"/>
                    <a:pt x="734" y="55"/>
                    <a:pt x="734" y="54"/>
                  </a:cubicBezTo>
                  <a:cubicBezTo>
                    <a:pt x="731" y="54"/>
                    <a:pt x="730" y="54"/>
                    <a:pt x="729" y="54"/>
                  </a:cubicBezTo>
                  <a:cubicBezTo>
                    <a:pt x="728" y="55"/>
                    <a:pt x="727" y="55"/>
                    <a:pt x="727" y="55"/>
                  </a:cubicBezTo>
                  <a:cubicBezTo>
                    <a:pt x="726" y="56"/>
                    <a:pt x="726" y="55"/>
                    <a:pt x="726" y="56"/>
                  </a:cubicBezTo>
                  <a:cubicBezTo>
                    <a:pt x="726" y="57"/>
                    <a:pt x="722" y="57"/>
                    <a:pt x="722" y="58"/>
                  </a:cubicBezTo>
                  <a:cubicBezTo>
                    <a:pt x="720" y="58"/>
                    <a:pt x="719" y="58"/>
                    <a:pt x="719" y="59"/>
                  </a:cubicBezTo>
                  <a:cubicBezTo>
                    <a:pt x="718" y="59"/>
                    <a:pt x="718" y="58"/>
                    <a:pt x="718" y="58"/>
                  </a:cubicBezTo>
                  <a:cubicBezTo>
                    <a:pt x="718" y="58"/>
                    <a:pt x="716" y="58"/>
                    <a:pt x="716" y="58"/>
                  </a:cubicBezTo>
                  <a:cubicBezTo>
                    <a:pt x="715" y="57"/>
                    <a:pt x="716" y="57"/>
                    <a:pt x="716" y="56"/>
                  </a:cubicBezTo>
                  <a:cubicBezTo>
                    <a:pt x="712" y="57"/>
                    <a:pt x="709" y="56"/>
                    <a:pt x="706" y="56"/>
                  </a:cubicBezTo>
                  <a:cubicBezTo>
                    <a:pt x="705" y="57"/>
                    <a:pt x="706" y="57"/>
                    <a:pt x="705" y="57"/>
                  </a:cubicBezTo>
                  <a:cubicBezTo>
                    <a:pt x="704" y="58"/>
                    <a:pt x="702" y="58"/>
                    <a:pt x="701" y="58"/>
                  </a:cubicBezTo>
                  <a:cubicBezTo>
                    <a:pt x="699" y="58"/>
                    <a:pt x="699" y="59"/>
                    <a:pt x="698" y="59"/>
                  </a:cubicBezTo>
                  <a:cubicBezTo>
                    <a:pt x="697" y="60"/>
                    <a:pt x="697" y="60"/>
                    <a:pt x="695" y="60"/>
                  </a:cubicBezTo>
                  <a:cubicBezTo>
                    <a:pt x="694" y="62"/>
                    <a:pt x="696" y="62"/>
                    <a:pt x="696" y="63"/>
                  </a:cubicBezTo>
                  <a:cubicBezTo>
                    <a:pt x="695" y="63"/>
                    <a:pt x="694" y="63"/>
                    <a:pt x="694" y="64"/>
                  </a:cubicBezTo>
                  <a:cubicBezTo>
                    <a:pt x="690" y="64"/>
                    <a:pt x="689" y="65"/>
                    <a:pt x="685" y="65"/>
                  </a:cubicBezTo>
                  <a:cubicBezTo>
                    <a:pt x="684" y="64"/>
                    <a:pt x="685" y="64"/>
                    <a:pt x="685" y="63"/>
                  </a:cubicBezTo>
                  <a:cubicBezTo>
                    <a:pt x="683" y="63"/>
                    <a:pt x="683" y="63"/>
                    <a:pt x="683" y="62"/>
                  </a:cubicBezTo>
                  <a:cubicBezTo>
                    <a:pt x="682" y="62"/>
                    <a:pt x="679" y="62"/>
                    <a:pt x="679" y="62"/>
                  </a:cubicBezTo>
                  <a:cubicBezTo>
                    <a:pt x="674" y="63"/>
                    <a:pt x="669" y="64"/>
                    <a:pt x="662" y="64"/>
                  </a:cubicBezTo>
                  <a:cubicBezTo>
                    <a:pt x="662" y="63"/>
                    <a:pt x="659" y="64"/>
                    <a:pt x="660" y="62"/>
                  </a:cubicBezTo>
                  <a:cubicBezTo>
                    <a:pt x="659" y="62"/>
                    <a:pt x="658" y="62"/>
                    <a:pt x="656" y="62"/>
                  </a:cubicBezTo>
                  <a:cubicBezTo>
                    <a:pt x="652" y="63"/>
                    <a:pt x="649" y="63"/>
                    <a:pt x="646" y="64"/>
                  </a:cubicBezTo>
                  <a:cubicBezTo>
                    <a:pt x="643" y="65"/>
                    <a:pt x="641" y="66"/>
                    <a:pt x="638" y="67"/>
                  </a:cubicBezTo>
                  <a:cubicBezTo>
                    <a:pt x="638" y="68"/>
                    <a:pt x="637" y="68"/>
                    <a:pt x="636" y="68"/>
                  </a:cubicBezTo>
                  <a:cubicBezTo>
                    <a:pt x="636" y="69"/>
                    <a:pt x="634" y="69"/>
                    <a:pt x="635" y="70"/>
                  </a:cubicBezTo>
                  <a:cubicBezTo>
                    <a:pt x="633" y="70"/>
                    <a:pt x="631" y="72"/>
                    <a:pt x="630" y="72"/>
                  </a:cubicBezTo>
                  <a:cubicBezTo>
                    <a:pt x="628" y="71"/>
                    <a:pt x="629" y="72"/>
                    <a:pt x="627" y="72"/>
                  </a:cubicBezTo>
                  <a:cubicBezTo>
                    <a:pt x="625" y="72"/>
                    <a:pt x="625" y="73"/>
                    <a:pt x="625" y="73"/>
                  </a:cubicBezTo>
                  <a:cubicBezTo>
                    <a:pt x="620" y="73"/>
                    <a:pt x="622" y="75"/>
                    <a:pt x="618" y="75"/>
                  </a:cubicBezTo>
                  <a:cubicBezTo>
                    <a:pt x="618" y="75"/>
                    <a:pt x="621" y="77"/>
                    <a:pt x="622" y="76"/>
                  </a:cubicBezTo>
                  <a:cubicBezTo>
                    <a:pt x="623" y="76"/>
                    <a:pt x="623" y="78"/>
                    <a:pt x="623" y="78"/>
                  </a:cubicBezTo>
                  <a:cubicBezTo>
                    <a:pt x="624" y="78"/>
                    <a:pt x="625" y="79"/>
                    <a:pt x="626" y="79"/>
                  </a:cubicBezTo>
                  <a:cubicBezTo>
                    <a:pt x="627" y="79"/>
                    <a:pt x="628" y="78"/>
                    <a:pt x="630" y="78"/>
                  </a:cubicBezTo>
                  <a:cubicBezTo>
                    <a:pt x="630" y="78"/>
                    <a:pt x="631" y="79"/>
                    <a:pt x="631" y="79"/>
                  </a:cubicBezTo>
                  <a:cubicBezTo>
                    <a:pt x="632" y="79"/>
                    <a:pt x="633" y="77"/>
                    <a:pt x="634" y="78"/>
                  </a:cubicBezTo>
                  <a:cubicBezTo>
                    <a:pt x="635" y="78"/>
                    <a:pt x="634" y="78"/>
                    <a:pt x="635" y="77"/>
                  </a:cubicBezTo>
                  <a:cubicBezTo>
                    <a:pt x="636" y="78"/>
                    <a:pt x="636" y="81"/>
                    <a:pt x="639" y="79"/>
                  </a:cubicBezTo>
                  <a:cubicBezTo>
                    <a:pt x="641" y="79"/>
                    <a:pt x="638" y="81"/>
                    <a:pt x="642" y="81"/>
                  </a:cubicBezTo>
                  <a:cubicBezTo>
                    <a:pt x="642" y="81"/>
                    <a:pt x="640" y="81"/>
                    <a:pt x="640" y="81"/>
                  </a:cubicBezTo>
                  <a:cubicBezTo>
                    <a:pt x="639" y="81"/>
                    <a:pt x="641" y="82"/>
                    <a:pt x="641" y="83"/>
                  </a:cubicBezTo>
                  <a:cubicBezTo>
                    <a:pt x="640" y="83"/>
                    <a:pt x="640" y="83"/>
                    <a:pt x="640" y="84"/>
                  </a:cubicBezTo>
                  <a:cubicBezTo>
                    <a:pt x="640" y="84"/>
                    <a:pt x="639" y="84"/>
                    <a:pt x="639" y="85"/>
                  </a:cubicBezTo>
                  <a:cubicBezTo>
                    <a:pt x="638" y="86"/>
                    <a:pt x="640" y="89"/>
                    <a:pt x="637" y="87"/>
                  </a:cubicBezTo>
                  <a:cubicBezTo>
                    <a:pt x="637" y="92"/>
                    <a:pt x="633" y="94"/>
                    <a:pt x="632" y="97"/>
                  </a:cubicBezTo>
                  <a:cubicBezTo>
                    <a:pt x="630" y="97"/>
                    <a:pt x="630" y="97"/>
                    <a:pt x="629" y="97"/>
                  </a:cubicBezTo>
                  <a:cubicBezTo>
                    <a:pt x="628" y="97"/>
                    <a:pt x="629" y="98"/>
                    <a:pt x="629" y="98"/>
                  </a:cubicBezTo>
                  <a:cubicBezTo>
                    <a:pt x="628" y="99"/>
                    <a:pt x="627" y="98"/>
                    <a:pt x="626" y="99"/>
                  </a:cubicBezTo>
                  <a:cubicBezTo>
                    <a:pt x="625" y="99"/>
                    <a:pt x="626" y="99"/>
                    <a:pt x="626" y="100"/>
                  </a:cubicBezTo>
                  <a:cubicBezTo>
                    <a:pt x="625" y="100"/>
                    <a:pt x="624" y="99"/>
                    <a:pt x="624" y="100"/>
                  </a:cubicBezTo>
                  <a:cubicBezTo>
                    <a:pt x="623" y="100"/>
                    <a:pt x="625" y="100"/>
                    <a:pt x="625" y="100"/>
                  </a:cubicBezTo>
                  <a:cubicBezTo>
                    <a:pt x="624" y="101"/>
                    <a:pt x="623" y="101"/>
                    <a:pt x="622" y="101"/>
                  </a:cubicBezTo>
                  <a:cubicBezTo>
                    <a:pt x="621" y="101"/>
                    <a:pt x="621" y="102"/>
                    <a:pt x="621" y="103"/>
                  </a:cubicBezTo>
                  <a:cubicBezTo>
                    <a:pt x="620" y="103"/>
                    <a:pt x="619" y="103"/>
                    <a:pt x="618" y="103"/>
                  </a:cubicBezTo>
                  <a:cubicBezTo>
                    <a:pt x="617" y="103"/>
                    <a:pt x="618" y="104"/>
                    <a:pt x="617" y="105"/>
                  </a:cubicBezTo>
                  <a:cubicBezTo>
                    <a:pt x="617" y="105"/>
                    <a:pt x="615" y="104"/>
                    <a:pt x="615" y="105"/>
                  </a:cubicBezTo>
                  <a:cubicBezTo>
                    <a:pt x="615" y="105"/>
                    <a:pt x="615" y="106"/>
                    <a:pt x="614" y="105"/>
                  </a:cubicBezTo>
                  <a:cubicBezTo>
                    <a:pt x="613" y="105"/>
                    <a:pt x="612" y="105"/>
                    <a:pt x="612" y="106"/>
                  </a:cubicBezTo>
                  <a:cubicBezTo>
                    <a:pt x="607" y="107"/>
                    <a:pt x="607" y="107"/>
                    <a:pt x="602" y="106"/>
                  </a:cubicBezTo>
                  <a:cubicBezTo>
                    <a:pt x="602" y="107"/>
                    <a:pt x="598" y="108"/>
                    <a:pt x="600" y="108"/>
                  </a:cubicBezTo>
                  <a:cubicBezTo>
                    <a:pt x="601" y="109"/>
                    <a:pt x="593" y="108"/>
                    <a:pt x="597" y="109"/>
                  </a:cubicBezTo>
                  <a:cubicBezTo>
                    <a:pt x="597" y="109"/>
                    <a:pt x="595" y="109"/>
                    <a:pt x="595" y="109"/>
                  </a:cubicBezTo>
                  <a:cubicBezTo>
                    <a:pt x="592" y="110"/>
                    <a:pt x="594" y="111"/>
                    <a:pt x="594" y="113"/>
                  </a:cubicBezTo>
                  <a:cubicBezTo>
                    <a:pt x="591" y="113"/>
                    <a:pt x="592" y="113"/>
                    <a:pt x="589" y="113"/>
                  </a:cubicBezTo>
                  <a:cubicBezTo>
                    <a:pt x="590" y="113"/>
                    <a:pt x="590" y="114"/>
                    <a:pt x="588" y="114"/>
                  </a:cubicBezTo>
                  <a:cubicBezTo>
                    <a:pt x="588" y="115"/>
                    <a:pt x="589" y="119"/>
                    <a:pt x="590" y="118"/>
                  </a:cubicBezTo>
                  <a:cubicBezTo>
                    <a:pt x="592" y="118"/>
                    <a:pt x="590" y="121"/>
                    <a:pt x="593" y="122"/>
                  </a:cubicBezTo>
                  <a:cubicBezTo>
                    <a:pt x="595" y="122"/>
                    <a:pt x="592" y="123"/>
                    <a:pt x="595" y="123"/>
                  </a:cubicBezTo>
                  <a:cubicBezTo>
                    <a:pt x="595" y="124"/>
                    <a:pt x="594" y="124"/>
                    <a:pt x="594" y="124"/>
                  </a:cubicBezTo>
                  <a:cubicBezTo>
                    <a:pt x="593" y="125"/>
                    <a:pt x="592" y="124"/>
                    <a:pt x="592" y="124"/>
                  </a:cubicBezTo>
                  <a:cubicBezTo>
                    <a:pt x="591" y="124"/>
                    <a:pt x="592" y="125"/>
                    <a:pt x="591" y="125"/>
                  </a:cubicBezTo>
                  <a:cubicBezTo>
                    <a:pt x="590" y="125"/>
                    <a:pt x="589" y="125"/>
                    <a:pt x="588" y="125"/>
                  </a:cubicBezTo>
                  <a:cubicBezTo>
                    <a:pt x="586" y="125"/>
                    <a:pt x="583" y="126"/>
                    <a:pt x="581" y="125"/>
                  </a:cubicBezTo>
                  <a:cubicBezTo>
                    <a:pt x="581" y="124"/>
                    <a:pt x="582" y="124"/>
                    <a:pt x="582" y="123"/>
                  </a:cubicBezTo>
                  <a:cubicBezTo>
                    <a:pt x="582" y="122"/>
                    <a:pt x="581" y="121"/>
                    <a:pt x="583" y="121"/>
                  </a:cubicBezTo>
                  <a:cubicBezTo>
                    <a:pt x="583" y="120"/>
                    <a:pt x="580" y="120"/>
                    <a:pt x="581" y="119"/>
                  </a:cubicBezTo>
                  <a:cubicBezTo>
                    <a:pt x="579" y="118"/>
                    <a:pt x="577" y="119"/>
                    <a:pt x="575" y="118"/>
                  </a:cubicBezTo>
                  <a:cubicBezTo>
                    <a:pt x="574" y="116"/>
                    <a:pt x="579" y="117"/>
                    <a:pt x="577" y="115"/>
                  </a:cubicBezTo>
                  <a:cubicBezTo>
                    <a:pt x="577" y="115"/>
                    <a:pt x="576" y="115"/>
                    <a:pt x="576" y="115"/>
                  </a:cubicBezTo>
                  <a:cubicBezTo>
                    <a:pt x="575" y="115"/>
                    <a:pt x="575" y="115"/>
                    <a:pt x="574" y="114"/>
                  </a:cubicBezTo>
                  <a:cubicBezTo>
                    <a:pt x="574" y="114"/>
                    <a:pt x="573" y="114"/>
                    <a:pt x="572" y="113"/>
                  </a:cubicBezTo>
                  <a:cubicBezTo>
                    <a:pt x="571" y="113"/>
                    <a:pt x="571" y="114"/>
                    <a:pt x="569" y="114"/>
                  </a:cubicBezTo>
                  <a:cubicBezTo>
                    <a:pt x="568" y="114"/>
                    <a:pt x="569" y="114"/>
                    <a:pt x="569" y="114"/>
                  </a:cubicBezTo>
                  <a:cubicBezTo>
                    <a:pt x="569" y="116"/>
                    <a:pt x="567" y="113"/>
                    <a:pt x="567" y="115"/>
                  </a:cubicBezTo>
                  <a:cubicBezTo>
                    <a:pt x="565" y="114"/>
                    <a:pt x="565" y="116"/>
                    <a:pt x="561" y="115"/>
                  </a:cubicBezTo>
                  <a:cubicBezTo>
                    <a:pt x="564" y="114"/>
                    <a:pt x="561" y="113"/>
                    <a:pt x="564" y="112"/>
                  </a:cubicBezTo>
                  <a:cubicBezTo>
                    <a:pt x="566" y="112"/>
                    <a:pt x="559" y="112"/>
                    <a:pt x="559" y="113"/>
                  </a:cubicBezTo>
                  <a:cubicBezTo>
                    <a:pt x="559" y="114"/>
                    <a:pt x="558" y="112"/>
                    <a:pt x="558" y="112"/>
                  </a:cubicBezTo>
                  <a:cubicBezTo>
                    <a:pt x="556" y="112"/>
                    <a:pt x="557" y="114"/>
                    <a:pt x="555" y="114"/>
                  </a:cubicBezTo>
                  <a:cubicBezTo>
                    <a:pt x="555" y="114"/>
                    <a:pt x="553" y="114"/>
                    <a:pt x="552" y="115"/>
                  </a:cubicBezTo>
                  <a:cubicBezTo>
                    <a:pt x="552" y="115"/>
                    <a:pt x="551" y="115"/>
                    <a:pt x="551" y="116"/>
                  </a:cubicBezTo>
                  <a:cubicBezTo>
                    <a:pt x="547" y="115"/>
                    <a:pt x="548" y="115"/>
                    <a:pt x="544" y="116"/>
                  </a:cubicBezTo>
                  <a:cubicBezTo>
                    <a:pt x="545" y="116"/>
                    <a:pt x="545" y="117"/>
                    <a:pt x="545" y="117"/>
                  </a:cubicBezTo>
                  <a:cubicBezTo>
                    <a:pt x="546" y="117"/>
                    <a:pt x="548" y="117"/>
                    <a:pt x="548" y="117"/>
                  </a:cubicBezTo>
                  <a:cubicBezTo>
                    <a:pt x="549" y="117"/>
                    <a:pt x="548" y="118"/>
                    <a:pt x="548" y="118"/>
                  </a:cubicBezTo>
                  <a:cubicBezTo>
                    <a:pt x="549" y="118"/>
                    <a:pt x="551" y="118"/>
                    <a:pt x="551" y="118"/>
                  </a:cubicBezTo>
                  <a:cubicBezTo>
                    <a:pt x="552" y="118"/>
                    <a:pt x="551" y="119"/>
                    <a:pt x="551" y="119"/>
                  </a:cubicBezTo>
                  <a:cubicBezTo>
                    <a:pt x="552" y="119"/>
                    <a:pt x="554" y="119"/>
                    <a:pt x="554" y="120"/>
                  </a:cubicBezTo>
                  <a:cubicBezTo>
                    <a:pt x="555" y="119"/>
                    <a:pt x="555" y="119"/>
                    <a:pt x="556" y="119"/>
                  </a:cubicBezTo>
                  <a:cubicBezTo>
                    <a:pt x="560" y="118"/>
                    <a:pt x="563" y="119"/>
                    <a:pt x="563" y="121"/>
                  </a:cubicBezTo>
                  <a:cubicBezTo>
                    <a:pt x="562" y="121"/>
                    <a:pt x="560" y="121"/>
                    <a:pt x="558" y="121"/>
                  </a:cubicBezTo>
                  <a:cubicBezTo>
                    <a:pt x="558" y="121"/>
                    <a:pt x="557" y="122"/>
                    <a:pt x="557" y="123"/>
                  </a:cubicBezTo>
                  <a:cubicBezTo>
                    <a:pt x="556" y="123"/>
                    <a:pt x="555" y="123"/>
                    <a:pt x="556" y="123"/>
                  </a:cubicBezTo>
                  <a:cubicBezTo>
                    <a:pt x="556" y="124"/>
                    <a:pt x="554" y="124"/>
                    <a:pt x="552" y="124"/>
                  </a:cubicBezTo>
                  <a:cubicBezTo>
                    <a:pt x="554" y="126"/>
                    <a:pt x="557" y="126"/>
                    <a:pt x="557" y="129"/>
                  </a:cubicBezTo>
                  <a:cubicBezTo>
                    <a:pt x="560" y="127"/>
                    <a:pt x="558" y="128"/>
                    <a:pt x="560" y="129"/>
                  </a:cubicBezTo>
                  <a:cubicBezTo>
                    <a:pt x="560" y="131"/>
                    <a:pt x="561" y="134"/>
                    <a:pt x="559" y="135"/>
                  </a:cubicBezTo>
                  <a:cubicBezTo>
                    <a:pt x="561" y="136"/>
                    <a:pt x="562" y="137"/>
                    <a:pt x="561" y="139"/>
                  </a:cubicBezTo>
                  <a:cubicBezTo>
                    <a:pt x="558" y="138"/>
                    <a:pt x="560" y="142"/>
                    <a:pt x="558" y="141"/>
                  </a:cubicBezTo>
                  <a:cubicBezTo>
                    <a:pt x="557" y="140"/>
                    <a:pt x="558" y="141"/>
                    <a:pt x="557" y="141"/>
                  </a:cubicBezTo>
                  <a:cubicBezTo>
                    <a:pt x="557" y="142"/>
                    <a:pt x="555" y="142"/>
                    <a:pt x="555" y="143"/>
                  </a:cubicBezTo>
                  <a:cubicBezTo>
                    <a:pt x="552" y="143"/>
                    <a:pt x="555" y="145"/>
                    <a:pt x="551" y="144"/>
                  </a:cubicBezTo>
                  <a:cubicBezTo>
                    <a:pt x="554" y="146"/>
                    <a:pt x="547" y="146"/>
                    <a:pt x="548" y="147"/>
                  </a:cubicBezTo>
                  <a:cubicBezTo>
                    <a:pt x="550" y="148"/>
                    <a:pt x="548" y="147"/>
                    <a:pt x="546" y="148"/>
                  </a:cubicBezTo>
                  <a:cubicBezTo>
                    <a:pt x="546" y="148"/>
                    <a:pt x="546" y="149"/>
                    <a:pt x="545" y="149"/>
                  </a:cubicBezTo>
                  <a:cubicBezTo>
                    <a:pt x="545" y="149"/>
                    <a:pt x="544" y="149"/>
                    <a:pt x="543" y="149"/>
                  </a:cubicBezTo>
                  <a:cubicBezTo>
                    <a:pt x="543" y="149"/>
                    <a:pt x="544" y="150"/>
                    <a:pt x="543" y="150"/>
                  </a:cubicBezTo>
                  <a:cubicBezTo>
                    <a:pt x="543" y="151"/>
                    <a:pt x="540" y="150"/>
                    <a:pt x="541" y="151"/>
                  </a:cubicBezTo>
                  <a:cubicBezTo>
                    <a:pt x="534" y="151"/>
                    <a:pt x="535" y="152"/>
                    <a:pt x="529" y="151"/>
                  </a:cubicBezTo>
                  <a:cubicBezTo>
                    <a:pt x="527" y="151"/>
                    <a:pt x="528" y="152"/>
                    <a:pt x="528" y="153"/>
                  </a:cubicBezTo>
                  <a:cubicBezTo>
                    <a:pt x="525" y="152"/>
                    <a:pt x="522" y="154"/>
                    <a:pt x="522" y="154"/>
                  </a:cubicBezTo>
                  <a:cubicBezTo>
                    <a:pt x="520" y="153"/>
                    <a:pt x="521" y="154"/>
                    <a:pt x="518" y="154"/>
                  </a:cubicBezTo>
                  <a:cubicBezTo>
                    <a:pt x="516" y="154"/>
                    <a:pt x="519" y="155"/>
                    <a:pt x="517" y="155"/>
                  </a:cubicBezTo>
                  <a:cubicBezTo>
                    <a:pt x="515" y="156"/>
                    <a:pt x="513" y="154"/>
                    <a:pt x="511" y="154"/>
                  </a:cubicBezTo>
                  <a:cubicBezTo>
                    <a:pt x="508" y="154"/>
                    <a:pt x="507" y="155"/>
                    <a:pt x="505" y="155"/>
                  </a:cubicBezTo>
                  <a:cubicBezTo>
                    <a:pt x="504" y="155"/>
                    <a:pt x="503" y="156"/>
                    <a:pt x="503" y="156"/>
                  </a:cubicBezTo>
                  <a:cubicBezTo>
                    <a:pt x="500" y="156"/>
                    <a:pt x="500" y="157"/>
                    <a:pt x="498" y="157"/>
                  </a:cubicBezTo>
                  <a:cubicBezTo>
                    <a:pt x="497" y="159"/>
                    <a:pt x="500" y="158"/>
                    <a:pt x="500" y="159"/>
                  </a:cubicBezTo>
                  <a:cubicBezTo>
                    <a:pt x="500" y="160"/>
                    <a:pt x="500" y="160"/>
                    <a:pt x="501" y="160"/>
                  </a:cubicBezTo>
                  <a:cubicBezTo>
                    <a:pt x="502" y="160"/>
                    <a:pt x="501" y="161"/>
                    <a:pt x="502" y="161"/>
                  </a:cubicBezTo>
                  <a:cubicBezTo>
                    <a:pt x="503" y="162"/>
                    <a:pt x="504" y="161"/>
                    <a:pt x="505" y="162"/>
                  </a:cubicBezTo>
                  <a:cubicBezTo>
                    <a:pt x="505" y="162"/>
                    <a:pt x="505" y="163"/>
                    <a:pt x="505" y="163"/>
                  </a:cubicBezTo>
                  <a:cubicBezTo>
                    <a:pt x="505" y="163"/>
                    <a:pt x="507" y="163"/>
                    <a:pt x="507" y="163"/>
                  </a:cubicBezTo>
                  <a:cubicBezTo>
                    <a:pt x="508" y="163"/>
                    <a:pt x="508" y="164"/>
                    <a:pt x="509" y="165"/>
                  </a:cubicBezTo>
                  <a:cubicBezTo>
                    <a:pt x="510" y="166"/>
                    <a:pt x="512" y="167"/>
                    <a:pt x="512" y="167"/>
                  </a:cubicBezTo>
                  <a:cubicBezTo>
                    <a:pt x="512" y="167"/>
                    <a:pt x="512" y="168"/>
                    <a:pt x="512" y="169"/>
                  </a:cubicBezTo>
                  <a:cubicBezTo>
                    <a:pt x="512" y="169"/>
                    <a:pt x="513" y="170"/>
                    <a:pt x="513" y="171"/>
                  </a:cubicBezTo>
                  <a:cubicBezTo>
                    <a:pt x="513" y="171"/>
                    <a:pt x="512" y="171"/>
                    <a:pt x="512" y="172"/>
                  </a:cubicBezTo>
                  <a:cubicBezTo>
                    <a:pt x="511" y="173"/>
                    <a:pt x="512" y="174"/>
                    <a:pt x="510" y="173"/>
                  </a:cubicBezTo>
                  <a:cubicBezTo>
                    <a:pt x="511" y="175"/>
                    <a:pt x="507" y="174"/>
                    <a:pt x="508" y="175"/>
                  </a:cubicBezTo>
                  <a:cubicBezTo>
                    <a:pt x="504" y="175"/>
                    <a:pt x="505" y="176"/>
                    <a:pt x="502" y="176"/>
                  </a:cubicBezTo>
                  <a:cubicBezTo>
                    <a:pt x="501" y="176"/>
                    <a:pt x="501" y="177"/>
                    <a:pt x="501" y="177"/>
                  </a:cubicBezTo>
                  <a:cubicBezTo>
                    <a:pt x="501" y="177"/>
                    <a:pt x="498" y="177"/>
                    <a:pt x="499" y="178"/>
                  </a:cubicBezTo>
                  <a:cubicBezTo>
                    <a:pt x="500" y="178"/>
                    <a:pt x="500" y="178"/>
                    <a:pt x="499" y="178"/>
                  </a:cubicBezTo>
                  <a:cubicBezTo>
                    <a:pt x="498" y="179"/>
                    <a:pt x="498" y="179"/>
                    <a:pt x="496" y="179"/>
                  </a:cubicBezTo>
                  <a:cubicBezTo>
                    <a:pt x="497" y="177"/>
                    <a:pt x="494" y="179"/>
                    <a:pt x="494" y="178"/>
                  </a:cubicBezTo>
                  <a:cubicBezTo>
                    <a:pt x="494" y="177"/>
                    <a:pt x="493" y="176"/>
                    <a:pt x="492" y="176"/>
                  </a:cubicBezTo>
                  <a:cubicBezTo>
                    <a:pt x="492" y="176"/>
                    <a:pt x="490" y="176"/>
                    <a:pt x="490" y="176"/>
                  </a:cubicBezTo>
                  <a:cubicBezTo>
                    <a:pt x="490" y="176"/>
                    <a:pt x="490" y="175"/>
                    <a:pt x="490" y="175"/>
                  </a:cubicBezTo>
                  <a:cubicBezTo>
                    <a:pt x="489" y="175"/>
                    <a:pt x="487" y="175"/>
                    <a:pt x="486" y="174"/>
                  </a:cubicBezTo>
                  <a:cubicBezTo>
                    <a:pt x="486" y="174"/>
                    <a:pt x="486" y="174"/>
                    <a:pt x="486" y="173"/>
                  </a:cubicBezTo>
                  <a:cubicBezTo>
                    <a:pt x="485" y="173"/>
                    <a:pt x="484" y="174"/>
                    <a:pt x="483" y="173"/>
                  </a:cubicBezTo>
                  <a:cubicBezTo>
                    <a:pt x="482" y="173"/>
                    <a:pt x="483" y="172"/>
                    <a:pt x="482" y="172"/>
                  </a:cubicBezTo>
                  <a:cubicBezTo>
                    <a:pt x="481" y="172"/>
                    <a:pt x="481" y="172"/>
                    <a:pt x="481" y="173"/>
                  </a:cubicBezTo>
                  <a:cubicBezTo>
                    <a:pt x="479" y="172"/>
                    <a:pt x="480" y="172"/>
                    <a:pt x="478" y="171"/>
                  </a:cubicBezTo>
                  <a:cubicBezTo>
                    <a:pt x="475" y="170"/>
                    <a:pt x="476" y="172"/>
                    <a:pt x="475" y="173"/>
                  </a:cubicBezTo>
                  <a:cubicBezTo>
                    <a:pt x="475" y="173"/>
                    <a:pt x="473" y="173"/>
                    <a:pt x="473" y="173"/>
                  </a:cubicBezTo>
                  <a:cubicBezTo>
                    <a:pt x="473" y="174"/>
                    <a:pt x="474" y="176"/>
                    <a:pt x="472" y="176"/>
                  </a:cubicBezTo>
                  <a:cubicBezTo>
                    <a:pt x="473" y="177"/>
                    <a:pt x="473" y="177"/>
                    <a:pt x="473" y="178"/>
                  </a:cubicBezTo>
                  <a:cubicBezTo>
                    <a:pt x="474" y="178"/>
                    <a:pt x="475" y="179"/>
                    <a:pt x="475" y="178"/>
                  </a:cubicBezTo>
                  <a:cubicBezTo>
                    <a:pt x="478" y="179"/>
                    <a:pt x="476" y="180"/>
                    <a:pt x="476" y="182"/>
                  </a:cubicBezTo>
                  <a:cubicBezTo>
                    <a:pt x="476" y="182"/>
                    <a:pt x="477" y="182"/>
                    <a:pt x="477" y="183"/>
                  </a:cubicBezTo>
                  <a:cubicBezTo>
                    <a:pt x="478" y="183"/>
                    <a:pt x="479" y="184"/>
                    <a:pt x="479" y="184"/>
                  </a:cubicBezTo>
                  <a:cubicBezTo>
                    <a:pt x="481" y="184"/>
                    <a:pt x="482" y="185"/>
                    <a:pt x="484" y="185"/>
                  </a:cubicBezTo>
                  <a:cubicBezTo>
                    <a:pt x="485" y="185"/>
                    <a:pt x="484" y="186"/>
                    <a:pt x="485" y="186"/>
                  </a:cubicBezTo>
                  <a:cubicBezTo>
                    <a:pt x="486" y="186"/>
                    <a:pt x="486" y="186"/>
                    <a:pt x="486" y="187"/>
                  </a:cubicBezTo>
                  <a:cubicBezTo>
                    <a:pt x="486" y="187"/>
                    <a:pt x="488" y="187"/>
                    <a:pt x="488" y="187"/>
                  </a:cubicBezTo>
                  <a:cubicBezTo>
                    <a:pt x="489" y="188"/>
                    <a:pt x="488" y="189"/>
                    <a:pt x="488" y="189"/>
                  </a:cubicBezTo>
                  <a:cubicBezTo>
                    <a:pt x="488" y="189"/>
                    <a:pt x="490" y="190"/>
                    <a:pt x="490" y="190"/>
                  </a:cubicBezTo>
                  <a:cubicBezTo>
                    <a:pt x="490" y="190"/>
                    <a:pt x="488" y="192"/>
                    <a:pt x="491" y="192"/>
                  </a:cubicBezTo>
                  <a:cubicBezTo>
                    <a:pt x="491" y="193"/>
                    <a:pt x="489" y="193"/>
                    <a:pt x="487" y="192"/>
                  </a:cubicBezTo>
                  <a:cubicBezTo>
                    <a:pt x="486" y="192"/>
                    <a:pt x="483" y="192"/>
                    <a:pt x="482" y="192"/>
                  </a:cubicBezTo>
                  <a:cubicBezTo>
                    <a:pt x="482" y="192"/>
                    <a:pt x="483" y="190"/>
                    <a:pt x="481" y="191"/>
                  </a:cubicBezTo>
                  <a:cubicBezTo>
                    <a:pt x="479" y="191"/>
                    <a:pt x="480" y="190"/>
                    <a:pt x="479" y="189"/>
                  </a:cubicBezTo>
                  <a:cubicBezTo>
                    <a:pt x="479" y="188"/>
                    <a:pt x="477" y="188"/>
                    <a:pt x="476" y="188"/>
                  </a:cubicBezTo>
                  <a:cubicBezTo>
                    <a:pt x="476" y="187"/>
                    <a:pt x="476" y="186"/>
                    <a:pt x="477" y="186"/>
                  </a:cubicBezTo>
                  <a:cubicBezTo>
                    <a:pt x="475" y="185"/>
                    <a:pt x="475" y="184"/>
                    <a:pt x="472" y="183"/>
                  </a:cubicBezTo>
                  <a:cubicBezTo>
                    <a:pt x="472" y="182"/>
                    <a:pt x="471" y="182"/>
                    <a:pt x="472" y="182"/>
                  </a:cubicBezTo>
                  <a:cubicBezTo>
                    <a:pt x="471" y="181"/>
                    <a:pt x="470" y="181"/>
                    <a:pt x="469" y="181"/>
                  </a:cubicBezTo>
                  <a:cubicBezTo>
                    <a:pt x="469" y="180"/>
                    <a:pt x="469" y="179"/>
                    <a:pt x="468" y="179"/>
                  </a:cubicBezTo>
                  <a:cubicBezTo>
                    <a:pt x="468" y="178"/>
                    <a:pt x="469" y="178"/>
                    <a:pt x="469" y="177"/>
                  </a:cubicBezTo>
                  <a:cubicBezTo>
                    <a:pt x="469" y="177"/>
                    <a:pt x="468" y="176"/>
                    <a:pt x="467" y="176"/>
                  </a:cubicBezTo>
                  <a:cubicBezTo>
                    <a:pt x="468" y="175"/>
                    <a:pt x="468" y="175"/>
                    <a:pt x="467" y="175"/>
                  </a:cubicBezTo>
                  <a:cubicBezTo>
                    <a:pt x="468" y="174"/>
                    <a:pt x="470" y="175"/>
                    <a:pt x="471" y="174"/>
                  </a:cubicBezTo>
                  <a:cubicBezTo>
                    <a:pt x="471" y="174"/>
                    <a:pt x="470" y="174"/>
                    <a:pt x="470" y="173"/>
                  </a:cubicBezTo>
                  <a:cubicBezTo>
                    <a:pt x="470" y="173"/>
                    <a:pt x="471" y="173"/>
                    <a:pt x="471" y="173"/>
                  </a:cubicBezTo>
                  <a:cubicBezTo>
                    <a:pt x="471" y="172"/>
                    <a:pt x="470" y="171"/>
                    <a:pt x="469" y="170"/>
                  </a:cubicBezTo>
                  <a:cubicBezTo>
                    <a:pt x="469" y="169"/>
                    <a:pt x="470" y="168"/>
                    <a:pt x="469" y="167"/>
                  </a:cubicBezTo>
                  <a:cubicBezTo>
                    <a:pt x="469" y="167"/>
                    <a:pt x="468" y="167"/>
                    <a:pt x="467" y="166"/>
                  </a:cubicBezTo>
                  <a:cubicBezTo>
                    <a:pt x="467" y="166"/>
                    <a:pt x="467" y="165"/>
                    <a:pt x="466" y="165"/>
                  </a:cubicBezTo>
                  <a:cubicBezTo>
                    <a:pt x="465" y="164"/>
                    <a:pt x="464" y="163"/>
                    <a:pt x="463" y="163"/>
                  </a:cubicBezTo>
                  <a:cubicBezTo>
                    <a:pt x="460" y="162"/>
                    <a:pt x="462" y="165"/>
                    <a:pt x="459" y="163"/>
                  </a:cubicBezTo>
                  <a:cubicBezTo>
                    <a:pt x="458" y="163"/>
                    <a:pt x="459" y="164"/>
                    <a:pt x="458" y="165"/>
                  </a:cubicBezTo>
                  <a:cubicBezTo>
                    <a:pt x="458" y="165"/>
                    <a:pt x="457" y="165"/>
                    <a:pt x="456" y="165"/>
                  </a:cubicBezTo>
                  <a:cubicBezTo>
                    <a:pt x="456" y="165"/>
                    <a:pt x="457" y="166"/>
                    <a:pt x="455" y="166"/>
                  </a:cubicBezTo>
                  <a:cubicBezTo>
                    <a:pt x="453" y="166"/>
                    <a:pt x="453" y="165"/>
                    <a:pt x="452" y="164"/>
                  </a:cubicBezTo>
                  <a:cubicBezTo>
                    <a:pt x="452" y="164"/>
                    <a:pt x="451" y="164"/>
                    <a:pt x="451" y="164"/>
                  </a:cubicBezTo>
                  <a:cubicBezTo>
                    <a:pt x="451" y="163"/>
                    <a:pt x="452" y="163"/>
                    <a:pt x="452" y="163"/>
                  </a:cubicBezTo>
                  <a:cubicBezTo>
                    <a:pt x="452" y="162"/>
                    <a:pt x="450" y="160"/>
                    <a:pt x="452" y="159"/>
                  </a:cubicBezTo>
                  <a:cubicBezTo>
                    <a:pt x="451" y="159"/>
                    <a:pt x="450" y="158"/>
                    <a:pt x="450" y="156"/>
                  </a:cubicBezTo>
                  <a:cubicBezTo>
                    <a:pt x="449" y="156"/>
                    <a:pt x="450" y="157"/>
                    <a:pt x="449" y="157"/>
                  </a:cubicBezTo>
                  <a:cubicBezTo>
                    <a:pt x="448" y="157"/>
                    <a:pt x="449" y="155"/>
                    <a:pt x="447" y="155"/>
                  </a:cubicBezTo>
                  <a:cubicBezTo>
                    <a:pt x="447" y="154"/>
                    <a:pt x="446" y="154"/>
                    <a:pt x="445" y="154"/>
                  </a:cubicBezTo>
                  <a:cubicBezTo>
                    <a:pt x="445" y="153"/>
                    <a:pt x="445" y="153"/>
                    <a:pt x="444" y="153"/>
                  </a:cubicBezTo>
                  <a:cubicBezTo>
                    <a:pt x="444" y="152"/>
                    <a:pt x="441" y="152"/>
                    <a:pt x="441" y="151"/>
                  </a:cubicBezTo>
                  <a:cubicBezTo>
                    <a:pt x="438" y="151"/>
                    <a:pt x="437" y="152"/>
                    <a:pt x="436" y="153"/>
                  </a:cubicBezTo>
                  <a:cubicBezTo>
                    <a:pt x="434" y="153"/>
                    <a:pt x="433" y="153"/>
                    <a:pt x="433" y="153"/>
                  </a:cubicBezTo>
                  <a:cubicBezTo>
                    <a:pt x="430" y="153"/>
                    <a:pt x="428" y="153"/>
                    <a:pt x="426" y="153"/>
                  </a:cubicBezTo>
                  <a:cubicBezTo>
                    <a:pt x="425" y="153"/>
                    <a:pt x="424" y="154"/>
                    <a:pt x="424" y="154"/>
                  </a:cubicBezTo>
                  <a:cubicBezTo>
                    <a:pt x="423" y="154"/>
                    <a:pt x="423" y="154"/>
                    <a:pt x="423" y="155"/>
                  </a:cubicBezTo>
                  <a:cubicBezTo>
                    <a:pt x="423" y="155"/>
                    <a:pt x="420" y="155"/>
                    <a:pt x="420" y="156"/>
                  </a:cubicBezTo>
                  <a:cubicBezTo>
                    <a:pt x="418" y="156"/>
                    <a:pt x="416" y="158"/>
                    <a:pt x="412" y="159"/>
                  </a:cubicBezTo>
                  <a:cubicBezTo>
                    <a:pt x="409" y="160"/>
                    <a:pt x="409" y="162"/>
                    <a:pt x="405" y="162"/>
                  </a:cubicBezTo>
                  <a:cubicBezTo>
                    <a:pt x="406" y="163"/>
                    <a:pt x="406" y="163"/>
                    <a:pt x="403" y="163"/>
                  </a:cubicBezTo>
                  <a:cubicBezTo>
                    <a:pt x="403" y="163"/>
                    <a:pt x="403" y="164"/>
                    <a:pt x="404" y="164"/>
                  </a:cubicBezTo>
                  <a:cubicBezTo>
                    <a:pt x="404" y="164"/>
                    <a:pt x="402" y="164"/>
                    <a:pt x="402" y="164"/>
                  </a:cubicBezTo>
                  <a:cubicBezTo>
                    <a:pt x="400" y="164"/>
                    <a:pt x="401" y="165"/>
                    <a:pt x="398" y="165"/>
                  </a:cubicBezTo>
                  <a:cubicBezTo>
                    <a:pt x="397" y="165"/>
                    <a:pt x="397" y="166"/>
                    <a:pt x="395" y="166"/>
                  </a:cubicBezTo>
                  <a:cubicBezTo>
                    <a:pt x="395" y="166"/>
                    <a:pt x="396" y="167"/>
                    <a:pt x="396" y="167"/>
                  </a:cubicBezTo>
                  <a:cubicBezTo>
                    <a:pt x="396" y="168"/>
                    <a:pt x="394" y="169"/>
                    <a:pt x="394" y="171"/>
                  </a:cubicBezTo>
                  <a:cubicBezTo>
                    <a:pt x="393" y="173"/>
                    <a:pt x="394" y="176"/>
                    <a:pt x="393" y="176"/>
                  </a:cubicBezTo>
                  <a:cubicBezTo>
                    <a:pt x="393" y="177"/>
                    <a:pt x="391" y="176"/>
                    <a:pt x="391" y="176"/>
                  </a:cubicBezTo>
                  <a:cubicBezTo>
                    <a:pt x="390" y="177"/>
                    <a:pt x="391" y="178"/>
                    <a:pt x="390" y="178"/>
                  </a:cubicBezTo>
                  <a:cubicBezTo>
                    <a:pt x="389" y="179"/>
                    <a:pt x="387" y="179"/>
                    <a:pt x="386" y="179"/>
                  </a:cubicBezTo>
                  <a:cubicBezTo>
                    <a:pt x="385" y="179"/>
                    <a:pt x="385" y="180"/>
                    <a:pt x="383" y="180"/>
                  </a:cubicBezTo>
                  <a:cubicBezTo>
                    <a:pt x="381" y="178"/>
                    <a:pt x="379" y="177"/>
                    <a:pt x="378" y="175"/>
                  </a:cubicBezTo>
                  <a:cubicBezTo>
                    <a:pt x="377" y="175"/>
                    <a:pt x="377" y="174"/>
                    <a:pt x="376" y="174"/>
                  </a:cubicBezTo>
                  <a:cubicBezTo>
                    <a:pt x="376" y="174"/>
                    <a:pt x="375" y="173"/>
                    <a:pt x="374" y="173"/>
                  </a:cubicBezTo>
                  <a:cubicBezTo>
                    <a:pt x="373" y="172"/>
                    <a:pt x="376" y="172"/>
                    <a:pt x="376" y="171"/>
                  </a:cubicBezTo>
                  <a:cubicBezTo>
                    <a:pt x="376" y="170"/>
                    <a:pt x="374" y="170"/>
                    <a:pt x="373" y="169"/>
                  </a:cubicBezTo>
                  <a:cubicBezTo>
                    <a:pt x="372" y="169"/>
                    <a:pt x="372" y="168"/>
                    <a:pt x="370" y="168"/>
                  </a:cubicBezTo>
                  <a:cubicBezTo>
                    <a:pt x="370" y="167"/>
                    <a:pt x="369" y="166"/>
                    <a:pt x="368" y="165"/>
                  </a:cubicBezTo>
                  <a:cubicBezTo>
                    <a:pt x="367" y="164"/>
                    <a:pt x="367" y="160"/>
                    <a:pt x="366" y="158"/>
                  </a:cubicBezTo>
                  <a:cubicBezTo>
                    <a:pt x="366" y="157"/>
                    <a:pt x="365" y="154"/>
                    <a:pt x="364" y="152"/>
                  </a:cubicBezTo>
                  <a:cubicBezTo>
                    <a:pt x="363" y="152"/>
                    <a:pt x="360" y="154"/>
                    <a:pt x="362" y="155"/>
                  </a:cubicBezTo>
                  <a:cubicBezTo>
                    <a:pt x="362" y="156"/>
                    <a:pt x="358" y="155"/>
                    <a:pt x="357" y="155"/>
                  </a:cubicBezTo>
                  <a:cubicBezTo>
                    <a:pt x="357" y="154"/>
                    <a:pt x="356" y="155"/>
                    <a:pt x="355" y="155"/>
                  </a:cubicBezTo>
                  <a:cubicBezTo>
                    <a:pt x="354" y="154"/>
                    <a:pt x="353" y="152"/>
                    <a:pt x="351" y="153"/>
                  </a:cubicBezTo>
                  <a:cubicBezTo>
                    <a:pt x="351" y="152"/>
                    <a:pt x="352" y="152"/>
                    <a:pt x="353" y="152"/>
                  </a:cubicBezTo>
                  <a:cubicBezTo>
                    <a:pt x="352" y="151"/>
                    <a:pt x="353" y="151"/>
                    <a:pt x="353" y="151"/>
                  </a:cubicBezTo>
                  <a:cubicBezTo>
                    <a:pt x="353" y="150"/>
                    <a:pt x="351" y="150"/>
                    <a:pt x="349" y="150"/>
                  </a:cubicBezTo>
                  <a:cubicBezTo>
                    <a:pt x="348" y="150"/>
                    <a:pt x="347" y="148"/>
                    <a:pt x="346" y="149"/>
                  </a:cubicBezTo>
                  <a:cubicBezTo>
                    <a:pt x="344" y="149"/>
                    <a:pt x="345" y="147"/>
                    <a:pt x="345" y="148"/>
                  </a:cubicBezTo>
                  <a:cubicBezTo>
                    <a:pt x="345" y="147"/>
                    <a:pt x="343" y="147"/>
                    <a:pt x="343" y="146"/>
                  </a:cubicBezTo>
                  <a:cubicBezTo>
                    <a:pt x="343" y="146"/>
                    <a:pt x="340" y="147"/>
                    <a:pt x="339" y="146"/>
                  </a:cubicBezTo>
                  <a:cubicBezTo>
                    <a:pt x="339" y="146"/>
                    <a:pt x="340" y="145"/>
                    <a:pt x="339" y="145"/>
                  </a:cubicBezTo>
                  <a:cubicBezTo>
                    <a:pt x="337" y="145"/>
                    <a:pt x="335" y="146"/>
                    <a:pt x="334" y="146"/>
                  </a:cubicBezTo>
                  <a:cubicBezTo>
                    <a:pt x="333" y="146"/>
                    <a:pt x="332" y="146"/>
                    <a:pt x="332" y="146"/>
                  </a:cubicBezTo>
                  <a:cubicBezTo>
                    <a:pt x="330" y="146"/>
                    <a:pt x="330" y="145"/>
                    <a:pt x="330" y="146"/>
                  </a:cubicBezTo>
                  <a:cubicBezTo>
                    <a:pt x="320" y="147"/>
                    <a:pt x="313" y="146"/>
                    <a:pt x="306" y="145"/>
                  </a:cubicBezTo>
                  <a:cubicBezTo>
                    <a:pt x="306" y="144"/>
                    <a:pt x="304" y="145"/>
                    <a:pt x="304" y="144"/>
                  </a:cubicBezTo>
                  <a:cubicBezTo>
                    <a:pt x="304" y="143"/>
                    <a:pt x="299" y="145"/>
                    <a:pt x="302" y="143"/>
                  </a:cubicBezTo>
                  <a:cubicBezTo>
                    <a:pt x="301" y="143"/>
                    <a:pt x="300" y="143"/>
                    <a:pt x="300" y="142"/>
                  </a:cubicBezTo>
                  <a:cubicBezTo>
                    <a:pt x="297" y="143"/>
                    <a:pt x="290" y="142"/>
                    <a:pt x="287" y="142"/>
                  </a:cubicBezTo>
                  <a:cubicBezTo>
                    <a:pt x="285" y="142"/>
                    <a:pt x="285" y="142"/>
                    <a:pt x="285" y="141"/>
                  </a:cubicBezTo>
                  <a:cubicBezTo>
                    <a:pt x="281" y="141"/>
                    <a:pt x="282" y="139"/>
                    <a:pt x="278" y="139"/>
                  </a:cubicBezTo>
                  <a:cubicBezTo>
                    <a:pt x="277" y="138"/>
                    <a:pt x="275" y="137"/>
                    <a:pt x="274" y="135"/>
                  </a:cubicBezTo>
                  <a:cubicBezTo>
                    <a:pt x="265" y="134"/>
                    <a:pt x="266" y="137"/>
                    <a:pt x="266" y="139"/>
                  </a:cubicBezTo>
                  <a:cubicBezTo>
                    <a:pt x="266" y="140"/>
                    <a:pt x="270" y="141"/>
                    <a:pt x="273" y="142"/>
                  </a:cubicBezTo>
                  <a:cubicBezTo>
                    <a:pt x="274" y="143"/>
                    <a:pt x="276" y="145"/>
                    <a:pt x="278" y="145"/>
                  </a:cubicBezTo>
                  <a:cubicBezTo>
                    <a:pt x="278" y="146"/>
                    <a:pt x="280" y="146"/>
                    <a:pt x="279" y="147"/>
                  </a:cubicBezTo>
                  <a:cubicBezTo>
                    <a:pt x="282" y="147"/>
                    <a:pt x="287" y="147"/>
                    <a:pt x="284" y="148"/>
                  </a:cubicBezTo>
                  <a:cubicBezTo>
                    <a:pt x="286" y="149"/>
                    <a:pt x="285" y="147"/>
                    <a:pt x="286" y="147"/>
                  </a:cubicBezTo>
                  <a:cubicBezTo>
                    <a:pt x="287" y="147"/>
                    <a:pt x="290" y="147"/>
                    <a:pt x="290" y="146"/>
                  </a:cubicBezTo>
                  <a:cubicBezTo>
                    <a:pt x="290" y="146"/>
                    <a:pt x="291" y="146"/>
                    <a:pt x="292" y="146"/>
                  </a:cubicBezTo>
                  <a:cubicBezTo>
                    <a:pt x="293" y="146"/>
                    <a:pt x="292" y="145"/>
                    <a:pt x="293" y="145"/>
                  </a:cubicBezTo>
                  <a:cubicBezTo>
                    <a:pt x="294" y="144"/>
                    <a:pt x="297" y="145"/>
                    <a:pt x="299" y="144"/>
                  </a:cubicBezTo>
                  <a:cubicBezTo>
                    <a:pt x="299" y="144"/>
                    <a:pt x="297" y="145"/>
                    <a:pt x="298" y="145"/>
                  </a:cubicBezTo>
                  <a:cubicBezTo>
                    <a:pt x="298" y="145"/>
                    <a:pt x="300" y="145"/>
                    <a:pt x="300" y="145"/>
                  </a:cubicBezTo>
                  <a:cubicBezTo>
                    <a:pt x="301" y="146"/>
                    <a:pt x="300" y="147"/>
                    <a:pt x="301" y="147"/>
                  </a:cubicBezTo>
                  <a:cubicBezTo>
                    <a:pt x="300" y="148"/>
                    <a:pt x="304" y="148"/>
                    <a:pt x="304" y="149"/>
                  </a:cubicBezTo>
                  <a:cubicBezTo>
                    <a:pt x="304" y="150"/>
                    <a:pt x="306" y="149"/>
                    <a:pt x="308" y="150"/>
                  </a:cubicBezTo>
                  <a:cubicBezTo>
                    <a:pt x="309" y="150"/>
                    <a:pt x="309" y="151"/>
                    <a:pt x="311" y="151"/>
                  </a:cubicBezTo>
                  <a:cubicBezTo>
                    <a:pt x="308" y="152"/>
                    <a:pt x="311" y="154"/>
                    <a:pt x="311" y="155"/>
                  </a:cubicBezTo>
                  <a:cubicBezTo>
                    <a:pt x="310" y="155"/>
                    <a:pt x="309" y="155"/>
                    <a:pt x="308" y="155"/>
                  </a:cubicBezTo>
                  <a:cubicBezTo>
                    <a:pt x="309" y="157"/>
                    <a:pt x="305" y="156"/>
                    <a:pt x="306" y="158"/>
                  </a:cubicBezTo>
                  <a:cubicBezTo>
                    <a:pt x="304" y="158"/>
                    <a:pt x="303" y="158"/>
                    <a:pt x="303" y="159"/>
                  </a:cubicBezTo>
                  <a:cubicBezTo>
                    <a:pt x="302" y="159"/>
                    <a:pt x="300" y="159"/>
                    <a:pt x="299" y="159"/>
                  </a:cubicBezTo>
                  <a:cubicBezTo>
                    <a:pt x="297" y="159"/>
                    <a:pt x="298" y="160"/>
                    <a:pt x="298" y="160"/>
                  </a:cubicBezTo>
                  <a:cubicBezTo>
                    <a:pt x="298" y="161"/>
                    <a:pt x="296" y="160"/>
                    <a:pt x="296" y="160"/>
                  </a:cubicBezTo>
                  <a:cubicBezTo>
                    <a:pt x="295" y="161"/>
                    <a:pt x="296" y="162"/>
                    <a:pt x="296" y="162"/>
                  </a:cubicBezTo>
                  <a:cubicBezTo>
                    <a:pt x="294" y="162"/>
                    <a:pt x="293" y="162"/>
                    <a:pt x="293" y="163"/>
                  </a:cubicBezTo>
                  <a:cubicBezTo>
                    <a:pt x="291" y="163"/>
                    <a:pt x="290" y="163"/>
                    <a:pt x="289" y="163"/>
                  </a:cubicBezTo>
                  <a:cubicBezTo>
                    <a:pt x="287" y="164"/>
                    <a:pt x="288" y="164"/>
                    <a:pt x="285" y="164"/>
                  </a:cubicBezTo>
                  <a:cubicBezTo>
                    <a:pt x="284" y="164"/>
                    <a:pt x="279" y="165"/>
                    <a:pt x="279" y="167"/>
                  </a:cubicBezTo>
                  <a:cubicBezTo>
                    <a:pt x="278" y="167"/>
                    <a:pt x="276" y="166"/>
                    <a:pt x="275" y="167"/>
                  </a:cubicBezTo>
                  <a:cubicBezTo>
                    <a:pt x="274" y="167"/>
                    <a:pt x="275" y="167"/>
                    <a:pt x="274" y="168"/>
                  </a:cubicBezTo>
                  <a:cubicBezTo>
                    <a:pt x="274" y="168"/>
                    <a:pt x="273" y="168"/>
                    <a:pt x="272" y="168"/>
                  </a:cubicBezTo>
                  <a:cubicBezTo>
                    <a:pt x="272" y="168"/>
                    <a:pt x="269" y="168"/>
                    <a:pt x="269" y="168"/>
                  </a:cubicBezTo>
                  <a:cubicBezTo>
                    <a:pt x="268" y="169"/>
                    <a:pt x="260" y="169"/>
                    <a:pt x="256" y="170"/>
                  </a:cubicBezTo>
                  <a:cubicBezTo>
                    <a:pt x="253" y="170"/>
                    <a:pt x="259" y="170"/>
                    <a:pt x="254" y="171"/>
                  </a:cubicBezTo>
                  <a:cubicBezTo>
                    <a:pt x="254" y="171"/>
                    <a:pt x="253" y="170"/>
                    <a:pt x="252" y="171"/>
                  </a:cubicBezTo>
                  <a:cubicBezTo>
                    <a:pt x="251" y="171"/>
                    <a:pt x="251" y="172"/>
                    <a:pt x="249" y="172"/>
                  </a:cubicBezTo>
                  <a:cubicBezTo>
                    <a:pt x="250" y="171"/>
                    <a:pt x="248" y="171"/>
                    <a:pt x="247" y="171"/>
                  </a:cubicBezTo>
                  <a:cubicBezTo>
                    <a:pt x="247" y="170"/>
                    <a:pt x="248" y="169"/>
                    <a:pt x="245" y="169"/>
                  </a:cubicBezTo>
                  <a:cubicBezTo>
                    <a:pt x="245" y="168"/>
                    <a:pt x="246" y="168"/>
                    <a:pt x="246" y="167"/>
                  </a:cubicBezTo>
                  <a:cubicBezTo>
                    <a:pt x="246" y="167"/>
                    <a:pt x="244" y="166"/>
                    <a:pt x="245" y="166"/>
                  </a:cubicBezTo>
                  <a:cubicBezTo>
                    <a:pt x="245" y="166"/>
                    <a:pt x="244" y="165"/>
                    <a:pt x="242" y="165"/>
                  </a:cubicBezTo>
                  <a:cubicBezTo>
                    <a:pt x="244" y="164"/>
                    <a:pt x="241" y="162"/>
                    <a:pt x="242" y="162"/>
                  </a:cubicBezTo>
                  <a:cubicBezTo>
                    <a:pt x="243" y="162"/>
                    <a:pt x="241" y="162"/>
                    <a:pt x="240" y="162"/>
                  </a:cubicBezTo>
                  <a:cubicBezTo>
                    <a:pt x="240" y="161"/>
                    <a:pt x="240" y="160"/>
                    <a:pt x="240" y="160"/>
                  </a:cubicBezTo>
                  <a:cubicBezTo>
                    <a:pt x="240" y="160"/>
                    <a:pt x="239" y="160"/>
                    <a:pt x="238" y="159"/>
                  </a:cubicBezTo>
                  <a:cubicBezTo>
                    <a:pt x="238" y="159"/>
                    <a:pt x="239" y="159"/>
                    <a:pt x="237" y="159"/>
                  </a:cubicBezTo>
                  <a:cubicBezTo>
                    <a:pt x="237" y="159"/>
                    <a:pt x="236" y="157"/>
                    <a:pt x="236" y="157"/>
                  </a:cubicBezTo>
                  <a:cubicBezTo>
                    <a:pt x="235" y="157"/>
                    <a:pt x="235" y="158"/>
                    <a:pt x="236" y="158"/>
                  </a:cubicBezTo>
                  <a:cubicBezTo>
                    <a:pt x="233" y="157"/>
                    <a:pt x="234" y="156"/>
                    <a:pt x="231" y="156"/>
                  </a:cubicBezTo>
                  <a:cubicBezTo>
                    <a:pt x="233" y="154"/>
                    <a:pt x="228" y="153"/>
                    <a:pt x="229" y="151"/>
                  </a:cubicBezTo>
                  <a:cubicBezTo>
                    <a:pt x="228" y="150"/>
                    <a:pt x="227" y="150"/>
                    <a:pt x="227" y="150"/>
                  </a:cubicBezTo>
                  <a:cubicBezTo>
                    <a:pt x="226" y="149"/>
                    <a:pt x="223" y="149"/>
                    <a:pt x="223" y="149"/>
                  </a:cubicBezTo>
                  <a:cubicBezTo>
                    <a:pt x="224" y="148"/>
                    <a:pt x="224" y="148"/>
                    <a:pt x="222" y="148"/>
                  </a:cubicBezTo>
                  <a:cubicBezTo>
                    <a:pt x="223" y="147"/>
                    <a:pt x="222" y="147"/>
                    <a:pt x="222" y="145"/>
                  </a:cubicBezTo>
                  <a:cubicBezTo>
                    <a:pt x="222" y="145"/>
                    <a:pt x="222" y="144"/>
                    <a:pt x="222" y="144"/>
                  </a:cubicBezTo>
                  <a:cubicBezTo>
                    <a:pt x="222" y="144"/>
                    <a:pt x="221" y="144"/>
                    <a:pt x="221" y="144"/>
                  </a:cubicBezTo>
                  <a:cubicBezTo>
                    <a:pt x="220" y="143"/>
                    <a:pt x="222" y="144"/>
                    <a:pt x="221" y="142"/>
                  </a:cubicBezTo>
                  <a:cubicBezTo>
                    <a:pt x="220" y="142"/>
                    <a:pt x="219" y="145"/>
                    <a:pt x="219" y="142"/>
                  </a:cubicBezTo>
                  <a:cubicBezTo>
                    <a:pt x="218" y="141"/>
                    <a:pt x="215" y="139"/>
                    <a:pt x="212" y="138"/>
                  </a:cubicBezTo>
                  <a:cubicBezTo>
                    <a:pt x="209" y="139"/>
                    <a:pt x="211" y="139"/>
                    <a:pt x="210" y="140"/>
                  </a:cubicBezTo>
                  <a:cubicBezTo>
                    <a:pt x="208" y="141"/>
                    <a:pt x="208" y="140"/>
                    <a:pt x="207" y="139"/>
                  </a:cubicBezTo>
                  <a:cubicBezTo>
                    <a:pt x="205" y="140"/>
                    <a:pt x="205" y="139"/>
                    <a:pt x="204" y="139"/>
                  </a:cubicBezTo>
                  <a:cubicBezTo>
                    <a:pt x="206" y="140"/>
                    <a:pt x="204" y="142"/>
                    <a:pt x="208" y="142"/>
                  </a:cubicBezTo>
                  <a:cubicBezTo>
                    <a:pt x="206" y="143"/>
                    <a:pt x="208" y="144"/>
                    <a:pt x="210" y="146"/>
                  </a:cubicBezTo>
                  <a:cubicBezTo>
                    <a:pt x="210" y="146"/>
                    <a:pt x="209" y="147"/>
                    <a:pt x="210" y="147"/>
                  </a:cubicBezTo>
                  <a:cubicBezTo>
                    <a:pt x="211" y="148"/>
                    <a:pt x="212" y="150"/>
                    <a:pt x="213" y="151"/>
                  </a:cubicBezTo>
                  <a:cubicBezTo>
                    <a:pt x="214" y="151"/>
                    <a:pt x="215" y="151"/>
                    <a:pt x="217" y="151"/>
                  </a:cubicBezTo>
                  <a:cubicBezTo>
                    <a:pt x="216" y="152"/>
                    <a:pt x="216" y="152"/>
                    <a:pt x="216" y="153"/>
                  </a:cubicBezTo>
                  <a:cubicBezTo>
                    <a:pt x="217" y="153"/>
                    <a:pt x="217" y="152"/>
                    <a:pt x="218" y="152"/>
                  </a:cubicBezTo>
                  <a:cubicBezTo>
                    <a:pt x="220" y="153"/>
                    <a:pt x="219" y="154"/>
                    <a:pt x="220" y="155"/>
                  </a:cubicBezTo>
                  <a:cubicBezTo>
                    <a:pt x="220" y="155"/>
                    <a:pt x="221" y="155"/>
                    <a:pt x="222" y="155"/>
                  </a:cubicBezTo>
                  <a:cubicBezTo>
                    <a:pt x="222" y="155"/>
                    <a:pt x="221" y="156"/>
                    <a:pt x="222" y="156"/>
                  </a:cubicBezTo>
                  <a:cubicBezTo>
                    <a:pt x="222" y="156"/>
                    <a:pt x="223" y="156"/>
                    <a:pt x="223" y="156"/>
                  </a:cubicBezTo>
                  <a:cubicBezTo>
                    <a:pt x="223" y="157"/>
                    <a:pt x="222" y="157"/>
                    <a:pt x="222" y="157"/>
                  </a:cubicBezTo>
                  <a:cubicBezTo>
                    <a:pt x="222" y="158"/>
                    <a:pt x="223" y="158"/>
                    <a:pt x="224" y="158"/>
                  </a:cubicBezTo>
                  <a:cubicBezTo>
                    <a:pt x="224" y="158"/>
                    <a:pt x="223" y="159"/>
                    <a:pt x="224" y="159"/>
                  </a:cubicBezTo>
                  <a:cubicBezTo>
                    <a:pt x="224" y="159"/>
                    <a:pt x="225" y="159"/>
                    <a:pt x="225" y="159"/>
                  </a:cubicBezTo>
                  <a:cubicBezTo>
                    <a:pt x="225" y="160"/>
                    <a:pt x="223" y="161"/>
                    <a:pt x="227" y="161"/>
                  </a:cubicBezTo>
                  <a:cubicBezTo>
                    <a:pt x="227" y="162"/>
                    <a:pt x="226" y="163"/>
                    <a:pt x="228" y="164"/>
                  </a:cubicBezTo>
                  <a:cubicBezTo>
                    <a:pt x="228" y="164"/>
                    <a:pt x="229" y="164"/>
                    <a:pt x="230" y="165"/>
                  </a:cubicBezTo>
                  <a:cubicBezTo>
                    <a:pt x="230" y="165"/>
                    <a:pt x="230" y="166"/>
                    <a:pt x="231" y="166"/>
                  </a:cubicBezTo>
                  <a:cubicBezTo>
                    <a:pt x="231" y="166"/>
                    <a:pt x="232" y="166"/>
                    <a:pt x="233" y="167"/>
                  </a:cubicBezTo>
                  <a:cubicBezTo>
                    <a:pt x="233" y="167"/>
                    <a:pt x="232" y="168"/>
                    <a:pt x="234" y="168"/>
                  </a:cubicBezTo>
                  <a:cubicBezTo>
                    <a:pt x="235" y="168"/>
                    <a:pt x="234" y="169"/>
                    <a:pt x="235" y="170"/>
                  </a:cubicBezTo>
                  <a:cubicBezTo>
                    <a:pt x="238" y="169"/>
                    <a:pt x="238" y="171"/>
                    <a:pt x="242" y="171"/>
                  </a:cubicBezTo>
                  <a:cubicBezTo>
                    <a:pt x="243" y="172"/>
                    <a:pt x="244" y="173"/>
                    <a:pt x="244" y="174"/>
                  </a:cubicBezTo>
                  <a:cubicBezTo>
                    <a:pt x="248" y="177"/>
                    <a:pt x="260" y="176"/>
                    <a:pt x="267" y="175"/>
                  </a:cubicBezTo>
                  <a:cubicBezTo>
                    <a:pt x="268" y="176"/>
                    <a:pt x="268" y="175"/>
                    <a:pt x="268" y="174"/>
                  </a:cubicBezTo>
                  <a:cubicBezTo>
                    <a:pt x="270" y="174"/>
                    <a:pt x="275" y="175"/>
                    <a:pt x="274" y="173"/>
                  </a:cubicBezTo>
                  <a:cubicBezTo>
                    <a:pt x="276" y="174"/>
                    <a:pt x="276" y="175"/>
                    <a:pt x="275" y="176"/>
                  </a:cubicBezTo>
                  <a:cubicBezTo>
                    <a:pt x="275" y="176"/>
                    <a:pt x="274" y="176"/>
                    <a:pt x="274" y="176"/>
                  </a:cubicBezTo>
                  <a:cubicBezTo>
                    <a:pt x="274" y="177"/>
                    <a:pt x="275" y="178"/>
                    <a:pt x="274" y="179"/>
                  </a:cubicBezTo>
                  <a:cubicBezTo>
                    <a:pt x="274" y="179"/>
                    <a:pt x="272" y="179"/>
                    <a:pt x="272" y="179"/>
                  </a:cubicBezTo>
                  <a:cubicBezTo>
                    <a:pt x="272" y="179"/>
                    <a:pt x="272" y="182"/>
                    <a:pt x="271" y="182"/>
                  </a:cubicBezTo>
                  <a:cubicBezTo>
                    <a:pt x="271" y="183"/>
                    <a:pt x="268" y="183"/>
                    <a:pt x="269" y="185"/>
                  </a:cubicBezTo>
                  <a:cubicBezTo>
                    <a:pt x="266" y="185"/>
                    <a:pt x="268" y="187"/>
                    <a:pt x="264" y="187"/>
                  </a:cubicBezTo>
                  <a:cubicBezTo>
                    <a:pt x="265" y="189"/>
                    <a:pt x="263" y="189"/>
                    <a:pt x="263" y="190"/>
                  </a:cubicBezTo>
                  <a:cubicBezTo>
                    <a:pt x="260" y="189"/>
                    <a:pt x="262" y="192"/>
                    <a:pt x="258" y="191"/>
                  </a:cubicBezTo>
                  <a:cubicBezTo>
                    <a:pt x="258" y="192"/>
                    <a:pt x="258" y="192"/>
                    <a:pt x="258" y="193"/>
                  </a:cubicBezTo>
                  <a:cubicBezTo>
                    <a:pt x="258" y="193"/>
                    <a:pt x="257" y="192"/>
                    <a:pt x="256" y="192"/>
                  </a:cubicBezTo>
                  <a:cubicBezTo>
                    <a:pt x="254" y="193"/>
                    <a:pt x="256" y="193"/>
                    <a:pt x="252" y="194"/>
                  </a:cubicBezTo>
                  <a:cubicBezTo>
                    <a:pt x="252" y="194"/>
                    <a:pt x="249" y="194"/>
                    <a:pt x="249" y="194"/>
                  </a:cubicBezTo>
                  <a:cubicBezTo>
                    <a:pt x="249" y="194"/>
                    <a:pt x="249" y="195"/>
                    <a:pt x="249" y="195"/>
                  </a:cubicBezTo>
                  <a:cubicBezTo>
                    <a:pt x="248" y="195"/>
                    <a:pt x="246" y="195"/>
                    <a:pt x="245" y="196"/>
                  </a:cubicBezTo>
                  <a:cubicBezTo>
                    <a:pt x="243" y="197"/>
                    <a:pt x="242" y="198"/>
                    <a:pt x="238" y="198"/>
                  </a:cubicBezTo>
                  <a:cubicBezTo>
                    <a:pt x="239" y="200"/>
                    <a:pt x="237" y="200"/>
                    <a:pt x="237" y="201"/>
                  </a:cubicBezTo>
                  <a:cubicBezTo>
                    <a:pt x="236" y="201"/>
                    <a:pt x="236" y="201"/>
                    <a:pt x="235" y="201"/>
                  </a:cubicBezTo>
                  <a:cubicBezTo>
                    <a:pt x="235" y="201"/>
                    <a:pt x="233" y="202"/>
                    <a:pt x="234" y="202"/>
                  </a:cubicBezTo>
                  <a:cubicBezTo>
                    <a:pt x="235" y="203"/>
                    <a:pt x="233" y="202"/>
                    <a:pt x="233" y="204"/>
                  </a:cubicBezTo>
                  <a:cubicBezTo>
                    <a:pt x="232" y="204"/>
                    <a:pt x="231" y="204"/>
                    <a:pt x="231" y="204"/>
                  </a:cubicBezTo>
                  <a:cubicBezTo>
                    <a:pt x="230" y="204"/>
                    <a:pt x="231" y="205"/>
                    <a:pt x="231" y="205"/>
                  </a:cubicBezTo>
                  <a:cubicBezTo>
                    <a:pt x="230" y="206"/>
                    <a:pt x="228" y="209"/>
                    <a:pt x="229" y="210"/>
                  </a:cubicBezTo>
                  <a:cubicBezTo>
                    <a:pt x="229" y="211"/>
                    <a:pt x="230" y="212"/>
                    <a:pt x="231" y="212"/>
                  </a:cubicBezTo>
                  <a:cubicBezTo>
                    <a:pt x="231" y="214"/>
                    <a:pt x="230" y="214"/>
                    <a:pt x="231" y="215"/>
                  </a:cubicBezTo>
                  <a:cubicBezTo>
                    <a:pt x="231" y="215"/>
                    <a:pt x="232" y="217"/>
                    <a:pt x="233" y="217"/>
                  </a:cubicBezTo>
                  <a:cubicBezTo>
                    <a:pt x="235" y="217"/>
                    <a:pt x="229" y="219"/>
                    <a:pt x="235" y="220"/>
                  </a:cubicBezTo>
                  <a:cubicBezTo>
                    <a:pt x="234" y="222"/>
                    <a:pt x="235" y="224"/>
                    <a:pt x="235" y="226"/>
                  </a:cubicBezTo>
                  <a:cubicBezTo>
                    <a:pt x="234" y="227"/>
                    <a:pt x="231" y="229"/>
                    <a:pt x="232" y="230"/>
                  </a:cubicBezTo>
                  <a:cubicBezTo>
                    <a:pt x="229" y="230"/>
                    <a:pt x="226" y="231"/>
                    <a:pt x="225" y="232"/>
                  </a:cubicBezTo>
                  <a:cubicBezTo>
                    <a:pt x="224" y="232"/>
                    <a:pt x="224" y="232"/>
                    <a:pt x="225" y="232"/>
                  </a:cubicBezTo>
                  <a:cubicBezTo>
                    <a:pt x="225" y="233"/>
                    <a:pt x="223" y="233"/>
                    <a:pt x="222" y="233"/>
                  </a:cubicBezTo>
                  <a:cubicBezTo>
                    <a:pt x="221" y="233"/>
                    <a:pt x="221" y="234"/>
                    <a:pt x="221" y="234"/>
                  </a:cubicBezTo>
                  <a:cubicBezTo>
                    <a:pt x="220" y="234"/>
                    <a:pt x="219" y="233"/>
                    <a:pt x="219" y="234"/>
                  </a:cubicBezTo>
                  <a:cubicBezTo>
                    <a:pt x="219" y="234"/>
                    <a:pt x="217" y="234"/>
                    <a:pt x="217" y="234"/>
                  </a:cubicBezTo>
                  <a:cubicBezTo>
                    <a:pt x="216" y="235"/>
                    <a:pt x="215" y="236"/>
                    <a:pt x="213" y="236"/>
                  </a:cubicBezTo>
                  <a:cubicBezTo>
                    <a:pt x="211" y="238"/>
                    <a:pt x="213" y="242"/>
                    <a:pt x="214" y="246"/>
                  </a:cubicBezTo>
                  <a:cubicBezTo>
                    <a:pt x="213" y="247"/>
                    <a:pt x="212" y="247"/>
                    <a:pt x="212" y="246"/>
                  </a:cubicBezTo>
                  <a:cubicBezTo>
                    <a:pt x="211" y="246"/>
                    <a:pt x="211" y="247"/>
                    <a:pt x="211" y="247"/>
                  </a:cubicBezTo>
                  <a:cubicBezTo>
                    <a:pt x="210" y="248"/>
                    <a:pt x="208" y="247"/>
                    <a:pt x="208" y="248"/>
                  </a:cubicBezTo>
                  <a:cubicBezTo>
                    <a:pt x="208" y="249"/>
                    <a:pt x="204" y="248"/>
                    <a:pt x="203" y="249"/>
                  </a:cubicBezTo>
                  <a:cubicBezTo>
                    <a:pt x="203" y="250"/>
                    <a:pt x="203" y="251"/>
                    <a:pt x="203" y="252"/>
                  </a:cubicBezTo>
                  <a:cubicBezTo>
                    <a:pt x="201" y="252"/>
                    <a:pt x="202" y="254"/>
                    <a:pt x="201" y="255"/>
                  </a:cubicBezTo>
                  <a:cubicBezTo>
                    <a:pt x="201" y="255"/>
                    <a:pt x="199" y="255"/>
                    <a:pt x="199" y="255"/>
                  </a:cubicBezTo>
                  <a:cubicBezTo>
                    <a:pt x="198" y="256"/>
                    <a:pt x="199" y="257"/>
                    <a:pt x="197" y="258"/>
                  </a:cubicBezTo>
                  <a:cubicBezTo>
                    <a:pt x="197" y="258"/>
                    <a:pt x="197" y="258"/>
                    <a:pt x="197" y="258"/>
                  </a:cubicBezTo>
                  <a:cubicBezTo>
                    <a:pt x="197" y="259"/>
                    <a:pt x="195" y="258"/>
                    <a:pt x="195" y="258"/>
                  </a:cubicBezTo>
                  <a:cubicBezTo>
                    <a:pt x="195" y="259"/>
                    <a:pt x="195" y="260"/>
                    <a:pt x="195" y="260"/>
                  </a:cubicBezTo>
                  <a:cubicBezTo>
                    <a:pt x="195" y="260"/>
                    <a:pt x="193" y="260"/>
                    <a:pt x="193" y="260"/>
                  </a:cubicBezTo>
                  <a:cubicBezTo>
                    <a:pt x="193" y="260"/>
                    <a:pt x="193" y="261"/>
                    <a:pt x="193" y="261"/>
                  </a:cubicBezTo>
                  <a:cubicBezTo>
                    <a:pt x="193" y="261"/>
                    <a:pt x="191" y="261"/>
                    <a:pt x="191" y="261"/>
                  </a:cubicBezTo>
                  <a:cubicBezTo>
                    <a:pt x="190" y="261"/>
                    <a:pt x="189" y="262"/>
                    <a:pt x="189" y="262"/>
                  </a:cubicBezTo>
                  <a:cubicBezTo>
                    <a:pt x="189" y="263"/>
                    <a:pt x="188" y="263"/>
                    <a:pt x="187" y="263"/>
                  </a:cubicBezTo>
                  <a:cubicBezTo>
                    <a:pt x="187" y="263"/>
                    <a:pt x="187" y="264"/>
                    <a:pt x="187" y="264"/>
                  </a:cubicBezTo>
                  <a:cubicBezTo>
                    <a:pt x="187" y="264"/>
                    <a:pt x="185" y="264"/>
                    <a:pt x="185" y="264"/>
                  </a:cubicBezTo>
                  <a:cubicBezTo>
                    <a:pt x="184" y="264"/>
                    <a:pt x="184" y="265"/>
                    <a:pt x="183" y="265"/>
                  </a:cubicBezTo>
                  <a:cubicBezTo>
                    <a:pt x="183" y="265"/>
                    <a:pt x="181" y="266"/>
                    <a:pt x="181" y="266"/>
                  </a:cubicBezTo>
                  <a:cubicBezTo>
                    <a:pt x="181" y="266"/>
                    <a:pt x="178" y="266"/>
                    <a:pt x="178" y="266"/>
                  </a:cubicBezTo>
                  <a:cubicBezTo>
                    <a:pt x="177" y="266"/>
                    <a:pt x="177" y="266"/>
                    <a:pt x="176" y="266"/>
                  </a:cubicBezTo>
                  <a:cubicBezTo>
                    <a:pt x="175" y="267"/>
                    <a:pt x="174" y="267"/>
                    <a:pt x="172" y="267"/>
                  </a:cubicBezTo>
                  <a:cubicBezTo>
                    <a:pt x="171" y="267"/>
                    <a:pt x="165" y="268"/>
                    <a:pt x="163" y="267"/>
                  </a:cubicBezTo>
                  <a:cubicBezTo>
                    <a:pt x="162" y="267"/>
                    <a:pt x="163" y="267"/>
                    <a:pt x="163" y="267"/>
                  </a:cubicBezTo>
                  <a:cubicBezTo>
                    <a:pt x="162" y="268"/>
                    <a:pt x="160" y="267"/>
                    <a:pt x="156" y="268"/>
                  </a:cubicBezTo>
                  <a:cubicBezTo>
                    <a:pt x="155" y="268"/>
                    <a:pt x="156" y="268"/>
                    <a:pt x="156" y="268"/>
                  </a:cubicBezTo>
                  <a:cubicBezTo>
                    <a:pt x="155" y="269"/>
                    <a:pt x="150" y="268"/>
                    <a:pt x="147" y="268"/>
                  </a:cubicBezTo>
                  <a:cubicBezTo>
                    <a:pt x="147" y="265"/>
                    <a:pt x="143" y="264"/>
                    <a:pt x="145" y="262"/>
                  </a:cubicBezTo>
                  <a:cubicBezTo>
                    <a:pt x="143" y="261"/>
                    <a:pt x="141" y="260"/>
                    <a:pt x="141" y="258"/>
                  </a:cubicBezTo>
                  <a:cubicBezTo>
                    <a:pt x="138" y="260"/>
                    <a:pt x="141" y="259"/>
                    <a:pt x="139" y="257"/>
                  </a:cubicBezTo>
                  <a:cubicBezTo>
                    <a:pt x="138" y="254"/>
                    <a:pt x="132" y="253"/>
                    <a:pt x="134" y="250"/>
                  </a:cubicBezTo>
                  <a:cubicBezTo>
                    <a:pt x="133" y="249"/>
                    <a:pt x="133" y="251"/>
                    <a:pt x="133" y="251"/>
                  </a:cubicBezTo>
                  <a:cubicBezTo>
                    <a:pt x="130" y="250"/>
                    <a:pt x="133" y="247"/>
                    <a:pt x="131" y="249"/>
                  </a:cubicBezTo>
                  <a:cubicBezTo>
                    <a:pt x="129" y="248"/>
                    <a:pt x="129" y="246"/>
                    <a:pt x="130" y="245"/>
                  </a:cubicBezTo>
                  <a:cubicBezTo>
                    <a:pt x="130" y="244"/>
                    <a:pt x="130" y="243"/>
                    <a:pt x="129" y="241"/>
                  </a:cubicBezTo>
                  <a:cubicBezTo>
                    <a:pt x="129" y="240"/>
                    <a:pt x="126" y="241"/>
                    <a:pt x="126" y="241"/>
                  </a:cubicBezTo>
                  <a:cubicBezTo>
                    <a:pt x="125" y="240"/>
                    <a:pt x="128" y="239"/>
                    <a:pt x="124" y="240"/>
                  </a:cubicBezTo>
                  <a:cubicBezTo>
                    <a:pt x="123" y="239"/>
                    <a:pt x="124" y="238"/>
                    <a:pt x="124" y="238"/>
                  </a:cubicBezTo>
                  <a:cubicBezTo>
                    <a:pt x="123" y="238"/>
                    <a:pt x="122" y="238"/>
                    <a:pt x="122" y="238"/>
                  </a:cubicBezTo>
                  <a:cubicBezTo>
                    <a:pt x="122" y="238"/>
                    <a:pt x="124" y="236"/>
                    <a:pt x="121" y="237"/>
                  </a:cubicBezTo>
                  <a:cubicBezTo>
                    <a:pt x="120" y="236"/>
                    <a:pt x="122" y="236"/>
                    <a:pt x="122" y="235"/>
                  </a:cubicBezTo>
                  <a:cubicBezTo>
                    <a:pt x="120" y="234"/>
                    <a:pt x="122" y="232"/>
                    <a:pt x="119" y="233"/>
                  </a:cubicBezTo>
                  <a:cubicBezTo>
                    <a:pt x="118" y="228"/>
                    <a:pt x="119" y="227"/>
                    <a:pt x="124" y="224"/>
                  </a:cubicBezTo>
                  <a:cubicBezTo>
                    <a:pt x="123" y="223"/>
                    <a:pt x="125" y="221"/>
                    <a:pt x="123" y="222"/>
                  </a:cubicBezTo>
                  <a:cubicBezTo>
                    <a:pt x="122" y="221"/>
                    <a:pt x="125" y="221"/>
                    <a:pt x="126" y="221"/>
                  </a:cubicBezTo>
                  <a:cubicBezTo>
                    <a:pt x="126" y="221"/>
                    <a:pt x="125" y="220"/>
                    <a:pt x="127" y="220"/>
                  </a:cubicBezTo>
                  <a:cubicBezTo>
                    <a:pt x="126" y="219"/>
                    <a:pt x="126" y="215"/>
                    <a:pt x="125" y="216"/>
                  </a:cubicBezTo>
                  <a:cubicBezTo>
                    <a:pt x="123" y="215"/>
                    <a:pt x="124" y="214"/>
                    <a:pt x="124" y="213"/>
                  </a:cubicBezTo>
                  <a:cubicBezTo>
                    <a:pt x="124" y="212"/>
                    <a:pt x="124" y="211"/>
                    <a:pt x="124" y="210"/>
                  </a:cubicBezTo>
                  <a:cubicBezTo>
                    <a:pt x="123" y="209"/>
                    <a:pt x="122" y="210"/>
                    <a:pt x="122" y="209"/>
                  </a:cubicBezTo>
                  <a:cubicBezTo>
                    <a:pt x="121" y="209"/>
                    <a:pt x="123" y="209"/>
                    <a:pt x="123" y="208"/>
                  </a:cubicBezTo>
                  <a:cubicBezTo>
                    <a:pt x="123" y="209"/>
                    <a:pt x="122" y="208"/>
                    <a:pt x="122" y="208"/>
                  </a:cubicBezTo>
                  <a:cubicBezTo>
                    <a:pt x="122" y="207"/>
                    <a:pt x="121" y="207"/>
                    <a:pt x="120" y="207"/>
                  </a:cubicBezTo>
                  <a:cubicBezTo>
                    <a:pt x="119" y="206"/>
                    <a:pt x="120" y="206"/>
                    <a:pt x="120" y="206"/>
                  </a:cubicBezTo>
                  <a:cubicBezTo>
                    <a:pt x="120" y="205"/>
                    <a:pt x="117" y="205"/>
                    <a:pt x="118" y="205"/>
                  </a:cubicBezTo>
                  <a:cubicBezTo>
                    <a:pt x="118" y="205"/>
                    <a:pt x="119" y="205"/>
                    <a:pt x="119" y="205"/>
                  </a:cubicBezTo>
                  <a:cubicBezTo>
                    <a:pt x="117" y="204"/>
                    <a:pt x="116" y="204"/>
                    <a:pt x="114" y="203"/>
                  </a:cubicBezTo>
                  <a:cubicBezTo>
                    <a:pt x="113" y="203"/>
                    <a:pt x="114" y="203"/>
                    <a:pt x="113" y="203"/>
                  </a:cubicBezTo>
                  <a:cubicBezTo>
                    <a:pt x="112" y="203"/>
                    <a:pt x="112" y="201"/>
                    <a:pt x="110" y="202"/>
                  </a:cubicBezTo>
                  <a:cubicBezTo>
                    <a:pt x="108" y="198"/>
                    <a:pt x="110" y="194"/>
                    <a:pt x="110" y="190"/>
                  </a:cubicBezTo>
                  <a:cubicBezTo>
                    <a:pt x="109" y="189"/>
                    <a:pt x="107" y="190"/>
                    <a:pt x="108" y="188"/>
                  </a:cubicBezTo>
                  <a:cubicBezTo>
                    <a:pt x="102" y="188"/>
                    <a:pt x="97" y="188"/>
                    <a:pt x="94" y="187"/>
                  </a:cubicBezTo>
                  <a:cubicBezTo>
                    <a:pt x="95" y="184"/>
                    <a:pt x="91" y="187"/>
                    <a:pt x="92" y="185"/>
                  </a:cubicBezTo>
                  <a:cubicBezTo>
                    <a:pt x="88" y="184"/>
                    <a:pt x="86" y="184"/>
                    <a:pt x="81" y="184"/>
                  </a:cubicBezTo>
                  <a:cubicBezTo>
                    <a:pt x="80" y="184"/>
                    <a:pt x="79" y="184"/>
                    <a:pt x="77" y="185"/>
                  </a:cubicBezTo>
                  <a:cubicBezTo>
                    <a:pt x="77" y="185"/>
                    <a:pt x="74" y="185"/>
                    <a:pt x="71" y="185"/>
                  </a:cubicBezTo>
                  <a:cubicBezTo>
                    <a:pt x="73" y="186"/>
                    <a:pt x="74" y="186"/>
                    <a:pt x="69" y="186"/>
                  </a:cubicBezTo>
                  <a:cubicBezTo>
                    <a:pt x="66" y="186"/>
                    <a:pt x="64" y="187"/>
                    <a:pt x="58" y="187"/>
                  </a:cubicBezTo>
                  <a:cubicBezTo>
                    <a:pt x="57" y="187"/>
                    <a:pt x="57" y="187"/>
                    <a:pt x="55" y="187"/>
                  </a:cubicBezTo>
                  <a:cubicBezTo>
                    <a:pt x="49" y="186"/>
                    <a:pt x="42" y="188"/>
                    <a:pt x="36" y="188"/>
                  </a:cubicBezTo>
                  <a:cubicBezTo>
                    <a:pt x="37" y="186"/>
                    <a:pt x="33" y="186"/>
                    <a:pt x="31" y="186"/>
                  </a:cubicBezTo>
                  <a:cubicBezTo>
                    <a:pt x="31" y="186"/>
                    <a:pt x="32" y="185"/>
                    <a:pt x="31" y="185"/>
                  </a:cubicBezTo>
                  <a:cubicBezTo>
                    <a:pt x="31" y="185"/>
                    <a:pt x="29" y="185"/>
                    <a:pt x="29" y="185"/>
                  </a:cubicBezTo>
                  <a:cubicBezTo>
                    <a:pt x="28" y="185"/>
                    <a:pt x="29" y="184"/>
                    <a:pt x="29" y="184"/>
                  </a:cubicBezTo>
                  <a:cubicBezTo>
                    <a:pt x="28" y="184"/>
                    <a:pt x="27" y="184"/>
                    <a:pt x="27" y="184"/>
                  </a:cubicBezTo>
                  <a:cubicBezTo>
                    <a:pt x="27" y="184"/>
                    <a:pt x="25" y="183"/>
                    <a:pt x="25" y="183"/>
                  </a:cubicBezTo>
                  <a:cubicBezTo>
                    <a:pt x="24" y="182"/>
                    <a:pt x="25" y="182"/>
                    <a:pt x="24" y="182"/>
                  </a:cubicBezTo>
                  <a:cubicBezTo>
                    <a:pt x="23" y="182"/>
                    <a:pt x="23" y="182"/>
                    <a:pt x="23" y="181"/>
                  </a:cubicBezTo>
                  <a:cubicBezTo>
                    <a:pt x="22" y="181"/>
                    <a:pt x="21" y="181"/>
                    <a:pt x="21" y="181"/>
                  </a:cubicBezTo>
                  <a:cubicBezTo>
                    <a:pt x="20" y="181"/>
                    <a:pt x="21" y="180"/>
                    <a:pt x="21" y="180"/>
                  </a:cubicBezTo>
                  <a:cubicBezTo>
                    <a:pt x="20" y="179"/>
                    <a:pt x="19" y="180"/>
                    <a:pt x="19" y="179"/>
                  </a:cubicBezTo>
                  <a:cubicBezTo>
                    <a:pt x="19" y="179"/>
                    <a:pt x="19" y="179"/>
                    <a:pt x="20" y="179"/>
                  </a:cubicBezTo>
                  <a:cubicBezTo>
                    <a:pt x="18" y="177"/>
                    <a:pt x="14" y="178"/>
                    <a:pt x="15" y="176"/>
                  </a:cubicBezTo>
                  <a:cubicBezTo>
                    <a:pt x="10" y="177"/>
                    <a:pt x="12" y="174"/>
                    <a:pt x="8" y="174"/>
                  </a:cubicBezTo>
                  <a:cubicBezTo>
                    <a:pt x="8" y="174"/>
                    <a:pt x="9" y="174"/>
                    <a:pt x="9" y="173"/>
                  </a:cubicBezTo>
                  <a:cubicBezTo>
                    <a:pt x="8" y="172"/>
                    <a:pt x="6" y="173"/>
                    <a:pt x="5" y="173"/>
                  </a:cubicBezTo>
                  <a:cubicBezTo>
                    <a:pt x="6" y="172"/>
                    <a:pt x="3" y="171"/>
                    <a:pt x="3" y="171"/>
                  </a:cubicBezTo>
                  <a:cubicBezTo>
                    <a:pt x="3" y="170"/>
                    <a:pt x="4" y="170"/>
                    <a:pt x="3" y="169"/>
                  </a:cubicBezTo>
                  <a:cubicBezTo>
                    <a:pt x="2" y="169"/>
                    <a:pt x="2" y="169"/>
                    <a:pt x="2" y="169"/>
                  </a:cubicBezTo>
                  <a:cubicBezTo>
                    <a:pt x="2" y="168"/>
                    <a:pt x="1" y="167"/>
                    <a:pt x="0" y="167"/>
                  </a:cubicBezTo>
                  <a:cubicBezTo>
                    <a:pt x="0" y="166"/>
                    <a:pt x="2" y="166"/>
                    <a:pt x="3" y="166"/>
                  </a:cubicBezTo>
                  <a:cubicBezTo>
                    <a:pt x="4" y="166"/>
                    <a:pt x="3" y="165"/>
                    <a:pt x="5" y="165"/>
                  </a:cubicBezTo>
                  <a:cubicBezTo>
                    <a:pt x="5" y="162"/>
                    <a:pt x="5" y="159"/>
                    <a:pt x="5" y="156"/>
                  </a:cubicBezTo>
                  <a:cubicBezTo>
                    <a:pt x="5" y="156"/>
                    <a:pt x="3" y="156"/>
                    <a:pt x="3" y="156"/>
                  </a:cubicBezTo>
                  <a:cubicBezTo>
                    <a:pt x="3" y="156"/>
                    <a:pt x="4" y="155"/>
                    <a:pt x="4" y="155"/>
                  </a:cubicBezTo>
                  <a:cubicBezTo>
                    <a:pt x="4" y="154"/>
                    <a:pt x="2" y="154"/>
                    <a:pt x="3" y="153"/>
                  </a:cubicBezTo>
                  <a:cubicBezTo>
                    <a:pt x="6" y="155"/>
                    <a:pt x="3" y="150"/>
                    <a:pt x="7" y="152"/>
                  </a:cubicBezTo>
                  <a:cubicBezTo>
                    <a:pt x="7" y="151"/>
                    <a:pt x="6" y="149"/>
                    <a:pt x="8" y="149"/>
                  </a:cubicBezTo>
                  <a:cubicBezTo>
                    <a:pt x="8" y="149"/>
                    <a:pt x="10" y="149"/>
                    <a:pt x="10" y="149"/>
                  </a:cubicBezTo>
                  <a:cubicBezTo>
                    <a:pt x="10" y="148"/>
                    <a:pt x="8" y="148"/>
                    <a:pt x="9" y="147"/>
                  </a:cubicBezTo>
                  <a:cubicBezTo>
                    <a:pt x="12" y="147"/>
                    <a:pt x="12" y="144"/>
                    <a:pt x="16" y="144"/>
                  </a:cubicBezTo>
                  <a:cubicBezTo>
                    <a:pt x="16" y="142"/>
                    <a:pt x="19" y="142"/>
                    <a:pt x="19" y="140"/>
                  </a:cubicBezTo>
                  <a:cubicBezTo>
                    <a:pt x="20" y="141"/>
                    <a:pt x="21" y="140"/>
                    <a:pt x="21" y="139"/>
                  </a:cubicBezTo>
                  <a:cubicBezTo>
                    <a:pt x="27" y="139"/>
                    <a:pt x="31" y="138"/>
                    <a:pt x="31" y="135"/>
                  </a:cubicBezTo>
                  <a:cubicBezTo>
                    <a:pt x="34" y="135"/>
                    <a:pt x="31" y="132"/>
                    <a:pt x="34" y="132"/>
                  </a:cubicBezTo>
                  <a:cubicBezTo>
                    <a:pt x="34" y="131"/>
                    <a:pt x="34" y="130"/>
                    <a:pt x="34" y="129"/>
                  </a:cubicBezTo>
                  <a:cubicBezTo>
                    <a:pt x="36" y="129"/>
                    <a:pt x="37" y="129"/>
                    <a:pt x="38" y="129"/>
                  </a:cubicBezTo>
                  <a:cubicBezTo>
                    <a:pt x="40" y="128"/>
                    <a:pt x="42" y="127"/>
                    <a:pt x="43" y="126"/>
                  </a:cubicBezTo>
                  <a:cubicBezTo>
                    <a:pt x="44" y="126"/>
                    <a:pt x="44" y="126"/>
                    <a:pt x="44" y="125"/>
                  </a:cubicBezTo>
                  <a:cubicBezTo>
                    <a:pt x="44" y="125"/>
                    <a:pt x="47" y="125"/>
                    <a:pt x="46" y="124"/>
                  </a:cubicBezTo>
                  <a:cubicBezTo>
                    <a:pt x="51" y="124"/>
                    <a:pt x="51" y="123"/>
                    <a:pt x="55" y="123"/>
                  </a:cubicBezTo>
                  <a:cubicBezTo>
                    <a:pt x="54" y="125"/>
                    <a:pt x="60" y="123"/>
                    <a:pt x="58" y="125"/>
                  </a:cubicBezTo>
                  <a:cubicBezTo>
                    <a:pt x="60" y="124"/>
                    <a:pt x="68" y="125"/>
                    <a:pt x="68" y="123"/>
                  </a:cubicBezTo>
                  <a:cubicBezTo>
                    <a:pt x="73" y="123"/>
                    <a:pt x="77" y="123"/>
                    <a:pt x="79" y="121"/>
                  </a:cubicBezTo>
                  <a:cubicBezTo>
                    <a:pt x="80" y="121"/>
                    <a:pt x="82" y="121"/>
                    <a:pt x="82" y="121"/>
                  </a:cubicBezTo>
                  <a:cubicBezTo>
                    <a:pt x="84" y="121"/>
                    <a:pt x="84" y="121"/>
                    <a:pt x="86" y="121"/>
                  </a:cubicBezTo>
                  <a:cubicBezTo>
                    <a:pt x="88" y="121"/>
                    <a:pt x="90" y="120"/>
                    <a:pt x="92" y="121"/>
                  </a:cubicBezTo>
                  <a:cubicBezTo>
                    <a:pt x="92" y="121"/>
                    <a:pt x="92" y="121"/>
                    <a:pt x="93" y="121"/>
                  </a:cubicBezTo>
                  <a:cubicBezTo>
                    <a:pt x="95" y="121"/>
                    <a:pt x="99" y="122"/>
                    <a:pt x="104" y="122"/>
                  </a:cubicBezTo>
                  <a:cubicBezTo>
                    <a:pt x="106" y="121"/>
                    <a:pt x="109" y="120"/>
                    <a:pt x="111" y="121"/>
                  </a:cubicBezTo>
                  <a:cubicBezTo>
                    <a:pt x="112" y="122"/>
                    <a:pt x="112" y="121"/>
                    <a:pt x="115" y="121"/>
                  </a:cubicBezTo>
                  <a:cubicBezTo>
                    <a:pt x="115" y="121"/>
                    <a:pt x="116" y="122"/>
                    <a:pt x="116" y="122"/>
                  </a:cubicBezTo>
                  <a:cubicBezTo>
                    <a:pt x="116" y="122"/>
                    <a:pt x="114" y="122"/>
                    <a:pt x="114" y="122"/>
                  </a:cubicBezTo>
                  <a:cubicBezTo>
                    <a:pt x="114" y="123"/>
                    <a:pt x="115" y="123"/>
                    <a:pt x="115" y="123"/>
                  </a:cubicBezTo>
                  <a:cubicBezTo>
                    <a:pt x="115" y="123"/>
                    <a:pt x="114" y="123"/>
                    <a:pt x="114" y="123"/>
                  </a:cubicBezTo>
                  <a:cubicBezTo>
                    <a:pt x="114" y="124"/>
                    <a:pt x="115" y="124"/>
                    <a:pt x="115" y="124"/>
                  </a:cubicBezTo>
                  <a:cubicBezTo>
                    <a:pt x="115" y="126"/>
                    <a:pt x="113" y="127"/>
                    <a:pt x="116" y="128"/>
                  </a:cubicBezTo>
                  <a:cubicBezTo>
                    <a:pt x="116" y="129"/>
                    <a:pt x="117" y="128"/>
                    <a:pt x="119" y="129"/>
                  </a:cubicBezTo>
                  <a:cubicBezTo>
                    <a:pt x="118" y="129"/>
                    <a:pt x="120" y="129"/>
                    <a:pt x="121" y="129"/>
                  </a:cubicBezTo>
                  <a:cubicBezTo>
                    <a:pt x="121" y="129"/>
                    <a:pt x="120" y="130"/>
                    <a:pt x="121" y="130"/>
                  </a:cubicBezTo>
                  <a:cubicBezTo>
                    <a:pt x="122" y="131"/>
                    <a:pt x="124" y="130"/>
                    <a:pt x="124" y="131"/>
                  </a:cubicBezTo>
                  <a:cubicBezTo>
                    <a:pt x="127" y="130"/>
                    <a:pt x="129" y="132"/>
                    <a:pt x="131" y="131"/>
                  </a:cubicBezTo>
                  <a:cubicBezTo>
                    <a:pt x="132" y="131"/>
                    <a:pt x="131" y="132"/>
                    <a:pt x="132" y="132"/>
                  </a:cubicBezTo>
                  <a:cubicBezTo>
                    <a:pt x="133" y="132"/>
                    <a:pt x="134" y="132"/>
                    <a:pt x="136" y="132"/>
                  </a:cubicBezTo>
                  <a:cubicBezTo>
                    <a:pt x="137" y="132"/>
                    <a:pt x="137" y="133"/>
                    <a:pt x="137" y="133"/>
                  </a:cubicBezTo>
                  <a:cubicBezTo>
                    <a:pt x="138" y="133"/>
                    <a:pt x="139" y="133"/>
                    <a:pt x="139" y="133"/>
                  </a:cubicBezTo>
                  <a:cubicBezTo>
                    <a:pt x="140" y="134"/>
                    <a:pt x="141" y="133"/>
                    <a:pt x="142" y="134"/>
                  </a:cubicBezTo>
                  <a:cubicBezTo>
                    <a:pt x="143" y="134"/>
                    <a:pt x="143" y="135"/>
                    <a:pt x="143" y="135"/>
                  </a:cubicBezTo>
                  <a:cubicBezTo>
                    <a:pt x="144" y="135"/>
                    <a:pt x="145" y="134"/>
                    <a:pt x="146" y="134"/>
                  </a:cubicBezTo>
                  <a:cubicBezTo>
                    <a:pt x="146" y="134"/>
                    <a:pt x="147" y="135"/>
                    <a:pt x="147" y="135"/>
                  </a:cubicBezTo>
                  <a:cubicBezTo>
                    <a:pt x="148" y="135"/>
                    <a:pt x="149" y="135"/>
                    <a:pt x="149" y="135"/>
                  </a:cubicBezTo>
                  <a:cubicBezTo>
                    <a:pt x="150" y="134"/>
                    <a:pt x="151" y="134"/>
                    <a:pt x="151" y="134"/>
                  </a:cubicBezTo>
                  <a:cubicBezTo>
                    <a:pt x="151" y="134"/>
                    <a:pt x="153" y="133"/>
                    <a:pt x="152" y="133"/>
                  </a:cubicBezTo>
                  <a:cubicBezTo>
                    <a:pt x="150" y="132"/>
                    <a:pt x="155" y="132"/>
                    <a:pt x="155" y="131"/>
                  </a:cubicBezTo>
                  <a:cubicBezTo>
                    <a:pt x="158" y="131"/>
                    <a:pt x="158" y="130"/>
                    <a:pt x="161" y="130"/>
                  </a:cubicBezTo>
                  <a:cubicBezTo>
                    <a:pt x="162" y="130"/>
                    <a:pt x="162" y="131"/>
                    <a:pt x="162" y="131"/>
                  </a:cubicBezTo>
                  <a:cubicBezTo>
                    <a:pt x="163" y="131"/>
                    <a:pt x="165" y="131"/>
                    <a:pt x="166" y="131"/>
                  </a:cubicBezTo>
                  <a:cubicBezTo>
                    <a:pt x="167" y="131"/>
                    <a:pt x="168" y="132"/>
                    <a:pt x="168" y="132"/>
                  </a:cubicBezTo>
                  <a:cubicBezTo>
                    <a:pt x="169" y="132"/>
                    <a:pt x="170" y="131"/>
                    <a:pt x="171" y="131"/>
                  </a:cubicBezTo>
                  <a:cubicBezTo>
                    <a:pt x="171" y="131"/>
                    <a:pt x="171" y="132"/>
                    <a:pt x="171" y="132"/>
                  </a:cubicBezTo>
                  <a:cubicBezTo>
                    <a:pt x="172" y="132"/>
                    <a:pt x="173" y="131"/>
                    <a:pt x="175" y="132"/>
                  </a:cubicBezTo>
                  <a:cubicBezTo>
                    <a:pt x="176" y="132"/>
                    <a:pt x="173" y="132"/>
                    <a:pt x="173" y="132"/>
                  </a:cubicBezTo>
                  <a:cubicBezTo>
                    <a:pt x="174" y="133"/>
                    <a:pt x="180" y="133"/>
                    <a:pt x="183" y="133"/>
                  </a:cubicBezTo>
                  <a:cubicBezTo>
                    <a:pt x="183" y="135"/>
                    <a:pt x="191" y="134"/>
                    <a:pt x="193" y="133"/>
                  </a:cubicBezTo>
                  <a:cubicBezTo>
                    <a:pt x="194" y="134"/>
                    <a:pt x="198" y="133"/>
                    <a:pt x="199" y="133"/>
                  </a:cubicBezTo>
                  <a:cubicBezTo>
                    <a:pt x="200" y="134"/>
                    <a:pt x="199" y="133"/>
                    <a:pt x="201" y="133"/>
                  </a:cubicBezTo>
                  <a:cubicBezTo>
                    <a:pt x="203" y="133"/>
                    <a:pt x="204" y="134"/>
                    <a:pt x="206" y="134"/>
                  </a:cubicBezTo>
                  <a:cubicBezTo>
                    <a:pt x="208" y="134"/>
                    <a:pt x="208" y="133"/>
                    <a:pt x="211" y="133"/>
                  </a:cubicBezTo>
                  <a:cubicBezTo>
                    <a:pt x="212" y="132"/>
                    <a:pt x="211" y="130"/>
                    <a:pt x="214" y="130"/>
                  </a:cubicBezTo>
                  <a:cubicBezTo>
                    <a:pt x="214" y="129"/>
                    <a:pt x="213" y="129"/>
                    <a:pt x="213" y="128"/>
                  </a:cubicBezTo>
                  <a:cubicBezTo>
                    <a:pt x="216" y="128"/>
                    <a:pt x="216" y="125"/>
                    <a:pt x="219" y="126"/>
                  </a:cubicBezTo>
                  <a:cubicBezTo>
                    <a:pt x="219" y="125"/>
                    <a:pt x="218" y="124"/>
                    <a:pt x="215" y="124"/>
                  </a:cubicBezTo>
                  <a:cubicBezTo>
                    <a:pt x="215" y="124"/>
                    <a:pt x="216" y="123"/>
                    <a:pt x="216" y="122"/>
                  </a:cubicBezTo>
                  <a:cubicBezTo>
                    <a:pt x="215" y="121"/>
                    <a:pt x="209" y="121"/>
                    <a:pt x="208" y="120"/>
                  </a:cubicBezTo>
                  <a:cubicBezTo>
                    <a:pt x="206" y="121"/>
                    <a:pt x="203" y="120"/>
                    <a:pt x="202" y="122"/>
                  </a:cubicBezTo>
                  <a:cubicBezTo>
                    <a:pt x="201" y="122"/>
                    <a:pt x="201" y="121"/>
                    <a:pt x="201" y="121"/>
                  </a:cubicBezTo>
                  <a:cubicBezTo>
                    <a:pt x="199" y="120"/>
                    <a:pt x="196" y="121"/>
                    <a:pt x="194" y="121"/>
                  </a:cubicBezTo>
                  <a:cubicBezTo>
                    <a:pt x="193" y="121"/>
                    <a:pt x="193" y="122"/>
                    <a:pt x="191" y="122"/>
                  </a:cubicBezTo>
                  <a:cubicBezTo>
                    <a:pt x="188" y="122"/>
                    <a:pt x="189" y="120"/>
                    <a:pt x="184" y="120"/>
                  </a:cubicBezTo>
                  <a:cubicBezTo>
                    <a:pt x="184" y="119"/>
                    <a:pt x="183" y="119"/>
                    <a:pt x="183" y="118"/>
                  </a:cubicBezTo>
                  <a:cubicBezTo>
                    <a:pt x="182" y="118"/>
                    <a:pt x="181" y="118"/>
                    <a:pt x="181" y="118"/>
                  </a:cubicBezTo>
                  <a:cubicBezTo>
                    <a:pt x="180" y="117"/>
                    <a:pt x="179" y="117"/>
                    <a:pt x="177" y="117"/>
                  </a:cubicBezTo>
                  <a:cubicBezTo>
                    <a:pt x="179" y="115"/>
                    <a:pt x="178" y="113"/>
                    <a:pt x="177" y="111"/>
                  </a:cubicBezTo>
                  <a:cubicBezTo>
                    <a:pt x="174" y="112"/>
                    <a:pt x="171" y="110"/>
                    <a:pt x="171" y="113"/>
                  </a:cubicBezTo>
                  <a:cubicBezTo>
                    <a:pt x="168" y="112"/>
                    <a:pt x="168" y="113"/>
                    <a:pt x="165" y="112"/>
                  </a:cubicBezTo>
                  <a:cubicBezTo>
                    <a:pt x="165" y="113"/>
                    <a:pt x="165" y="113"/>
                    <a:pt x="164" y="113"/>
                  </a:cubicBezTo>
                  <a:cubicBezTo>
                    <a:pt x="165" y="114"/>
                    <a:pt x="166" y="114"/>
                    <a:pt x="166" y="114"/>
                  </a:cubicBezTo>
                  <a:cubicBezTo>
                    <a:pt x="167" y="115"/>
                    <a:pt x="166" y="115"/>
                    <a:pt x="168" y="115"/>
                  </a:cubicBezTo>
                  <a:cubicBezTo>
                    <a:pt x="167" y="117"/>
                    <a:pt x="167" y="116"/>
                    <a:pt x="169" y="117"/>
                  </a:cubicBezTo>
                  <a:cubicBezTo>
                    <a:pt x="170" y="118"/>
                    <a:pt x="168" y="118"/>
                    <a:pt x="167" y="118"/>
                  </a:cubicBezTo>
                  <a:cubicBezTo>
                    <a:pt x="167" y="118"/>
                    <a:pt x="166" y="120"/>
                    <a:pt x="165" y="120"/>
                  </a:cubicBezTo>
                  <a:cubicBezTo>
                    <a:pt x="163" y="119"/>
                    <a:pt x="165" y="121"/>
                    <a:pt x="161" y="121"/>
                  </a:cubicBezTo>
                  <a:cubicBezTo>
                    <a:pt x="161" y="120"/>
                    <a:pt x="160" y="120"/>
                    <a:pt x="159" y="120"/>
                  </a:cubicBezTo>
                  <a:cubicBezTo>
                    <a:pt x="159" y="119"/>
                    <a:pt x="160" y="119"/>
                    <a:pt x="161" y="119"/>
                  </a:cubicBezTo>
                  <a:cubicBezTo>
                    <a:pt x="160" y="118"/>
                    <a:pt x="157" y="117"/>
                    <a:pt x="159" y="116"/>
                  </a:cubicBezTo>
                  <a:cubicBezTo>
                    <a:pt x="158" y="116"/>
                    <a:pt x="156" y="116"/>
                    <a:pt x="155" y="116"/>
                  </a:cubicBezTo>
                  <a:cubicBezTo>
                    <a:pt x="155" y="116"/>
                    <a:pt x="157" y="116"/>
                    <a:pt x="157" y="116"/>
                  </a:cubicBezTo>
                  <a:cubicBezTo>
                    <a:pt x="157" y="116"/>
                    <a:pt x="155" y="114"/>
                    <a:pt x="152" y="114"/>
                  </a:cubicBezTo>
                  <a:cubicBezTo>
                    <a:pt x="153" y="111"/>
                    <a:pt x="150" y="111"/>
                    <a:pt x="150" y="109"/>
                  </a:cubicBezTo>
                  <a:cubicBezTo>
                    <a:pt x="151" y="108"/>
                    <a:pt x="148" y="109"/>
                    <a:pt x="147" y="108"/>
                  </a:cubicBezTo>
                  <a:cubicBezTo>
                    <a:pt x="147" y="108"/>
                    <a:pt x="149" y="108"/>
                    <a:pt x="148" y="107"/>
                  </a:cubicBezTo>
                  <a:cubicBezTo>
                    <a:pt x="146" y="107"/>
                    <a:pt x="146" y="108"/>
                    <a:pt x="144" y="107"/>
                  </a:cubicBezTo>
                  <a:cubicBezTo>
                    <a:pt x="144" y="107"/>
                    <a:pt x="146" y="106"/>
                    <a:pt x="145" y="106"/>
                  </a:cubicBezTo>
                  <a:cubicBezTo>
                    <a:pt x="145" y="106"/>
                    <a:pt x="144" y="106"/>
                    <a:pt x="144" y="106"/>
                  </a:cubicBezTo>
                  <a:cubicBezTo>
                    <a:pt x="143" y="107"/>
                    <a:pt x="144" y="106"/>
                    <a:pt x="143" y="105"/>
                  </a:cubicBezTo>
                  <a:cubicBezTo>
                    <a:pt x="139" y="106"/>
                    <a:pt x="139" y="104"/>
                    <a:pt x="135" y="105"/>
                  </a:cubicBezTo>
                  <a:cubicBezTo>
                    <a:pt x="135" y="104"/>
                    <a:pt x="134" y="104"/>
                    <a:pt x="134" y="104"/>
                  </a:cubicBezTo>
                  <a:cubicBezTo>
                    <a:pt x="133" y="103"/>
                    <a:pt x="134" y="103"/>
                    <a:pt x="134" y="103"/>
                  </a:cubicBezTo>
                  <a:cubicBezTo>
                    <a:pt x="133" y="102"/>
                    <a:pt x="132" y="103"/>
                    <a:pt x="132" y="103"/>
                  </a:cubicBezTo>
                  <a:cubicBezTo>
                    <a:pt x="131" y="102"/>
                    <a:pt x="131" y="101"/>
                    <a:pt x="131" y="101"/>
                  </a:cubicBezTo>
                  <a:cubicBezTo>
                    <a:pt x="130" y="102"/>
                    <a:pt x="129" y="101"/>
                    <a:pt x="129" y="101"/>
                  </a:cubicBezTo>
                  <a:cubicBezTo>
                    <a:pt x="128" y="100"/>
                    <a:pt x="127" y="100"/>
                    <a:pt x="128" y="100"/>
                  </a:cubicBezTo>
                  <a:cubicBezTo>
                    <a:pt x="124" y="100"/>
                    <a:pt x="125" y="100"/>
                    <a:pt x="122" y="100"/>
                  </a:cubicBezTo>
                  <a:cubicBezTo>
                    <a:pt x="121" y="100"/>
                    <a:pt x="121" y="101"/>
                    <a:pt x="120" y="101"/>
                  </a:cubicBezTo>
                  <a:cubicBezTo>
                    <a:pt x="119" y="102"/>
                    <a:pt x="122" y="101"/>
                    <a:pt x="122" y="103"/>
                  </a:cubicBezTo>
                  <a:cubicBezTo>
                    <a:pt x="122" y="103"/>
                    <a:pt x="123" y="104"/>
                    <a:pt x="124" y="104"/>
                  </a:cubicBezTo>
                  <a:cubicBezTo>
                    <a:pt x="124" y="104"/>
                    <a:pt x="124" y="105"/>
                    <a:pt x="126" y="105"/>
                  </a:cubicBezTo>
                  <a:cubicBezTo>
                    <a:pt x="124" y="106"/>
                    <a:pt x="128" y="106"/>
                    <a:pt x="129" y="106"/>
                  </a:cubicBezTo>
                  <a:cubicBezTo>
                    <a:pt x="129" y="107"/>
                    <a:pt x="129" y="108"/>
                    <a:pt x="131" y="108"/>
                  </a:cubicBezTo>
                  <a:cubicBezTo>
                    <a:pt x="132" y="107"/>
                    <a:pt x="131" y="108"/>
                    <a:pt x="132" y="108"/>
                  </a:cubicBezTo>
                  <a:cubicBezTo>
                    <a:pt x="133" y="109"/>
                    <a:pt x="135" y="109"/>
                    <a:pt x="135" y="110"/>
                  </a:cubicBezTo>
                  <a:cubicBezTo>
                    <a:pt x="137" y="109"/>
                    <a:pt x="137" y="110"/>
                    <a:pt x="137" y="110"/>
                  </a:cubicBezTo>
                  <a:cubicBezTo>
                    <a:pt x="138" y="110"/>
                    <a:pt x="139" y="110"/>
                    <a:pt x="138" y="110"/>
                  </a:cubicBezTo>
                  <a:cubicBezTo>
                    <a:pt x="139" y="110"/>
                    <a:pt x="140" y="111"/>
                    <a:pt x="140" y="110"/>
                  </a:cubicBezTo>
                  <a:cubicBezTo>
                    <a:pt x="143" y="110"/>
                    <a:pt x="140" y="113"/>
                    <a:pt x="143" y="112"/>
                  </a:cubicBezTo>
                  <a:cubicBezTo>
                    <a:pt x="143" y="113"/>
                    <a:pt x="139" y="112"/>
                    <a:pt x="137" y="112"/>
                  </a:cubicBezTo>
                  <a:cubicBezTo>
                    <a:pt x="138" y="113"/>
                    <a:pt x="139" y="113"/>
                    <a:pt x="139" y="113"/>
                  </a:cubicBezTo>
                  <a:cubicBezTo>
                    <a:pt x="140" y="114"/>
                    <a:pt x="138" y="116"/>
                    <a:pt x="139" y="116"/>
                  </a:cubicBezTo>
                  <a:cubicBezTo>
                    <a:pt x="139" y="116"/>
                    <a:pt x="136" y="116"/>
                    <a:pt x="134" y="117"/>
                  </a:cubicBezTo>
                  <a:cubicBezTo>
                    <a:pt x="136" y="116"/>
                    <a:pt x="135" y="115"/>
                    <a:pt x="136" y="115"/>
                  </a:cubicBezTo>
                  <a:cubicBezTo>
                    <a:pt x="136" y="114"/>
                    <a:pt x="136" y="113"/>
                    <a:pt x="134" y="113"/>
                  </a:cubicBezTo>
                  <a:cubicBezTo>
                    <a:pt x="133" y="113"/>
                    <a:pt x="135" y="113"/>
                    <a:pt x="133" y="112"/>
                  </a:cubicBezTo>
                  <a:cubicBezTo>
                    <a:pt x="131" y="111"/>
                    <a:pt x="129" y="112"/>
                    <a:pt x="130" y="110"/>
                  </a:cubicBezTo>
                  <a:cubicBezTo>
                    <a:pt x="125" y="111"/>
                    <a:pt x="125" y="109"/>
                    <a:pt x="122" y="109"/>
                  </a:cubicBezTo>
                  <a:cubicBezTo>
                    <a:pt x="121" y="108"/>
                    <a:pt x="119" y="108"/>
                    <a:pt x="118" y="106"/>
                  </a:cubicBezTo>
                  <a:cubicBezTo>
                    <a:pt x="117" y="106"/>
                    <a:pt x="117" y="107"/>
                    <a:pt x="117" y="106"/>
                  </a:cubicBezTo>
                  <a:cubicBezTo>
                    <a:pt x="117" y="105"/>
                    <a:pt x="115" y="106"/>
                    <a:pt x="115" y="105"/>
                  </a:cubicBezTo>
                  <a:cubicBezTo>
                    <a:pt x="114" y="105"/>
                    <a:pt x="115" y="105"/>
                    <a:pt x="115" y="105"/>
                  </a:cubicBezTo>
                  <a:cubicBezTo>
                    <a:pt x="114" y="104"/>
                    <a:pt x="112" y="105"/>
                    <a:pt x="111" y="105"/>
                  </a:cubicBezTo>
                  <a:cubicBezTo>
                    <a:pt x="110" y="104"/>
                    <a:pt x="112" y="104"/>
                    <a:pt x="113" y="104"/>
                  </a:cubicBezTo>
                  <a:cubicBezTo>
                    <a:pt x="111" y="103"/>
                    <a:pt x="106" y="103"/>
                    <a:pt x="103" y="104"/>
                  </a:cubicBezTo>
                  <a:cubicBezTo>
                    <a:pt x="102" y="104"/>
                    <a:pt x="105" y="104"/>
                    <a:pt x="105" y="104"/>
                  </a:cubicBezTo>
                  <a:cubicBezTo>
                    <a:pt x="104" y="105"/>
                    <a:pt x="103" y="104"/>
                    <a:pt x="102" y="105"/>
                  </a:cubicBezTo>
                  <a:cubicBezTo>
                    <a:pt x="100" y="105"/>
                    <a:pt x="100" y="107"/>
                    <a:pt x="98" y="106"/>
                  </a:cubicBezTo>
                  <a:cubicBezTo>
                    <a:pt x="94" y="106"/>
                    <a:pt x="93" y="105"/>
                    <a:pt x="88" y="105"/>
                  </a:cubicBezTo>
                  <a:cubicBezTo>
                    <a:pt x="86" y="105"/>
                    <a:pt x="87" y="107"/>
                    <a:pt x="84" y="106"/>
                  </a:cubicBezTo>
                  <a:cubicBezTo>
                    <a:pt x="84" y="107"/>
                    <a:pt x="84" y="108"/>
                    <a:pt x="84" y="109"/>
                  </a:cubicBezTo>
                  <a:cubicBezTo>
                    <a:pt x="81" y="110"/>
                    <a:pt x="75" y="109"/>
                    <a:pt x="76" y="112"/>
                  </a:cubicBezTo>
                  <a:cubicBezTo>
                    <a:pt x="70" y="112"/>
                    <a:pt x="75" y="114"/>
                    <a:pt x="69" y="114"/>
                  </a:cubicBezTo>
                  <a:cubicBezTo>
                    <a:pt x="69" y="115"/>
                    <a:pt x="72" y="116"/>
                    <a:pt x="70" y="116"/>
                  </a:cubicBezTo>
                  <a:cubicBezTo>
                    <a:pt x="70" y="118"/>
                    <a:pt x="68" y="116"/>
                    <a:pt x="66" y="118"/>
                  </a:cubicBezTo>
                  <a:cubicBezTo>
                    <a:pt x="66" y="118"/>
                    <a:pt x="66" y="118"/>
                    <a:pt x="67" y="119"/>
                  </a:cubicBezTo>
                  <a:cubicBezTo>
                    <a:pt x="67" y="120"/>
                    <a:pt x="64" y="119"/>
                    <a:pt x="62" y="119"/>
                  </a:cubicBezTo>
                  <a:cubicBezTo>
                    <a:pt x="61" y="119"/>
                    <a:pt x="61" y="120"/>
                    <a:pt x="60" y="121"/>
                  </a:cubicBezTo>
                  <a:cubicBezTo>
                    <a:pt x="57" y="121"/>
                    <a:pt x="52" y="120"/>
                    <a:pt x="49" y="122"/>
                  </a:cubicBezTo>
                  <a:cubicBezTo>
                    <a:pt x="48" y="122"/>
                    <a:pt x="47" y="121"/>
                    <a:pt x="46" y="120"/>
                  </a:cubicBezTo>
                  <a:cubicBezTo>
                    <a:pt x="42" y="120"/>
                    <a:pt x="37" y="121"/>
                    <a:pt x="35" y="120"/>
                  </a:cubicBezTo>
                  <a:cubicBezTo>
                    <a:pt x="36" y="118"/>
                    <a:pt x="37" y="116"/>
                    <a:pt x="34" y="115"/>
                  </a:cubicBezTo>
                  <a:cubicBezTo>
                    <a:pt x="34" y="114"/>
                    <a:pt x="36" y="114"/>
                    <a:pt x="36" y="113"/>
                  </a:cubicBezTo>
                  <a:cubicBezTo>
                    <a:pt x="37" y="112"/>
                    <a:pt x="35" y="110"/>
                    <a:pt x="37" y="109"/>
                  </a:cubicBezTo>
                  <a:cubicBezTo>
                    <a:pt x="37" y="108"/>
                    <a:pt x="37" y="107"/>
                    <a:pt x="34" y="106"/>
                  </a:cubicBezTo>
                  <a:cubicBezTo>
                    <a:pt x="35" y="106"/>
                    <a:pt x="37" y="106"/>
                    <a:pt x="36" y="105"/>
                  </a:cubicBezTo>
                  <a:cubicBezTo>
                    <a:pt x="39" y="105"/>
                    <a:pt x="45" y="104"/>
                    <a:pt x="44" y="106"/>
                  </a:cubicBezTo>
                  <a:cubicBezTo>
                    <a:pt x="47" y="105"/>
                    <a:pt x="56" y="107"/>
                    <a:pt x="58" y="106"/>
                  </a:cubicBezTo>
                  <a:cubicBezTo>
                    <a:pt x="59" y="105"/>
                    <a:pt x="59" y="106"/>
                    <a:pt x="60" y="106"/>
                  </a:cubicBezTo>
                  <a:cubicBezTo>
                    <a:pt x="60" y="106"/>
                    <a:pt x="61" y="105"/>
                    <a:pt x="61" y="105"/>
                  </a:cubicBezTo>
                  <a:cubicBezTo>
                    <a:pt x="61" y="105"/>
                    <a:pt x="61" y="106"/>
                    <a:pt x="61" y="106"/>
                  </a:cubicBezTo>
                  <a:cubicBezTo>
                    <a:pt x="64" y="106"/>
                    <a:pt x="65" y="105"/>
                    <a:pt x="66" y="104"/>
                  </a:cubicBezTo>
                  <a:cubicBezTo>
                    <a:pt x="66" y="103"/>
                    <a:pt x="69" y="100"/>
                    <a:pt x="66" y="99"/>
                  </a:cubicBezTo>
                  <a:cubicBezTo>
                    <a:pt x="65" y="99"/>
                    <a:pt x="67" y="98"/>
                    <a:pt x="65" y="97"/>
                  </a:cubicBezTo>
                  <a:cubicBezTo>
                    <a:pt x="65" y="97"/>
                    <a:pt x="63" y="97"/>
                    <a:pt x="62" y="97"/>
                  </a:cubicBezTo>
                  <a:cubicBezTo>
                    <a:pt x="63" y="96"/>
                    <a:pt x="63" y="96"/>
                    <a:pt x="63" y="95"/>
                  </a:cubicBezTo>
                  <a:cubicBezTo>
                    <a:pt x="62" y="95"/>
                    <a:pt x="61" y="96"/>
                    <a:pt x="61" y="96"/>
                  </a:cubicBezTo>
                  <a:cubicBezTo>
                    <a:pt x="60" y="96"/>
                    <a:pt x="61" y="95"/>
                    <a:pt x="60" y="95"/>
                  </a:cubicBezTo>
                  <a:cubicBezTo>
                    <a:pt x="59" y="95"/>
                    <a:pt x="57" y="95"/>
                    <a:pt x="55" y="94"/>
                  </a:cubicBezTo>
                  <a:cubicBezTo>
                    <a:pt x="55" y="94"/>
                    <a:pt x="55" y="94"/>
                    <a:pt x="54" y="94"/>
                  </a:cubicBezTo>
                  <a:cubicBezTo>
                    <a:pt x="53" y="94"/>
                    <a:pt x="52" y="94"/>
                    <a:pt x="52" y="93"/>
                  </a:cubicBezTo>
                  <a:cubicBezTo>
                    <a:pt x="51" y="92"/>
                    <a:pt x="55" y="93"/>
                    <a:pt x="54" y="93"/>
                  </a:cubicBezTo>
                  <a:cubicBezTo>
                    <a:pt x="57" y="92"/>
                    <a:pt x="59" y="91"/>
                    <a:pt x="65" y="92"/>
                  </a:cubicBezTo>
                  <a:cubicBezTo>
                    <a:pt x="66" y="91"/>
                    <a:pt x="64" y="91"/>
                    <a:pt x="63" y="91"/>
                  </a:cubicBezTo>
                  <a:cubicBezTo>
                    <a:pt x="64" y="89"/>
                    <a:pt x="67" y="91"/>
                    <a:pt x="69" y="91"/>
                  </a:cubicBezTo>
                  <a:cubicBezTo>
                    <a:pt x="70" y="91"/>
                    <a:pt x="72" y="90"/>
                    <a:pt x="72" y="91"/>
                  </a:cubicBezTo>
                  <a:cubicBezTo>
                    <a:pt x="74" y="90"/>
                    <a:pt x="74" y="88"/>
                    <a:pt x="78" y="88"/>
                  </a:cubicBezTo>
                  <a:cubicBezTo>
                    <a:pt x="77" y="87"/>
                    <a:pt x="81" y="88"/>
                    <a:pt x="80" y="86"/>
                  </a:cubicBezTo>
                  <a:cubicBezTo>
                    <a:pt x="82" y="86"/>
                    <a:pt x="84" y="86"/>
                    <a:pt x="86" y="86"/>
                  </a:cubicBezTo>
                  <a:cubicBezTo>
                    <a:pt x="86" y="86"/>
                    <a:pt x="85" y="86"/>
                    <a:pt x="84" y="86"/>
                  </a:cubicBezTo>
                  <a:cubicBezTo>
                    <a:pt x="84" y="85"/>
                    <a:pt x="87" y="85"/>
                    <a:pt x="86" y="84"/>
                  </a:cubicBezTo>
                  <a:cubicBezTo>
                    <a:pt x="89" y="84"/>
                    <a:pt x="88" y="84"/>
                    <a:pt x="90" y="84"/>
                  </a:cubicBezTo>
                  <a:cubicBezTo>
                    <a:pt x="88" y="81"/>
                    <a:pt x="92" y="82"/>
                    <a:pt x="92" y="80"/>
                  </a:cubicBezTo>
                  <a:cubicBezTo>
                    <a:pt x="93" y="80"/>
                    <a:pt x="95" y="80"/>
                    <a:pt x="96" y="80"/>
                  </a:cubicBezTo>
                  <a:cubicBezTo>
                    <a:pt x="97" y="80"/>
                    <a:pt x="97" y="79"/>
                    <a:pt x="98" y="79"/>
                  </a:cubicBezTo>
                  <a:cubicBezTo>
                    <a:pt x="99" y="79"/>
                    <a:pt x="99" y="79"/>
                    <a:pt x="99" y="79"/>
                  </a:cubicBezTo>
                  <a:cubicBezTo>
                    <a:pt x="100" y="79"/>
                    <a:pt x="100" y="79"/>
                    <a:pt x="100" y="79"/>
                  </a:cubicBezTo>
                  <a:cubicBezTo>
                    <a:pt x="101" y="79"/>
                    <a:pt x="103" y="79"/>
                    <a:pt x="104" y="79"/>
                  </a:cubicBezTo>
                  <a:cubicBezTo>
                    <a:pt x="105" y="79"/>
                    <a:pt x="105" y="77"/>
                    <a:pt x="108" y="78"/>
                  </a:cubicBezTo>
                  <a:cubicBezTo>
                    <a:pt x="107" y="77"/>
                    <a:pt x="104" y="77"/>
                    <a:pt x="105" y="75"/>
                  </a:cubicBezTo>
                  <a:cubicBezTo>
                    <a:pt x="107" y="75"/>
                    <a:pt x="106" y="75"/>
                    <a:pt x="106" y="73"/>
                  </a:cubicBezTo>
                  <a:cubicBezTo>
                    <a:pt x="106" y="72"/>
                    <a:pt x="107" y="71"/>
                    <a:pt x="107" y="70"/>
                  </a:cubicBezTo>
                  <a:cubicBezTo>
                    <a:pt x="108" y="70"/>
                    <a:pt x="109" y="70"/>
                    <a:pt x="111" y="70"/>
                  </a:cubicBezTo>
                  <a:cubicBezTo>
                    <a:pt x="114" y="70"/>
                    <a:pt x="108" y="68"/>
                    <a:pt x="113" y="69"/>
                  </a:cubicBezTo>
                  <a:cubicBezTo>
                    <a:pt x="113" y="69"/>
                    <a:pt x="114" y="69"/>
                    <a:pt x="115" y="69"/>
                  </a:cubicBezTo>
                  <a:cubicBezTo>
                    <a:pt x="113" y="70"/>
                    <a:pt x="113" y="69"/>
                    <a:pt x="114" y="70"/>
                  </a:cubicBezTo>
                  <a:cubicBezTo>
                    <a:pt x="114" y="71"/>
                    <a:pt x="113" y="72"/>
                    <a:pt x="116" y="72"/>
                  </a:cubicBezTo>
                  <a:cubicBezTo>
                    <a:pt x="116" y="73"/>
                    <a:pt x="116" y="73"/>
                    <a:pt x="115" y="73"/>
                  </a:cubicBezTo>
                  <a:cubicBezTo>
                    <a:pt x="115" y="74"/>
                    <a:pt x="119" y="73"/>
                    <a:pt x="121" y="74"/>
                  </a:cubicBezTo>
                  <a:cubicBezTo>
                    <a:pt x="120" y="75"/>
                    <a:pt x="114" y="74"/>
                    <a:pt x="114" y="76"/>
                  </a:cubicBezTo>
                  <a:cubicBezTo>
                    <a:pt x="113" y="77"/>
                    <a:pt x="116" y="77"/>
                    <a:pt x="117" y="77"/>
                  </a:cubicBezTo>
                  <a:cubicBezTo>
                    <a:pt x="118" y="78"/>
                    <a:pt x="118" y="78"/>
                    <a:pt x="120" y="78"/>
                  </a:cubicBezTo>
                  <a:cubicBezTo>
                    <a:pt x="119" y="77"/>
                    <a:pt x="116" y="77"/>
                    <a:pt x="121" y="77"/>
                  </a:cubicBezTo>
                  <a:cubicBezTo>
                    <a:pt x="122" y="77"/>
                    <a:pt x="123" y="77"/>
                    <a:pt x="125" y="77"/>
                  </a:cubicBezTo>
                  <a:cubicBezTo>
                    <a:pt x="126" y="77"/>
                    <a:pt x="127" y="78"/>
                    <a:pt x="129" y="78"/>
                  </a:cubicBezTo>
                  <a:cubicBezTo>
                    <a:pt x="131" y="78"/>
                    <a:pt x="132" y="77"/>
                    <a:pt x="134" y="77"/>
                  </a:cubicBezTo>
                  <a:cubicBezTo>
                    <a:pt x="135" y="77"/>
                    <a:pt x="138" y="78"/>
                    <a:pt x="139" y="77"/>
                  </a:cubicBezTo>
                  <a:cubicBezTo>
                    <a:pt x="140" y="77"/>
                    <a:pt x="139" y="77"/>
                    <a:pt x="139" y="77"/>
                  </a:cubicBezTo>
                  <a:cubicBezTo>
                    <a:pt x="142" y="76"/>
                    <a:pt x="145" y="77"/>
                    <a:pt x="146" y="76"/>
                  </a:cubicBezTo>
                  <a:cubicBezTo>
                    <a:pt x="150" y="78"/>
                    <a:pt x="153" y="74"/>
                    <a:pt x="155" y="75"/>
                  </a:cubicBezTo>
                  <a:cubicBezTo>
                    <a:pt x="155" y="75"/>
                    <a:pt x="155" y="74"/>
                    <a:pt x="155" y="73"/>
                  </a:cubicBezTo>
                  <a:cubicBezTo>
                    <a:pt x="157" y="74"/>
                    <a:pt x="157" y="73"/>
                    <a:pt x="157" y="72"/>
                  </a:cubicBezTo>
                  <a:cubicBezTo>
                    <a:pt x="157" y="72"/>
                    <a:pt x="158" y="71"/>
                    <a:pt x="158" y="71"/>
                  </a:cubicBezTo>
                  <a:cubicBezTo>
                    <a:pt x="159" y="71"/>
                    <a:pt x="158" y="71"/>
                    <a:pt x="158" y="70"/>
                  </a:cubicBezTo>
                  <a:cubicBezTo>
                    <a:pt x="161" y="70"/>
                    <a:pt x="162" y="69"/>
                    <a:pt x="162" y="69"/>
                  </a:cubicBezTo>
                  <a:cubicBezTo>
                    <a:pt x="163" y="69"/>
                    <a:pt x="163" y="69"/>
                    <a:pt x="163" y="70"/>
                  </a:cubicBezTo>
                  <a:cubicBezTo>
                    <a:pt x="164" y="69"/>
                    <a:pt x="165" y="69"/>
                    <a:pt x="167" y="69"/>
                  </a:cubicBezTo>
                  <a:cubicBezTo>
                    <a:pt x="168" y="69"/>
                    <a:pt x="168" y="68"/>
                    <a:pt x="169" y="68"/>
                  </a:cubicBezTo>
                  <a:cubicBezTo>
                    <a:pt x="169" y="67"/>
                    <a:pt x="169" y="66"/>
                    <a:pt x="167" y="66"/>
                  </a:cubicBezTo>
                  <a:cubicBezTo>
                    <a:pt x="168" y="66"/>
                    <a:pt x="168" y="65"/>
                    <a:pt x="168" y="64"/>
                  </a:cubicBezTo>
                  <a:cubicBezTo>
                    <a:pt x="170" y="64"/>
                    <a:pt x="171" y="64"/>
                    <a:pt x="171" y="63"/>
                  </a:cubicBezTo>
                  <a:cubicBezTo>
                    <a:pt x="174" y="64"/>
                    <a:pt x="174" y="63"/>
                    <a:pt x="178" y="63"/>
                  </a:cubicBezTo>
                  <a:cubicBezTo>
                    <a:pt x="178" y="63"/>
                    <a:pt x="179" y="64"/>
                    <a:pt x="179" y="64"/>
                  </a:cubicBezTo>
                  <a:cubicBezTo>
                    <a:pt x="180" y="64"/>
                    <a:pt x="180" y="63"/>
                    <a:pt x="181" y="63"/>
                  </a:cubicBezTo>
                  <a:cubicBezTo>
                    <a:pt x="182" y="63"/>
                    <a:pt x="183" y="64"/>
                    <a:pt x="183" y="64"/>
                  </a:cubicBezTo>
                  <a:cubicBezTo>
                    <a:pt x="184" y="64"/>
                    <a:pt x="183" y="63"/>
                    <a:pt x="184" y="63"/>
                  </a:cubicBezTo>
                  <a:cubicBezTo>
                    <a:pt x="184" y="63"/>
                    <a:pt x="186" y="63"/>
                    <a:pt x="186" y="63"/>
                  </a:cubicBezTo>
                  <a:cubicBezTo>
                    <a:pt x="187" y="62"/>
                    <a:pt x="187" y="61"/>
                    <a:pt x="190" y="62"/>
                  </a:cubicBezTo>
                  <a:cubicBezTo>
                    <a:pt x="189" y="61"/>
                    <a:pt x="190" y="59"/>
                    <a:pt x="187" y="59"/>
                  </a:cubicBezTo>
                  <a:cubicBezTo>
                    <a:pt x="185" y="59"/>
                    <a:pt x="185" y="60"/>
                    <a:pt x="185" y="60"/>
                  </a:cubicBezTo>
                  <a:cubicBezTo>
                    <a:pt x="184" y="60"/>
                    <a:pt x="184" y="60"/>
                    <a:pt x="183" y="60"/>
                  </a:cubicBezTo>
                  <a:cubicBezTo>
                    <a:pt x="182" y="60"/>
                    <a:pt x="182" y="60"/>
                    <a:pt x="182" y="60"/>
                  </a:cubicBezTo>
                  <a:cubicBezTo>
                    <a:pt x="181" y="60"/>
                    <a:pt x="181" y="60"/>
                    <a:pt x="180" y="60"/>
                  </a:cubicBezTo>
                  <a:cubicBezTo>
                    <a:pt x="178" y="60"/>
                    <a:pt x="177" y="61"/>
                    <a:pt x="175" y="60"/>
                  </a:cubicBezTo>
                  <a:cubicBezTo>
                    <a:pt x="174" y="60"/>
                    <a:pt x="174" y="61"/>
                    <a:pt x="174" y="61"/>
                  </a:cubicBezTo>
                  <a:cubicBezTo>
                    <a:pt x="170" y="61"/>
                    <a:pt x="165" y="61"/>
                    <a:pt x="162" y="61"/>
                  </a:cubicBezTo>
                  <a:cubicBezTo>
                    <a:pt x="162" y="61"/>
                    <a:pt x="162" y="60"/>
                    <a:pt x="162" y="60"/>
                  </a:cubicBezTo>
                  <a:cubicBezTo>
                    <a:pt x="161" y="59"/>
                    <a:pt x="159" y="60"/>
                    <a:pt x="158" y="59"/>
                  </a:cubicBezTo>
                  <a:cubicBezTo>
                    <a:pt x="161" y="57"/>
                    <a:pt x="159" y="55"/>
                    <a:pt x="158" y="52"/>
                  </a:cubicBezTo>
                  <a:cubicBezTo>
                    <a:pt x="161" y="52"/>
                    <a:pt x="165" y="50"/>
                    <a:pt x="166" y="51"/>
                  </a:cubicBezTo>
                  <a:cubicBezTo>
                    <a:pt x="168" y="51"/>
                    <a:pt x="166" y="50"/>
                    <a:pt x="167" y="49"/>
                  </a:cubicBezTo>
                  <a:cubicBezTo>
                    <a:pt x="170" y="49"/>
                    <a:pt x="170" y="46"/>
                    <a:pt x="171" y="46"/>
                  </a:cubicBezTo>
                  <a:cubicBezTo>
                    <a:pt x="171" y="46"/>
                    <a:pt x="173" y="46"/>
                    <a:pt x="173" y="46"/>
                  </a:cubicBezTo>
                  <a:cubicBezTo>
                    <a:pt x="173" y="45"/>
                    <a:pt x="169" y="44"/>
                    <a:pt x="171" y="43"/>
                  </a:cubicBezTo>
                  <a:cubicBezTo>
                    <a:pt x="170" y="44"/>
                    <a:pt x="167" y="43"/>
                    <a:pt x="165" y="43"/>
                  </a:cubicBezTo>
                  <a:cubicBezTo>
                    <a:pt x="163" y="43"/>
                    <a:pt x="161" y="44"/>
                    <a:pt x="158" y="44"/>
                  </a:cubicBezTo>
                  <a:cubicBezTo>
                    <a:pt x="157" y="44"/>
                    <a:pt x="157" y="47"/>
                    <a:pt x="157" y="46"/>
                  </a:cubicBezTo>
                  <a:cubicBezTo>
                    <a:pt x="157" y="47"/>
                    <a:pt x="156" y="46"/>
                    <a:pt x="155" y="46"/>
                  </a:cubicBezTo>
                  <a:cubicBezTo>
                    <a:pt x="155" y="47"/>
                    <a:pt x="156" y="48"/>
                    <a:pt x="155" y="48"/>
                  </a:cubicBezTo>
                  <a:cubicBezTo>
                    <a:pt x="155" y="48"/>
                    <a:pt x="153" y="49"/>
                    <a:pt x="151" y="50"/>
                  </a:cubicBezTo>
                  <a:cubicBezTo>
                    <a:pt x="149" y="52"/>
                    <a:pt x="149" y="53"/>
                    <a:pt x="144" y="53"/>
                  </a:cubicBezTo>
                  <a:cubicBezTo>
                    <a:pt x="144" y="53"/>
                    <a:pt x="146" y="54"/>
                    <a:pt x="144" y="54"/>
                  </a:cubicBezTo>
                  <a:cubicBezTo>
                    <a:pt x="143" y="54"/>
                    <a:pt x="144" y="55"/>
                    <a:pt x="143" y="55"/>
                  </a:cubicBezTo>
                  <a:cubicBezTo>
                    <a:pt x="143" y="55"/>
                    <a:pt x="142" y="55"/>
                    <a:pt x="141" y="55"/>
                  </a:cubicBezTo>
                  <a:cubicBezTo>
                    <a:pt x="141" y="55"/>
                    <a:pt x="142" y="56"/>
                    <a:pt x="141" y="56"/>
                  </a:cubicBezTo>
                  <a:cubicBezTo>
                    <a:pt x="141" y="56"/>
                    <a:pt x="140" y="56"/>
                    <a:pt x="140" y="56"/>
                  </a:cubicBezTo>
                  <a:cubicBezTo>
                    <a:pt x="140" y="57"/>
                    <a:pt x="141" y="58"/>
                    <a:pt x="139" y="58"/>
                  </a:cubicBezTo>
                  <a:cubicBezTo>
                    <a:pt x="140" y="58"/>
                    <a:pt x="142" y="59"/>
                    <a:pt x="140" y="59"/>
                  </a:cubicBezTo>
                  <a:cubicBezTo>
                    <a:pt x="142" y="59"/>
                    <a:pt x="143" y="60"/>
                    <a:pt x="145" y="60"/>
                  </a:cubicBezTo>
                  <a:cubicBezTo>
                    <a:pt x="145" y="61"/>
                    <a:pt x="146" y="62"/>
                    <a:pt x="147" y="62"/>
                  </a:cubicBezTo>
                  <a:cubicBezTo>
                    <a:pt x="147" y="62"/>
                    <a:pt x="146" y="62"/>
                    <a:pt x="145" y="63"/>
                  </a:cubicBezTo>
                  <a:cubicBezTo>
                    <a:pt x="145" y="63"/>
                    <a:pt x="145" y="64"/>
                    <a:pt x="144" y="64"/>
                  </a:cubicBezTo>
                  <a:cubicBezTo>
                    <a:pt x="144" y="65"/>
                    <a:pt x="142" y="65"/>
                    <a:pt x="140" y="65"/>
                  </a:cubicBezTo>
                  <a:cubicBezTo>
                    <a:pt x="140" y="67"/>
                    <a:pt x="137" y="67"/>
                    <a:pt x="137" y="70"/>
                  </a:cubicBezTo>
                  <a:cubicBezTo>
                    <a:pt x="134" y="69"/>
                    <a:pt x="134" y="72"/>
                    <a:pt x="132" y="72"/>
                  </a:cubicBezTo>
                  <a:cubicBezTo>
                    <a:pt x="131" y="72"/>
                    <a:pt x="131" y="72"/>
                    <a:pt x="131" y="72"/>
                  </a:cubicBezTo>
                  <a:cubicBezTo>
                    <a:pt x="129" y="73"/>
                    <a:pt x="130" y="73"/>
                    <a:pt x="130" y="73"/>
                  </a:cubicBezTo>
                  <a:cubicBezTo>
                    <a:pt x="128" y="74"/>
                    <a:pt x="126" y="73"/>
                    <a:pt x="125" y="74"/>
                  </a:cubicBezTo>
                  <a:cubicBezTo>
                    <a:pt x="122" y="74"/>
                    <a:pt x="124" y="72"/>
                    <a:pt x="124" y="71"/>
                  </a:cubicBezTo>
                  <a:cubicBezTo>
                    <a:pt x="123" y="71"/>
                    <a:pt x="123" y="70"/>
                    <a:pt x="122" y="70"/>
                  </a:cubicBezTo>
                  <a:cubicBezTo>
                    <a:pt x="119" y="69"/>
                    <a:pt x="123" y="68"/>
                    <a:pt x="119" y="68"/>
                  </a:cubicBezTo>
                  <a:cubicBezTo>
                    <a:pt x="120" y="67"/>
                    <a:pt x="117" y="67"/>
                    <a:pt x="117" y="66"/>
                  </a:cubicBezTo>
                  <a:cubicBezTo>
                    <a:pt x="117" y="66"/>
                    <a:pt x="118" y="66"/>
                    <a:pt x="118" y="65"/>
                  </a:cubicBezTo>
                  <a:cubicBezTo>
                    <a:pt x="117" y="64"/>
                    <a:pt x="115" y="63"/>
                    <a:pt x="113" y="62"/>
                  </a:cubicBezTo>
                  <a:cubicBezTo>
                    <a:pt x="110" y="63"/>
                    <a:pt x="111" y="65"/>
                    <a:pt x="106" y="65"/>
                  </a:cubicBezTo>
                  <a:cubicBezTo>
                    <a:pt x="106" y="65"/>
                    <a:pt x="107" y="65"/>
                    <a:pt x="108" y="65"/>
                  </a:cubicBezTo>
                  <a:cubicBezTo>
                    <a:pt x="108" y="66"/>
                    <a:pt x="107" y="66"/>
                    <a:pt x="106" y="66"/>
                  </a:cubicBezTo>
                  <a:cubicBezTo>
                    <a:pt x="104" y="66"/>
                    <a:pt x="105" y="67"/>
                    <a:pt x="103" y="67"/>
                  </a:cubicBezTo>
                  <a:cubicBezTo>
                    <a:pt x="98" y="68"/>
                    <a:pt x="100" y="65"/>
                    <a:pt x="95" y="66"/>
                  </a:cubicBezTo>
                  <a:cubicBezTo>
                    <a:pt x="95" y="65"/>
                    <a:pt x="96" y="65"/>
                    <a:pt x="97" y="65"/>
                  </a:cubicBezTo>
                  <a:cubicBezTo>
                    <a:pt x="98" y="64"/>
                    <a:pt x="94" y="63"/>
                    <a:pt x="97" y="62"/>
                  </a:cubicBezTo>
                  <a:cubicBezTo>
                    <a:pt x="96" y="62"/>
                    <a:pt x="95" y="61"/>
                    <a:pt x="94" y="61"/>
                  </a:cubicBezTo>
                  <a:cubicBezTo>
                    <a:pt x="93" y="61"/>
                    <a:pt x="95" y="60"/>
                    <a:pt x="95" y="60"/>
                  </a:cubicBezTo>
                  <a:cubicBezTo>
                    <a:pt x="95" y="60"/>
                    <a:pt x="93" y="60"/>
                    <a:pt x="93" y="59"/>
                  </a:cubicBezTo>
                  <a:cubicBezTo>
                    <a:pt x="93" y="59"/>
                    <a:pt x="94" y="56"/>
                    <a:pt x="93" y="58"/>
                  </a:cubicBezTo>
                  <a:cubicBezTo>
                    <a:pt x="91" y="58"/>
                    <a:pt x="92" y="57"/>
                    <a:pt x="94" y="57"/>
                  </a:cubicBezTo>
                  <a:cubicBezTo>
                    <a:pt x="92" y="55"/>
                    <a:pt x="97" y="55"/>
                    <a:pt x="95" y="54"/>
                  </a:cubicBezTo>
                  <a:cubicBezTo>
                    <a:pt x="95" y="54"/>
                    <a:pt x="98" y="54"/>
                    <a:pt x="98" y="53"/>
                  </a:cubicBezTo>
                  <a:cubicBezTo>
                    <a:pt x="98" y="53"/>
                    <a:pt x="99" y="53"/>
                    <a:pt x="99" y="53"/>
                  </a:cubicBezTo>
                  <a:cubicBezTo>
                    <a:pt x="100" y="53"/>
                    <a:pt x="100" y="53"/>
                    <a:pt x="101" y="53"/>
                  </a:cubicBezTo>
                  <a:cubicBezTo>
                    <a:pt x="102" y="52"/>
                    <a:pt x="102" y="52"/>
                    <a:pt x="102" y="51"/>
                  </a:cubicBezTo>
                  <a:cubicBezTo>
                    <a:pt x="104" y="51"/>
                    <a:pt x="105" y="51"/>
                    <a:pt x="105" y="50"/>
                  </a:cubicBezTo>
                  <a:cubicBezTo>
                    <a:pt x="108" y="50"/>
                    <a:pt x="106" y="52"/>
                    <a:pt x="110" y="51"/>
                  </a:cubicBezTo>
                  <a:cubicBezTo>
                    <a:pt x="110" y="51"/>
                    <a:pt x="109" y="51"/>
                    <a:pt x="108" y="51"/>
                  </a:cubicBezTo>
                  <a:cubicBezTo>
                    <a:pt x="110" y="49"/>
                    <a:pt x="113" y="50"/>
                    <a:pt x="116" y="49"/>
                  </a:cubicBezTo>
                  <a:cubicBezTo>
                    <a:pt x="116" y="48"/>
                    <a:pt x="115" y="48"/>
                    <a:pt x="116" y="48"/>
                  </a:cubicBezTo>
                  <a:cubicBezTo>
                    <a:pt x="116" y="48"/>
                    <a:pt x="117" y="48"/>
                    <a:pt x="118" y="48"/>
                  </a:cubicBezTo>
                  <a:cubicBezTo>
                    <a:pt x="118" y="47"/>
                    <a:pt x="117" y="47"/>
                    <a:pt x="118" y="46"/>
                  </a:cubicBezTo>
                  <a:cubicBezTo>
                    <a:pt x="118" y="46"/>
                    <a:pt x="120" y="46"/>
                    <a:pt x="121" y="45"/>
                  </a:cubicBezTo>
                  <a:cubicBezTo>
                    <a:pt x="121" y="45"/>
                    <a:pt x="120" y="44"/>
                    <a:pt x="121" y="43"/>
                  </a:cubicBezTo>
                  <a:cubicBezTo>
                    <a:pt x="121" y="43"/>
                    <a:pt x="122" y="44"/>
                    <a:pt x="123" y="44"/>
                  </a:cubicBezTo>
                  <a:cubicBezTo>
                    <a:pt x="122" y="44"/>
                    <a:pt x="124" y="41"/>
                    <a:pt x="124" y="41"/>
                  </a:cubicBezTo>
                  <a:cubicBezTo>
                    <a:pt x="126" y="43"/>
                    <a:pt x="126" y="41"/>
                    <a:pt x="129" y="40"/>
                  </a:cubicBezTo>
                  <a:cubicBezTo>
                    <a:pt x="128" y="40"/>
                    <a:pt x="130" y="39"/>
                    <a:pt x="129" y="39"/>
                  </a:cubicBezTo>
                  <a:cubicBezTo>
                    <a:pt x="129" y="38"/>
                    <a:pt x="131" y="39"/>
                    <a:pt x="132" y="37"/>
                  </a:cubicBezTo>
                  <a:cubicBezTo>
                    <a:pt x="132" y="37"/>
                    <a:pt x="133" y="37"/>
                    <a:pt x="134" y="37"/>
                  </a:cubicBezTo>
                  <a:cubicBezTo>
                    <a:pt x="135" y="36"/>
                    <a:pt x="134" y="36"/>
                    <a:pt x="134" y="36"/>
                  </a:cubicBezTo>
                  <a:cubicBezTo>
                    <a:pt x="136" y="35"/>
                    <a:pt x="138" y="35"/>
                    <a:pt x="140" y="35"/>
                  </a:cubicBezTo>
                  <a:cubicBezTo>
                    <a:pt x="142" y="34"/>
                    <a:pt x="140" y="34"/>
                    <a:pt x="141" y="33"/>
                  </a:cubicBezTo>
                  <a:cubicBezTo>
                    <a:pt x="142" y="32"/>
                    <a:pt x="144" y="32"/>
                    <a:pt x="144" y="31"/>
                  </a:cubicBezTo>
                  <a:cubicBezTo>
                    <a:pt x="145" y="30"/>
                    <a:pt x="147" y="32"/>
                    <a:pt x="147" y="30"/>
                  </a:cubicBezTo>
                  <a:cubicBezTo>
                    <a:pt x="151" y="29"/>
                    <a:pt x="155" y="31"/>
                    <a:pt x="155" y="28"/>
                  </a:cubicBezTo>
                  <a:cubicBezTo>
                    <a:pt x="157" y="28"/>
                    <a:pt x="161" y="27"/>
                    <a:pt x="164" y="28"/>
                  </a:cubicBezTo>
                  <a:cubicBezTo>
                    <a:pt x="165" y="28"/>
                    <a:pt x="166" y="27"/>
                    <a:pt x="166" y="27"/>
                  </a:cubicBezTo>
                  <a:cubicBezTo>
                    <a:pt x="169" y="26"/>
                    <a:pt x="172" y="28"/>
                    <a:pt x="171" y="26"/>
                  </a:cubicBezTo>
                  <a:cubicBezTo>
                    <a:pt x="173" y="26"/>
                    <a:pt x="173" y="28"/>
                    <a:pt x="175" y="28"/>
                  </a:cubicBezTo>
                  <a:cubicBezTo>
                    <a:pt x="177" y="28"/>
                    <a:pt x="176" y="26"/>
                    <a:pt x="179" y="27"/>
                  </a:cubicBezTo>
                  <a:cubicBezTo>
                    <a:pt x="179" y="28"/>
                    <a:pt x="178" y="28"/>
                    <a:pt x="178" y="28"/>
                  </a:cubicBezTo>
                  <a:cubicBezTo>
                    <a:pt x="179" y="28"/>
                    <a:pt x="184" y="26"/>
                    <a:pt x="186" y="27"/>
                  </a:cubicBezTo>
                  <a:cubicBezTo>
                    <a:pt x="187" y="28"/>
                    <a:pt x="186" y="27"/>
                    <a:pt x="188" y="27"/>
                  </a:cubicBezTo>
                  <a:cubicBezTo>
                    <a:pt x="190" y="27"/>
                    <a:pt x="192" y="28"/>
                    <a:pt x="195" y="28"/>
                  </a:cubicBezTo>
                  <a:cubicBezTo>
                    <a:pt x="195" y="28"/>
                    <a:pt x="195" y="29"/>
                    <a:pt x="195" y="29"/>
                  </a:cubicBezTo>
                  <a:cubicBezTo>
                    <a:pt x="195" y="29"/>
                    <a:pt x="193" y="29"/>
                    <a:pt x="193" y="29"/>
                  </a:cubicBezTo>
                  <a:cubicBezTo>
                    <a:pt x="192" y="30"/>
                    <a:pt x="193" y="30"/>
                    <a:pt x="191" y="30"/>
                  </a:cubicBezTo>
                  <a:cubicBezTo>
                    <a:pt x="193" y="31"/>
                    <a:pt x="199" y="30"/>
                    <a:pt x="201" y="30"/>
                  </a:cubicBezTo>
                  <a:cubicBezTo>
                    <a:pt x="203" y="30"/>
                    <a:pt x="202" y="31"/>
                    <a:pt x="203" y="31"/>
                  </a:cubicBezTo>
                  <a:cubicBezTo>
                    <a:pt x="204" y="31"/>
                    <a:pt x="206" y="31"/>
                    <a:pt x="206" y="32"/>
                  </a:cubicBezTo>
                  <a:cubicBezTo>
                    <a:pt x="213" y="31"/>
                    <a:pt x="214" y="34"/>
                    <a:pt x="219" y="33"/>
                  </a:cubicBezTo>
                  <a:cubicBezTo>
                    <a:pt x="218" y="34"/>
                    <a:pt x="222" y="33"/>
                    <a:pt x="222" y="35"/>
                  </a:cubicBezTo>
                  <a:cubicBezTo>
                    <a:pt x="224" y="35"/>
                    <a:pt x="228" y="34"/>
                    <a:pt x="226" y="36"/>
                  </a:cubicBezTo>
                  <a:cubicBezTo>
                    <a:pt x="228" y="36"/>
                    <a:pt x="230" y="36"/>
                    <a:pt x="232" y="36"/>
                  </a:cubicBezTo>
                  <a:cubicBezTo>
                    <a:pt x="232" y="36"/>
                    <a:pt x="231" y="37"/>
                    <a:pt x="232" y="37"/>
                  </a:cubicBezTo>
                  <a:cubicBezTo>
                    <a:pt x="232" y="37"/>
                    <a:pt x="234" y="37"/>
                    <a:pt x="235" y="37"/>
                  </a:cubicBezTo>
                  <a:cubicBezTo>
                    <a:pt x="235" y="39"/>
                    <a:pt x="235" y="39"/>
                    <a:pt x="235" y="41"/>
                  </a:cubicBezTo>
                  <a:cubicBezTo>
                    <a:pt x="233" y="40"/>
                    <a:pt x="231" y="42"/>
                    <a:pt x="229" y="42"/>
                  </a:cubicBezTo>
                  <a:cubicBezTo>
                    <a:pt x="226" y="42"/>
                    <a:pt x="222" y="40"/>
                    <a:pt x="220" y="42"/>
                  </a:cubicBezTo>
                  <a:cubicBezTo>
                    <a:pt x="218" y="42"/>
                    <a:pt x="219" y="41"/>
                    <a:pt x="219" y="41"/>
                  </a:cubicBezTo>
                  <a:cubicBezTo>
                    <a:pt x="217" y="41"/>
                    <a:pt x="217" y="41"/>
                    <a:pt x="217" y="41"/>
                  </a:cubicBezTo>
                  <a:cubicBezTo>
                    <a:pt x="216" y="41"/>
                    <a:pt x="215" y="40"/>
                    <a:pt x="215" y="40"/>
                  </a:cubicBezTo>
                  <a:cubicBezTo>
                    <a:pt x="213" y="40"/>
                    <a:pt x="210" y="42"/>
                    <a:pt x="211" y="40"/>
                  </a:cubicBezTo>
                  <a:cubicBezTo>
                    <a:pt x="208" y="40"/>
                    <a:pt x="208" y="40"/>
                    <a:pt x="205" y="40"/>
                  </a:cubicBezTo>
                  <a:cubicBezTo>
                    <a:pt x="204" y="41"/>
                    <a:pt x="206" y="41"/>
                    <a:pt x="207" y="41"/>
                  </a:cubicBezTo>
                  <a:cubicBezTo>
                    <a:pt x="208" y="41"/>
                    <a:pt x="208" y="41"/>
                    <a:pt x="210" y="41"/>
                  </a:cubicBezTo>
                  <a:cubicBezTo>
                    <a:pt x="208" y="42"/>
                    <a:pt x="210" y="42"/>
                    <a:pt x="211" y="42"/>
                  </a:cubicBezTo>
                  <a:cubicBezTo>
                    <a:pt x="211" y="42"/>
                    <a:pt x="211" y="43"/>
                    <a:pt x="211" y="43"/>
                  </a:cubicBezTo>
                  <a:cubicBezTo>
                    <a:pt x="211" y="44"/>
                    <a:pt x="213" y="44"/>
                    <a:pt x="213" y="44"/>
                  </a:cubicBezTo>
                  <a:cubicBezTo>
                    <a:pt x="213" y="45"/>
                    <a:pt x="215" y="46"/>
                    <a:pt x="215" y="48"/>
                  </a:cubicBezTo>
                  <a:cubicBezTo>
                    <a:pt x="215" y="49"/>
                    <a:pt x="221" y="48"/>
                    <a:pt x="222" y="50"/>
                  </a:cubicBezTo>
                  <a:cubicBezTo>
                    <a:pt x="223" y="49"/>
                    <a:pt x="223" y="48"/>
                    <a:pt x="225" y="49"/>
                  </a:cubicBezTo>
                  <a:cubicBezTo>
                    <a:pt x="224" y="47"/>
                    <a:pt x="220" y="48"/>
                    <a:pt x="219" y="47"/>
                  </a:cubicBezTo>
                  <a:cubicBezTo>
                    <a:pt x="218" y="45"/>
                    <a:pt x="224" y="46"/>
                    <a:pt x="227" y="46"/>
                  </a:cubicBezTo>
                  <a:cubicBezTo>
                    <a:pt x="226" y="47"/>
                    <a:pt x="231" y="45"/>
                    <a:pt x="230" y="47"/>
                  </a:cubicBezTo>
                  <a:cubicBezTo>
                    <a:pt x="232" y="48"/>
                    <a:pt x="234" y="46"/>
                    <a:pt x="234" y="48"/>
                  </a:cubicBezTo>
                  <a:cubicBezTo>
                    <a:pt x="236" y="47"/>
                    <a:pt x="234" y="45"/>
                    <a:pt x="232" y="45"/>
                  </a:cubicBezTo>
                  <a:cubicBezTo>
                    <a:pt x="232" y="44"/>
                    <a:pt x="234" y="44"/>
                    <a:pt x="236" y="44"/>
                  </a:cubicBezTo>
                  <a:cubicBezTo>
                    <a:pt x="238" y="43"/>
                    <a:pt x="238" y="42"/>
                    <a:pt x="239" y="41"/>
                  </a:cubicBezTo>
                  <a:cubicBezTo>
                    <a:pt x="244" y="41"/>
                    <a:pt x="246" y="42"/>
                    <a:pt x="248" y="42"/>
                  </a:cubicBezTo>
                  <a:cubicBezTo>
                    <a:pt x="249" y="42"/>
                    <a:pt x="249" y="41"/>
                    <a:pt x="250" y="41"/>
                  </a:cubicBezTo>
                  <a:cubicBezTo>
                    <a:pt x="250" y="41"/>
                    <a:pt x="250" y="40"/>
                    <a:pt x="248" y="40"/>
                  </a:cubicBezTo>
                  <a:cubicBezTo>
                    <a:pt x="250" y="38"/>
                    <a:pt x="250" y="36"/>
                    <a:pt x="249" y="35"/>
                  </a:cubicBezTo>
                  <a:cubicBezTo>
                    <a:pt x="253" y="35"/>
                    <a:pt x="255" y="34"/>
                    <a:pt x="257" y="35"/>
                  </a:cubicBezTo>
                  <a:cubicBezTo>
                    <a:pt x="258" y="35"/>
                    <a:pt x="261" y="35"/>
                    <a:pt x="260" y="36"/>
                  </a:cubicBezTo>
                  <a:cubicBezTo>
                    <a:pt x="258" y="36"/>
                    <a:pt x="256" y="36"/>
                    <a:pt x="254" y="36"/>
                  </a:cubicBezTo>
                  <a:cubicBezTo>
                    <a:pt x="254" y="37"/>
                    <a:pt x="254" y="37"/>
                    <a:pt x="254" y="38"/>
                  </a:cubicBezTo>
                  <a:cubicBezTo>
                    <a:pt x="257" y="39"/>
                    <a:pt x="257" y="38"/>
                    <a:pt x="259" y="38"/>
                  </a:cubicBezTo>
                  <a:cubicBezTo>
                    <a:pt x="260" y="39"/>
                    <a:pt x="256" y="39"/>
                    <a:pt x="256" y="39"/>
                  </a:cubicBezTo>
                  <a:cubicBezTo>
                    <a:pt x="255" y="40"/>
                    <a:pt x="259" y="39"/>
                    <a:pt x="260" y="40"/>
                  </a:cubicBezTo>
                  <a:cubicBezTo>
                    <a:pt x="262" y="39"/>
                    <a:pt x="264" y="39"/>
                    <a:pt x="265" y="38"/>
                  </a:cubicBezTo>
                  <a:cubicBezTo>
                    <a:pt x="266" y="38"/>
                    <a:pt x="266" y="38"/>
                    <a:pt x="266" y="37"/>
                  </a:cubicBezTo>
                  <a:cubicBezTo>
                    <a:pt x="271" y="38"/>
                    <a:pt x="270" y="36"/>
                    <a:pt x="274" y="36"/>
                  </a:cubicBezTo>
                  <a:cubicBezTo>
                    <a:pt x="275" y="36"/>
                    <a:pt x="276" y="35"/>
                    <a:pt x="276" y="35"/>
                  </a:cubicBezTo>
                  <a:cubicBezTo>
                    <a:pt x="278" y="35"/>
                    <a:pt x="279" y="34"/>
                    <a:pt x="279" y="34"/>
                  </a:cubicBezTo>
                  <a:cubicBezTo>
                    <a:pt x="283" y="35"/>
                    <a:pt x="286" y="33"/>
                    <a:pt x="290" y="33"/>
                  </a:cubicBezTo>
                  <a:cubicBezTo>
                    <a:pt x="290" y="33"/>
                    <a:pt x="290" y="34"/>
                    <a:pt x="290" y="35"/>
                  </a:cubicBezTo>
                  <a:cubicBezTo>
                    <a:pt x="293" y="35"/>
                    <a:pt x="297" y="35"/>
                    <a:pt x="299" y="34"/>
                  </a:cubicBezTo>
                  <a:cubicBezTo>
                    <a:pt x="299" y="34"/>
                    <a:pt x="301" y="34"/>
                    <a:pt x="301" y="34"/>
                  </a:cubicBezTo>
                  <a:cubicBezTo>
                    <a:pt x="301" y="34"/>
                    <a:pt x="301" y="34"/>
                    <a:pt x="301" y="34"/>
                  </a:cubicBezTo>
                  <a:cubicBezTo>
                    <a:pt x="303" y="33"/>
                    <a:pt x="306" y="34"/>
                    <a:pt x="306" y="32"/>
                  </a:cubicBezTo>
                  <a:cubicBezTo>
                    <a:pt x="309" y="33"/>
                    <a:pt x="312" y="33"/>
                    <a:pt x="314" y="34"/>
                  </a:cubicBezTo>
                  <a:cubicBezTo>
                    <a:pt x="315" y="34"/>
                    <a:pt x="316" y="33"/>
                    <a:pt x="317" y="33"/>
                  </a:cubicBezTo>
                  <a:cubicBezTo>
                    <a:pt x="317" y="32"/>
                    <a:pt x="312" y="32"/>
                    <a:pt x="316" y="31"/>
                  </a:cubicBezTo>
                  <a:cubicBezTo>
                    <a:pt x="314" y="30"/>
                    <a:pt x="309" y="30"/>
                    <a:pt x="311" y="28"/>
                  </a:cubicBezTo>
                  <a:cubicBezTo>
                    <a:pt x="312" y="28"/>
                    <a:pt x="313" y="29"/>
                    <a:pt x="316" y="29"/>
                  </a:cubicBezTo>
                  <a:cubicBezTo>
                    <a:pt x="317" y="29"/>
                    <a:pt x="319" y="31"/>
                    <a:pt x="322" y="30"/>
                  </a:cubicBezTo>
                  <a:cubicBezTo>
                    <a:pt x="322" y="30"/>
                    <a:pt x="323" y="30"/>
                    <a:pt x="323" y="30"/>
                  </a:cubicBezTo>
                  <a:cubicBezTo>
                    <a:pt x="323" y="30"/>
                    <a:pt x="324" y="31"/>
                    <a:pt x="325" y="30"/>
                  </a:cubicBezTo>
                  <a:cubicBezTo>
                    <a:pt x="326" y="30"/>
                    <a:pt x="326" y="31"/>
                    <a:pt x="327" y="31"/>
                  </a:cubicBezTo>
                  <a:cubicBezTo>
                    <a:pt x="328" y="31"/>
                    <a:pt x="330" y="30"/>
                    <a:pt x="330" y="32"/>
                  </a:cubicBezTo>
                  <a:cubicBezTo>
                    <a:pt x="333" y="31"/>
                    <a:pt x="334" y="32"/>
                    <a:pt x="338" y="31"/>
                  </a:cubicBezTo>
                  <a:cubicBezTo>
                    <a:pt x="336" y="33"/>
                    <a:pt x="341" y="32"/>
                    <a:pt x="339" y="33"/>
                  </a:cubicBezTo>
                  <a:cubicBezTo>
                    <a:pt x="341" y="33"/>
                    <a:pt x="342" y="33"/>
                    <a:pt x="342" y="34"/>
                  </a:cubicBezTo>
                  <a:cubicBezTo>
                    <a:pt x="346" y="34"/>
                    <a:pt x="346" y="35"/>
                    <a:pt x="349" y="35"/>
                  </a:cubicBezTo>
                  <a:cubicBezTo>
                    <a:pt x="351" y="32"/>
                    <a:pt x="344" y="33"/>
                    <a:pt x="345" y="30"/>
                  </a:cubicBezTo>
                  <a:cubicBezTo>
                    <a:pt x="345" y="29"/>
                    <a:pt x="344" y="30"/>
                    <a:pt x="342" y="30"/>
                  </a:cubicBezTo>
                  <a:cubicBezTo>
                    <a:pt x="342" y="29"/>
                    <a:pt x="344" y="29"/>
                    <a:pt x="343" y="27"/>
                  </a:cubicBezTo>
                  <a:cubicBezTo>
                    <a:pt x="344" y="27"/>
                    <a:pt x="342" y="27"/>
                    <a:pt x="341" y="27"/>
                  </a:cubicBezTo>
                  <a:cubicBezTo>
                    <a:pt x="341" y="27"/>
                    <a:pt x="343" y="26"/>
                    <a:pt x="341" y="26"/>
                  </a:cubicBezTo>
                  <a:cubicBezTo>
                    <a:pt x="341" y="25"/>
                    <a:pt x="344" y="25"/>
                    <a:pt x="343" y="24"/>
                  </a:cubicBezTo>
                  <a:cubicBezTo>
                    <a:pt x="345" y="24"/>
                    <a:pt x="345" y="23"/>
                    <a:pt x="347" y="23"/>
                  </a:cubicBezTo>
                  <a:cubicBezTo>
                    <a:pt x="347" y="22"/>
                    <a:pt x="348" y="21"/>
                    <a:pt x="350" y="21"/>
                  </a:cubicBezTo>
                  <a:cubicBezTo>
                    <a:pt x="349" y="19"/>
                    <a:pt x="354" y="20"/>
                    <a:pt x="353" y="18"/>
                  </a:cubicBezTo>
                  <a:cubicBezTo>
                    <a:pt x="358" y="18"/>
                    <a:pt x="360" y="19"/>
                    <a:pt x="363" y="19"/>
                  </a:cubicBezTo>
                  <a:cubicBezTo>
                    <a:pt x="363" y="20"/>
                    <a:pt x="363" y="20"/>
                    <a:pt x="364" y="20"/>
                  </a:cubicBezTo>
                  <a:cubicBezTo>
                    <a:pt x="364" y="21"/>
                    <a:pt x="362" y="21"/>
                    <a:pt x="361" y="21"/>
                  </a:cubicBezTo>
                  <a:cubicBezTo>
                    <a:pt x="361" y="23"/>
                    <a:pt x="363" y="24"/>
                    <a:pt x="361" y="25"/>
                  </a:cubicBezTo>
                  <a:cubicBezTo>
                    <a:pt x="362" y="26"/>
                    <a:pt x="363" y="26"/>
                    <a:pt x="363" y="26"/>
                  </a:cubicBezTo>
                  <a:cubicBezTo>
                    <a:pt x="364" y="26"/>
                    <a:pt x="364" y="27"/>
                    <a:pt x="365" y="27"/>
                  </a:cubicBezTo>
                  <a:cubicBezTo>
                    <a:pt x="363" y="28"/>
                    <a:pt x="365" y="30"/>
                    <a:pt x="363" y="32"/>
                  </a:cubicBezTo>
                  <a:cubicBezTo>
                    <a:pt x="362" y="33"/>
                    <a:pt x="366" y="33"/>
                    <a:pt x="366" y="34"/>
                  </a:cubicBezTo>
                  <a:cubicBezTo>
                    <a:pt x="365" y="37"/>
                    <a:pt x="362" y="40"/>
                    <a:pt x="355" y="41"/>
                  </a:cubicBezTo>
                  <a:cubicBezTo>
                    <a:pt x="356" y="42"/>
                    <a:pt x="360" y="41"/>
                    <a:pt x="360" y="42"/>
                  </a:cubicBezTo>
                  <a:cubicBezTo>
                    <a:pt x="363" y="42"/>
                    <a:pt x="362" y="40"/>
                    <a:pt x="365" y="40"/>
                  </a:cubicBezTo>
                  <a:cubicBezTo>
                    <a:pt x="365" y="41"/>
                    <a:pt x="364" y="41"/>
                    <a:pt x="364" y="42"/>
                  </a:cubicBezTo>
                  <a:cubicBezTo>
                    <a:pt x="365" y="42"/>
                    <a:pt x="365" y="41"/>
                    <a:pt x="366" y="41"/>
                  </a:cubicBezTo>
                  <a:cubicBezTo>
                    <a:pt x="367" y="41"/>
                    <a:pt x="367" y="40"/>
                    <a:pt x="367" y="40"/>
                  </a:cubicBezTo>
                  <a:cubicBezTo>
                    <a:pt x="367" y="40"/>
                    <a:pt x="369" y="40"/>
                    <a:pt x="369" y="40"/>
                  </a:cubicBezTo>
                  <a:cubicBezTo>
                    <a:pt x="370" y="39"/>
                    <a:pt x="369" y="39"/>
                    <a:pt x="369" y="38"/>
                  </a:cubicBezTo>
                  <a:cubicBezTo>
                    <a:pt x="370" y="38"/>
                    <a:pt x="371" y="38"/>
                    <a:pt x="372" y="38"/>
                  </a:cubicBezTo>
                  <a:cubicBezTo>
                    <a:pt x="371" y="37"/>
                    <a:pt x="375" y="35"/>
                    <a:pt x="372" y="35"/>
                  </a:cubicBezTo>
                  <a:cubicBezTo>
                    <a:pt x="372" y="34"/>
                    <a:pt x="374" y="34"/>
                    <a:pt x="374" y="34"/>
                  </a:cubicBezTo>
                  <a:cubicBezTo>
                    <a:pt x="374" y="33"/>
                    <a:pt x="373" y="33"/>
                    <a:pt x="372" y="33"/>
                  </a:cubicBezTo>
                  <a:cubicBezTo>
                    <a:pt x="372" y="32"/>
                    <a:pt x="376" y="33"/>
                    <a:pt x="377" y="33"/>
                  </a:cubicBezTo>
                  <a:cubicBezTo>
                    <a:pt x="376" y="32"/>
                    <a:pt x="377" y="31"/>
                    <a:pt x="374" y="31"/>
                  </a:cubicBezTo>
                  <a:cubicBezTo>
                    <a:pt x="372" y="32"/>
                    <a:pt x="370" y="30"/>
                    <a:pt x="370" y="31"/>
                  </a:cubicBezTo>
                  <a:cubicBezTo>
                    <a:pt x="369" y="30"/>
                    <a:pt x="369" y="29"/>
                    <a:pt x="369" y="28"/>
                  </a:cubicBezTo>
                  <a:cubicBezTo>
                    <a:pt x="369" y="28"/>
                    <a:pt x="371" y="28"/>
                    <a:pt x="371" y="28"/>
                  </a:cubicBezTo>
                  <a:cubicBezTo>
                    <a:pt x="372" y="28"/>
                    <a:pt x="371" y="26"/>
                    <a:pt x="371" y="26"/>
                  </a:cubicBezTo>
                  <a:cubicBezTo>
                    <a:pt x="371" y="25"/>
                    <a:pt x="370" y="26"/>
                    <a:pt x="370" y="26"/>
                  </a:cubicBezTo>
                  <a:cubicBezTo>
                    <a:pt x="368" y="25"/>
                    <a:pt x="369" y="24"/>
                    <a:pt x="368" y="23"/>
                  </a:cubicBezTo>
                  <a:cubicBezTo>
                    <a:pt x="372" y="24"/>
                    <a:pt x="371" y="21"/>
                    <a:pt x="373" y="21"/>
                  </a:cubicBezTo>
                  <a:cubicBezTo>
                    <a:pt x="373" y="21"/>
                    <a:pt x="373" y="20"/>
                    <a:pt x="373" y="19"/>
                  </a:cubicBezTo>
                  <a:cubicBezTo>
                    <a:pt x="376" y="19"/>
                    <a:pt x="375" y="21"/>
                    <a:pt x="375" y="21"/>
                  </a:cubicBezTo>
                  <a:cubicBezTo>
                    <a:pt x="375" y="22"/>
                    <a:pt x="377" y="21"/>
                    <a:pt x="377" y="22"/>
                  </a:cubicBezTo>
                  <a:cubicBezTo>
                    <a:pt x="377" y="22"/>
                    <a:pt x="376" y="23"/>
                    <a:pt x="376" y="22"/>
                  </a:cubicBezTo>
                  <a:cubicBezTo>
                    <a:pt x="377" y="24"/>
                    <a:pt x="379" y="24"/>
                    <a:pt x="382" y="25"/>
                  </a:cubicBezTo>
                  <a:cubicBezTo>
                    <a:pt x="384" y="25"/>
                    <a:pt x="382" y="23"/>
                    <a:pt x="381" y="23"/>
                  </a:cubicBezTo>
                  <a:cubicBezTo>
                    <a:pt x="383" y="23"/>
                    <a:pt x="385" y="23"/>
                    <a:pt x="388" y="22"/>
                  </a:cubicBezTo>
                  <a:cubicBezTo>
                    <a:pt x="388" y="22"/>
                    <a:pt x="386" y="22"/>
                    <a:pt x="385" y="22"/>
                  </a:cubicBezTo>
                  <a:cubicBezTo>
                    <a:pt x="386" y="21"/>
                    <a:pt x="384" y="21"/>
                    <a:pt x="384" y="19"/>
                  </a:cubicBezTo>
                  <a:cubicBezTo>
                    <a:pt x="385" y="21"/>
                    <a:pt x="391" y="19"/>
                    <a:pt x="390" y="21"/>
                  </a:cubicBezTo>
                  <a:cubicBezTo>
                    <a:pt x="391" y="21"/>
                    <a:pt x="392" y="20"/>
                    <a:pt x="392" y="20"/>
                  </a:cubicBezTo>
                  <a:cubicBezTo>
                    <a:pt x="393" y="21"/>
                    <a:pt x="392" y="21"/>
                    <a:pt x="393" y="21"/>
                  </a:cubicBezTo>
                  <a:cubicBezTo>
                    <a:pt x="393" y="22"/>
                    <a:pt x="395" y="21"/>
                    <a:pt x="395" y="21"/>
                  </a:cubicBezTo>
                  <a:cubicBezTo>
                    <a:pt x="397" y="22"/>
                    <a:pt x="400" y="21"/>
                    <a:pt x="398" y="23"/>
                  </a:cubicBezTo>
                  <a:cubicBezTo>
                    <a:pt x="400" y="23"/>
                    <a:pt x="401" y="23"/>
                    <a:pt x="403" y="23"/>
                  </a:cubicBezTo>
                  <a:cubicBezTo>
                    <a:pt x="403" y="22"/>
                    <a:pt x="399" y="22"/>
                    <a:pt x="402" y="21"/>
                  </a:cubicBezTo>
                  <a:cubicBezTo>
                    <a:pt x="401" y="21"/>
                    <a:pt x="400" y="21"/>
                    <a:pt x="399" y="20"/>
                  </a:cubicBezTo>
                  <a:cubicBezTo>
                    <a:pt x="398" y="18"/>
                    <a:pt x="399" y="18"/>
                    <a:pt x="399" y="15"/>
                  </a:cubicBezTo>
                  <a:cubicBezTo>
                    <a:pt x="404" y="15"/>
                    <a:pt x="412" y="15"/>
                    <a:pt x="416" y="15"/>
                  </a:cubicBezTo>
                  <a:cubicBezTo>
                    <a:pt x="418" y="15"/>
                    <a:pt x="416" y="14"/>
                    <a:pt x="419" y="15"/>
                  </a:cubicBezTo>
                  <a:cubicBezTo>
                    <a:pt x="422" y="14"/>
                    <a:pt x="419" y="13"/>
                    <a:pt x="421" y="11"/>
                  </a:cubicBezTo>
                  <a:cubicBezTo>
                    <a:pt x="423" y="11"/>
                    <a:pt x="424" y="11"/>
                    <a:pt x="426" y="11"/>
                  </a:cubicBezTo>
                  <a:cubicBezTo>
                    <a:pt x="427" y="10"/>
                    <a:pt x="430" y="9"/>
                    <a:pt x="432" y="8"/>
                  </a:cubicBezTo>
                  <a:cubicBezTo>
                    <a:pt x="442" y="8"/>
                    <a:pt x="452" y="7"/>
                    <a:pt x="460" y="5"/>
                  </a:cubicBezTo>
                  <a:cubicBezTo>
                    <a:pt x="462" y="5"/>
                    <a:pt x="462" y="6"/>
                    <a:pt x="462" y="6"/>
                  </a:cubicBezTo>
                  <a:cubicBezTo>
                    <a:pt x="463" y="6"/>
                    <a:pt x="464" y="5"/>
                    <a:pt x="463" y="5"/>
                  </a:cubicBezTo>
                  <a:cubicBezTo>
                    <a:pt x="465" y="5"/>
                    <a:pt x="463" y="6"/>
                    <a:pt x="464" y="6"/>
                  </a:cubicBezTo>
                  <a:cubicBezTo>
                    <a:pt x="465" y="7"/>
                    <a:pt x="467" y="6"/>
                    <a:pt x="466" y="7"/>
                  </a:cubicBezTo>
                  <a:cubicBezTo>
                    <a:pt x="468" y="7"/>
                    <a:pt x="465" y="6"/>
                    <a:pt x="467" y="6"/>
                  </a:cubicBezTo>
                  <a:cubicBezTo>
                    <a:pt x="469" y="6"/>
                    <a:pt x="472" y="6"/>
                    <a:pt x="472" y="4"/>
                  </a:cubicBezTo>
                  <a:cubicBezTo>
                    <a:pt x="474" y="5"/>
                    <a:pt x="475" y="4"/>
                    <a:pt x="475" y="3"/>
                  </a:cubicBezTo>
                  <a:cubicBezTo>
                    <a:pt x="476" y="4"/>
                    <a:pt x="477" y="4"/>
                    <a:pt x="478" y="4"/>
                  </a:cubicBezTo>
                  <a:cubicBezTo>
                    <a:pt x="481" y="4"/>
                    <a:pt x="480" y="3"/>
                    <a:pt x="480" y="2"/>
                  </a:cubicBezTo>
                  <a:cubicBezTo>
                    <a:pt x="485" y="1"/>
                    <a:pt x="490" y="0"/>
                    <a:pt x="497" y="0"/>
                  </a:cubicBezTo>
                  <a:cubicBezTo>
                    <a:pt x="496" y="0"/>
                    <a:pt x="496" y="1"/>
                    <a:pt x="496" y="2"/>
                  </a:cubicBezTo>
                  <a:cubicBezTo>
                    <a:pt x="498" y="3"/>
                    <a:pt x="502" y="3"/>
                    <a:pt x="504" y="2"/>
                  </a:cubicBezTo>
                  <a:cubicBezTo>
                    <a:pt x="505" y="2"/>
                    <a:pt x="504" y="2"/>
                    <a:pt x="504" y="2"/>
                  </a:cubicBezTo>
                  <a:close/>
                  <a:moveTo>
                    <a:pt x="742" y="62"/>
                  </a:moveTo>
                  <a:cubicBezTo>
                    <a:pt x="742" y="61"/>
                    <a:pt x="740" y="61"/>
                    <a:pt x="740" y="61"/>
                  </a:cubicBezTo>
                  <a:cubicBezTo>
                    <a:pt x="736" y="60"/>
                    <a:pt x="736" y="62"/>
                    <a:pt x="740" y="61"/>
                  </a:cubicBezTo>
                  <a:cubicBezTo>
                    <a:pt x="740" y="62"/>
                    <a:pt x="740" y="62"/>
                    <a:pt x="742" y="62"/>
                  </a:cubicBezTo>
                  <a:close/>
                  <a:moveTo>
                    <a:pt x="214" y="98"/>
                  </a:moveTo>
                  <a:cubicBezTo>
                    <a:pt x="213" y="100"/>
                    <a:pt x="217" y="99"/>
                    <a:pt x="216" y="101"/>
                  </a:cubicBezTo>
                  <a:cubicBezTo>
                    <a:pt x="217" y="101"/>
                    <a:pt x="218" y="100"/>
                    <a:pt x="219" y="101"/>
                  </a:cubicBezTo>
                  <a:cubicBezTo>
                    <a:pt x="219" y="101"/>
                    <a:pt x="218" y="101"/>
                    <a:pt x="218" y="101"/>
                  </a:cubicBezTo>
                  <a:cubicBezTo>
                    <a:pt x="216" y="101"/>
                    <a:pt x="212" y="102"/>
                    <a:pt x="211" y="102"/>
                  </a:cubicBezTo>
                  <a:cubicBezTo>
                    <a:pt x="208" y="102"/>
                    <a:pt x="208" y="101"/>
                    <a:pt x="206" y="100"/>
                  </a:cubicBezTo>
                  <a:cubicBezTo>
                    <a:pt x="206" y="99"/>
                    <a:pt x="209" y="100"/>
                    <a:pt x="209" y="99"/>
                  </a:cubicBezTo>
                  <a:cubicBezTo>
                    <a:pt x="207" y="98"/>
                    <a:pt x="206" y="98"/>
                    <a:pt x="203" y="99"/>
                  </a:cubicBezTo>
                  <a:cubicBezTo>
                    <a:pt x="202" y="98"/>
                    <a:pt x="201" y="97"/>
                    <a:pt x="198" y="97"/>
                  </a:cubicBezTo>
                  <a:cubicBezTo>
                    <a:pt x="197" y="97"/>
                    <a:pt x="197" y="98"/>
                    <a:pt x="197" y="98"/>
                  </a:cubicBezTo>
                  <a:cubicBezTo>
                    <a:pt x="196" y="98"/>
                    <a:pt x="195" y="98"/>
                    <a:pt x="194" y="99"/>
                  </a:cubicBezTo>
                  <a:cubicBezTo>
                    <a:pt x="193" y="99"/>
                    <a:pt x="192" y="100"/>
                    <a:pt x="190" y="100"/>
                  </a:cubicBezTo>
                  <a:cubicBezTo>
                    <a:pt x="191" y="102"/>
                    <a:pt x="188" y="102"/>
                    <a:pt x="188" y="103"/>
                  </a:cubicBezTo>
                  <a:cubicBezTo>
                    <a:pt x="187" y="104"/>
                    <a:pt x="188" y="105"/>
                    <a:pt x="187" y="106"/>
                  </a:cubicBezTo>
                  <a:cubicBezTo>
                    <a:pt x="186" y="106"/>
                    <a:pt x="186" y="106"/>
                    <a:pt x="185" y="105"/>
                  </a:cubicBezTo>
                  <a:cubicBezTo>
                    <a:pt x="184" y="107"/>
                    <a:pt x="187" y="108"/>
                    <a:pt x="185" y="109"/>
                  </a:cubicBezTo>
                  <a:cubicBezTo>
                    <a:pt x="187" y="108"/>
                    <a:pt x="187" y="110"/>
                    <a:pt x="187" y="110"/>
                  </a:cubicBezTo>
                  <a:cubicBezTo>
                    <a:pt x="187" y="110"/>
                    <a:pt x="188" y="110"/>
                    <a:pt x="189" y="110"/>
                  </a:cubicBezTo>
                  <a:cubicBezTo>
                    <a:pt x="191" y="110"/>
                    <a:pt x="192" y="111"/>
                    <a:pt x="193" y="110"/>
                  </a:cubicBezTo>
                  <a:cubicBezTo>
                    <a:pt x="193" y="110"/>
                    <a:pt x="195" y="110"/>
                    <a:pt x="195" y="110"/>
                  </a:cubicBezTo>
                  <a:cubicBezTo>
                    <a:pt x="198" y="110"/>
                    <a:pt x="197" y="110"/>
                    <a:pt x="199" y="109"/>
                  </a:cubicBezTo>
                  <a:cubicBezTo>
                    <a:pt x="201" y="109"/>
                    <a:pt x="201" y="110"/>
                    <a:pt x="203" y="110"/>
                  </a:cubicBezTo>
                  <a:cubicBezTo>
                    <a:pt x="203" y="109"/>
                    <a:pt x="203" y="109"/>
                    <a:pt x="204" y="109"/>
                  </a:cubicBezTo>
                  <a:cubicBezTo>
                    <a:pt x="206" y="109"/>
                    <a:pt x="211" y="109"/>
                    <a:pt x="213" y="109"/>
                  </a:cubicBezTo>
                  <a:cubicBezTo>
                    <a:pt x="214" y="109"/>
                    <a:pt x="215" y="110"/>
                    <a:pt x="217" y="110"/>
                  </a:cubicBezTo>
                  <a:cubicBezTo>
                    <a:pt x="218" y="110"/>
                    <a:pt x="218" y="109"/>
                    <a:pt x="219" y="109"/>
                  </a:cubicBezTo>
                  <a:cubicBezTo>
                    <a:pt x="218" y="109"/>
                    <a:pt x="219" y="110"/>
                    <a:pt x="220" y="110"/>
                  </a:cubicBezTo>
                  <a:cubicBezTo>
                    <a:pt x="222" y="110"/>
                    <a:pt x="222" y="110"/>
                    <a:pt x="225" y="110"/>
                  </a:cubicBezTo>
                  <a:cubicBezTo>
                    <a:pt x="229" y="111"/>
                    <a:pt x="234" y="110"/>
                    <a:pt x="238" y="110"/>
                  </a:cubicBezTo>
                  <a:cubicBezTo>
                    <a:pt x="238" y="109"/>
                    <a:pt x="239" y="108"/>
                    <a:pt x="239" y="108"/>
                  </a:cubicBezTo>
                  <a:cubicBezTo>
                    <a:pt x="236" y="106"/>
                    <a:pt x="233" y="103"/>
                    <a:pt x="227" y="103"/>
                  </a:cubicBezTo>
                  <a:cubicBezTo>
                    <a:pt x="227" y="102"/>
                    <a:pt x="225" y="102"/>
                    <a:pt x="225" y="102"/>
                  </a:cubicBezTo>
                  <a:cubicBezTo>
                    <a:pt x="225" y="101"/>
                    <a:pt x="224" y="101"/>
                    <a:pt x="224" y="100"/>
                  </a:cubicBezTo>
                  <a:cubicBezTo>
                    <a:pt x="224" y="99"/>
                    <a:pt x="227" y="99"/>
                    <a:pt x="227" y="97"/>
                  </a:cubicBezTo>
                  <a:cubicBezTo>
                    <a:pt x="221" y="96"/>
                    <a:pt x="218" y="98"/>
                    <a:pt x="214" y="98"/>
                  </a:cubicBezTo>
                  <a:close/>
                  <a:moveTo>
                    <a:pt x="282" y="121"/>
                  </a:moveTo>
                  <a:cubicBezTo>
                    <a:pt x="281" y="121"/>
                    <a:pt x="280" y="121"/>
                    <a:pt x="281" y="121"/>
                  </a:cubicBezTo>
                  <a:cubicBezTo>
                    <a:pt x="283" y="120"/>
                    <a:pt x="286" y="120"/>
                    <a:pt x="288" y="120"/>
                  </a:cubicBezTo>
                  <a:cubicBezTo>
                    <a:pt x="288" y="120"/>
                    <a:pt x="288" y="119"/>
                    <a:pt x="288" y="119"/>
                  </a:cubicBezTo>
                  <a:cubicBezTo>
                    <a:pt x="288" y="119"/>
                    <a:pt x="290" y="120"/>
                    <a:pt x="290" y="120"/>
                  </a:cubicBezTo>
                  <a:cubicBezTo>
                    <a:pt x="290" y="118"/>
                    <a:pt x="290" y="117"/>
                    <a:pt x="290" y="116"/>
                  </a:cubicBezTo>
                  <a:cubicBezTo>
                    <a:pt x="289" y="115"/>
                    <a:pt x="288" y="115"/>
                    <a:pt x="287" y="115"/>
                  </a:cubicBezTo>
                  <a:cubicBezTo>
                    <a:pt x="287" y="114"/>
                    <a:pt x="287" y="114"/>
                    <a:pt x="287" y="114"/>
                  </a:cubicBezTo>
                  <a:cubicBezTo>
                    <a:pt x="287" y="113"/>
                    <a:pt x="284" y="112"/>
                    <a:pt x="286" y="112"/>
                  </a:cubicBezTo>
                  <a:cubicBezTo>
                    <a:pt x="288" y="112"/>
                    <a:pt x="290" y="112"/>
                    <a:pt x="292" y="112"/>
                  </a:cubicBezTo>
                  <a:cubicBezTo>
                    <a:pt x="293" y="111"/>
                    <a:pt x="290" y="111"/>
                    <a:pt x="290" y="110"/>
                  </a:cubicBezTo>
                  <a:cubicBezTo>
                    <a:pt x="290" y="109"/>
                    <a:pt x="288" y="109"/>
                    <a:pt x="287" y="108"/>
                  </a:cubicBezTo>
                  <a:cubicBezTo>
                    <a:pt x="287" y="108"/>
                    <a:pt x="289" y="108"/>
                    <a:pt x="288" y="107"/>
                  </a:cubicBezTo>
                  <a:cubicBezTo>
                    <a:pt x="285" y="108"/>
                    <a:pt x="284" y="107"/>
                    <a:pt x="282" y="107"/>
                  </a:cubicBezTo>
                  <a:cubicBezTo>
                    <a:pt x="283" y="104"/>
                    <a:pt x="276" y="105"/>
                    <a:pt x="276" y="103"/>
                  </a:cubicBezTo>
                  <a:cubicBezTo>
                    <a:pt x="279" y="102"/>
                    <a:pt x="280" y="100"/>
                    <a:pt x="286" y="101"/>
                  </a:cubicBezTo>
                  <a:cubicBezTo>
                    <a:pt x="286" y="100"/>
                    <a:pt x="286" y="100"/>
                    <a:pt x="287" y="100"/>
                  </a:cubicBezTo>
                  <a:cubicBezTo>
                    <a:pt x="287" y="98"/>
                    <a:pt x="284" y="99"/>
                    <a:pt x="284" y="97"/>
                  </a:cubicBezTo>
                  <a:cubicBezTo>
                    <a:pt x="279" y="97"/>
                    <a:pt x="277" y="98"/>
                    <a:pt x="274" y="97"/>
                  </a:cubicBezTo>
                  <a:cubicBezTo>
                    <a:pt x="274" y="98"/>
                    <a:pt x="274" y="98"/>
                    <a:pt x="273" y="98"/>
                  </a:cubicBezTo>
                  <a:cubicBezTo>
                    <a:pt x="273" y="97"/>
                    <a:pt x="272" y="98"/>
                    <a:pt x="272" y="98"/>
                  </a:cubicBezTo>
                  <a:cubicBezTo>
                    <a:pt x="270" y="99"/>
                    <a:pt x="266" y="100"/>
                    <a:pt x="265" y="100"/>
                  </a:cubicBezTo>
                  <a:cubicBezTo>
                    <a:pt x="262" y="100"/>
                    <a:pt x="263" y="100"/>
                    <a:pt x="262" y="101"/>
                  </a:cubicBezTo>
                  <a:cubicBezTo>
                    <a:pt x="262" y="101"/>
                    <a:pt x="261" y="101"/>
                    <a:pt x="260" y="101"/>
                  </a:cubicBezTo>
                  <a:cubicBezTo>
                    <a:pt x="260" y="101"/>
                    <a:pt x="261" y="102"/>
                    <a:pt x="260" y="103"/>
                  </a:cubicBezTo>
                  <a:cubicBezTo>
                    <a:pt x="261" y="104"/>
                    <a:pt x="263" y="102"/>
                    <a:pt x="263" y="104"/>
                  </a:cubicBezTo>
                  <a:cubicBezTo>
                    <a:pt x="263" y="104"/>
                    <a:pt x="264" y="104"/>
                    <a:pt x="264" y="105"/>
                  </a:cubicBezTo>
                  <a:cubicBezTo>
                    <a:pt x="264" y="106"/>
                    <a:pt x="265" y="107"/>
                    <a:pt x="265" y="107"/>
                  </a:cubicBezTo>
                  <a:cubicBezTo>
                    <a:pt x="266" y="108"/>
                    <a:pt x="265" y="108"/>
                    <a:pt x="266" y="108"/>
                  </a:cubicBezTo>
                  <a:cubicBezTo>
                    <a:pt x="266" y="108"/>
                    <a:pt x="267" y="110"/>
                    <a:pt x="267" y="110"/>
                  </a:cubicBezTo>
                  <a:cubicBezTo>
                    <a:pt x="268" y="111"/>
                    <a:pt x="268" y="111"/>
                    <a:pt x="269" y="112"/>
                  </a:cubicBezTo>
                  <a:cubicBezTo>
                    <a:pt x="270" y="112"/>
                    <a:pt x="269" y="113"/>
                    <a:pt x="269" y="113"/>
                  </a:cubicBezTo>
                  <a:cubicBezTo>
                    <a:pt x="269" y="114"/>
                    <a:pt x="272" y="114"/>
                    <a:pt x="271" y="115"/>
                  </a:cubicBezTo>
                  <a:cubicBezTo>
                    <a:pt x="268" y="114"/>
                    <a:pt x="270" y="117"/>
                    <a:pt x="268" y="117"/>
                  </a:cubicBezTo>
                  <a:cubicBezTo>
                    <a:pt x="272" y="117"/>
                    <a:pt x="272" y="120"/>
                    <a:pt x="277" y="119"/>
                  </a:cubicBezTo>
                  <a:cubicBezTo>
                    <a:pt x="273" y="121"/>
                    <a:pt x="282" y="119"/>
                    <a:pt x="282" y="121"/>
                  </a:cubicBezTo>
                  <a:close/>
                  <a:moveTo>
                    <a:pt x="312" y="98"/>
                  </a:moveTo>
                  <a:cubicBezTo>
                    <a:pt x="311" y="98"/>
                    <a:pt x="311" y="99"/>
                    <a:pt x="311" y="100"/>
                  </a:cubicBezTo>
                  <a:cubicBezTo>
                    <a:pt x="310" y="100"/>
                    <a:pt x="308" y="100"/>
                    <a:pt x="308" y="101"/>
                  </a:cubicBezTo>
                  <a:cubicBezTo>
                    <a:pt x="308" y="101"/>
                    <a:pt x="311" y="102"/>
                    <a:pt x="311" y="103"/>
                  </a:cubicBezTo>
                  <a:cubicBezTo>
                    <a:pt x="311" y="103"/>
                    <a:pt x="309" y="103"/>
                    <a:pt x="310" y="103"/>
                  </a:cubicBezTo>
                  <a:cubicBezTo>
                    <a:pt x="311" y="104"/>
                    <a:pt x="313" y="103"/>
                    <a:pt x="314" y="104"/>
                  </a:cubicBezTo>
                  <a:cubicBezTo>
                    <a:pt x="314" y="103"/>
                    <a:pt x="315" y="103"/>
                    <a:pt x="316" y="103"/>
                  </a:cubicBezTo>
                  <a:cubicBezTo>
                    <a:pt x="317" y="101"/>
                    <a:pt x="314" y="102"/>
                    <a:pt x="314" y="101"/>
                  </a:cubicBezTo>
                  <a:cubicBezTo>
                    <a:pt x="315" y="100"/>
                    <a:pt x="317" y="100"/>
                    <a:pt x="317" y="99"/>
                  </a:cubicBezTo>
                  <a:cubicBezTo>
                    <a:pt x="315" y="99"/>
                    <a:pt x="315" y="98"/>
                    <a:pt x="316" y="98"/>
                  </a:cubicBezTo>
                  <a:cubicBezTo>
                    <a:pt x="314" y="98"/>
                    <a:pt x="313" y="98"/>
                    <a:pt x="312" y="98"/>
                  </a:cubicBezTo>
                  <a:close/>
                  <a:moveTo>
                    <a:pt x="182" y="111"/>
                  </a:moveTo>
                  <a:cubicBezTo>
                    <a:pt x="182" y="113"/>
                    <a:pt x="189" y="112"/>
                    <a:pt x="189" y="111"/>
                  </a:cubicBezTo>
                  <a:cubicBezTo>
                    <a:pt x="186" y="111"/>
                    <a:pt x="185" y="111"/>
                    <a:pt x="182" y="111"/>
                  </a:cubicBezTo>
                  <a:close/>
                  <a:moveTo>
                    <a:pt x="205" y="202"/>
                  </a:moveTo>
                  <a:cubicBezTo>
                    <a:pt x="206" y="200"/>
                    <a:pt x="212" y="200"/>
                    <a:pt x="211" y="197"/>
                  </a:cubicBezTo>
                  <a:cubicBezTo>
                    <a:pt x="208" y="198"/>
                    <a:pt x="203" y="196"/>
                    <a:pt x="200" y="197"/>
                  </a:cubicBezTo>
                  <a:cubicBezTo>
                    <a:pt x="204" y="198"/>
                    <a:pt x="199" y="198"/>
                    <a:pt x="199" y="198"/>
                  </a:cubicBezTo>
                  <a:cubicBezTo>
                    <a:pt x="199" y="198"/>
                    <a:pt x="200" y="199"/>
                    <a:pt x="200" y="200"/>
                  </a:cubicBezTo>
                  <a:cubicBezTo>
                    <a:pt x="200" y="200"/>
                    <a:pt x="200" y="201"/>
                    <a:pt x="199" y="201"/>
                  </a:cubicBezTo>
                  <a:cubicBezTo>
                    <a:pt x="199" y="201"/>
                    <a:pt x="198" y="201"/>
                    <a:pt x="198" y="201"/>
                  </a:cubicBezTo>
                  <a:cubicBezTo>
                    <a:pt x="199" y="202"/>
                    <a:pt x="202" y="202"/>
                    <a:pt x="205" y="2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4" name="Freeform 87">
              <a:extLst>
                <a:ext uri="{FF2B5EF4-FFF2-40B4-BE49-F238E27FC236}">
                  <a16:creationId xmlns:a16="http://schemas.microsoft.com/office/drawing/2014/main" id="{FA346F15-3CD2-43DE-8EA2-6AC06985CD83}"/>
                </a:ext>
              </a:extLst>
            </p:cNvPr>
            <p:cNvSpPr/>
            <p:nvPr/>
          </p:nvSpPr>
          <p:spPr bwMode="auto">
            <a:xfrm>
              <a:off x="2692400" y="3511550"/>
              <a:ext cx="44450" cy="15875"/>
            </a:xfrm>
            <a:custGeom>
              <a:avLst/>
              <a:gdLst>
                <a:gd name="T0" fmla="*/ 9 w 12"/>
                <a:gd name="T1" fmla="*/ 0 h 4"/>
                <a:gd name="T2" fmla="*/ 11 w 12"/>
                <a:gd name="T3" fmla="*/ 3 h 4"/>
                <a:gd name="T4" fmla="*/ 0 w 12"/>
                <a:gd name="T5" fmla="*/ 2 h 4"/>
                <a:gd name="T6" fmla="*/ 9 w 12"/>
                <a:gd name="T7" fmla="*/ 0 h 4"/>
              </a:gdLst>
              <a:ahLst/>
              <a:cxnLst>
                <a:cxn ang="0">
                  <a:pos x="T0" y="T1"/>
                </a:cxn>
                <a:cxn ang="0">
                  <a:pos x="T2" y="T3"/>
                </a:cxn>
                <a:cxn ang="0">
                  <a:pos x="T4" y="T5"/>
                </a:cxn>
                <a:cxn ang="0">
                  <a:pos x="T6" y="T7"/>
                </a:cxn>
              </a:cxnLst>
              <a:rect l="0" t="0" r="r" b="b"/>
              <a:pathLst>
                <a:path w="12" h="4">
                  <a:moveTo>
                    <a:pt x="9" y="0"/>
                  </a:moveTo>
                  <a:cubicBezTo>
                    <a:pt x="9" y="2"/>
                    <a:pt x="12" y="1"/>
                    <a:pt x="11" y="3"/>
                  </a:cubicBezTo>
                  <a:cubicBezTo>
                    <a:pt x="6" y="4"/>
                    <a:pt x="2" y="3"/>
                    <a:pt x="0" y="2"/>
                  </a:cubicBezTo>
                  <a:cubicBezTo>
                    <a:pt x="2" y="1"/>
                    <a:pt x="5"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5" name="Freeform 88">
              <a:extLst>
                <a:ext uri="{FF2B5EF4-FFF2-40B4-BE49-F238E27FC236}">
                  <a16:creationId xmlns:a16="http://schemas.microsoft.com/office/drawing/2014/main" id="{8DFEAA15-6AF5-4EA6-A357-122944CDBC31}"/>
                </a:ext>
              </a:extLst>
            </p:cNvPr>
            <p:cNvSpPr>
              <a:spLocks noEditPoints="1"/>
            </p:cNvSpPr>
            <p:nvPr/>
          </p:nvSpPr>
          <p:spPr bwMode="auto">
            <a:xfrm>
              <a:off x="2786063" y="3533775"/>
              <a:ext cx="446088" cy="153988"/>
            </a:xfrm>
            <a:custGeom>
              <a:avLst/>
              <a:gdLst>
                <a:gd name="T0" fmla="*/ 12 w 119"/>
                <a:gd name="T1" fmla="*/ 3 h 41"/>
                <a:gd name="T2" fmla="*/ 16 w 119"/>
                <a:gd name="T3" fmla="*/ 2 h 41"/>
                <a:gd name="T4" fmla="*/ 16 w 119"/>
                <a:gd name="T5" fmla="*/ 3 h 41"/>
                <a:gd name="T6" fmla="*/ 16 w 119"/>
                <a:gd name="T7" fmla="*/ 5 h 41"/>
                <a:gd name="T8" fmla="*/ 19 w 119"/>
                <a:gd name="T9" fmla="*/ 9 h 41"/>
                <a:gd name="T10" fmla="*/ 25 w 119"/>
                <a:gd name="T11" fmla="*/ 3 h 41"/>
                <a:gd name="T12" fmla="*/ 34 w 119"/>
                <a:gd name="T13" fmla="*/ 2 h 41"/>
                <a:gd name="T14" fmla="*/ 40 w 119"/>
                <a:gd name="T15" fmla="*/ 7 h 41"/>
                <a:gd name="T16" fmla="*/ 47 w 119"/>
                <a:gd name="T17" fmla="*/ 6 h 41"/>
                <a:gd name="T18" fmla="*/ 57 w 119"/>
                <a:gd name="T19" fmla="*/ 5 h 41"/>
                <a:gd name="T20" fmla="*/ 61 w 119"/>
                <a:gd name="T21" fmla="*/ 7 h 41"/>
                <a:gd name="T22" fmla="*/ 65 w 119"/>
                <a:gd name="T23" fmla="*/ 8 h 41"/>
                <a:gd name="T24" fmla="*/ 67 w 119"/>
                <a:gd name="T25" fmla="*/ 9 h 41"/>
                <a:gd name="T26" fmla="*/ 76 w 119"/>
                <a:gd name="T27" fmla="*/ 10 h 41"/>
                <a:gd name="T28" fmla="*/ 84 w 119"/>
                <a:gd name="T29" fmla="*/ 12 h 41"/>
                <a:gd name="T30" fmla="*/ 87 w 119"/>
                <a:gd name="T31" fmla="*/ 13 h 41"/>
                <a:gd name="T32" fmla="*/ 93 w 119"/>
                <a:gd name="T33" fmla="*/ 16 h 41"/>
                <a:gd name="T34" fmla="*/ 89 w 119"/>
                <a:gd name="T35" fmla="*/ 20 h 41"/>
                <a:gd name="T36" fmla="*/ 98 w 119"/>
                <a:gd name="T37" fmla="*/ 20 h 41"/>
                <a:gd name="T38" fmla="*/ 100 w 119"/>
                <a:gd name="T39" fmla="*/ 22 h 41"/>
                <a:gd name="T40" fmla="*/ 108 w 119"/>
                <a:gd name="T41" fmla="*/ 23 h 41"/>
                <a:gd name="T42" fmla="*/ 113 w 119"/>
                <a:gd name="T43" fmla="*/ 25 h 41"/>
                <a:gd name="T44" fmla="*/ 115 w 119"/>
                <a:gd name="T45" fmla="*/ 27 h 41"/>
                <a:gd name="T46" fmla="*/ 110 w 119"/>
                <a:gd name="T47" fmla="*/ 31 h 41"/>
                <a:gd name="T48" fmla="*/ 103 w 119"/>
                <a:gd name="T49" fmla="*/ 30 h 41"/>
                <a:gd name="T50" fmla="*/ 97 w 119"/>
                <a:gd name="T51" fmla="*/ 27 h 41"/>
                <a:gd name="T52" fmla="*/ 92 w 119"/>
                <a:gd name="T53" fmla="*/ 30 h 41"/>
                <a:gd name="T54" fmla="*/ 99 w 119"/>
                <a:gd name="T55" fmla="*/ 32 h 41"/>
                <a:gd name="T56" fmla="*/ 103 w 119"/>
                <a:gd name="T57" fmla="*/ 35 h 41"/>
                <a:gd name="T58" fmla="*/ 100 w 119"/>
                <a:gd name="T59" fmla="*/ 39 h 41"/>
                <a:gd name="T60" fmla="*/ 87 w 119"/>
                <a:gd name="T61" fmla="*/ 36 h 41"/>
                <a:gd name="T62" fmla="*/ 91 w 119"/>
                <a:gd name="T63" fmla="*/ 39 h 41"/>
                <a:gd name="T64" fmla="*/ 96 w 119"/>
                <a:gd name="T65" fmla="*/ 40 h 41"/>
                <a:gd name="T66" fmla="*/ 91 w 119"/>
                <a:gd name="T67" fmla="*/ 40 h 41"/>
                <a:gd name="T68" fmla="*/ 80 w 119"/>
                <a:gd name="T69" fmla="*/ 38 h 41"/>
                <a:gd name="T70" fmla="*/ 74 w 119"/>
                <a:gd name="T71" fmla="*/ 37 h 41"/>
                <a:gd name="T72" fmla="*/ 71 w 119"/>
                <a:gd name="T73" fmla="*/ 34 h 41"/>
                <a:gd name="T74" fmla="*/ 65 w 119"/>
                <a:gd name="T75" fmla="*/ 29 h 41"/>
                <a:gd name="T76" fmla="*/ 66 w 119"/>
                <a:gd name="T77" fmla="*/ 27 h 41"/>
                <a:gd name="T78" fmla="*/ 68 w 119"/>
                <a:gd name="T79" fmla="*/ 25 h 41"/>
                <a:gd name="T80" fmla="*/ 71 w 119"/>
                <a:gd name="T81" fmla="*/ 23 h 41"/>
                <a:gd name="T82" fmla="*/ 68 w 119"/>
                <a:gd name="T83" fmla="*/ 20 h 41"/>
                <a:gd name="T84" fmla="*/ 64 w 119"/>
                <a:gd name="T85" fmla="*/ 19 h 41"/>
                <a:gd name="T86" fmla="*/ 61 w 119"/>
                <a:gd name="T87" fmla="*/ 19 h 41"/>
                <a:gd name="T88" fmla="*/ 57 w 119"/>
                <a:gd name="T89" fmla="*/ 18 h 41"/>
                <a:gd name="T90" fmla="*/ 49 w 119"/>
                <a:gd name="T91" fmla="*/ 14 h 41"/>
                <a:gd name="T92" fmla="*/ 41 w 119"/>
                <a:gd name="T93" fmla="*/ 15 h 41"/>
                <a:gd name="T94" fmla="*/ 34 w 119"/>
                <a:gd name="T95" fmla="*/ 15 h 41"/>
                <a:gd name="T96" fmla="*/ 26 w 119"/>
                <a:gd name="T97" fmla="*/ 15 h 41"/>
                <a:gd name="T98" fmla="*/ 12 w 119"/>
                <a:gd name="T99" fmla="*/ 13 h 41"/>
                <a:gd name="T100" fmla="*/ 5 w 119"/>
                <a:gd name="T101" fmla="*/ 11 h 41"/>
                <a:gd name="T102" fmla="*/ 3 w 119"/>
                <a:gd name="T103" fmla="*/ 9 h 41"/>
                <a:gd name="T104" fmla="*/ 4 w 119"/>
                <a:gd name="T105" fmla="*/ 7 h 41"/>
                <a:gd name="T106" fmla="*/ 77 w 119"/>
                <a:gd name="T107" fmla="*/ 28 h 41"/>
                <a:gd name="T108" fmla="*/ 82 w 119"/>
                <a:gd name="T109" fmla="*/ 26 h 41"/>
                <a:gd name="T110" fmla="*/ 77 w 119"/>
                <a:gd name="T111"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 h="41">
                  <a:moveTo>
                    <a:pt x="5" y="3"/>
                  </a:moveTo>
                  <a:cubicBezTo>
                    <a:pt x="6" y="4"/>
                    <a:pt x="10" y="1"/>
                    <a:pt x="12" y="3"/>
                  </a:cubicBezTo>
                  <a:cubicBezTo>
                    <a:pt x="13" y="3"/>
                    <a:pt x="12" y="2"/>
                    <a:pt x="13" y="2"/>
                  </a:cubicBezTo>
                  <a:cubicBezTo>
                    <a:pt x="14" y="1"/>
                    <a:pt x="14" y="2"/>
                    <a:pt x="16" y="2"/>
                  </a:cubicBezTo>
                  <a:cubicBezTo>
                    <a:pt x="17" y="2"/>
                    <a:pt x="17" y="0"/>
                    <a:pt x="19" y="2"/>
                  </a:cubicBezTo>
                  <a:cubicBezTo>
                    <a:pt x="19" y="4"/>
                    <a:pt x="17" y="2"/>
                    <a:pt x="16" y="3"/>
                  </a:cubicBezTo>
                  <a:cubicBezTo>
                    <a:pt x="15" y="3"/>
                    <a:pt x="18" y="4"/>
                    <a:pt x="18" y="4"/>
                  </a:cubicBezTo>
                  <a:cubicBezTo>
                    <a:pt x="17" y="4"/>
                    <a:pt x="16" y="4"/>
                    <a:pt x="16" y="5"/>
                  </a:cubicBezTo>
                  <a:cubicBezTo>
                    <a:pt x="15" y="6"/>
                    <a:pt x="16" y="6"/>
                    <a:pt x="17" y="6"/>
                  </a:cubicBezTo>
                  <a:cubicBezTo>
                    <a:pt x="17" y="7"/>
                    <a:pt x="16" y="9"/>
                    <a:pt x="19" y="9"/>
                  </a:cubicBezTo>
                  <a:cubicBezTo>
                    <a:pt x="21" y="9"/>
                    <a:pt x="19" y="6"/>
                    <a:pt x="19" y="5"/>
                  </a:cubicBezTo>
                  <a:cubicBezTo>
                    <a:pt x="24" y="6"/>
                    <a:pt x="24" y="4"/>
                    <a:pt x="25" y="3"/>
                  </a:cubicBezTo>
                  <a:cubicBezTo>
                    <a:pt x="27" y="4"/>
                    <a:pt x="29" y="2"/>
                    <a:pt x="30" y="3"/>
                  </a:cubicBezTo>
                  <a:cubicBezTo>
                    <a:pt x="32" y="3"/>
                    <a:pt x="32" y="2"/>
                    <a:pt x="34" y="2"/>
                  </a:cubicBezTo>
                  <a:cubicBezTo>
                    <a:pt x="34" y="4"/>
                    <a:pt x="37" y="4"/>
                    <a:pt x="39" y="5"/>
                  </a:cubicBezTo>
                  <a:cubicBezTo>
                    <a:pt x="38" y="6"/>
                    <a:pt x="39" y="6"/>
                    <a:pt x="40" y="7"/>
                  </a:cubicBezTo>
                  <a:cubicBezTo>
                    <a:pt x="42" y="6"/>
                    <a:pt x="43" y="6"/>
                    <a:pt x="44" y="7"/>
                  </a:cubicBezTo>
                  <a:cubicBezTo>
                    <a:pt x="46" y="7"/>
                    <a:pt x="46" y="6"/>
                    <a:pt x="47" y="6"/>
                  </a:cubicBezTo>
                  <a:cubicBezTo>
                    <a:pt x="48" y="6"/>
                    <a:pt x="50" y="6"/>
                    <a:pt x="50" y="5"/>
                  </a:cubicBezTo>
                  <a:cubicBezTo>
                    <a:pt x="53" y="6"/>
                    <a:pt x="54" y="6"/>
                    <a:pt x="57" y="5"/>
                  </a:cubicBezTo>
                  <a:cubicBezTo>
                    <a:pt x="57" y="6"/>
                    <a:pt x="60" y="6"/>
                    <a:pt x="59" y="6"/>
                  </a:cubicBezTo>
                  <a:cubicBezTo>
                    <a:pt x="60" y="6"/>
                    <a:pt x="60" y="7"/>
                    <a:pt x="61" y="7"/>
                  </a:cubicBezTo>
                  <a:cubicBezTo>
                    <a:pt x="62" y="8"/>
                    <a:pt x="63" y="8"/>
                    <a:pt x="64" y="8"/>
                  </a:cubicBezTo>
                  <a:cubicBezTo>
                    <a:pt x="65" y="8"/>
                    <a:pt x="64" y="8"/>
                    <a:pt x="65" y="8"/>
                  </a:cubicBezTo>
                  <a:cubicBezTo>
                    <a:pt x="67" y="8"/>
                    <a:pt x="64" y="9"/>
                    <a:pt x="66" y="10"/>
                  </a:cubicBezTo>
                  <a:cubicBezTo>
                    <a:pt x="67" y="10"/>
                    <a:pt x="67" y="9"/>
                    <a:pt x="67" y="9"/>
                  </a:cubicBezTo>
                  <a:cubicBezTo>
                    <a:pt x="68" y="9"/>
                    <a:pt x="69" y="10"/>
                    <a:pt x="71" y="10"/>
                  </a:cubicBezTo>
                  <a:cubicBezTo>
                    <a:pt x="73" y="10"/>
                    <a:pt x="74" y="10"/>
                    <a:pt x="76" y="10"/>
                  </a:cubicBezTo>
                  <a:cubicBezTo>
                    <a:pt x="75" y="12"/>
                    <a:pt x="82" y="11"/>
                    <a:pt x="82" y="12"/>
                  </a:cubicBezTo>
                  <a:cubicBezTo>
                    <a:pt x="83" y="12"/>
                    <a:pt x="84" y="12"/>
                    <a:pt x="84" y="12"/>
                  </a:cubicBezTo>
                  <a:cubicBezTo>
                    <a:pt x="85" y="12"/>
                    <a:pt x="86" y="13"/>
                    <a:pt x="86" y="14"/>
                  </a:cubicBezTo>
                  <a:cubicBezTo>
                    <a:pt x="87" y="14"/>
                    <a:pt x="87" y="14"/>
                    <a:pt x="87" y="13"/>
                  </a:cubicBezTo>
                  <a:cubicBezTo>
                    <a:pt x="88" y="14"/>
                    <a:pt x="89" y="15"/>
                    <a:pt x="93" y="15"/>
                  </a:cubicBezTo>
                  <a:cubicBezTo>
                    <a:pt x="92" y="15"/>
                    <a:pt x="92" y="16"/>
                    <a:pt x="93" y="16"/>
                  </a:cubicBezTo>
                  <a:cubicBezTo>
                    <a:pt x="94" y="17"/>
                    <a:pt x="90" y="17"/>
                    <a:pt x="93" y="18"/>
                  </a:cubicBezTo>
                  <a:cubicBezTo>
                    <a:pt x="92" y="18"/>
                    <a:pt x="89" y="18"/>
                    <a:pt x="89" y="20"/>
                  </a:cubicBezTo>
                  <a:cubicBezTo>
                    <a:pt x="91" y="21"/>
                    <a:pt x="96" y="19"/>
                    <a:pt x="97" y="21"/>
                  </a:cubicBezTo>
                  <a:cubicBezTo>
                    <a:pt x="98" y="21"/>
                    <a:pt x="97" y="20"/>
                    <a:pt x="98" y="20"/>
                  </a:cubicBezTo>
                  <a:cubicBezTo>
                    <a:pt x="99" y="20"/>
                    <a:pt x="98" y="21"/>
                    <a:pt x="99" y="22"/>
                  </a:cubicBezTo>
                  <a:cubicBezTo>
                    <a:pt x="99" y="22"/>
                    <a:pt x="100" y="22"/>
                    <a:pt x="100" y="22"/>
                  </a:cubicBezTo>
                  <a:cubicBezTo>
                    <a:pt x="101" y="23"/>
                    <a:pt x="102" y="21"/>
                    <a:pt x="102" y="23"/>
                  </a:cubicBezTo>
                  <a:cubicBezTo>
                    <a:pt x="104" y="23"/>
                    <a:pt x="105" y="23"/>
                    <a:pt x="108" y="23"/>
                  </a:cubicBezTo>
                  <a:cubicBezTo>
                    <a:pt x="108" y="23"/>
                    <a:pt x="109" y="24"/>
                    <a:pt x="109" y="24"/>
                  </a:cubicBezTo>
                  <a:cubicBezTo>
                    <a:pt x="110" y="25"/>
                    <a:pt x="114" y="24"/>
                    <a:pt x="113" y="25"/>
                  </a:cubicBezTo>
                  <a:cubicBezTo>
                    <a:pt x="116" y="25"/>
                    <a:pt x="114" y="26"/>
                    <a:pt x="118" y="26"/>
                  </a:cubicBezTo>
                  <a:cubicBezTo>
                    <a:pt x="119" y="27"/>
                    <a:pt x="114" y="27"/>
                    <a:pt x="115" y="27"/>
                  </a:cubicBezTo>
                  <a:cubicBezTo>
                    <a:pt x="114" y="28"/>
                    <a:pt x="115" y="28"/>
                    <a:pt x="116" y="28"/>
                  </a:cubicBezTo>
                  <a:cubicBezTo>
                    <a:pt x="113" y="29"/>
                    <a:pt x="111" y="29"/>
                    <a:pt x="110" y="31"/>
                  </a:cubicBezTo>
                  <a:cubicBezTo>
                    <a:pt x="108" y="31"/>
                    <a:pt x="108" y="31"/>
                    <a:pt x="108" y="31"/>
                  </a:cubicBezTo>
                  <a:cubicBezTo>
                    <a:pt x="107" y="31"/>
                    <a:pt x="103" y="31"/>
                    <a:pt x="103" y="30"/>
                  </a:cubicBezTo>
                  <a:cubicBezTo>
                    <a:pt x="103" y="29"/>
                    <a:pt x="98" y="30"/>
                    <a:pt x="99" y="28"/>
                  </a:cubicBezTo>
                  <a:cubicBezTo>
                    <a:pt x="97" y="28"/>
                    <a:pt x="97" y="28"/>
                    <a:pt x="97" y="27"/>
                  </a:cubicBezTo>
                  <a:cubicBezTo>
                    <a:pt x="95" y="27"/>
                    <a:pt x="94" y="27"/>
                    <a:pt x="93" y="27"/>
                  </a:cubicBezTo>
                  <a:cubicBezTo>
                    <a:pt x="91" y="27"/>
                    <a:pt x="92" y="29"/>
                    <a:pt x="92" y="30"/>
                  </a:cubicBezTo>
                  <a:cubicBezTo>
                    <a:pt x="92" y="31"/>
                    <a:pt x="94" y="31"/>
                    <a:pt x="95" y="32"/>
                  </a:cubicBezTo>
                  <a:cubicBezTo>
                    <a:pt x="97" y="31"/>
                    <a:pt x="98" y="33"/>
                    <a:pt x="99" y="32"/>
                  </a:cubicBezTo>
                  <a:cubicBezTo>
                    <a:pt x="100" y="32"/>
                    <a:pt x="101" y="33"/>
                    <a:pt x="101" y="35"/>
                  </a:cubicBezTo>
                  <a:cubicBezTo>
                    <a:pt x="100" y="35"/>
                    <a:pt x="102" y="35"/>
                    <a:pt x="103" y="35"/>
                  </a:cubicBezTo>
                  <a:cubicBezTo>
                    <a:pt x="104" y="36"/>
                    <a:pt x="102" y="38"/>
                    <a:pt x="102" y="39"/>
                  </a:cubicBezTo>
                  <a:cubicBezTo>
                    <a:pt x="100" y="40"/>
                    <a:pt x="100" y="39"/>
                    <a:pt x="100" y="39"/>
                  </a:cubicBezTo>
                  <a:cubicBezTo>
                    <a:pt x="98" y="38"/>
                    <a:pt x="95" y="38"/>
                    <a:pt x="95" y="37"/>
                  </a:cubicBezTo>
                  <a:cubicBezTo>
                    <a:pt x="91" y="37"/>
                    <a:pt x="91" y="35"/>
                    <a:pt x="87" y="36"/>
                  </a:cubicBezTo>
                  <a:cubicBezTo>
                    <a:pt x="87" y="37"/>
                    <a:pt x="90" y="36"/>
                    <a:pt x="91" y="37"/>
                  </a:cubicBezTo>
                  <a:cubicBezTo>
                    <a:pt x="87" y="39"/>
                    <a:pt x="94" y="38"/>
                    <a:pt x="91" y="39"/>
                  </a:cubicBezTo>
                  <a:cubicBezTo>
                    <a:pt x="91" y="39"/>
                    <a:pt x="93" y="39"/>
                    <a:pt x="95" y="39"/>
                  </a:cubicBezTo>
                  <a:cubicBezTo>
                    <a:pt x="95" y="40"/>
                    <a:pt x="95" y="40"/>
                    <a:pt x="96" y="40"/>
                  </a:cubicBezTo>
                  <a:cubicBezTo>
                    <a:pt x="97" y="40"/>
                    <a:pt x="98" y="40"/>
                    <a:pt x="98" y="41"/>
                  </a:cubicBezTo>
                  <a:cubicBezTo>
                    <a:pt x="95" y="41"/>
                    <a:pt x="93" y="41"/>
                    <a:pt x="91" y="40"/>
                  </a:cubicBezTo>
                  <a:cubicBezTo>
                    <a:pt x="89" y="40"/>
                    <a:pt x="87" y="40"/>
                    <a:pt x="85" y="39"/>
                  </a:cubicBezTo>
                  <a:cubicBezTo>
                    <a:pt x="84" y="39"/>
                    <a:pt x="81" y="38"/>
                    <a:pt x="80" y="38"/>
                  </a:cubicBezTo>
                  <a:cubicBezTo>
                    <a:pt x="79" y="38"/>
                    <a:pt x="79" y="37"/>
                    <a:pt x="78" y="37"/>
                  </a:cubicBezTo>
                  <a:cubicBezTo>
                    <a:pt x="77" y="37"/>
                    <a:pt x="75" y="37"/>
                    <a:pt x="74" y="37"/>
                  </a:cubicBezTo>
                  <a:cubicBezTo>
                    <a:pt x="73" y="36"/>
                    <a:pt x="74" y="36"/>
                    <a:pt x="73" y="35"/>
                  </a:cubicBezTo>
                  <a:cubicBezTo>
                    <a:pt x="73" y="35"/>
                    <a:pt x="70" y="35"/>
                    <a:pt x="71" y="34"/>
                  </a:cubicBezTo>
                  <a:cubicBezTo>
                    <a:pt x="67" y="34"/>
                    <a:pt x="66" y="32"/>
                    <a:pt x="64" y="31"/>
                  </a:cubicBezTo>
                  <a:cubicBezTo>
                    <a:pt x="65" y="31"/>
                    <a:pt x="64" y="29"/>
                    <a:pt x="65" y="29"/>
                  </a:cubicBezTo>
                  <a:cubicBezTo>
                    <a:pt x="65" y="29"/>
                    <a:pt x="67" y="29"/>
                    <a:pt x="67" y="29"/>
                  </a:cubicBezTo>
                  <a:cubicBezTo>
                    <a:pt x="67" y="29"/>
                    <a:pt x="66" y="28"/>
                    <a:pt x="66" y="27"/>
                  </a:cubicBezTo>
                  <a:cubicBezTo>
                    <a:pt x="66" y="27"/>
                    <a:pt x="68" y="27"/>
                    <a:pt x="68" y="27"/>
                  </a:cubicBezTo>
                  <a:cubicBezTo>
                    <a:pt x="69" y="27"/>
                    <a:pt x="68" y="26"/>
                    <a:pt x="68" y="25"/>
                  </a:cubicBezTo>
                  <a:cubicBezTo>
                    <a:pt x="68" y="25"/>
                    <a:pt x="70" y="26"/>
                    <a:pt x="70" y="25"/>
                  </a:cubicBezTo>
                  <a:cubicBezTo>
                    <a:pt x="71" y="25"/>
                    <a:pt x="70" y="23"/>
                    <a:pt x="71" y="23"/>
                  </a:cubicBezTo>
                  <a:cubicBezTo>
                    <a:pt x="71" y="22"/>
                    <a:pt x="69" y="23"/>
                    <a:pt x="68" y="22"/>
                  </a:cubicBezTo>
                  <a:cubicBezTo>
                    <a:pt x="68" y="22"/>
                    <a:pt x="68" y="21"/>
                    <a:pt x="68" y="20"/>
                  </a:cubicBezTo>
                  <a:cubicBezTo>
                    <a:pt x="67" y="20"/>
                    <a:pt x="66" y="20"/>
                    <a:pt x="66" y="21"/>
                  </a:cubicBezTo>
                  <a:cubicBezTo>
                    <a:pt x="64" y="20"/>
                    <a:pt x="65" y="19"/>
                    <a:pt x="64" y="19"/>
                  </a:cubicBezTo>
                  <a:cubicBezTo>
                    <a:pt x="64" y="18"/>
                    <a:pt x="63" y="19"/>
                    <a:pt x="62" y="19"/>
                  </a:cubicBezTo>
                  <a:cubicBezTo>
                    <a:pt x="62" y="19"/>
                    <a:pt x="61" y="19"/>
                    <a:pt x="61" y="19"/>
                  </a:cubicBezTo>
                  <a:cubicBezTo>
                    <a:pt x="60" y="18"/>
                    <a:pt x="59" y="18"/>
                    <a:pt x="59" y="18"/>
                  </a:cubicBezTo>
                  <a:cubicBezTo>
                    <a:pt x="58" y="18"/>
                    <a:pt x="58" y="18"/>
                    <a:pt x="57" y="18"/>
                  </a:cubicBezTo>
                  <a:cubicBezTo>
                    <a:pt x="57" y="18"/>
                    <a:pt x="55" y="17"/>
                    <a:pt x="53" y="17"/>
                  </a:cubicBezTo>
                  <a:cubicBezTo>
                    <a:pt x="57" y="15"/>
                    <a:pt x="48" y="16"/>
                    <a:pt x="49" y="14"/>
                  </a:cubicBezTo>
                  <a:cubicBezTo>
                    <a:pt x="47" y="14"/>
                    <a:pt x="44" y="14"/>
                    <a:pt x="44" y="15"/>
                  </a:cubicBezTo>
                  <a:cubicBezTo>
                    <a:pt x="43" y="16"/>
                    <a:pt x="41" y="15"/>
                    <a:pt x="41" y="15"/>
                  </a:cubicBezTo>
                  <a:cubicBezTo>
                    <a:pt x="40" y="15"/>
                    <a:pt x="40" y="15"/>
                    <a:pt x="38" y="15"/>
                  </a:cubicBezTo>
                  <a:cubicBezTo>
                    <a:pt x="37" y="15"/>
                    <a:pt x="36" y="15"/>
                    <a:pt x="34" y="15"/>
                  </a:cubicBezTo>
                  <a:cubicBezTo>
                    <a:pt x="33" y="15"/>
                    <a:pt x="32" y="15"/>
                    <a:pt x="30" y="15"/>
                  </a:cubicBezTo>
                  <a:cubicBezTo>
                    <a:pt x="28" y="15"/>
                    <a:pt x="28" y="15"/>
                    <a:pt x="26" y="15"/>
                  </a:cubicBezTo>
                  <a:cubicBezTo>
                    <a:pt x="22" y="15"/>
                    <a:pt x="18" y="15"/>
                    <a:pt x="14" y="14"/>
                  </a:cubicBezTo>
                  <a:cubicBezTo>
                    <a:pt x="13" y="14"/>
                    <a:pt x="12" y="13"/>
                    <a:pt x="12" y="13"/>
                  </a:cubicBezTo>
                  <a:cubicBezTo>
                    <a:pt x="10" y="13"/>
                    <a:pt x="8" y="13"/>
                    <a:pt x="9" y="12"/>
                  </a:cubicBezTo>
                  <a:cubicBezTo>
                    <a:pt x="7" y="12"/>
                    <a:pt x="4" y="13"/>
                    <a:pt x="5" y="11"/>
                  </a:cubicBezTo>
                  <a:cubicBezTo>
                    <a:pt x="8" y="12"/>
                    <a:pt x="9" y="11"/>
                    <a:pt x="11" y="10"/>
                  </a:cubicBezTo>
                  <a:cubicBezTo>
                    <a:pt x="9" y="9"/>
                    <a:pt x="4" y="10"/>
                    <a:pt x="3" y="9"/>
                  </a:cubicBezTo>
                  <a:cubicBezTo>
                    <a:pt x="2" y="9"/>
                    <a:pt x="2" y="9"/>
                    <a:pt x="2" y="9"/>
                  </a:cubicBezTo>
                  <a:cubicBezTo>
                    <a:pt x="0" y="9"/>
                    <a:pt x="3" y="7"/>
                    <a:pt x="4" y="7"/>
                  </a:cubicBezTo>
                  <a:cubicBezTo>
                    <a:pt x="3" y="5"/>
                    <a:pt x="5" y="5"/>
                    <a:pt x="5" y="3"/>
                  </a:cubicBezTo>
                  <a:close/>
                  <a:moveTo>
                    <a:pt x="77" y="28"/>
                  </a:moveTo>
                  <a:cubicBezTo>
                    <a:pt x="77" y="27"/>
                    <a:pt x="82" y="28"/>
                    <a:pt x="84" y="28"/>
                  </a:cubicBezTo>
                  <a:cubicBezTo>
                    <a:pt x="84" y="27"/>
                    <a:pt x="83" y="27"/>
                    <a:pt x="82" y="26"/>
                  </a:cubicBezTo>
                  <a:cubicBezTo>
                    <a:pt x="81" y="26"/>
                    <a:pt x="78" y="26"/>
                    <a:pt x="76" y="25"/>
                  </a:cubicBezTo>
                  <a:cubicBezTo>
                    <a:pt x="77" y="26"/>
                    <a:pt x="75" y="28"/>
                    <a:pt x="77"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6" name="Freeform 89">
              <a:extLst>
                <a:ext uri="{FF2B5EF4-FFF2-40B4-BE49-F238E27FC236}">
                  <a16:creationId xmlns:a16="http://schemas.microsoft.com/office/drawing/2014/main" id="{82D82D2E-B640-4D3C-A8D7-D424034BD27C}"/>
                </a:ext>
              </a:extLst>
            </p:cNvPr>
            <p:cNvSpPr/>
            <p:nvPr/>
          </p:nvSpPr>
          <p:spPr bwMode="auto">
            <a:xfrm>
              <a:off x="2346325" y="3541713"/>
              <a:ext cx="277813" cy="71438"/>
            </a:xfrm>
            <a:custGeom>
              <a:avLst/>
              <a:gdLst>
                <a:gd name="T0" fmla="*/ 9 w 74"/>
                <a:gd name="T1" fmla="*/ 14 h 19"/>
                <a:gd name="T2" fmla="*/ 10 w 74"/>
                <a:gd name="T3" fmla="*/ 13 h 19"/>
                <a:gd name="T4" fmla="*/ 14 w 74"/>
                <a:gd name="T5" fmla="*/ 12 h 19"/>
                <a:gd name="T6" fmla="*/ 16 w 74"/>
                <a:gd name="T7" fmla="*/ 12 h 19"/>
                <a:gd name="T8" fmla="*/ 27 w 74"/>
                <a:gd name="T9" fmla="*/ 11 h 19"/>
                <a:gd name="T10" fmla="*/ 16 w 74"/>
                <a:gd name="T11" fmla="*/ 11 h 19"/>
                <a:gd name="T12" fmla="*/ 15 w 74"/>
                <a:gd name="T13" fmla="*/ 10 h 19"/>
                <a:gd name="T14" fmla="*/ 12 w 74"/>
                <a:gd name="T15" fmla="*/ 11 h 19"/>
                <a:gd name="T16" fmla="*/ 6 w 74"/>
                <a:gd name="T17" fmla="*/ 10 h 19"/>
                <a:gd name="T18" fmla="*/ 11 w 74"/>
                <a:gd name="T19" fmla="*/ 8 h 19"/>
                <a:gd name="T20" fmla="*/ 14 w 74"/>
                <a:gd name="T21" fmla="*/ 8 h 19"/>
                <a:gd name="T22" fmla="*/ 3 w 74"/>
                <a:gd name="T23" fmla="*/ 7 h 19"/>
                <a:gd name="T24" fmla="*/ 1 w 74"/>
                <a:gd name="T25" fmla="*/ 6 h 19"/>
                <a:gd name="T26" fmla="*/ 6 w 74"/>
                <a:gd name="T27" fmla="*/ 4 h 19"/>
                <a:gd name="T28" fmla="*/ 6 w 74"/>
                <a:gd name="T29" fmla="*/ 3 h 19"/>
                <a:gd name="T30" fmla="*/ 16 w 74"/>
                <a:gd name="T31" fmla="*/ 2 h 19"/>
                <a:gd name="T32" fmla="*/ 19 w 74"/>
                <a:gd name="T33" fmla="*/ 1 h 19"/>
                <a:gd name="T34" fmla="*/ 21 w 74"/>
                <a:gd name="T35" fmla="*/ 1 h 19"/>
                <a:gd name="T36" fmla="*/ 23 w 74"/>
                <a:gd name="T37" fmla="*/ 3 h 19"/>
                <a:gd name="T38" fmla="*/ 21 w 74"/>
                <a:gd name="T39" fmla="*/ 3 h 19"/>
                <a:gd name="T40" fmla="*/ 23 w 74"/>
                <a:gd name="T41" fmla="*/ 4 h 19"/>
                <a:gd name="T42" fmla="*/ 24 w 74"/>
                <a:gd name="T43" fmla="*/ 3 h 19"/>
                <a:gd name="T44" fmla="*/ 30 w 74"/>
                <a:gd name="T45" fmla="*/ 3 h 19"/>
                <a:gd name="T46" fmla="*/ 33 w 74"/>
                <a:gd name="T47" fmla="*/ 5 h 19"/>
                <a:gd name="T48" fmla="*/ 36 w 74"/>
                <a:gd name="T49" fmla="*/ 4 h 19"/>
                <a:gd name="T50" fmla="*/ 39 w 74"/>
                <a:gd name="T51" fmla="*/ 3 h 19"/>
                <a:gd name="T52" fmla="*/ 42 w 74"/>
                <a:gd name="T53" fmla="*/ 3 h 19"/>
                <a:gd name="T54" fmla="*/ 43 w 74"/>
                <a:gd name="T55" fmla="*/ 5 h 19"/>
                <a:gd name="T56" fmla="*/ 45 w 74"/>
                <a:gd name="T57" fmla="*/ 7 h 19"/>
                <a:gd name="T58" fmla="*/ 49 w 74"/>
                <a:gd name="T59" fmla="*/ 5 h 19"/>
                <a:gd name="T60" fmla="*/ 46 w 74"/>
                <a:gd name="T61" fmla="*/ 4 h 19"/>
                <a:gd name="T62" fmla="*/ 46 w 74"/>
                <a:gd name="T63" fmla="*/ 2 h 19"/>
                <a:gd name="T64" fmla="*/ 50 w 74"/>
                <a:gd name="T65" fmla="*/ 1 h 19"/>
                <a:gd name="T66" fmla="*/ 54 w 74"/>
                <a:gd name="T67" fmla="*/ 4 h 19"/>
                <a:gd name="T68" fmla="*/ 57 w 74"/>
                <a:gd name="T69" fmla="*/ 5 h 19"/>
                <a:gd name="T70" fmla="*/ 59 w 74"/>
                <a:gd name="T71" fmla="*/ 7 h 19"/>
                <a:gd name="T72" fmla="*/ 58 w 74"/>
                <a:gd name="T73" fmla="*/ 8 h 19"/>
                <a:gd name="T74" fmla="*/ 61 w 74"/>
                <a:gd name="T75" fmla="*/ 10 h 19"/>
                <a:gd name="T76" fmla="*/ 70 w 74"/>
                <a:gd name="T77" fmla="*/ 11 h 19"/>
                <a:gd name="T78" fmla="*/ 73 w 74"/>
                <a:gd name="T79" fmla="*/ 12 h 19"/>
                <a:gd name="T80" fmla="*/ 74 w 74"/>
                <a:gd name="T81" fmla="*/ 13 h 19"/>
                <a:gd name="T82" fmla="*/ 66 w 74"/>
                <a:gd name="T83" fmla="*/ 13 h 19"/>
                <a:gd name="T84" fmla="*/ 68 w 74"/>
                <a:gd name="T85" fmla="*/ 17 h 19"/>
                <a:gd name="T86" fmla="*/ 57 w 74"/>
                <a:gd name="T87" fmla="*/ 17 h 19"/>
                <a:gd name="T88" fmla="*/ 43 w 74"/>
                <a:gd name="T89" fmla="*/ 17 h 19"/>
                <a:gd name="T90" fmla="*/ 38 w 74"/>
                <a:gd name="T91" fmla="*/ 17 h 19"/>
                <a:gd name="T92" fmla="*/ 37 w 74"/>
                <a:gd name="T93" fmla="*/ 18 h 19"/>
                <a:gd name="T94" fmla="*/ 25 w 74"/>
                <a:gd name="T95" fmla="*/ 18 h 19"/>
                <a:gd name="T96" fmla="*/ 21 w 74"/>
                <a:gd name="T97" fmla="*/ 15 h 19"/>
                <a:gd name="T98" fmla="*/ 13 w 74"/>
                <a:gd name="T99" fmla="*/ 14 h 19"/>
                <a:gd name="T100" fmla="*/ 12 w 74"/>
                <a:gd name="T101" fmla="*/ 15 h 19"/>
                <a:gd name="T102" fmla="*/ 12 w 74"/>
                <a:gd name="T103" fmla="*/ 14 h 19"/>
                <a:gd name="T104" fmla="*/ 9 w 74"/>
                <a:gd name="T10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19">
                  <a:moveTo>
                    <a:pt x="9" y="14"/>
                  </a:moveTo>
                  <a:cubicBezTo>
                    <a:pt x="7" y="14"/>
                    <a:pt x="9" y="13"/>
                    <a:pt x="10" y="13"/>
                  </a:cubicBezTo>
                  <a:cubicBezTo>
                    <a:pt x="10" y="12"/>
                    <a:pt x="12" y="12"/>
                    <a:pt x="14" y="12"/>
                  </a:cubicBezTo>
                  <a:cubicBezTo>
                    <a:pt x="15" y="12"/>
                    <a:pt x="15" y="12"/>
                    <a:pt x="16" y="12"/>
                  </a:cubicBezTo>
                  <a:cubicBezTo>
                    <a:pt x="20" y="12"/>
                    <a:pt x="24" y="12"/>
                    <a:pt x="27" y="11"/>
                  </a:cubicBezTo>
                  <a:cubicBezTo>
                    <a:pt x="26" y="10"/>
                    <a:pt x="19" y="11"/>
                    <a:pt x="16" y="11"/>
                  </a:cubicBezTo>
                  <a:cubicBezTo>
                    <a:pt x="15" y="11"/>
                    <a:pt x="14" y="10"/>
                    <a:pt x="15" y="10"/>
                  </a:cubicBezTo>
                  <a:cubicBezTo>
                    <a:pt x="14" y="10"/>
                    <a:pt x="13" y="11"/>
                    <a:pt x="12" y="11"/>
                  </a:cubicBezTo>
                  <a:cubicBezTo>
                    <a:pt x="10" y="11"/>
                    <a:pt x="8" y="10"/>
                    <a:pt x="6" y="10"/>
                  </a:cubicBezTo>
                  <a:cubicBezTo>
                    <a:pt x="3" y="9"/>
                    <a:pt x="11" y="9"/>
                    <a:pt x="11" y="8"/>
                  </a:cubicBezTo>
                  <a:cubicBezTo>
                    <a:pt x="11" y="7"/>
                    <a:pt x="13" y="8"/>
                    <a:pt x="14" y="8"/>
                  </a:cubicBezTo>
                  <a:cubicBezTo>
                    <a:pt x="14" y="6"/>
                    <a:pt x="8" y="8"/>
                    <a:pt x="3" y="7"/>
                  </a:cubicBezTo>
                  <a:cubicBezTo>
                    <a:pt x="0" y="7"/>
                    <a:pt x="5" y="6"/>
                    <a:pt x="1" y="6"/>
                  </a:cubicBezTo>
                  <a:cubicBezTo>
                    <a:pt x="2" y="5"/>
                    <a:pt x="2" y="4"/>
                    <a:pt x="6" y="4"/>
                  </a:cubicBezTo>
                  <a:cubicBezTo>
                    <a:pt x="7" y="4"/>
                    <a:pt x="6" y="3"/>
                    <a:pt x="6" y="3"/>
                  </a:cubicBezTo>
                  <a:cubicBezTo>
                    <a:pt x="8" y="2"/>
                    <a:pt x="12" y="2"/>
                    <a:pt x="16" y="2"/>
                  </a:cubicBezTo>
                  <a:cubicBezTo>
                    <a:pt x="17" y="1"/>
                    <a:pt x="17" y="0"/>
                    <a:pt x="19" y="1"/>
                  </a:cubicBezTo>
                  <a:cubicBezTo>
                    <a:pt x="19" y="1"/>
                    <a:pt x="20" y="1"/>
                    <a:pt x="21" y="1"/>
                  </a:cubicBezTo>
                  <a:cubicBezTo>
                    <a:pt x="20" y="2"/>
                    <a:pt x="19" y="3"/>
                    <a:pt x="23" y="3"/>
                  </a:cubicBezTo>
                  <a:cubicBezTo>
                    <a:pt x="23" y="3"/>
                    <a:pt x="21" y="3"/>
                    <a:pt x="21" y="3"/>
                  </a:cubicBezTo>
                  <a:cubicBezTo>
                    <a:pt x="21" y="4"/>
                    <a:pt x="22" y="4"/>
                    <a:pt x="23" y="4"/>
                  </a:cubicBezTo>
                  <a:cubicBezTo>
                    <a:pt x="24" y="4"/>
                    <a:pt x="23" y="3"/>
                    <a:pt x="24" y="3"/>
                  </a:cubicBezTo>
                  <a:cubicBezTo>
                    <a:pt x="26" y="3"/>
                    <a:pt x="27" y="3"/>
                    <a:pt x="30" y="3"/>
                  </a:cubicBezTo>
                  <a:cubicBezTo>
                    <a:pt x="31" y="3"/>
                    <a:pt x="33" y="4"/>
                    <a:pt x="33" y="5"/>
                  </a:cubicBezTo>
                  <a:cubicBezTo>
                    <a:pt x="34" y="5"/>
                    <a:pt x="34" y="4"/>
                    <a:pt x="36" y="4"/>
                  </a:cubicBezTo>
                  <a:cubicBezTo>
                    <a:pt x="37" y="4"/>
                    <a:pt x="38" y="3"/>
                    <a:pt x="39" y="3"/>
                  </a:cubicBezTo>
                  <a:cubicBezTo>
                    <a:pt x="40" y="3"/>
                    <a:pt x="41" y="3"/>
                    <a:pt x="42" y="3"/>
                  </a:cubicBezTo>
                  <a:cubicBezTo>
                    <a:pt x="43" y="4"/>
                    <a:pt x="43" y="4"/>
                    <a:pt x="43" y="5"/>
                  </a:cubicBezTo>
                  <a:cubicBezTo>
                    <a:pt x="44" y="6"/>
                    <a:pt x="47" y="6"/>
                    <a:pt x="45" y="7"/>
                  </a:cubicBezTo>
                  <a:cubicBezTo>
                    <a:pt x="47" y="7"/>
                    <a:pt x="47" y="6"/>
                    <a:pt x="49" y="5"/>
                  </a:cubicBezTo>
                  <a:cubicBezTo>
                    <a:pt x="49" y="5"/>
                    <a:pt x="47" y="5"/>
                    <a:pt x="46" y="4"/>
                  </a:cubicBezTo>
                  <a:cubicBezTo>
                    <a:pt x="45" y="4"/>
                    <a:pt x="47" y="3"/>
                    <a:pt x="46" y="2"/>
                  </a:cubicBezTo>
                  <a:cubicBezTo>
                    <a:pt x="48" y="2"/>
                    <a:pt x="48" y="1"/>
                    <a:pt x="50" y="1"/>
                  </a:cubicBezTo>
                  <a:cubicBezTo>
                    <a:pt x="51" y="2"/>
                    <a:pt x="53" y="3"/>
                    <a:pt x="54" y="4"/>
                  </a:cubicBezTo>
                  <a:cubicBezTo>
                    <a:pt x="54" y="5"/>
                    <a:pt x="57" y="7"/>
                    <a:pt x="57" y="5"/>
                  </a:cubicBezTo>
                  <a:cubicBezTo>
                    <a:pt x="59" y="6"/>
                    <a:pt x="58" y="7"/>
                    <a:pt x="59" y="7"/>
                  </a:cubicBezTo>
                  <a:cubicBezTo>
                    <a:pt x="59" y="8"/>
                    <a:pt x="59" y="8"/>
                    <a:pt x="58" y="8"/>
                  </a:cubicBezTo>
                  <a:cubicBezTo>
                    <a:pt x="59" y="9"/>
                    <a:pt x="62" y="9"/>
                    <a:pt x="61" y="10"/>
                  </a:cubicBezTo>
                  <a:cubicBezTo>
                    <a:pt x="65" y="9"/>
                    <a:pt x="65" y="11"/>
                    <a:pt x="70" y="11"/>
                  </a:cubicBezTo>
                  <a:cubicBezTo>
                    <a:pt x="68" y="13"/>
                    <a:pt x="73" y="12"/>
                    <a:pt x="73" y="12"/>
                  </a:cubicBezTo>
                  <a:cubicBezTo>
                    <a:pt x="73" y="12"/>
                    <a:pt x="71" y="14"/>
                    <a:pt x="74" y="13"/>
                  </a:cubicBezTo>
                  <a:cubicBezTo>
                    <a:pt x="72" y="16"/>
                    <a:pt x="70" y="13"/>
                    <a:pt x="66" y="13"/>
                  </a:cubicBezTo>
                  <a:cubicBezTo>
                    <a:pt x="65" y="15"/>
                    <a:pt x="70" y="14"/>
                    <a:pt x="68" y="17"/>
                  </a:cubicBezTo>
                  <a:cubicBezTo>
                    <a:pt x="65" y="17"/>
                    <a:pt x="60" y="18"/>
                    <a:pt x="57" y="17"/>
                  </a:cubicBezTo>
                  <a:cubicBezTo>
                    <a:pt x="54" y="16"/>
                    <a:pt x="48" y="15"/>
                    <a:pt x="43" y="17"/>
                  </a:cubicBezTo>
                  <a:cubicBezTo>
                    <a:pt x="42" y="17"/>
                    <a:pt x="41" y="17"/>
                    <a:pt x="38" y="17"/>
                  </a:cubicBezTo>
                  <a:cubicBezTo>
                    <a:pt x="38" y="17"/>
                    <a:pt x="38" y="18"/>
                    <a:pt x="37" y="18"/>
                  </a:cubicBezTo>
                  <a:cubicBezTo>
                    <a:pt x="35" y="17"/>
                    <a:pt x="30" y="19"/>
                    <a:pt x="25" y="18"/>
                  </a:cubicBezTo>
                  <a:cubicBezTo>
                    <a:pt x="23" y="17"/>
                    <a:pt x="22" y="16"/>
                    <a:pt x="21" y="15"/>
                  </a:cubicBezTo>
                  <a:cubicBezTo>
                    <a:pt x="18" y="15"/>
                    <a:pt x="13" y="16"/>
                    <a:pt x="13" y="14"/>
                  </a:cubicBezTo>
                  <a:cubicBezTo>
                    <a:pt x="12" y="14"/>
                    <a:pt x="12" y="14"/>
                    <a:pt x="12" y="15"/>
                  </a:cubicBezTo>
                  <a:cubicBezTo>
                    <a:pt x="10" y="15"/>
                    <a:pt x="11" y="14"/>
                    <a:pt x="12" y="14"/>
                  </a:cubicBezTo>
                  <a:cubicBezTo>
                    <a:pt x="12" y="13"/>
                    <a:pt x="9" y="14"/>
                    <a:pt x="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7" name="Freeform 90">
              <a:extLst>
                <a:ext uri="{FF2B5EF4-FFF2-40B4-BE49-F238E27FC236}">
                  <a16:creationId xmlns:a16="http://schemas.microsoft.com/office/drawing/2014/main" id="{1868EC52-3604-4EA7-B742-C214ED017BE1}"/>
                </a:ext>
              </a:extLst>
            </p:cNvPr>
            <p:cNvSpPr>
              <a:spLocks noEditPoints="1"/>
            </p:cNvSpPr>
            <p:nvPr/>
          </p:nvSpPr>
          <p:spPr bwMode="auto">
            <a:xfrm>
              <a:off x="1616075" y="3560763"/>
              <a:ext cx="1968500" cy="1120775"/>
            </a:xfrm>
            <a:custGeom>
              <a:avLst/>
              <a:gdLst>
                <a:gd name="T0" fmla="*/ 343 w 525"/>
                <a:gd name="T1" fmla="*/ 19 h 299"/>
                <a:gd name="T2" fmla="*/ 309 w 525"/>
                <a:gd name="T3" fmla="*/ 31 h 299"/>
                <a:gd name="T4" fmla="*/ 305 w 525"/>
                <a:gd name="T5" fmla="*/ 49 h 299"/>
                <a:gd name="T6" fmla="*/ 347 w 525"/>
                <a:gd name="T7" fmla="*/ 63 h 299"/>
                <a:gd name="T8" fmla="*/ 361 w 525"/>
                <a:gd name="T9" fmla="*/ 44 h 299"/>
                <a:gd name="T10" fmla="*/ 397 w 525"/>
                <a:gd name="T11" fmla="*/ 43 h 299"/>
                <a:gd name="T12" fmla="*/ 430 w 525"/>
                <a:gd name="T13" fmla="*/ 48 h 299"/>
                <a:gd name="T14" fmla="*/ 442 w 525"/>
                <a:gd name="T15" fmla="*/ 64 h 299"/>
                <a:gd name="T16" fmla="*/ 402 w 525"/>
                <a:gd name="T17" fmla="*/ 71 h 299"/>
                <a:gd name="T18" fmla="*/ 427 w 525"/>
                <a:gd name="T19" fmla="*/ 79 h 299"/>
                <a:gd name="T20" fmla="*/ 417 w 525"/>
                <a:gd name="T21" fmla="*/ 81 h 299"/>
                <a:gd name="T22" fmla="*/ 372 w 525"/>
                <a:gd name="T23" fmla="*/ 97 h 299"/>
                <a:gd name="T24" fmla="*/ 353 w 525"/>
                <a:gd name="T25" fmla="*/ 124 h 299"/>
                <a:gd name="T26" fmla="*/ 315 w 525"/>
                <a:gd name="T27" fmla="*/ 114 h 299"/>
                <a:gd name="T28" fmla="*/ 284 w 525"/>
                <a:gd name="T29" fmla="*/ 134 h 299"/>
                <a:gd name="T30" fmla="*/ 319 w 525"/>
                <a:gd name="T31" fmla="*/ 142 h 299"/>
                <a:gd name="T32" fmla="*/ 367 w 525"/>
                <a:gd name="T33" fmla="*/ 158 h 299"/>
                <a:gd name="T34" fmla="*/ 407 w 525"/>
                <a:gd name="T35" fmla="*/ 155 h 299"/>
                <a:gd name="T36" fmla="*/ 469 w 525"/>
                <a:gd name="T37" fmla="*/ 169 h 299"/>
                <a:gd name="T38" fmla="*/ 525 w 525"/>
                <a:gd name="T39" fmla="*/ 185 h 299"/>
                <a:gd name="T40" fmla="*/ 501 w 525"/>
                <a:gd name="T41" fmla="*/ 222 h 299"/>
                <a:gd name="T42" fmla="*/ 470 w 525"/>
                <a:gd name="T43" fmla="*/ 239 h 299"/>
                <a:gd name="T44" fmla="*/ 440 w 525"/>
                <a:gd name="T45" fmla="*/ 255 h 299"/>
                <a:gd name="T46" fmla="*/ 414 w 525"/>
                <a:gd name="T47" fmla="*/ 270 h 299"/>
                <a:gd name="T48" fmla="*/ 402 w 525"/>
                <a:gd name="T49" fmla="*/ 282 h 299"/>
                <a:gd name="T50" fmla="*/ 380 w 525"/>
                <a:gd name="T51" fmla="*/ 293 h 299"/>
                <a:gd name="T52" fmla="*/ 373 w 525"/>
                <a:gd name="T53" fmla="*/ 277 h 299"/>
                <a:gd name="T54" fmla="*/ 390 w 525"/>
                <a:gd name="T55" fmla="*/ 244 h 299"/>
                <a:gd name="T56" fmla="*/ 388 w 525"/>
                <a:gd name="T57" fmla="*/ 212 h 299"/>
                <a:gd name="T58" fmla="*/ 353 w 525"/>
                <a:gd name="T59" fmla="*/ 190 h 299"/>
                <a:gd name="T60" fmla="*/ 360 w 525"/>
                <a:gd name="T61" fmla="*/ 172 h 299"/>
                <a:gd name="T62" fmla="*/ 330 w 525"/>
                <a:gd name="T63" fmla="*/ 153 h 299"/>
                <a:gd name="T64" fmla="*/ 297 w 525"/>
                <a:gd name="T65" fmla="*/ 143 h 299"/>
                <a:gd name="T66" fmla="*/ 246 w 525"/>
                <a:gd name="T67" fmla="*/ 129 h 299"/>
                <a:gd name="T68" fmla="*/ 218 w 525"/>
                <a:gd name="T69" fmla="*/ 115 h 299"/>
                <a:gd name="T70" fmla="*/ 218 w 525"/>
                <a:gd name="T71" fmla="*/ 120 h 299"/>
                <a:gd name="T72" fmla="*/ 188 w 525"/>
                <a:gd name="T73" fmla="*/ 102 h 299"/>
                <a:gd name="T74" fmla="*/ 169 w 525"/>
                <a:gd name="T75" fmla="*/ 69 h 299"/>
                <a:gd name="T76" fmla="*/ 158 w 525"/>
                <a:gd name="T77" fmla="*/ 61 h 299"/>
                <a:gd name="T78" fmla="*/ 129 w 525"/>
                <a:gd name="T79" fmla="*/ 45 h 299"/>
                <a:gd name="T80" fmla="*/ 80 w 525"/>
                <a:gd name="T81" fmla="*/ 37 h 299"/>
                <a:gd name="T82" fmla="*/ 55 w 525"/>
                <a:gd name="T83" fmla="*/ 44 h 299"/>
                <a:gd name="T84" fmla="*/ 30 w 525"/>
                <a:gd name="T85" fmla="*/ 51 h 299"/>
                <a:gd name="T86" fmla="*/ 13 w 525"/>
                <a:gd name="T87" fmla="*/ 40 h 299"/>
                <a:gd name="T88" fmla="*/ 5 w 525"/>
                <a:gd name="T89" fmla="*/ 25 h 299"/>
                <a:gd name="T90" fmla="*/ 15 w 525"/>
                <a:gd name="T91" fmla="*/ 16 h 299"/>
                <a:gd name="T92" fmla="*/ 50 w 525"/>
                <a:gd name="T93" fmla="*/ 5 h 299"/>
                <a:gd name="T94" fmla="*/ 135 w 525"/>
                <a:gd name="T95" fmla="*/ 10 h 299"/>
                <a:gd name="T96" fmla="*/ 176 w 525"/>
                <a:gd name="T97" fmla="*/ 11 h 299"/>
                <a:gd name="T98" fmla="*/ 239 w 525"/>
                <a:gd name="T99" fmla="*/ 19 h 299"/>
                <a:gd name="T100" fmla="*/ 285 w 525"/>
                <a:gd name="T101" fmla="*/ 14 h 299"/>
                <a:gd name="T102" fmla="*/ 298 w 525"/>
                <a:gd name="T103" fmla="*/ 3 h 299"/>
                <a:gd name="T104" fmla="*/ 322 w 525"/>
                <a:gd name="T105" fmla="*/ 13 h 299"/>
                <a:gd name="T106" fmla="*/ 172 w 525"/>
                <a:gd name="T107" fmla="*/ 22 h 299"/>
                <a:gd name="T108" fmla="*/ 222 w 525"/>
                <a:gd name="T109" fmla="*/ 35 h 299"/>
                <a:gd name="T110" fmla="*/ 214 w 525"/>
                <a:gd name="T111" fmla="*/ 34 h 299"/>
                <a:gd name="T112" fmla="*/ 283 w 525"/>
                <a:gd name="T113" fmla="*/ 65 h 299"/>
                <a:gd name="T114" fmla="*/ 306 w 525"/>
                <a:gd name="T115" fmla="*/ 77 h 299"/>
                <a:gd name="T116" fmla="*/ 326 w 525"/>
                <a:gd name="T117" fmla="*/ 70 h 299"/>
                <a:gd name="T118" fmla="*/ 322 w 525"/>
                <a:gd name="T119" fmla="*/ 88 h 299"/>
                <a:gd name="T120" fmla="*/ 356 w 525"/>
                <a:gd name="T121" fmla="*/ 83 h 299"/>
                <a:gd name="T122" fmla="*/ 346 w 525"/>
                <a:gd name="T123" fmla="*/ 8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5" h="299">
                  <a:moveTo>
                    <a:pt x="320" y="16"/>
                  </a:moveTo>
                  <a:cubicBezTo>
                    <a:pt x="320" y="17"/>
                    <a:pt x="322" y="15"/>
                    <a:pt x="322" y="17"/>
                  </a:cubicBezTo>
                  <a:cubicBezTo>
                    <a:pt x="323" y="17"/>
                    <a:pt x="324" y="17"/>
                    <a:pt x="325" y="17"/>
                  </a:cubicBezTo>
                  <a:cubicBezTo>
                    <a:pt x="326" y="17"/>
                    <a:pt x="327" y="16"/>
                    <a:pt x="327" y="15"/>
                  </a:cubicBezTo>
                  <a:cubicBezTo>
                    <a:pt x="328" y="15"/>
                    <a:pt x="329" y="14"/>
                    <a:pt x="329" y="14"/>
                  </a:cubicBezTo>
                  <a:cubicBezTo>
                    <a:pt x="332" y="14"/>
                    <a:pt x="329" y="12"/>
                    <a:pt x="332" y="13"/>
                  </a:cubicBezTo>
                  <a:cubicBezTo>
                    <a:pt x="332" y="11"/>
                    <a:pt x="332" y="10"/>
                    <a:pt x="332" y="9"/>
                  </a:cubicBezTo>
                  <a:cubicBezTo>
                    <a:pt x="336" y="9"/>
                    <a:pt x="338" y="9"/>
                    <a:pt x="340" y="9"/>
                  </a:cubicBezTo>
                  <a:cubicBezTo>
                    <a:pt x="341" y="9"/>
                    <a:pt x="341" y="10"/>
                    <a:pt x="341" y="11"/>
                  </a:cubicBezTo>
                  <a:cubicBezTo>
                    <a:pt x="342" y="11"/>
                    <a:pt x="343" y="11"/>
                    <a:pt x="343" y="11"/>
                  </a:cubicBezTo>
                  <a:cubicBezTo>
                    <a:pt x="345" y="11"/>
                    <a:pt x="345" y="11"/>
                    <a:pt x="346" y="12"/>
                  </a:cubicBezTo>
                  <a:cubicBezTo>
                    <a:pt x="347" y="13"/>
                    <a:pt x="345" y="14"/>
                    <a:pt x="343" y="14"/>
                  </a:cubicBezTo>
                  <a:cubicBezTo>
                    <a:pt x="345" y="15"/>
                    <a:pt x="345" y="17"/>
                    <a:pt x="347" y="17"/>
                  </a:cubicBezTo>
                  <a:cubicBezTo>
                    <a:pt x="347" y="18"/>
                    <a:pt x="344" y="18"/>
                    <a:pt x="343" y="19"/>
                  </a:cubicBezTo>
                  <a:cubicBezTo>
                    <a:pt x="342" y="19"/>
                    <a:pt x="341" y="20"/>
                    <a:pt x="340" y="19"/>
                  </a:cubicBezTo>
                  <a:cubicBezTo>
                    <a:pt x="339" y="20"/>
                    <a:pt x="339" y="21"/>
                    <a:pt x="337" y="22"/>
                  </a:cubicBezTo>
                  <a:cubicBezTo>
                    <a:pt x="336" y="21"/>
                    <a:pt x="338" y="20"/>
                    <a:pt x="333" y="21"/>
                  </a:cubicBezTo>
                  <a:cubicBezTo>
                    <a:pt x="333" y="20"/>
                    <a:pt x="335" y="20"/>
                    <a:pt x="335" y="20"/>
                  </a:cubicBezTo>
                  <a:cubicBezTo>
                    <a:pt x="333" y="19"/>
                    <a:pt x="330" y="21"/>
                    <a:pt x="327" y="20"/>
                  </a:cubicBezTo>
                  <a:cubicBezTo>
                    <a:pt x="328" y="22"/>
                    <a:pt x="327" y="21"/>
                    <a:pt x="327" y="23"/>
                  </a:cubicBezTo>
                  <a:cubicBezTo>
                    <a:pt x="326" y="23"/>
                    <a:pt x="326" y="23"/>
                    <a:pt x="326" y="22"/>
                  </a:cubicBezTo>
                  <a:cubicBezTo>
                    <a:pt x="323" y="22"/>
                    <a:pt x="324" y="24"/>
                    <a:pt x="321" y="24"/>
                  </a:cubicBezTo>
                  <a:cubicBezTo>
                    <a:pt x="321" y="24"/>
                    <a:pt x="323" y="24"/>
                    <a:pt x="323" y="25"/>
                  </a:cubicBezTo>
                  <a:cubicBezTo>
                    <a:pt x="323" y="26"/>
                    <a:pt x="321" y="26"/>
                    <a:pt x="322" y="27"/>
                  </a:cubicBezTo>
                  <a:cubicBezTo>
                    <a:pt x="319" y="26"/>
                    <a:pt x="317" y="29"/>
                    <a:pt x="316" y="28"/>
                  </a:cubicBezTo>
                  <a:cubicBezTo>
                    <a:pt x="315" y="28"/>
                    <a:pt x="314" y="27"/>
                    <a:pt x="314" y="29"/>
                  </a:cubicBezTo>
                  <a:cubicBezTo>
                    <a:pt x="312" y="29"/>
                    <a:pt x="311" y="29"/>
                    <a:pt x="310" y="29"/>
                  </a:cubicBezTo>
                  <a:cubicBezTo>
                    <a:pt x="308" y="29"/>
                    <a:pt x="309" y="30"/>
                    <a:pt x="309" y="31"/>
                  </a:cubicBezTo>
                  <a:cubicBezTo>
                    <a:pt x="307" y="30"/>
                    <a:pt x="307" y="31"/>
                    <a:pt x="307" y="32"/>
                  </a:cubicBezTo>
                  <a:cubicBezTo>
                    <a:pt x="305" y="31"/>
                    <a:pt x="304" y="31"/>
                    <a:pt x="302" y="32"/>
                  </a:cubicBezTo>
                  <a:cubicBezTo>
                    <a:pt x="303" y="32"/>
                    <a:pt x="303" y="33"/>
                    <a:pt x="303" y="33"/>
                  </a:cubicBezTo>
                  <a:cubicBezTo>
                    <a:pt x="301" y="32"/>
                    <a:pt x="301" y="34"/>
                    <a:pt x="300" y="35"/>
                  </a:cubicBezTo>
                  <a:cubicBezTo>
                    <a:pt x="299" y="36"/>
                    <a:pt x="296" y="37"/>
                    <a:pt x="296" y="39"/>
                  </a:cubicBezTo>
                  <a:cubicBezTo>
                    <a:pt x="294" y="40"/>
                    <a:pt x="293" y="41"/>
                    <a:pt x="291" y="42"/>
                  </a:cubicBezTo>
                  <a:cubicBezTo>
                    <a:pt x="291" y="43"/>
                    <a:pt x="292" y="42"/>
                    <a:pt x="292" y="42"/>
                  </a:cubicBezTo>
                  <a:cubicBezTo>
                    <a:pt x="293" y="42"/>
                    <a:pt x="292" y="42"/>
                    <a:pt x="293" y="43"/>
                  </a:cubicBezTo>
                  <a:cubicBezTo>
                    <a:pt x="293" y="43"/>
                    <a:pt x="295" y="44"/>
                    <a:pt x="295" y="44"/>
                  </a:cubicBezTo>
                  <a:cubicBezTo>
                    <a:pt x="296" y="44"/>
                    <a:pt x="297" y="43"/>
                    <a:pt x="299" y="44"/>
                  </a:cubicBezTo>
                  <a:cubicBezTo>
                    <a:pt x="299" y="44"/>
                    <a:pt x="300" y="44"/>
                    <a:pt x="301" y="44"/>
                  </a:cubicBezTo>
                  <a:cubicBezTo>
                    <a:pt x="301" y="45"/>
                    <a:pt x="301" y="45"/>
                    <a:pt x="301" y="46"/>
                  </a:cubicBezTo>
                  <a:cubicBezTo>
                    <a:pt x="301" y="47"/>
                    <a:pt x="303" y="46"/>
                    <a:pt x="303" y="47"/>
                  </a:cubicBezTo>
                  <a:cubicBezTo>
                    <a:pt x="303" y="48"/>
                    <a:pt x="305" y="48"/>
                    <a:pt x="305" y="49"/>
                  </a:cubicBezTo>
                  <a:cubicBezTo>
                    <a:pt x="310" y="48"/>
                    <a:pt x="314" y="49"/>
                    <a:pt x="317" y="49"/>
                  </a:cubicBezTo>
                  <a:cubicBezTo>
                    <a:pt x="317" y="50"/>
                    <a:pt x="321" y="50"/>
                    <a:pt x="324" y="51"/>
                  </a:cubicBezTo>
                  <a:cubicBezTo>
                    <a:pt x="324" y="51"/>
                    <a:pt x="324" y="51"/>
                    <a:pt x="325" y="51"/>
                  </a:cubicBezTo>
                  <a:cubicBezTo>
                    <a:pt x="325" y="52"/>
                    <a:pt x="326" y="51"/>
                    <a:pt x="326" y="51"/>
                  </a:cubicBezTo>
                  <a:cubicBezTo>
                    <a:pt x="327" y="51"/>
                    <a:pt x="327" y="52"/>
                    <a:pt x="328" y="52"/>
                  </a:cubicBezTo>
                  <a:cubicBezTo>
                    <a:pt x="329" y="53"/>
                    <a:pt x="331" y="52"/>
                    <a:pt x="331" y="53"/>
                  </a:cubicBezTo>
                  <a:cubicBezTo>
                    <a:pt x="336" y="53"/>
                    <a:pt x="339" y="54"/>
                    <a:pt x="343" y="54"/>
                  </a:cubicBezTo>
                  <a:cubicBezTo>
                    <a:pt x="344" y="56"/>
                    <a:pt x="343" y="57"/>
                    <a:pt x="344" y="58"/>
                  </a:cubicBezTo>
                  <a:cubicBezTo>
                    <a:pt x="344" y="58"/>
                    <a:pt x="345" y="59"/>
                    <a:pt x="345" y="59"/>
                  </a:cubicBezTo>
                  <a:cubicBezTo>
                    <a:pt x="346" y="59"/>
                    <a:pt x="344" y="60"/>
                    <a:pt x="344" y="60"/>
                  </a:cubicBezTo>
                  <a:cubicBezTo>
                    <a:pt x="345" y="60"/>
                    <a:pt x="346" y="60"/>
                    <a:pt x="346" y="60"/>
                  </a:cubicBezTo>
                  <a:cubicBezTo>
                    <a:pt x="347" y="60"/>
                    <a:pt x="344" y="62"/>
                    <a:pt x="347" y="61"/>
                  </a:cubicBezTo>
                  <a:cubicBezTo>
                    <a:pt x="347" y="62"/>
                    <a:pt x="346" y="62"/>
                    <a:pt x="346" y="63"/>
                  </a:cubicBezTo>
                  <a:cubicBezTo>
                    <a:pt x="347" y="63"/>
                    <a:pt x="347" y="63"/>
                    <a:pt x="347" y="63"/>
                  </a:cubicBezTo>
                  <a:cubicBezTo>
                    <a:pt x="349" y="63"/>
                    <a:pt x="348" y="63"/>
                    <a:pt x="348" y="64"/>
                  </a:cubicBezTo>
                  <a:cubicBezTo>
                    <a:pt x="349" y="64"/>
                    <a:pt x="350" y="63"/>
                    <a:pt x="350" y="64"/>
                  </a:cubicBezTo>
                  <a:cubicBezTo>
                    <a:pt x="351" y="64"/>
                    <a:pt x="355" y="64"/>
                    <a:pt x="358" y="64"/>
                  </a:cubicBezTo>
                  <a:cubicBezTo>
                    <a:pt x="359" y="62"/>
                    <a:pt x="359" y="61"/>
                    <a:pt x="358" y="59"/>
                  </a:cubicBezTo>
                  <a:cubicBezTo>
                    <a:pt x="359" y="58"/>
                    <a:pt x="357" y="58"/>
                    <a:pt x="356" y="58"/>
                  </a:cubicBezTo>
                  <a:cubicBezTo>
                    <a:pt x="355" y="58"/>
                    <a:pt x="358" y="56"/>
                    <a:pt x="354" y="56"/>
                  </a:cubicBezTo>
                  <a:cubicBezTo>
                    <a:pt x="355" y="56"/>
                    <a:pt x="357" y="56"/>
                    <a:pt x="356" y="55"/>
                  </a:cubicBezTo>
                  <a:cubicBezTo>
                    <a:pt x="360" y="55"/>
                    <a:pt x="360" y="54"/>
                    <a:pt x="363" y="54"/>
                  </a:cubicBezTo>
                  <a:cubicBezTo>
                    <a:pt x="365" y="54"/>
                    <a:pt x="364" y="53"/>
                    <a:pt x="364" y="52"/>
                  </a:cubicBezTo>
                  <a:cubicBezTo>
                    <a:pt x="364" y="52"/>
                    <a:pt x="367" y="53"/>
                    <a:pt x="367" y="52"/>
                  </a:cubicBezTo>
                  <a:cubicBezTo>
                    <a:pt x="365" y="50"/>
                    <a:pt x="368" y="48"/>
                    <a:pt x="366" y="47"/>
                  </a:cubicBezTo>
                  <a:cubicBezTo>
                    <a:pt x="366" y="46"/>
                    <a:pt x="365" y="47"/>
                    <a:pt x="365" y="47"/>
                  </a:cubicBezTo>
                  <a:cubicBezTo>
                    <a:pt x="363" y="47"/>
                    <a:pt x="365" y="45"/>
                    <a:pt x="362" y="46"/>
                  </a:cubicBezTo>
                  <a:cubicBezTo>
                    <a:pt x="362" y="45"/>
                    <a:pt x="361" y="45"/>
                    <a:pt x="361" y="44"/>
                  </a:cubicBezTo>
                  <a:cubicBezTo>
                    <a:pt x="361" y="43"/>
                    <a:pt x="362" y="42"/>
                    <a:pt x="364" y="42"/>
                  </a:cubicBezTo>
                  <a:cubicBezTo>
                    <a:pt x="362" y="42"/>
                    <a:pt x="365" y="39"/>
                    <a:pt x="361" y="39"/>
                  </a:cubicBezTo>
                  <a:cubicBezTo>
                    <a:pt x="362" y="38"/>
                    <a:pt x="362" y="38"/>
                    <a:pt x="362" y="37"/>
                  </a:cubicBezTo>
                  <a:cubicBezTo>
                    <a:pt x="362" y="37"/>
                    <a:pt x="361" y="37"/>
                    <a:pt x="361" y="37"/>
                  </a:cubicBezTo>
                  <a:cubicBezTo>
                    <a:pt x="361" y="37"/>
                    <a:pt x="362" y="37"/>
                    <a:pt x="362" y="36"/>
                  </a:cubicBezTo>
                  <a:cubicBezTo>
                    <a:pt x="362" y="36"/>
                    <a:pt x="361" y="36"/>
                    <a:pt x="361" y="35"/>
                  </a:cubicBezTo>
                  <a:cubicBezTo>
                    <a:pt x="361" y="35"/>
                    <a:pt x="363" y="34"/>
                    <a:pt x="361" y="33"/>
                  </a:cubicBezTo>
                  <a:cubicBezTo>
                    <a:pt x="361" y="33"/>
                    <a:pt x="369" y="32"/>
                    <a:pt x="368" y="34"/>
                  </a:cubicBezTo>
                  <a:cubicBezTo>
                    <a:pt x="372" y="34"/>
                    <a:pt x="378" y="34"/>
                    <a:pt x="379" y="33"/>
                  </a:cubicBezTo>
                  <a:cubicBezTo>
                    <a:pt x="381" y="34"/>
                    <a:pt x="386" y="34"/>
                    <a:pt x="386" y="37"/>
                  </a:cubicBezTo>
                  <a:cubicBezTo>
                    <a:pt x="389" y="37"/>
                    <a:pt x="391" y="37"/>
                    <a:pt x="394" y="37"/>
                  </a:cubicBezTo>
                  <a:cubicBezTo>
                    <a:pt x="394" y="38"/>
                    <a:pt x="395" y="38"/>
                    <a:pt x="396" y="38"/>
                  </a:cubicBezTo>
                  <a:cubicBezTo>
                    <a:pt x="396" y="39"/>
                    <a:pt x="396" y="40"/>
                    <a:pt x="396" y="41"/>
                  </a:cubicBezTo>
                  <a:cubicBezTo>
                    <a:pt x="396" y="42"/>
                    <a:pt x="398" y="43"/>
                    <a:pt x="397" y="43"/>
                  </a:cubicBezTo>
                  <a:cubicBezTo>
                    <a:pt x="397" y="44"/>
                    <a:pt x="399" y="44"/>
                    <a:pt x="400" y="44"/>
                  </a:cubicBezTo>
                  <a:cubicBezTo>
                    <a:pt x="399" y="45"/>
                    <a:pt x="403" y="44"/>
                    <a:pt x="401" y="46"/>
                  </a:cubicBezTo>
                  <a:cubicBezTo>
                    <a:pt x="405" y="46"/>
                    <a:pt x="406" y="45"/>
                    <a:pt x="410" y="45"/>
                  </a:cubicBezTo>
                  <a:cubicBezTo>
                    <a:pt x="410" y="45"/>
                    <a:pt x="409" y="44"/>
                    <a:pt x="409" y="44"/>
                  </a:cubicBezTo>
                  <a:cubicBezTo>
                    <a:pt x="409" y="43"/>
                    <a:pt x="410" y="43"/>
                    <a:pt x="412" y="44"/>
                  </a:cubicBezTo>
                  <a:cubicBezTo>
                    <a:pt x="410" y="42"/>
                    <a:pt x="414" y="42"/>
                    <a:pt x="415" y="42"/>
                  </a:cubicBezTo>
                  <a:cubicBezTo>
                    <a:pt x="415" y="41"/>
                    <a:pt x="414" y="41"/>
                    <a:pt x="414" y="41"/>
                  </a:cubicBezTo>
                  <a:cubicBezTo>
                    <a:pt x="413" y="41"/>
                    <a:pt x="416" y="40"/>
                    <a:pt x="418" y="40"/>
                  </a:cubicBezTo>
                  <a:cubicBezTo>
                    <a:pt x="416" y="41"/>
                    <a:pt x="417" y="41"/>
                    <a:pt x="420" y="43"/>
                  </a:cubicBezTo>
                  <a:cubicBezTo>
                    <a:pt x="421" y="43"/>
                    <a:pt x="422" y="45"/>
                    <a:pt x="426" y="45"/>
                  </a:cubicBezTo>
                  <a:cubicBezTo>
                    <a:pt x="425" y="45"/>
                    <a:pt x="424" y="45"/>
                    <a:pt x="424" y="46"/>
                  </a:cubicBezTo>
                  <a:cubicBezTo>
                    <a:pt x="424" y="46"/>
                    <a:pt x="426" y="46"/>
                    <a:pt x="426" y="47"/>
                  </a:cubicBezTo>
                  <a:cubicBezTo>
                    <a:pt x="427" y="47"/>
                    <a:pt x="426" y="46"/>
                    <a:pt x="427" y="46"/>
                  </a:cubicBezTo>
                  <a:cubicBezTo>
                    <a:pt x="429" y="46"/>
                    <a:pt x="426" y="48"/>
                    <a:pt x="430" y="48"/>
                  </a:cubicBezTo>
                  <a:cubicBezTo>
                    <a:pt x="428" y="49"/>
                    <a:pt x="430" y="49"/>
                    <a:pt x="428" y="50"/>
                  </a:cubicBezTo>
                  <a:cubicBezTo>
                    <a:pt x="428" y="51"/>
                    <a:pt x="430" y="51"/>
                    <a:pt x="432" y="51"/>
                  </a:cubicBezTo>
                  <a:cubicBezTo>
                    <a:pt x="432" y="52"/>
                    <a:pt x="430" y="52"/>
                    <a:pt x="431" y="52"/>
                  </a:cubicBezTo>
                  <a:cubicBezTo>
                    <a:pt x="431" y="53"/>
                    <a:pt x="433" y="53"/>
                    <a:pt x="433" y="53"/>
                  </a:cubicBezTo>
                  <a:cubicBezTo>
                    <a:pt x="434" y="53"/>
                    <a:pt x="435" y="54"/>
                    <a:pt x="435" y="54"/>
                  </a:cubicBezTo>
                  <a:cubicBezTo>
                    <a:pt x="437" y="54"/>
                    <a:pt x="439" y="54"/>
                    <a:pt x="440" y="55"/>
                  </a:cubicBezTo>
                  <a:cubicBezTo>
                    <a:pt x="442" y="56"/>
                    <a:pt x="443" y="53"/>
                    <a:pt x="443" y="55"/>
                  </a:cubicBezTo>
                  <a:cubicBezTo>
                    <a:pt x="444" y="56"/>
                    <a:pt x="441" y="56"/>
                    <a:pt x="438" y="56"/>
                  </a:cubicBezTo>
                  <a:cubicBezTo>
                    <a:pt x="440" y="57"/>
                    <a:pt x="443" y="58"/>
                    <a:pt x="446" y="58"/>
                  </a:cubicBezTo>
                  <a:cubicBezTo>
                    <a:pt x="446" y="59"/>
                    <a:pt x="447" y="59"/>
                    <a:pt x="448" y="59"/>
                  </a:cubicBezTo>
                  <a:cubicBezTo>
                    <a:pt x="448" y="60"/>
                    <a:pt x="449" y="60"/>
                    <a:pt x="450" y="60"/>
                  </a:cubicBezTo>
                  <a:cubicBezTo>
                    <a:pt x="449" y="61"/>
                    <a:pt x="449" y="61"/>
                    <a:pt x="449" y="63"/>
                  </a:cubicBezTo>
                  <a:cubicBezTo>
                    <a:pt x="447" y="63"/>
                    <a:pt x="445" y="63"/>
                    <a:pt x="443" y="64"/>
                  </a:cubicBezTo>
                  <a:cubicBezTo>
                    <a:pt x="443" y="64"/>
                    <a:pt x="444" y="64"/>
                    <a:pt x="442" y="64"/>
                  </a:cubicBezTo>
                  <a:cubicBezTo>
                    <a:pt x="441" y="64"/>
                    <a:pt x="440" y="64"/>
                    <a:pt x="440" y="65"/>
                  </a:cubicBezTo>
                  <a:cubicBezTo>
                    <a:pt x="440" y="65"/>
                    <a:pt x="438" y="65"/>
                    <a:pt x="438" y="65"/>
                  </a:cubicBezTo>
                  <a:cubicBezTo>
                    <a:pt x="438" y="65"/>
                    <a:pt x="437" y="65"/>
                    <a:pt x="436" y="66"/>
                  </a:cubicBezTo>
                  <a:cubicBezTo>
                    <a:pt x="436" y="66"/>
                    <a:pt x="436" y="67"/>
                    <a:pt x="435" y="67"/>
                  </a:cubicBezTo>
                  <a:cubicBezTo>
                    <a:pt x="435" y="67"/>
                    <a:pt x="431" y="67"/>
                    <a:pt x="433" y="67"/>
                  </a:cubicBezTo>
                  <a:cubicBezTo>
                    <a:pt x="432" y="68"/>
                    <a:pt x="429" y="68"/>
                    <a:pt x="428" y="68"/>
                  </a:cubicBezTo>
                  <a:cubicBezTo>
                    <a:pt x="425" y="68"/>
                    <a:pt x="423" y="68"/>
                    <a:pt x="422" y="68"/>
                  </a:cubicBezTo>
                  <a:cubicBezTo>
                    <a:pt x="420" y="68"/>
                    <a:pt x="420" y="68"/>
                    <a:pt x="419" y="67"/>
                  </a:cubicBezTo>
                  <a:cubicBezTo>
                    <a:pt x="414" y="67"/>
                    <a:pt x="410" y="68"/>
                    <a:pt x="406" y="68"/>
                  </a:cubicBezTo>
                  <a:cubicBezTo>
                    <a:pt x="402" y="69"/>
                    <a:pt x="401" y="71"/>
                    <a:pt x="397" y="71"/>
                  </a:cubicBezTo>
                  <a:cubicBezTo>
                    <a:pt x="399" y="72"/>
                    <a:pt x="395" y="72"/>
                    <a:pt x="394" y="73"/>
                  </a:cubicBezTo>
                  <a:cubicBezTo>
                    <a:pt x="394" y="73"/>
                    <a:pt x="395" y="74"/>
                    <a:pt x="395" y="74"/>
                  </a:cubicBezTo>
                  <a:cubicBezTo>
                    <a:pt x="396" y="74"/>
                    <a:pt x="396" y="73"/>
                    <a:pt x="398" y="72"/>
                  </a:cubicBezTo>
                  <a:cubicBezTo>
                    <a:pt x="399" y="72"/>
                    <a:pt x="402" y="72"/>
                    <a:pt x="402" y="71"/>
                  </a:cubicBezTo>
                  <a:cubicBezTo>
                    <a:pt x="402" y="70"/>
                    <a:pt x="404" y="73"/>
                    <a:pt x="404" y="70"/>
                  </a:cubicBezTo>
                  <a:cubicBezTo>
                    <a:pt x="405" y="70"/>
                    <a:pt x="406" y="71"/>
                    <a:pt x="406" y="71"/>
                  </a:cubicBezTo>
                  <a:cubicBezTo>
                    <a:pt x="407" y="71"/>
                    <a:pt x="406" y="70"/>
                    <a:pt x="407" y="70"/>
                  </a:cubicBezTo>
                  <a:cubicBezTo>
                    <a:pt x="409" y="70"/>
                    <a:pt x="411" y="70"/>
                    <a:pt x="414" y="70"/>
                  </a:cubicBezTo>
                  <a:cubicBezTo>
                    <a:pt x="414" y="70"/>
                    <a:pt x="415" y="70"/>
                    <a:pt x="415" y="70"/>
                  </a:cubicBezTo>
                  <a:cubicBezTo>
                    <a:pt x="416" y="70"/>
                    <a:pt x="416" y="73"/>
                    <a:pt x="414" y="72"/>
                  </a:cubicBezTo>
                  <a:cubicBezTo>
                    <a:pt x="416" y="73"/>
                    <a:pt x="412" y="73"/>
                    <a:pt x="413" y="75"/>
                  </a:cubicBezTo>
                  <a:cubicBezTo>
                    <a:pt x="413" y="76"/>
                    <a:pt x="414" y="76"/>
                    <a:pt x="414" y="77"/>
                  </a:cubicBezTo>
                  <a:cubicBezTo>
                    <a:pt x="414" y="76"/>
                    <a:pt x="416" y="76"/>
                    <a:pt x="416" y="77"/>
                  </a:cubicBezTo>
                  <a:cubicBezTo>
                    <a:pt x="416" y="77"/>
                    <a:pt x="417" y="77"/>
                    <a:pt x="418" y="77"/>
                  </a:cubicBezTo>
                  <a:cubicBezTo>
                    <a:pt x="418" y="77"/>
                    <a:pt x="419" y="78"/>
                    <a:pt x="420" y="78"/>
                  </a:cubicBezTo>
                  <a:cubicBezTo>
                    <a:pt x="420" y="78"/>
                    <a:pt x="421" y="78"/>
                    <a:pt x="422" y="78"/>
                  </a:cubicBezTo>
                  <a:cubicBezTo>
                    <a:pt x="422" y="78"/>
                    <a:pt x="423" y="79"/>
                    <a:pt x="423" y="79"/>
                  </a:cubicBezTo>
                  <a:cubicBezTo>
                    <a:pt x="424" y="79"/>
                    <a:pt x="425" y="78"/>
                    <a:pt x="427" y="79"/>
                  </a:cubicBezTo>
                  <a:cubicBezTo>
                    <a:pt x="428" y="79"/>
                    <a:pt x="427" y="78"/>
                    <a:pt x="428" y="78"/>
                  </a:cubicBezTo>
                  <a:cubicBezTo>
                    <a:pt x="428" y="78"/>
                    <a:pt x="429" y="78"/>
                    <a:pt x="430" y="78"/>
                  </a:cubicBezTo>
                  <a:cubicBezTo>
                    <a:pt x="430" y="77"/>
                    <a:pt x="429" y="77"/>
                    <a:pt x="430" y="76"/>
                  </a:cubicBezTo>
                  <a:cubicBezTo>
                    <a:pt x="431" y="76"/>
                    <a:pt x="431" y="77"/>
                    <a:pt x="432" y="77"/>
                  </a:cubicBezTo>
                  <a:cubicBezTo>
                    <a:pt x="432" y="78"/>
                    <a:pt x="435" y="78"/>
                    <a:pt x="433" y="79"/>
                  </a:cubicBezTo>
                  <a:cubicBezTo>
                    <a:pt x="432" y="79"/>
                    <a:pt x="432" y="78"/>
                    <a:pt x="431" y="79"/>
                  </a:cubicBezTo>
                  <a:cubicBezTo>
                    <a:pt x="429" y="79"/>
                    <a:pt x="429" y="80"/>
                    <a:pt x="428" y="80"/>
                  </a:cubicBezTo>
                  <a:cubicBezTo>
                    <a:pt x="427" y="80"/>
                    <a:pt x="425" y="80"/>
                    <a:pt x="425" y="80"/>
                  </a:cubicBezTo>
                  <a:cubicBezTo>
                    <a:pt x="423" y="80"/>
                    <a:pt x="423" y="81"/>
                    <a:pt x="420" y="81"/>
                  </a:cubicBezTo>
                  <a:cubicBezTo>
                    <a:pt x="418" y="81"/>
                    <a:pt x="418" y="82"/>
                    <a:pt x="418" y="83"/>
                  </a:cubicBezTo>
                  <a:cubicBezTo>
                    <a:pt x="417" y="83"/>
                    <a:pt x="416" y="82"/>
                    <a:pt x="417" y="82"/>
                  </a:cubicBezTo>
                  <a:cubicBezTo>
                    <a:pt x="415" y="83"/>
                    <a:pt x="415" y="84"/>
                    <a:pt x="412" y="84"/>
                  </a:cubicBezTo>
                  <a:cubicBezTo>
                    <a:pt x="413" y="83"/>
                    <a:pt x="412" y="83"/>
                    <a:pt x="412" y="82"/>
                  </a:cubicBezTo>
                  <a:cubicBezTo>
                    <a:pt x="413" y="81"/>
                    <a:pt x="415" y="80"/>
                    <a:pt x="417" y="81"/>
                  </a:cubicBezTo>
                  <a:cubicBezTo>
                    <a:pt x="418" y="80"/>
                    <a:pt x="415" y="80"/>
                    <a:pt x="414" y="79"/>
                  </a:cubicBezTo>
                  <a:cubicBezTo>
                    <a:pt x="411" y="79"/>
                    <a:pt x="410" y="81"/>
                    <a:pt x="408" y="81"/>
                  </a:cubicBezTo>
                  <a:cubicBezTo>
                    <a:pt x="408" y="81"/>
                    <a:pt x="405" y="81"/>
                    <a:pt x="405" y="81"/>
                  </a:cubicBezTo>
                  <a:cubicBezTo>
                    <a:pt x="404" y="81"/>
                    <a:pt x="404" y="81"/>
                    <a:pt x="404" y="82"/>
                  </a:cubicBezTo>
                  <a:cubicBezTo>
                    <a:pt x="398" y="82"/>
                    <a:pt x="399" y="83"/>
                    <a:pt x="394" y="83"/>
                  </a:cubicBezTo>
                  <a:cubicBezTo>
                    <a:pt x="396" y="83"/>
                    <a:pt x="397" y="84"/>
                    <a:pt x="392" y="84"/>
                  </a:cubicBezTo>
                  <a:cubicBezTo>
                    <a:pt x="390" y="84"/>
                    <a:pt x="389" y="87"/>
                    <a:pt x="392" y="87"/>
                  </a:cubicBezTo>
                  <a:cubicBezTo>
                    <a:pt x="392" y="88"/>
                    <a:pt x="389" y="88"/>
                    <a:pt x="390" y="89"/>
                  </a:cubicBezTo>
                  <a:cubicBezTo>
                    <a:pt x="389" y="89"/>
                    <a:pt x="388" y="89"/>
                    <a:pt x="387" y="89"/>
                  </a:cubicBezTo>
                  <a:cubicBezTo>
                    <a:pt x="386" y="90"/>
                    <a:pt x="386" y="90"/>
                    <a:pt x="385" y="90"/>
                  </a:cubicBezTo>
                  <a:cubicBezTo>
                    <a:pt x="383" y="91"/>
                    <a:pt x="380" y="90"/>
                    <a:pt x="379" y="91"/>
                  </a:cubicBezTo>
                  <a:cubicBezTo>
                    <a:pt x="379" y="92"/>
                    <a:pt x="378" y="92"/>
                    <a:pt x="377" y="92"/>
                  </a:cubicBezTo>
                  <a:cubicBezTo>
                    <a:pt x="376" y="93"/>
                    <a:pt x="376" y="94"/>
                    <a:pt x="374" y="95"/>
                  </a:cubicBezTo>
                  <a:cubicBezTo>
                    <a:pt x="373" y="95"/>
                    <a:pt x="371" y="95"/>
                    <a:pt x="372" y="97"/>
                  </a:cubicBezTo>
                  <a:cubicBezTo>
                    <a:pt x="370" y="97"/>
                    <a:pt x="370" y="96"/>
                    <a:pt x="368" y="96"/>
                  </a:cubicBezTo>
                  <a:cubicBezTo>
                    <a:pt x="367" y="96"/>
                    <a:pt x="367" y="97"/>
                    <a:pt x="366" y="97"/>
                  </a:cubicBezTo>
                  <a:cubicBezTo>
                    <a:pt x="370" y="99"/>
                    <a:pt x="370" y="100"/>
                    <a:pt x="370" y="103"/>
                  </a:cubicBezTo>
                  <a:cubicBezTo>
                    <a:pt x="368" y="103"/>
                    <a:pt x="369" y="104"/>
                    <a:pt x="368" y="104"/>
                  </a:cubicBezTo>
                  <a:cubicBezTo>
                    <a:pt x="368" y="104"/>
                    <a:pt x="366" y="104"/>
                    <a:pt x="366" y="104"/>
                  </a:cubicBezTo>
                  <a:cubicBezTo>
                    <a:pt x="365" y="104"/>
                    <a:pt x="365" y="105"/>
                    <a:pt x="364" y="105"/>
                  </a:cubicBezTo>
                  <a:cubicBezTo>
                    <a:pt x="363" y="105"/>
                    <a:pt x="362" y="106"/>
                    <a:pt x="361" y="106"/>
                  </a:cubicBezTo>
                  <a:cubicBezTo>
                    <a:pt x="360" y="107"/>
                    <a:pt x="358" y="106"/>
                    <a:pt x="357" y="107"/>
                  </a:cubicBezTo>
                  <a:cubicBezTo>
                    <a:pt x="355" y="107"/>
                    <a:pt x="354" y="108"/>
                    <a:pt x="353" y="109"/>
                  </a:cubicBezTo>
                  <a:cubicBezTo>
                    <a:pt x="351" y="109"/>
                    <a:pt x="351" y="111"/>
                    <a:pt x="348" y="111"/>
                  </a:cubicBezTo>
                  <a:cubicBezTo>
                    <a:pt x="349" y="112"/>
                    <a:pt x="346" y="116"/>
                    <a:pt x="350" y="116"/>
                  </a:cubicBezTo>
                  <a:cubicBezTo>
                    <a:pt x="348" y="118"/>
                    <a:pt x="352" y="118"/>
                    <a:pt x="351" y="120"/>
                  </a:cubicBezTo>
                  <a:cubicBezTo>
                    <a:pt x="351" y="121"/>
                    <a:pt x="352" y="121"/>
                    <a:pt x="353" y="121"/>
                  </a:cubicBezTo>
                  <a:cubicBezTo>
                    <a:pt x="352" y="122"/>
                    <a:pt x="354" y="122"/>
                    <a:pt x="353" y="124"/>
                  </a:cubicBezTo>
                  <a:cubicBezTo>
                    <a:pt x="351" y="124"/>
                    <a:pt x="350" y="125"/>
                    <a:pt x="349" y="125"/>
                  </a:cubicBezTo>
                  <a:cubicBezTo>
                    <a:pt x="348" y="125"/>
                    <a:pt x="349" y="124"/>
                    <a:pt x="348" y="124"/>
                  </a:cubicBezTo>
                  <a:cubicBezTo>
                    <a:pt x="348" y="123"/>
                    <a:pt x="346" y="124"/>
                    <a:pt x="345" y="123"/>
                  </a:cubicBezTo>
                  <a:cubicBezTo>
                    <a:pt x="345" y="123"/>
                    <a:pt x="345" y="122"/>
                    <a:pt x="343" y="122"/>
                  </a:cubicBezTo>
                  <a:cubicBezTo>
                    <a:pt x="344" y="121"/>
                    <a:pt x="345" y="120"/>
                    <a:pt x="341" y="120"/>
                  </a:cubicBezTo>
                  <a:cubicBezTo>
                    <a:pt x="343" y="118"/>
                    <a:pt x="341" y="118"/>
                    <a:pt x="340" y="116"/>
                  </a:cubicBezTo>
                  <a:cubicBezTo>
                    <a:pt x="340" y="116"/>
                    <a:pt x="339" y="116"/>
                    <a:pt x="338" y="116"/>
                  </a:cubicBezTo>
                  <a:cubicBezTo>
                    <a:pt x="338" y="116"/>
                    <a:pt x="338" y="115"/>
                    <a:pt x="338" y="115"/>
                  </a:cubicBezTo>
                  <a:cubicBezTo>
                    <a:pt x="337" y="115"/>
                    <a:pt x="332" y="116"/>
                    <a:pt x="331" y="115"/>
                  </a:cubicBezTo>
                  <a:cubicBezTo>
                    <a:pt x="330" y="115"/>
                    <a:pt x="330" y="114"/>
                    <a:pt x="329" y="114"/>
                  </a:cubicBezTo>
                  <a:cubicBezTo>
                    <a:pt x="328" y="114"/>
                    <a:pt x="326" y="115"/>
                    <a:pt x="325" y="115"/>
                  </a:cubicBezTo>
                  <a:cubicBezTo>
                    <a:pt x="325" y="115"/>
                    <a:pt x="328" y="113"/>
                    <a:pt x="325" y="114"/>
                  </a:cubicBezTo>
                  <a:cubicBezTo>
                    <a:pt x="324" y="114"/>
                    <a:pt x="325" y="114"/>
                    <a:pt x="324" y="114"/>
                  </a:cubicBezTo>
                  <a:cubicBezTo>
                    <a:pt x="321" y="114"/>
                    <a:pt x="317" y="114"/>
                    <a:pt x="315" y="114"/>
                  </a:cubicBezTo>
                  <a:cubicBezTo>
                    <a:pt x="312" y="114"/>
                    <a:pt x="314" y="115"/>
                    <a:pt x="314" y="116"/>
                  </a:cubicBezTo>
                  <a:cubicBezTo>
                    <a:pt x="308" y="116"/>
                    <a:pt x="302" y="115"/>
                    <a:pt x="296" y="115"/>
                  </a:cubicBezTo>
                  <a:cubicBezTo>
                    <a:pt x="295" y="115"/>
                    <a:pt x="295" y="116"/>
                    <a:pt x="294" y="116"/>
                  </a:cubicBezTo>
                  <a:cubicBezTo>
                    <a:pt x="293" y="116"/>
                    <a:pt x="293" y="117"/>
                    <a:pt x="292" y="117"/>
                  </a:cubicBezTo>
                  <a:cubicBezTo>
                    <a:pt x="291" y="117"/>
                    <a:pt x="291" y="117"/>
                    <a:pt x="291" y="118"/>
                  </a:cubicBezTo>
                  <a:cubicBezTo>
                    <a:pt x="290" y="118"/>
                    <a:pt x="288" y="117"/>
                    <a:pt x="287" y="118"/>
                  </a:cubicBezTo>
                  <a:cubicBezTo>
                    <a:pt x="286" y="118"/>
                    <a:pt x="286" y="119"/>
                    <a:pt x="284" y="118"/>
                  </a:cubicBezTo>
                  <a:cubicBezTo>
                    <a:pt x="285" y="119"/>
                    <a:pt x="283" y="122"/>
                    <a:pt x="285" y="122"/>
                  </a:cubicBezTo>
                  <a:cubicBezTo>
                    <a:pt x="284" y="123"/>
                    <a:pt x="283" y="123"/>
                    <a:pt x="282" y="124"/>
                  </a:cubicBezTo>
                  <a:cubicBezTo>
                    <a:pt x="282" y="125"/>
                    <a:pt x="282" y="127"/>
                    <a:pt x="282" y="128"/>
                  </a:cubicBezTo>
                  <a:cubicBezTo>
                    <a:pt x="282" y="128"/>
                    <a:pt x="283" y="129"/>
                    <a:pt x="283" y="129"/>
                  </a:cubicBezTo>
                  <a:cubicBezTo>
                    <a:pt x="283" y="130"/>
                    <a:pt x="284" y="132"/>
                    <a:pt x="282" y="133"/>
                  </a:cubicBezTo>
                  <a:cubicBezTo>
                    <a:pt x="282" y="133"/>
                    <a:pt x="284" y="133"/>
                    <a:pt x="285" y="133"/>
                  </a:cubicBezTo>
                  <a:cubicBezTo>
                    <a:pt x="285" y="133"/>
                    <a:pt x="284" y="134"/>
                    <a:pt x="284" y="134"/>
                  </a:cubicBezTo>
                  <a:cubicBezTo>
                    <a:pt x="284" y="134"/>
                    <a:pt x="285" y="134"/>
                    <a:pt x="285" y="135"/>
                  </a:cubicBezTo>
                  <a:cubicBezTo>
                    <a:pt x="285" y="135"/>
                    <a:pt x="286" y="135"/>
                    <a:pt x="287" y="135"/>
                  </a:cubicBezTo>
                  <a:cubicBezTo>
                    <a:pt x="287" y="135"/>
                    <a:pt x="287" y="136"/>
                    <a:pt x="287" y="136"/>
                  </a:cubicBezTo>
                  <a:cubicBezTo>
                    <a:pt x="287" y="136"/>
                    <a:pt x="288" y="136"/>
                    <a:pt x="288" y="136"/>
                  </a:cubicBezTo>
                  <a:cubicBezTo>
                    <a:pt x="288" y="136"/>
                    <a:pt x="288" y="137"/>
                    <a:pt x="288" y="137"/>
                  </a:cubicBezTo>
                  <a:cubicBezTo>
                    <a:pt x="289" y="137"/>
                    <a:pt x="291" y="138"/>
                    <a:pt x="291" y="139"/>
                  </a:cubicBezTo>
                  <a:cubicBezTo>
                    <a:pt x="299" y="139"/>
                    <a:pt x="303" y="138"/>
                    <a:pt x="307" y="139"/>
                  </a:cubicBezTo>
                  <a:cubicBezTo>
                    <a:pt x="308" y="139"/>
                    <a:pt x="308" y="138"/>
                    <a:pt x="309" y="138"/>
                  </a:cubicBezTo>
                  <a:cubicBezTo>
                    <a:pt x="310" y="137"/>
                    <a:pt x="311" y="137"/>
                    <a:pt x="312" y="135"/>
                  </a:cubicBezTo>
                  <a:cubicBezTo>
                    <a:pt x="312" y="135"/>
                    <a:pt x="313" y="135"/>
                    <a:pt x="312" y="135"/>
                  </a:cubicBezTo>
                  <a:cubicBezTo>
                    <a:pt x="314" y="133"/>
                    <a:pt x="321" y="132"/>
                    <a:pt x="327" y="133"/>
                  </a:cubicBezTo>
                  <a:cubicBezTo>
                    <a:pt x="324" y="134"/>
                    <a:pt x="324" y="136"/>
                    <a:pt x="322" y="137"/>
                  </a:cubicBezTo>
                  <a:cubicBezTo>
                    <a:pt x="321" y="139"/>
                    <a:pt x="323" y="139"/>
                    <a:pt x="323" y="140"/>
                  </a:cubicBezTo>
                  <a:cubicBezTo>
                    <a:pt x="321" y="140"/>
                    <a:pt x="320" y="141"/>
                    <a:pt x="319" y="142"/>
                  </a:cubicBezTo>
                  <a:cubicBezTo>
                    <a:pt x="318" y="143"/>
                    <a:pt x="319" y="143"/>
                    <a:pt x="318" y="143"/>
                  </a:cubicBezTo>
                  <a:cubicBezTo>
                    <a:pt x="317" y="144"/>
                    <a:pt x="322" y="142"/>
                    <a:pt x="321" y="144"/>
                  </a:cubicBezTo>
                  <a:cubicBezTo>
                    <a:pt x="323" y="144"/>
                    <a:pt x="324" y="143"/>
                    <a:pt x="327" y="144"/>
                  </a:cubicBezTo>
                  <a:cubicBezTo>
                    <a:pt x="326" y="145"/>
                    <a:pt x="328" y="144"/>
                    <a:pt x="329" y="145"/>
                  </a:cubicBezTo>
                  <a:cubicBezTo>
                    <a:pt x="334" y="144"/>
                    <a:pt x="334" y="146"/>
                    <a:pt x="340" y="146"/>
                  </a:cubicBezTo>
                  <a:cubicBezTo>
                    <a:pt x="338" y="147"/>
                    <a:pt x="342" y="148"/>
                    <a:pt x="338" y="149"/>
                  </a:cubicBezTo>
                  <a:cubicBezTo>
                    <a:pt x="340" y="150"/>
                    <a:pt x="339" y="153"/>
                    <a:pt x="338" y="154"/>
                  </a:cubicBezTo>
                  <a:cubicBezTo>
                    <a:pt x="339" y="155"/>
                    <a:pt x="340" y="156"/>
                    <a:pt x="342" y="155"/>
                  </a:cubicBezTo>
                  <a:cubicBezTo>
                    <a:pt x="342" y="156"/>
                    <a:pt x="344" y="156"/>
                    <a:pt x="344" y="157"/>
                  </a:cubicBezTo>
                  <a:cubicBezTo>
                    <a:pt x="344" y="158"/>
                    <a:pt x="347" y="157"/>
                    <a:pt x="347" y="158"/>
                  </a:cubicBezTo>
                  <a:cubicBezTo>
                    <a:pt x="351" y="157"/>
                    <a:pt x="357" y="158"/>
                    <a:pt x="359" y="157"/>
                  </a:cubicBezTo>
                  <a:cubicBezTo>
                    <a:pt x="359" y="158"/>
                    <a:pt x="359" y="158"/>
                    <a:pt x="359" y="158"/>
                  </a:cubicBezTo>
                  <a:cubicBezTo>
                    <a:pt x="361" y="158"/>
                    <a:pt x="364" y="157"/>
                    <a:pt x="364" y="159"/>
                  </a:cubicBezTo>
                  <a:cubicBezTo>
                    <a:pt x="365" y="159"/>
                    <a:pt x="366" y="158"/>
                    <a:pt x="367" y="158"/>
                  </a:cubicBezTo>
                  <a:cubicBezTo>
                    <a:pt x="368" y="158"/>
                    <a:pt x="369" y="158"/>
                    <a:pt x="369" y="157"/>
                  </a:cubicBezTo>
                  <a:cubicBezTo>
                    <a:pt x="370" y="157"/>
                    <a:pt x="370" y="157"/>
                    <a:pt x="370" y="157"/>
                  </a:cubicBezTo>
                  <a:cubicBezTo>
                    <a:pt x="370" y="156"/>
                    <a:pt x="372" y="157"/>
                    <a:pt x="372" y="156"/>
                  </a:cubicBezTo>
                  <a:cubicBezTo>
                    <a:pt x="372" y="156"/>
                    <a:pt x="372" y="155"/>
                    <a:pt x="372" y="155"/>
                  </a:cubicBezTo>
                  <a:cubicBezTo>
                    <a:pt x="373" y="155"/>
                    <a:pt x="373" y="156"/>
                    <a:pt x="373" y="156"/>
                  </a:cubicBezTo>
                  <a:cubicBezTo>
                    <a:pt x="374" y="156"/>
                    <a:pt x="374" y="155"/>
                    <a:pt x="375" y="155"/>
                  </a:cubicBezTo>
                  <a:cubicBezTo>
                    <a:pt x="376" y="155"/>
                    <a:pt x="378" y="154"/>
                    <a:pt x="379" y="153"/>
                  </a:cubicBezTo>
                  <a:cubicBezTo>
                    <a:pt x="379" y="153"/>
                    <a:pt x="380" y="153"/>
                    <a:pt x="380" y="152"/>
                  </a:cubicBezTo>
                  <a:cubicBezTo>
                    <a:pt x="381" y="153"/>
                    <a:pt x="391" y="153"/>
                    <a:pt x="386" y="154"/>
                  </a:cubicBezTo>
                  <a:cubicBezTo>
                    <a:pt x="386" y="155"/>
                    <a:pt x="388" y="154"/>
                    <a:pt x="390" y="154"/>
                  </a:cubicBezTo>
                  <a:cubicBezTo>
                    <a:pt x="391" y="154"/>
                    <a:pt x="391" y="154"/>
                    <a:pt x="391" y="153"/>
                  </a:cubicBezTo>
                  <a:cubicBezTo>
                    <a:pt x="394" y="153"/>
                    <a:pt x="396" y="153"/>
                    <a:pt x="399" y="153"/>
                  </a:cubicBezTo>
                  <a:cubicBezTo>
                    <a:pt x="397" y="155"/>
                    <a:pt x="403" y="154"/>
                    <a:pt x="406" y="155"/>
                  </a:cubicBezTo>
                  <a:cubicBezTo>
                    <a:pt x="406" y="155"/>
                    <a:pt x="406" y="155"/>
                    <a:pt x="407" y="155"/>
                  </a:cubicBezTo>
                  <a:cubicBezTo>
                    <a:pt x="408" y="155"/>
                    <a:pt x="408" y="156"/>
                    <a:pt x="409" y="156"/>
                  </a:cubicBezTo>
                  <a:cubicBezTo>
                    <a:pt x="411" y="156"/>
                    <a:pt x="411" y="155"/>
                    <a:pt x="413" y="155"/>
                  </a:cubicBezTo>
                  <a:cubicBezTo>
                    <a:pt x="418" y="155"/>
                    <a:pt x="423" y="156"/>
                    <a:pt x="428" y="156"/>
                  </a:cubicBezTo>
                  <a:cubicBezTo>
                    <a:pt x="427" y="157"/>
                    <a:pt x="428" y="158"/>
                    <a:pt x="429" y="157"/>
                  </a:cubicBezTo>
                  <a:cubicBezTo>
                    <a:pt x="430" y="157"/>
                    <a:pt x="429" y="157"/>
                    <a:pt x="429" y="157"/>
                  </a:cubicBezTo>
                  <a:cubicBezTo>
                    <a:pt x="428" y="158"/>
                    <a:pt x="431" y="158"/>
                    <a:pt x="432" y="158"/>
                  </a:cubicBezTo>
                  <a:cubicBezTo>
                    <a:pt x="433" y="158"/>
                    <a:pt x="432" y="159"/>
                    <a:pt x="432" y="159"/>
                  </a:cubicBezTo>
                  <a:cubicBezTo>
                    <a:pt x="434" y="160"/>
                    <a:pt x="435" y="159"/>
                    <a:pt x="436" y="159"/>
                  </a:cubicBezTo>
                  <a:cubicBezTo>
                    <a:pt x="436" y="160"/>
                    <a:pt x="437" y="161"/>
                    <a:pt x="438" y="161"/>
                  </a:cubicBezTo>
                  <a:cubicBezTo>
                    <a:pt x="440" y="162"/>
                    <a:pt x="442" y="162"/>
                    <a:pt x="442" y="164"/>
                  </a:cubicBezTo>
                  <a:cubicBezTo>
                    <a:pt x="449" y="163"/>
                    <a:pt x="451" y="165"/>
                    <a:pt x="456" y="164"/>
                  </a:cubicBezTo>
                  <a:cubicBezTo>
                    <a:pt x="455" y="166"/>
                    <a:pt x="462" y="164"/>
                    <a:pt x="460" y="166"/>
                  </a:cubicBezTo>
                  <a:cubicBezTo>
                    <a:pt x="464" y="165"/>
                    <a:pt x="464" y="167"/>
                    <a:pt x="466" y="168"/>
                  </a:cubicBezTo>
                  <a:cubicBezTo>
                    <a:pt x="467" y="168"/>
                    <a:pt x="467" y="169"/>
                    <a:pt x="469" y="169"/>
                  </a:cubicBezTo>
                  <a:cubicBezTo>
                    <a:pt x="466" y="170"/>
                    <a:pt x="470" y="170"/>
                    <a:pt x="470" y="171"/>
                  </a:cubicBezTo>
                  <a:cubicBezTo>
                    <a:pt x="470" y="172"/>
                    <a:pt x="472" y="172"/>
                    <a:pt x="473" y="172"/>
                  </a:cubicBezTo>
                  <a:cubicBezTo>
                    <a:pt x="474" y="172"/>
                    <a:pt x="473" y="173"/>
                    <a:pt x="475" y="173"/>
                  </a:cubicBezTo>
                  <a:cubicBezTo>
                    <a:pt x="471" y="175"/>
                    <a:pt x="480" y="175"/>
                    <a:pt x="477" y="177"/>
                  </a:cubicBezTo>
                  <a:cubicBezTo>
                    <a:pt x="479" y="177"/>
                    <a:pt x="480" y="177"/>
                    <a:pt x="480" y="178"/>
                  </a:cubicBezTo>
                  <a:cubicBezTo>
                    <a:pt x="485" y="177"/>
                    <a:pt x="492" y="178"/>
                    <a:pt x="494" y="180"/>
                  </a:cubicBezTo>
                  <a:cubicBezTo>
                    <a:pt x="499" y="180"/>
                    <a:pt x="501" y="181"/>
                    <a:pt x="507" y="181"/>
                  </a:cubicBezTo>
                  <a:cubicBezTo>
                    <a:pt x="507" y="181"/>
                    <a:pt x="505" y="181"/>
                    <a:pt x="505" y="181"/>
                  </a:cubicBezTo>
                  <a:cubicBezTo>
                    <a:pt x="506" y="182"/>
                    <a:pt x="512" y="182"/>
                    <a:pt x="516" y="182"/>
                  </a:cubicBezTo>
                  <a:cubicBezTo>
                    <a:pt x="516" y="182"/>
                    <a:pt x="517" y="182"/>
                    <a:pt x="518" y="182"/>
                  </a:cubicBezTo>
                  <a:cubicBezTo>
                    <a:pt x="517" y="183"/>
                    <a:pt x="520" y="183"/>
                    <a:pt x="521" y="183"/>
                  </a:cubicBezTo>
                  <a:cubicBezTo>
                    <a:pt x="521" y="183"/>
                    <a:pt x="520" y="184"/>
                    <a:pt x="521" y="184"/>
                  </a:cubicBezTo>
                  <a:cubicBezTo>
                    <a:pt x="521" y="184"/>
                    <a:pt x="522" y="184"/>
                    <a:pt x="523" y="184"/>
                  </a:cubicBezTo>
                  <a:cubicBezTo>
                    <a:pt x="523" y="184"/>
                    <a:pt x="523" y="185"/>
                    <a:pt x="525" y="185"/>
                  </a:cubicBezTo>
                  <a:cubicBezTo>
                    <a:pt x="525" y="190"/>
                    <a:pt x="525" y="195"/>
                    <a:pt x="525" y="200"/>
                  </a:cubicBezTo>
                  <a:cubicBezTo>
                    <a:pt x="520" y="199"/>
                    <a:pt x="525" y="203"/>
                    <a:pt x="521" y="202"/>
                  </a:cubicBezTo>
                  <a:cubicBezTo>
                    <a:pt x="520" y="204"/>
                    <a:pt x="520" y="205"/>
                    <a:pt x="520" y="207"/>
                  </a:cubicBezTo>
                  <a:cubicBezTo>
                    <a:pt x="520" y="208"/>
                    <a:pt x="521" y="210"/>
                    <a:pt x="521" y="212"/>
                  </a:cubicBezTo>
                  <a:cubicBezTo>
                    <a:pt x="521" y="212"/>
                    <a:pt x="520" y="212"/>
                    <a:pt x="520" y="212"/>
                  </a:cubicBezTo>
                  <a:cubicBezTo>
                    <a:pt x="520" y="212"/>
                    <a:pt x="520" y="213"/>
                    <a:pt x="520" y="213"/>
                  </a:cubicBezTo>
                  <a:cubicBezTo>
                    <a:pt x="519" y="214"/>
                    <a:pt x="516" y="214"/>
                    <a:pt x="518" y="216"/>
                  </a:cubicBezTo>
                  <a:cubicBezTo>
                    <a:pt x="516" y="216"/>
                    <a:pt x="514" y="217"/>
                    <a:pt x="513" y="217"/>
                  </a:cubicBezTo>
                  <a:cubicBezTo>
                    <a:pt x="512" y="217"/>
                    <a:pt x="513" y="218"/>
                    <a:pt x="513" y="219"/>
                  </a:cubicBezTo>
                  <a:cubicBezTo>
                    <a:pt x="512" y="219"/>
                    <a:pt x="511" y="218"/>
                    <a:pt x="511" y="219"/>
                  </a:cubicBezTo>
                  <a:cubicBezTo>
                    <a:pt x="510" y="219"/>
                    <a:pt x="511" y="219"/>
                    <a:pt x="511" y="220"/>
                  </a:cubicBezTo>
                  <a:cubicBezTo>
                    <a:pt x="510" y="220"/>
                    <a:pt x="507" y="220"/>
                    <a:pt x="507" y="220"/>
                  </a:cubicBezTo>
                  <a:cubicBezTo>
                    <a:pt x="507" y="221"/>
                    <a:pt x="505" y="221"/>
                    <a:pt x="503" y="221"/>
                  </a:cubicBezTo>
                  <a:cubicBezTo>
                    <a:pt x="502" y="222"/>
                    <a:pt x="501" y="222"/>
                    <a:pt x="501" y="222"/>
                  </a:cubicBezTo>
                  <a:cubicBezTo>
                    <a:pt x="500" y="223"/>
                    <a:pt x="500" y="222"/>
                    <a:pt x="499" y="222"/>
                  </a:cubicBezTo>
                  <a:cubicBezTo>
                    <a:pt x="499" y="222"/>
                    <a:pt x="498" y="222"/>
                    <a:pt x="498" y="222"/>
                  </a:cubicBezTo>
                  <a:cubicBezTo>
                    <a:pt x="496" y="222"/>
                    <a:pt x="496" y="223"/>
                    <a:pt x="496" y="223"/>
                  </a:cubicBezTo>
                  <a:cubicBezTo>
                    <a:pt x="492" y="223"/>
                    <a:pt x="490" y="225"/>
                    <a:pt x="488" y="225"/>
                  </a:cubicBezTo>
                  <a:cubicBezTo>
                    <a:pt x="488" y="225"/>
                    <a:pt x="486" y="225"/>
                    <a:pt x="486" y="225"/>
                  </a:cubicBezTo>
                  <a:cubicBezTo>
                    <a:pt x="485" y="226"/>
                    <a:pt x="484" y="226"/>
                    <a:pt x="484" y="226"/>
                  </a:cubicBezTo>
                  <a:cubicBezTo>
                    <a:pt x="484" y="227"/>
                    <a:pt x="482" y="227"/>
                    <a:pt x="482" y="227"/>
                  </a:cubicBezTo>
                  <a:cubicBezTo>
                    <a:pt x="482" y="227"/>
                    <a:pt x="484" y="229"/>
                    <a:pt x="481" y="228"/>
                  </a:cubicBezTo>
                  <a:cubicBezTo>
                    <a:pt x="482" y="231"/>
                    <a:pt x="479" y="231"/>
                    <a:pt x="480" y="234"/>
                  </a:cubicBezTo>
                  <a:cubicBezTo>
                    <a:pt x="477" y="233"/>
                    <a:pt x="479" y="235"/>
                    <a:pt x="478" y="235"/>
                  </a:cubicBezTo>
                  <a:cubicBezTo>
                    <a:pt x="478" y="235"/>
                    <a:pt x="476" y="235"/>
                    <a:pt x="476" y="235"/>
                  </a:cubicBezTo>
                  <a:cubicBezTo>
                    <a:pt x="476" y="235"/>
                    <a:pt x="478" y="236"/>
                    <a:pt x="476" y="236"/>
                  </a:cubicBezTo>
                  <a:cubicBezTo>
                    <a:pt x="475" y="236"/>
                    <a:pt x="475" y="238"/>
                    <a:pt x="472" y="238"/>
                  </a:cubicBezTo>
                  <a:cubicBezTo>
                    <a:pt x="472" y="238"/>
                    <a:pt x="470" y="239"/>
                    <a:pt x="470" y="239"/>
                  </a:cubicBezTo>
                  <a:cubicBezTo>
                    <a:pt x="469" y="240"/>
                    <a:pt x="468" y="241"/>
                    <a:pt x="465" y="242"/>
                  </a:cubicBezTo>
                  <a:cubicBezTo>
                    <a:pt x="465" y="243"/>
                    <a:pt x="465" y="243"/>
                    <a:pt x="465" y="244"/>
                  </a:cubicBezTo>
                  <a:cubicBezTo>
                    <a:pt x="464" y="244"/>
                    <a:pt x="462" y="245"/>
                    <a:pt x="462" y="246"/>
                  </a:cubicBezTo>
                  <a:cubicBezTo>
                    <a:pt x="461" y="246"/>
                    <a:pt x="459" y="246"/>
                    <a:pt x="457" y="246"/>
                  </a:cubicBezTo>
                  <a:cubicBezTo>
                    <a:pt x="457" y="246"/>
                    <a:pt x="458" y="246"/>
                    <a:pt x="459" y="246"/>
                  </a:cubicBezTo>
                  <a:cubicBezTo>
                    <a:pt x="459" y="247"/>
                    <a:pt x="457" y="247"/>
                    <a:pt x="456" y="247"/>
                  </a:cubicBezTo>
                  <a:cubicBezTo>
                    <a:pt x="455" y="247"/>
                    <a:pt x="454" y="248"/>
                    <a:pt x="454" y="249"/>
                  </a:cubicBezTo>
                  <a:cubicBezTo>
                    <a:pt x="453" y="248"/>
                    <a:pt x="452" y="248"/>
                    <a:pt x="452" y="249"/>
                  </a:cubicBezTo>
                  <a:cubicBezTo>
                    <a:pt x="451" y="249"/>
                    <a:pt x="452" y="249"/>
                    <a:pt x="451" y="248"/>
                  </a:cubicBezTo>
                  <a:cubicBezTo>
                    <a:pt x="450" y="248"/>
                    <a:pt x="449" y="248"/>
                    <a:pt x="448" y="248"/>
                  </a:cubicBezTo>
                  <a:cubicBezTo>
                    <a:pt x="447" y="248"/>
                    <a:pt x="447" y="249"/>
                    <a:pt x="445" y="249"/>
                  </a:cubicBezTo>
                  <a:cubicBezTo>
                    <a:pt x="445" y="250"/>
                    <a:pt x="447" y="250"/>
                    <a:pt x="447" y="251"/>
                  </a:cubicBezTo>
                  <a:cubicBezTo>
                    <a:pt x="448" y="252"/>
                    <a:pt x="444" y="253"/>
                    <a:pt x="446" y="254"/>
                  </a:cubicBezTo>
                  <a:cubicBezTo>
                    <a:pt x="446" y="255"/>
                    <a:pt x="441" y="254"/>
                    <a:pt x="440" y="255"/>
                  </a:cubicBezTo>
                  <a:cubicBezTo>
                    <a:pt x="439" y="255"/>
                    <a:pt x="440" y="256"/>
                    <a:pt x="439" y="256"/>
                  </a:cubicBezTo>
                  <a:cubicBezTo>
                    <a:pt x="438" y="256"/>
                    <a:pt x="435" y="256"/>
                    <a:pt x="435" y="257"/>
                  </a:cubicBezTo>
                  <a:cubicBezTo>
                    <a:pt x="433" y="257"/>
                    <a:pt x="427" y="257"/>
                    <a:pt x="426" y="258"/>
                  </a:cubicBezTo>
                  <a:cubicBezTo>
                    <a:pt x="426" y="258"/>
                    <a:pt x="427" y="258"/>
                    <a:pt x="427" y="258"/>
                  </a:cubicBezTo>
                  <a:cubicBezTo>
                    <a:pt x="429" y="258"/>
                    <a:pt x="426" y="259"/>
                    <a:pt x="425" y="259"/>
                  </a:cubicBezTo>
                  <a:cubicBezTo>
                    <a:pt x="425" y="260"/>
                    <a:pt x="422" y="262"/>
                    <a:pt x="424" y="262"/>
                  </a:cubicBezTo>
                  <a:cubicBezTo>
                    <a:pt x="424" y="262"/>
                    <a:pt x="422" y="262"/>
                    <a:pt x="422" y="262"/>
                  </a:cubicBezTo>
                  <a:cubicBezTo>
                    <a:pt x="421" y="262"/>
                    <a:pt x="420" y="262"/>
                    <a:pt x="421" y="262"/>
                  </a:cubicBezTo>
                  <a:cubicBezTo>
                    <a:pt x="420" y="262"/>
                    <a:pt x="417" y="263"/>
                    <a:pt x="418" y="261"/>
                  </a:cubicBezTo>
                  <a:cubicBezTo>
                    <a:pt x="417" y="262"/>
                    <a:pt x="416" y="263"/>
                    <a:pt x="416" y="262"/>
                  </a:cubicBezTo>
                  <a:cubicBezTo>
                    <a:pt x="414" y="262"/>
                    <a:pt x="416" y="265"/>
                    <a:pt x="417" y="266"/>
                  </a:cubicBezTo>
                  <a:cubicBezTo>
                    <a:pt x="417" y="267"/>
                    <a:pt x="415" y="267"/>
                    <a:pt x="415" y="268"/>
                  </a:cubicBezTo>
                  <a:cubicBezTo>
                    <a:pt x="414" y="268"/>
                    <a:pt x="415" y="269"/>
                    <a:pt x="412" y="269"/>
                  </a:cubicBezTo>
                  <a:cubicBezTo>
                    <a:pt x="411" y="270"/>
                    <a:pt x="414" y="270"/>
                    <a:pt x="414" y="270"/>
                  </a:cubicBezTo>
                  <a:cubicBezTo>
                    <a:pt x="414" y="271"/>
                    <a:pt x="412" y="270"/>
                    <a:pt x="412" y="270"/>
                  </a:cubicBezTo>
                  <a:cubicBezTo>
                    <a:pt x="411" y="270"/>
                    <a:pt x="411" y="272"/>
                    <a:pt x="412" y="272"/>
                  </a:cubicBezTo>
                  <a:cubicBezTo>
                    <a:pt x="411" y="272"/>
                    <a:pt x="411" y="272"/>
                    <a:pt x="410" y="272"/>
                  </a:cubicBezTo>
                  <a:cubicBezTo>
                    <a:pt x="410" y="272"/>
                    <a:pt x="409" y="272"/>
                    <a:pt x="409" y="272"/>
                  </a:cubicBezTo>
                  <a:cubicBezTo>
                    <a:pt x="407" y="271"/>
                    <a:pt x="409" y="272"/>
                    <a:pt x="408" y="273"/>
                  </a:cubicBezTo>
                  <a:cubicBezTo>
                    <a:pt x="406" y="274"/>
                    <a:pt x="406" y="273"/>
                    <a:pt x="404" y="273"/>
                  </a:cubicBezTo>
                  <a:cubicBezTo>
                    <a:pt x="402" y="275"/>
                    <a:pt x="408" y="275"/>
                    <a:pt x="405" y="275"/>
                  </a:cubicBezTo>
                  <a:cubicBezTo>
                    <a:pt x="405" y="276"/>
                    <a:pt x="407" y="276"/>
                    <a:pt x="408" y="276"/>
                  </a:cubicBezTo>
                  <a:cubicBezTo>
                    <a:pt x="407" y="277"/>
                    <a:pt x="408" y="277"/>
                    <a:pt x="410" y="277"/>
                  </a:cubicBezTo>
                  <a:cubicBezTo>
                    <a:pt x="411" y="279"/>
                    <a:pt x="408" y="279"/>
                    <a:pt x="408" y="279"/>
                  </a:cubicBezTo>
                  <a:cubicBezTo>
                    <a:pt x="408" y="280"/>
                    <a:pt x="408" y="280"/>
                    <a:pt x="409" y="280"/>
                  </a:cubicBezTo>
                  <a:cubicBezTo>
                    <a:pt x="408" y="280"/>
                    <a:pt x="408" y="280"/>
                    <a:pt x="408" y="280"/>
                  </a:cubicBezTo>
                  <a:cubicBezTo>
                    <a:pt x="406" y="280"/>
                    <a:pt x="407" y="281"/>
                    <a:pt x="404" y="281"/>
                  </a:cubicBezTo>
                  <a:cubicBezTo>
                    <a:pt x="405" y="282"/>
                    <a:pt x="405" y="282"/>
                    <a:pt x="402" y="282"/>
                  </a:cubicBezTo>
                  <a:cubicBezTo>
                    <a:pt x="403" y="283"/>
                    <a:pt x="400" y="283"/>
                    <a:pt x="401" y="284"/>
                  </a:cubicBezTo>
                  <a:cubicBezTo>
                    <a:pt x="397" y="284"/>
                    <a:pt x="402" y="286"/>
                    <a:pt x="398" y="285"/>
                  </a:cubicBezTo>
                  <a:cubicBezTo>
                    <a:pt x="398" y="286"/>
                    <a:pt x="397" y="287"/>
                    <a:pt x="398" y="288"/>
                  </a:cubicBezTo>
                  <a:cubicBezTo>
                    <a:pt x="398" y="289"/>
                    <a:pt x="399" y="289"/>
                    <a:pt x="399" y="289"/>
                  </a:cubicBezTo>
                  <a:cubicBezTo>
                    <a:pt x="399" y="290"/>
                    <a:pt x="397" y="290"/>
                    <a:pt x="399" y="291"/>
                  </a:cubicBezTo>
                  <a:cubicBezTo>
                    <a:pt x="400" y="292"/>
                    <a:pt x="399" y="292"/>
                    <a:pt x="400" y="293"/>
                  </a:cubicBezTo>
                  <a:cubicBezTo>
                    <a:pt x="401" y="294"/>
                    <a:pt x="403" y="295"/>
                    <a:pt x="404" y="296"/>
                  </a:cubicBezTo>
                  <a:cubicBezTo>
                    <a:pt x="406" y="297"/>
                    <a:pt x="408" y="295"/>
                    <a:pt x="410" y="296"/>
                  </a:cubicBezTo>
                  <a:cubicBezTo>
                    <a:pt x="411" y="298"/>
                    <a:pt x="407" y="297"/>
                    <a:pt x="405" y="297"/>
                  </a:cubicBezTo>
                  <a:cubicBezTo>
                    <a:pt x="401" y="298"/>
                    <a:pt x="396" y="299"/>
                    <a:pt x="393" y="298"/>
                  </a:cubicBezTo>
                  <a:cubicBezTo>
                    <a:pt x="393" y="298"/>
                    <a:pt x="393" y="297"/>
                    <a:pt x="393" y="297"/>
                  </a:cubicBezTo>
                  <a:cubicBezTo>
                    <a:pt x="388" y="298"/>
                    <a:pt x="387" y="296"/>
                    <a:pt x="384" y="296"/>
                  </a:cubicBezTo>
                  <a:cubicBezTo>
                    <a:pt x="384" y="296"/>
                    <a:pt x="384" y="295"/>
                    <a:pt x="384" y="295"/>
                  </a:cubicBezTo>
                  <a:cubicBezTo>
                    <a:pt x="383" y="294"/>
                    <a:pt x="380" y="295"/>
                    <a:pt x="380" y="293"/>
                  </a:cubicBezTo>
                  <a:cubicBezTo>
                    <a:pt x="380" y="293"/>
                    <a:pt x="379" y="293"/>
                    <a:pt x="379" y="292"/>
                  </a:cubicBezTo>
                  <a:cubicBezTo>
                    <a:pt x="379" y="292"/>
                    <a:pt x="378" y="292"/>
                    <a:pt x="378" y="292"/>
                  </a:cubicBezTo>
                  <a:cubicBezTo>
                    <a:pt x="378" y="292"/>
                    <a:pt x="380" y="290"/>
                    <a:pt x="378" y="290"/>
                  </a:cubicBezTo>
                  <a:cubicBezTo>
                    <a:pt x="377" y="290"/>
                    <a:pt x="378" y="290"/>
                    <a:pt x="378" y="289"/>
                  </a:cubicBezTo>
                  <a:cubicBezTo>
                    <a:pt x="378" y="289"/>
                    <a:pt x="376" y="289"/>
                    <a:pt x="376" y="288"/>
                  </a:cubicBezTo>
                  <a:cubicBezTo>
                    <a:pt x="376" y="288"/>
                    <a:pt x="377" y="288"/>
                    <a:pt x="377" y="288"/>
                  </a:cubicBezTo>
                  <a:cubicBezTo>
                    <a:pt x="377" y="288"/>
                    <a:pt x="376" y="287"/>
                    <a:pt x="376" y="287"/>
                  </a:cubicBezTo>
                  <a:cubicBezTo>
                    <a:pt x="376" y="287"/>
                    <a:pt x="375" y="286"/>
                    <a:pt x="374" y="286"/>
                  </a:cubicBezTo>
                  <a:cubicBezTo>
                    <a:pt x="373" y="285"/>
                    <a:pt x="375" y="285"/>
                    <a:pt x="375" y="284"/>
                  </a:cubicBezTo>
                  <a:cubicBezTo>
                    <a:pt x="375" y="284"/>
                    <a:pt x="373" y="283"/>
                    <a:pt x="373" y="284"/>
                  </a:cubicBezTo>
                  <a:cubicBezTo>
                    <a:pt x="373" y="283"/>
                    <a:pt x="377" y="283"/>
                    <a:pt x="374" y="282"/>
                  </a:cubicBezTo>
                  <a:cubicBezTo>
                    <a:pt x="374" y="282"/>
                    <a:pt x="375" y="282"/>
                    <a:pt x="376" y="282"/>
                  </a:cubicBezTo>
                  <a:cubicBezTo>
                    <a:pt x="376" y="281"/>
                    <a:pt x="376" y="279"/>
                    <a:pt x="376" y="278"/>
                  </a:cubicBezTo>
                  <a:cubicBezTo>
                    <a:pt x="375" y="278"/>
                    <a:pt x="374" y="278"/>
                    <a:pt x="373" y="277"/>
                  </a:cubicBezTo>
                  <a:cubicBezTo>
                    <a:pt x="374" y="276"/>
                    <a:pt x="377" y="275"/>
                    <a:pt x="375" y="273"/>
                  </a:cubicBezTo>
                  <a:cubicBezTo>
                    <a:pt x="378" y="273"/>
                    <a:pt x="378" y="272"/>
                    <a:pt x="380" y="272"/>
                  </a:cubicBezTo>
                  <a:cubicBezTo>
                    <a:pt x="380" y="271"/>
                    <a:pt x="380" y="270"/>
                    <a:pt x="380" y="268"/>
                  </a:cubicBezTo>
                  <a:cubicBezTo>
                    <a:pt x="385" y="268"/>
                    <a:pt x="383" y="265"/>
                    <a:pt x="385" y="264"/>
                  </a:cubicBezTo>
                  <a:cubicBezTo>
                    <a:pt x="384" y="264"/>
                    <a:pt x="383" y="264"/>
                    <a:pt x="383" y="264"/>
                  </a:cubicBezTo>
                  <a:cubicBezTo>
                    <a:pt x="381" y="264"/>
                    <a:pt x="380" y="265"/>
                    <a:pt x="380" y="267"/>
                  </a:cubicBezTo>
                  <a:cubicBezTo>
                    <a:pt x="379" y="266"/>
                    <a:pt x="377" y="266"/>
                    <a:pt x="377" y="265"/>
                  </a:cubicBezTo>
                  <a:cubicBezTo>
                    <a:pt x="375" y="264"/>
                    <a:pt x="380" y="263"/>
                    <a:pt x="379" y="263"/>
                  </a:cubicBezTo>
                  <a:cubicBezTo>
                    <a:pt x="377" y="262"/>
                    <a:pt x="379" y="263"/>
                    <a:pt x="381" y="262"/>
                  </a:cubicBezTo>
                  <a:cubicBezTo>
                    <a:pt x="382" y="260"/>
                    <a:pt x="379" y="257"/>
                    <a:pt x="380" y="255"/>
                  </a:cubicBezTo>
                  <a:cubicBezTo>
                    <a:pt x="380" y="255"/>
                    <a:pt x="382" y="256"/>
                    <a:pt x="382" y="255"/>
                  </a:cubicBezTo>
                  <a:cubicBezTo>
                    <a:pt x="381" y="253"/>
                    <a:pt x="382" y="253"/>
                    <a:pt x="382" y="250"/>
                  </a:cubicBezTo>
                  <a:cubicBezTo>
                    <a:pt x="384" y="249"/>
                    <a:pt x="388" y="247"/>
                    <a:pt x="386" y="245"/>
                  </a:cubicBezTo>
                  <a:cubicBezTo>
                    <a:pt x="390" y="247"/>
                    <a:pt x="386" y="242"/>
                    <a:pt x="390" y="244"/>
                  </a:cubicBezTo>
                  <a:cubicBezTo>
                    <a:pt x="390" y="243"/>
                    <a:pt x="390" y="242"/>
                    <a:pt x="389" y="240"/>
                  </a:cubicBezTo>
                  <a:cubicBezTo>
                    <a:pt x="389" y="240"/>
                    <a:pt x="387" y="239"/>
                    <a:pt x="387" y="238"/>
                  </a:cubicBezTo>
                  <a:cubicBezTo>
                    <a:pt x="387" y="238"/>
                    <a:pt x="388" y="238"/>
                    <a:pt x="388" y="237"/>
                  </a:cubicBezTo>
                  <a:cubicBezTo>
                    <a:pt x="388" y="236"/>
                    <a:pt x="387" y="234"/>
                    <a:pt x="390" y="236"/>
                  </a:cubicBezTo>
                  <a:cubicBezTo>
                    <a:pt x="390" y="234"/>
                    <a:pt x="390" y="233"/>
                    <a:pt x="391" y="232"/>
                  </a:cubicBezTo>
                  <a:cubicBezTo>
                    <a:pt x="392" y="231"/>
                    <a:pt x="391" y="231"/>
                    <a:pt x="391" y="230"/>
                  </a:cubicBezTo>
                  <a:cubicBezTo>
                    <a:pt x="391" y="230"/>
                    <a:pt x="393" y="228"/>
                    <a:pt x="392" y="228"/>
                  </a:cubicBezTo>
                  <a:cubicBezTo>
                    <a:pt x="391" y="227"/>
                    <a:pt x="392" y="227"/>
                    <a:pt x="392" y="226"/>
                  </a:cubicBezTo>
                  <a:cubicBezTo>
                    <a:pt x="392" y="226"/>
                    <a:pt x="392" y="225"/>
                    <a:pt x="392" y="224"/>
                  </a:cubicBezTo>
                  <a:cubicBezTo>
                    <a:pt x="392" y="224"/>
                    <a:pt x="393" y="224"/>
                    <a:pt x="393" y="223"/>
                  </a:cubicBezTo>
                  <a:cubicBezTo>
                    <a:pt x="393" y="221"/>
                    <a:pt x="392" y="219"/>
                    <a:pt x="393" y="218"/>
                  </a:cubicBezTo>
                  <a:cubicBezTo>
                    <a:pt x="393" y="217"/>
                    <a:pt x="394" y="217"/>
                    <a:pt x="394" y="216"/>
                  </a:cubicBezTo>
                  <a:cubicBezTo>
                    <a:pt x="394" y="215"/>
                    <a:pt x="391" y="213"/>
                    <a:pt x="391" y="212"/>
                  </a:cubicBezTo>
                  <a:cubicBezTo>
                    <a:pt x="390" y="211"/>
                    <a:pt x="390" y="212"/>
                    <a:pt x="388" y="212"/>
                  </a:cubicBezTo>
                  <a:cubicBezTo>
                    <a:pt x="387" y="211"/>
                    <a:pt x="384" y="209"/>
                    <a:pt x="381" y="209"/>
                  </a:cubicBezTo>
                  <a:cubicBezTo>
                    <a:pt x="381" y="209"/>
                    <a:pt x="379" y="208"/>
                    <a:pt x="379" y="208"/>
                  </a:cubicBezTo>
                  <a:cubicBezTo>
                    <a:pt x="377" y="209"/>
                    <a:pt x="379" y="208"/>
                    <a:pt x="378" y="208"/>
                  </a:cubicBezTo>
                  <a:cubicBezTo>
                    <a:pt x="377" y="207"/>
                    <a:pt x="374" y="208"/>
                    <a:pt x="376" y="207"/>
                  </a:cubicBezTo>
                  <a:cubicBezTo>
                    <a:pt x="376" y="206"/>
                    <a:pt x="373" y="207"/>
                    <a:pt x="372" y="206"/>
                  </a:cubicBezTo>
                  <a:cubicBezTo>
                    <a:pt x="372" y="206"/>
                    <a:pt x="372" y="206"/>
                    <a:pt x="372" y="205"/>
                  </a:cubicBezTo>
                  <a:cubicBezTo>
                    <a:pt x="372" y="205"/>
                    <a:pt x="371" y="205"/>
                    <a:pt x="370" y="205"/>
                  </a:cubicBezTo>
                  <a:cubicBezTo>
                    <a:pt x="369" y="204"/>
                    <a:pt x="367" y="203"/>
                    <a:pt x="367" y="202"/>
                  </a:cubicBezTo>
                  <a:cubicBezTo>
                    <a:pt x="367" y="201"/>
                    <a:pt x="366" y="201"/>
                    <a:pt x="365" y="201"/>
                  </a:cubicBezTo>
                  <a:cubicBezTo>
                    <a:pt x="364" y="201"/>
                    <a:pt x="365" y="199"/>
                    <a:pt x="363" y="199"/>
                  </a:cubicBezTo>
                  <a:cubicBezTo>
                    <a:pt x="361" y="199"/>
                    <a:pt x="361" y="196"/>
                    <a:pt x="359" y="195"/>
                  </a:cubicBezTo>
                  <a:cubicBezTo>
                    <a:pt x="358" y="194"/>
                    <a:pt x="357" y="193"/>
                    <a:pt x="355" y="192"/>
                  </a:cubicBezTo>
                  <a:cubicBezTo>
                    <a:pt x="355" y="191"/>
                    <a:pt x="354" y="191"/>
                    <a:pt x="353" y="191"/>
                  </a:cubicBezTo>
                  <a:cubicBezTo>
                    <a:pt x="353" y="191"/>
                    <a:pt x="354" y="190"/>
                    <a:pt x="353" y="190"/>
                  </a:cubicBezTo>
                  <a:cubicBezTo>
                    <a:pt x="353" y="189"/>
                    <a:pt x="352" y="190"/>
                    <a:pt x="351" y="189"/>
                  </a:cubicBezTo>
                  <a:cubicBezTo>
                    <a:pt x="351" y="189"/>
                    <a:pt x="350" y="186"/>
                    <a:pt x="349" y="188"/>
                  </a:cubicBezTo>
                  <a:cubicBezTo>
                    <a:pt x="347" y="188"/>
                    <a:pt x="349" y="185"/>
                    <a:pt x="348" y="184"/>
                  </a:cubicBezTo>
                  <a:cubicBezTo>
                    <a:pt x="351" y="184"/>
                    <a:pt x="351" y="183"/>
                    <a:pt x="352" y="182"/>
                  </a:cubicBezTo>
                  <a:cubicBezTo>
                    <a:pt x="353" y="181"/>
                    <a:pt x="350" y="181"/>
                    <a:pt x="349" y="181"/>
                  </a:cubicBezTo>
                  <a:cubicBezTo>
                    <a:pt x="349" y="179"/>
                    <a:pt x="351" y="179"/>
                    <a:pt x="350" y="177"/>
                  </a:cubicBezTo>
                  <a:cubicBezTo>
                    <a:pt x="351" y="177"/>
                    <a:pt x="352" y="176"/>
                    <a:pt x="353" y="176"/>
                  </a:cubicBezTo>
                  <a:cubicBezTo>
                    <a:pt x="354" y="176"/>
                    <a:pt x="353" y="175"/>
                    <a:pt x="353" y="175"/>
                  </a:cubicBezTo>
                  <a:cubicBezTo>
                    <a:pt x="353" y="175"/>
                    <a:pt x="355" y="175"/>
                    <a:pt x="355" y="175"/>
                  </a:cubicBezTo>
                  <a:cubicBezTo>
                    <a:pt x="355" y="175"/>
                    <a:pt x="355" y="174"/>
                    <a:pt x="355" y="174"/>
                  </a:cubicBezTo>
                  <a:cubicBezTo>
                    <a:pt x="355" y="174"/>
                    <a:pt x="358" y="174"/>
                    <a:pt x="357" y="173"/>
                  </a:cubicBezTo>
                  <a:cubicBezTo>
                    <a:pt x="357" y="173"/>
                    <a:pt x="356" y="173"/>
                    <a:pt x="356" y="173"/>
                  </a:cubicBezTo>
                  <a:cubicBezTo>
                    <a:pt x="356" y="173"/>
                    <a:pt x="357" y="173"/>
                    <a:pt x="357" y="173"/>
                  </a:cubicBezTo>
                  <a:cubicBezTo>
                    <a:pt x="359" y="174"/>
                    <a:pt x="358" y="172"/>
                    <a:pt x="360" y="172"/>
                  </a:cubicBezTo>
                  <a:cubicBezTo>
                    <a:pt x="362" y="172"/>
                    <a:pt x="361" y="171"/>
                    <a:pt x="362" y="170"/>
                  </a:cubicBezTo>
                  <a:cubicBezTo>
                    <a:pt x="362" y="170"/>
                    <a:pt x="367" y="168"/>
                    <a:pt x="364" y="167"/>
                  </a:cubicBezTo>
                  <a:cubicBezTo>
                    <a:pt x="363" y="166"/>
                    <a:pt x="364" y="167"/>
                    <a:pt x="364" y="166"/>
                  </a:cubicBezTo>
                  <a:cubicBezTo>
                    <a:pt x="364" y="165"/>
                    <a:pt x="362" y="161"/>
                    <a:pt x="363" y="160"/>
                  </a:cubicBezTo>
                  <a:cubicBezTo>
                    <a:pt x="358" y="161"/>
                    <a:pt x="359" y="159"/>
                    <a:pt x="353" y="159"/>
                  </a:cubicBezTo>
                  <a:cubicBezTo>
                    <a:pt x="352" y="160"/>
                    <a:pt x="354" y="160"/>
                    <a:pt x="352" y="161"/>
                  </a:cubicBezTo>
                  <a:cubicBezTo>
                    <a:pt x="347" y="161"/>
                    <a:pt x="345" y="160"/>
                    <a:pt x="340" y="160"/>
                  </a:cubicBezTo>
                  <a:cubicBezTo>
                    <a:pt x="340" y="159"/>
                    <a:pt x="338" y="159"/>
                    <a:pt x="338" y="158"/>
                  </a:cubicBezTo>
                  <a:cubicBezTo>
                    <a:pt x="337" y="157"/>
                    <a:pt x="336" y="158"/>
                    <a:pt x="334" y="157"/>
                  </a:cubicBezTo>
                  <a:cubicBezTo>
                    <a:pt x="334" y="157"/>
                    <a:pt x="335" y="157"/>
                    <a:pt x="334" y="156"/>
                  </a:cubicBezTo>
                  <a:cubicBezTo>
                    <a:pt x="334" y="156"/>
                    <a:pt x="333" y="157"/>
                    <a:pt x="332" y="156"/>
                  </a:cubicBezTo>
                  <a:cubicBezTo>
                    <a:pt x="332" y="156"/>
                    <a:pt x="332" y="155"/>
                    <a:pt x="331" y="155"/>
                  </a:cubicBezTo>
                  <a:cubicBezTo>
                    <a:pt x="330" y="154"/>
                    <a:pt x="332" y="154"/>
                    <a:pt x="331" y="153"/>
                  </a:cubicBezTo>
                  <a:cubicBezTo>
                    <a:pt x="330" y="152"/>
                    <a:pt x="329" y="153"/>
                    <a:pt x="330" y="153"/>
                  </a:cubicBezTo>
                  <a:cubicBezTo>
                    <a:pt x="328" y="152"/>
                    <a:pt x="327" y="151"/>
                    <a:pt x="325" y="152"/>
                  </a:cubicBezTo>
                  <a:cubicBezTo>
                    <a:pt x="326" y="150"/>
                    <a:pt x="321" y="151"/>
                    <a:pt x="323" y="150"/>
                  </a:cubicBezTo>
                  <a:cubicBezTo>
                    <a:pt x="322" y="150"/>
                    <a:pt x="316" y="149"/>
                    <a:pt x="318" y="150"/>
                  </a:cubicBezTo>
                  <a:cubicBezTo>
                    <a:pt x="316" y="149"/>
                    <a:pt x="317" y="149"/>
                    <a:pt x="317" y="149"/>
                  </a:cubicBezTo>
                  <a:cubicBezTo>
                    <a:pt x="316" y="148"/>
                    <a:pt x="315" y="149"/>
                    <a:pt x="315" y="149"/>
                  </a:cubicBezTo>
                  <a:cubicBezTo>
                    <a:pt x="314" y="149"/>
                    <a:pt x="312" y="148"/>
                    <a:pt x="309" y="148"/>
                  </a:cubicBezTo>
                  <a:cubicBezTo>
                    <a:pt x="310" y="146"/>
                    <a:pt x="306" y="147"/>
                    <a:pt x="305" y="147"/>
                  </a:cubicBezTo>
                  <a:cubicBezTo>
                    <a:pt x="304" y="147"/>
                    <a:pt x="305" y="146"/>
                    <a:pt x="305" y="146"/>
                  </a:cubicBezTo>
                  <a:cubicBezTo>
                    <a:pt x="304" y="146"/>
                    <a:pt x="303" y="146"/>
                    <a:pt x="303" y="146"/>
                  </a:cubicBezTo>
                  <a:cubicBezTo>
                    <a:pt x="302" y="145"/>
                    <a:pt x="303" y="145"/>
                    <a:pt x="303" y="145"/>
                  </a:cubicBezTo>
                  <a:cubicBezTo>
                    <a:pt x="302" y="145"/>
                    <a:pt x="301" y="145"/>
                    <a:pt x="301" y="145"/>
                  </a:cubicBezTo>
                  <a:cubicBezTo>
                    <a:pt x="301" y="145"/>
                    <a:pt x="301" y="144"/>
                    <a:pt x="301" y="144"/>
                  </a:cubicBezTo>
                  <a:cubicBezTo>
                    <a:pt x="300" y="143"/>
                    <a:pt x="300" y="144"/>
                    <a:pt x="300" y="144"/>
                  </a:cubicBezTo>
                  <a:cubicBezTo>
                    <a:pt x="299" y="144"/>
                    <a:pt x="297" y="144"/>
                    <a:pt x="297" y="143"/>
                  </a:cubicBezTo>
                  <a:cubicBezTo>
                    <a:pt x="296" y="144"/>
                    <a:pt x="295" y="143"/>
                    <a:pt x="294" y="143"/>
                  </a:cubicBezTo>
                  <a:cubicBezTo>
                    <a:pt x="292" y="143"/>
                    <a:pt x="291" y="144"/>
                    <a:pt x="289" y="144"/>
                  </a:cubicBezTo>
                  <a:cubicBezTo>
                    <a:pt x="287" y="144"/>
                    <a:pt x="286" y="144"/>
                    <a:pt x="285" y="144"/>
                  </a:cubicBezTo>
                  <a:cubicBezTo>
                    <a:pt x="282" y="144"/>
                    <a:pt x="283" y="144"/>
                    <a:pt x="281" y="144"/>
                  </a:cubicBezTo>
                  <a:cubicBezTo>
                    <a:pt x="280" y="143"/>
                    <a:pt x="279" y="144"/>
                    <a:pt x="276" y="143"/>
                  </a:cubicBezTo>
                  <a:cubicBezTo>
                    <a:pt x="275" y="143"/>
                    <a:pt x="275" y="142"/>
                    <a:pt x="275" y="142"/>
                  </a:cubicBezTo>
                  <a:cubicBezTo>
                    <a:pt x="275" y="142"/>
                    <a:pt x="274" y="142"/>
                    <a:pt x="273" y="142"/>
                  </a:cubicBezTo>
                  <a:cubicBezTo>
                    <a:pt x="272" y="142"/>
                    <a:pt x="267" y="142"/>
                    <a:pt x="270" y="141"/>
                  </a:cubicBezTo>
                  <a:cubicBezTo>
                    <a:pt x="267" y="141"/>
                    <a:pt x="267" y="140"/>
                    <a:pt x="264" y="140"/>
                  </a:cubicBezTo>
                  <a:cubicBezTo>
                    <a:pt x="264" y="139"/>
                    <a:pt x="263" y="139"/>
                    <a:pt x="263" y="138"/>
                  </a:cubicBezTo>
                  <a:cubicBezTo>
                    <a:pt x="259" y="138"/>
                    <a:pt x="258" y="137"/>
                    <a:pt x="253" y="136"/>
                  </a:cubicBezTo>
                  <a:cubicBezTo>
                    <a:pt x="253" y="135"/>
                    <a:pt x="250" y="134"/>
                    <a:pt x="251" y="132"/>
                  </a:cubicBezTo>
                  <a:cubicBezTo>
                    <a:pt x="251" y="130"/>
                    <a:pt x="246" y="131"/>
                    <a:pt x="248" y="129"/>
                  </a:cubicBezTo>
                  <a:cubicBezTo>
                    <a:pt x="247" y="129"/>
                    <a:pt x="247" y="129"/>
                    <a:pt x="246" y="129"/>
                  </a:cubicBezTo>
                  <a:cubicBezTo>
                    <a:pt x="245" y="129"/>
                    <a:pt x="246" y="129"/>
                    <a:pt x="245" y="128"/>
                  </a:cubicBezTo>
                  <a:cubicBezTo>
                    <a:pt x="245" y="128"/>
                    <a:pt x="242" y="128"/>
                    <a:pt x="242" y="127"/>
                  </a:cubicBezTo>
                  <a:cubicBezTo>
                    <a:pt x="242" y="126"/>
                    <a:pt x="240" y="126"/>
                    <a:pt x="239" y="126"/>
                  </a:cubicBezTo>
                  <a:cubicBezTo>
                    <a:pt x="239" y="126"/>
                    <a:pt x="241" y="126"/>
                    <a:pt x="240" y="125"/>
                  </a:cubicBezTo>
                  <a:cubicBezTo>
                    <a:pt x="240" y="125"/>
                    <a:pt x="239" y="124"/>
                    <a:pt x="239" y="124"/>
                  </a:cubicBezTo>
                  <a:cubicBezTo>
                    <a:pt x="239" y="124"/>
                    <a:pt x="238" y="124"/>
                    <a:pt x="237" y="124"/>
                  </a:cubicBezTo>
                  <a:cubicBezTo>
                    <a:pt x="237" y="124"/>
                    <a:pt x="237" y="123"/>
                    <a:pt x="236" y="123"/>
                  </a:cubicBezTo>
                  <a:cubicBezTo>
                    <a:pt x="234" y="122"/>
                    <a:pt x="231" y="121"/>
                    <a:pt x="230" y="119"/>
                  </a:cubicBezTo>
                  <a:cubicBezTo>
                    <a:pt x="228" y="119"/>
                    <a:pt x="229" y="120"/>
                    <a:pt x="227" y="119"/>
                  </a:cubicBezTo>
                  <a:cubicBezTo>
                    <a:pt x="227" y="118"/>
                    <a:pt x="225" y="118"/>
                    <a:pt x="225" y="118"/>
                  </a:cubicBezTo>
                  <a:cubicBezTo>
                    <a:pt x="224" y="117"/>
                    <a:pt x="225" y="115"/>
                    <a:pt x="222" y="115"/>
                  </a:cubicBezTo>
                  <a:cubicBezTo>
                    <a:pt x="222" y="113"/>
                    <a:pt x="220" y="112"/>
                    <a:pt x="217" y="111"/>
                  </a:cubicBezTo>
                  <a:cubicBezTo>
                    <a:pt x="216" y="112"/>
                    <a:pt x="215" y="112"/>
                    <a:pt x="215" y="113"/>
                  </a:cubicBezTo>
                  <a:cubicBezTo>
                    <a:pt x="214" y="114"/>
                    <a:pt x="217" y="114"/>
                    <a:pt x="218" y="115"/>
                  </a:cubicBezTo>
                  <a:cubicBezTo>
                    <a:pt x="218" y="115"/>
                    <a:pt x="217" y="115"/>
                    <a:pt x="218" y="116"/>
                  </a:cubicBezTo>
                  <a:cubicBezTo>
                    <a:pt x="218" y="116"/>
                    <a:pt x="219" y="116"/>
                    <a:pt x="219" y="116"/>
                  </a:cubicBezTo>
                  <a:cubicBezTo>
                    <a:pt x="219" y="116"/>
                    <a:pt x="218" y="117"/>
                    <a:pt x="220" y="118"/>
                  </a:cubicBezTo>
                  <a:cubicBezTo>
                    <a:pt x="221" y="118"/>
                    <a:pt x="220" y="119"/>
                    <a:pt x="222" y="120"/>
                  </a:cubicBezTo>
                  <a:cubicBezTo>
                    <a:pt x="222" y="120"/>
                    <a:pt x="223" y="120"/>
                    <a:pt x="223" y="120"/>
                  </a:cubicBezTo>
                  <a:cubicBezTo>
                    <a:pt x="223" y="121"/>
                    <a:pt x="225" y="121"/>
                    <a:pt x="225" y="123"/>
                  </a:cubicBezTo>
                  <a:cubicBezTo>
                    <a:pt x="225" y="123"/>
                    <a:pt x="226" y="123"/>
                    <a:pt x="228" y="123"/>
                  </a:cubicBezTo>
                  <a:cubicBezTo>
                    <a:pt x="227" y="124"/>
                    <a:pt x="228" y="124"/>
                    <a:pt x="228" y="124"/>
                  </a:cubicBezTo>
                  <a:cubicBezTo>
                    <a:pt x="229" y="125"/>
                    <a:pt x="228" y="125"/>
                    <a:pt x="228" y="125"/>
                  </a:cubicBezTo>
                  <a:cubicBezTo>
                    <a:pt x="228" y="126"/>
                    <a:pt x="231" y="126"/>
                    <a:pt x="229" y="127"/>
                  </a:cubicBezTo>
                  <a:cubicBezTo>
                    <a:pt x="228" y="127"/>
                    <a:pt x="228" y="126"/>
                    <a:pt x="225" y="126"/>
                  </a:cubicBezTo>
                  <a:cubicBezTo>
                    <a:pt x="226" y="124"/>
                    <a:pt x="222" y="125"/>
                    <a:pt x="223" y="123"/>
                  </a:cubicBezTo>
                  <a:cubicBezTo>
                    <a:pt x="222" y="123"/>
                    <a:pt x="221" y="122"/>
                    <a:pt x="220" y="122"/>
                  </a:cubicBezTo>
                  <a:cubicBezTo>
                    <a:pt x="219" y="121"/>
                    <a:pt x="218" y="121"/>
                    <a:pt x="218" y="120"/>
                  </a:cubicBezTo>
                  <a:cubicBezTo>
                    <a:pt x="216" y="120"/>
                    <a:pt x="214" y="120"/>
                    <a:pt x="214" y="119"/>
                  </a:cubicBezTo>
                  <a:cubicBezTo>
                    <a:pt x="214" y="118"/>
                    <a:pt x="214" y="119"/>
                    <a:pt x="216" y="119"/>
                  </a:cubicBezTo>
                  <a:cubicBezTo>
                    <a:pt x="217" y="117"/>
                    <a:pt x="212" y="117"/>
                    <a:pt x="213" y="116"/>
                  </a:cubicBezTo>
                  <a:cubicBezTo>
                    <a:pt x="211" y="115"/>
                    <a:pt x="210" y="115"/>
                    <a:pt x="208" y="115"/>
                  </a:cubicBezTo>
                  <a:cubicBezTo>
                    <a:pt x="208" y="113"/>
                    <a:pt x="209" y="113"/>
                    <a:pt x="208" y="112"/>
                  </a:cubicBezTo>
                  <a:cubicBezTo>
                    <a:pt x="207" y="112"/>
                    <a:pt x="207" y="112"/>
                    <a:pt x="207" y="112"/>
                  </a:cubicBezTo>
                  <a:cubicBezTo>
                    <a:pt x="206" y="111"/>
                    <a:pt x="206" y="109"/>
                    <a:pt x="202" y="109"/>
                  </a:cubicBezTo>
                  <a:cubicBezTo>
                    <a:pt x="203" y="109"/>
                    <a:pt x="202" y="108"/>
                    <a:pt x="202" y="108"/>
                  </a:cubicBezTo>
                  <a:cubicBezTo>
                    <a:pt x="202" y="108"/>
                    <a:pt x="201" y="107"/>
                    <a:pt x="201" y="107"/>
                  </a:cubicBezTo>
                  <a:cubicBezTo>
                    <a:pt x="200" y="107"/>
                    <a:pt x="198" y="107"/>
                    <a:pt x="198" y="107"/>
                  </a:cubicBezTo>
                  <a:cubicBezTo>
                    <a:pt x="197" y="106"/>
                    <a:pt x="200" y="106"/>
                    <a:pt x="200" y="106"/>
                  </a:cubicBezTo>
                  <a:cubicBezTo>
                    <a:pt x="199" y="105"/>
                    <a:pt x="194" y="105"/>
                    <a:pt x="191" y="104"/>
                  </a:cubicBezTo>
                  <a:cubicBezTo>
                    <a:pt x="190" y="104"/>
                    <a:pt x="190" y="104"/>
                    <a:pt x="190" y="103"/>
                  </a:cubicBezTo>
                  <a:cubicBezTo>
                    <a:pt x="189" y="103"/>
                    <a:pt x="189" y="102"/>
                    <a:pt x="188" y="102"/>
                  </a:cubicBezTo>
                  <a:cubicBezTo>
                    <a:pt x="187" y="102"/>
                    <a:pt x="187" y="100"/>
                    <a:pt x="186" y="99"/>
                  </a:cubicBezTo>
                  <a:cubicBezTo>
                    <a:pt x="186" y="99"/>
                    <a:pt x="184" y="99"/>
                    <a:pt x="184" y="99"/>
                  </a:cubicBezTo>
                  <a:cubicBezTo>
                    <a:pt x="183" y="98"/>
                    <a:pt x="185" y="97"/>
                    <a:pt x="182" y="97"/>
                  </a:cubicBezTo>
                  <a:cubicBezTo>
                    <a:pt x="182" y="95"/>
                    <a:pt x="180" y="94"/>
                    <a:pt x="178" y="93"/>
                  </a:cubicBezTo>
                  <a:cubicBezTo>
                    <a:pt x="177" y="92"/>
                    <a:pt x="177" y="91"/>
                    <a:pt x="175" y="91"/>
                  </a:cubicBezTo>
                  <a:cubicBezTo>
                    <a:pt x="176" y="86"/>
                    <a:pt x="175" y="82"/>
                    <a:pt x="175" y="75"/>
                  </a:cubicBezTo>
                  <a:cubicBezTo>
                    <a:pt x="175" y="75"/>
                    <a:pt x="174" y="75"/>
                    <a:pt x="174" y="74"/>
                  </a:cubicBezTo>
                  <a:cubicBezTo>
                    <a:pt x="173" y="74"/>
                    <a:pt x="173" y="74"/>
                    <a:pt x="172" y="73"/>
                  </a:cubicBezTo>
                  <a:cubicBezTo>
                    <a:pt x="172" y="73"/>
                    <a:pt x="171" y="73"/>
                    <a:pt x="170" y="73"/>
                  </a:cubicBezTo>
                  <a:cubicBezTo>
                    <a:pt x="169" y="70"/>
                    <a:pt x="165" y="69"/>
                    <a:pt x="162" y="67"/>
                  </a:cubicBezTo>
                  <a:cubicBezTo>
                    <a:pt x="162" y="67"/>
                    <a:pt x="161" y="67"/>
                    <a:pt x="161" y="66"/>
                  </a:cubicBezTo>
                  <a:cubicBezTo>
                    <a:pt x="162" y="67"/>
                    <a:pt x="164" y="67"/>
                    <a:pt x="164" y="66"/>
                  </a:cubicBezTo>
                  <a:cubicBezTo>
                    <a:pt x="166" y="66"/>
                    <a:pt x="165" y="68"/>
                    <a:pt x="168" y="67"/>
                  </a:cubicBezTo>
                  <a:cubicBezTo>
                    <a:pt x="169" y="68"/>
                    <a:pt x="169" y="69"/>
                    <a:pt x="169" y="69"/>
                  </a:cubicBezTo>
                  <a:cubicBezTo>
                    <a:pt x="174" y="69"/>
                    <a:pt x="175" y="71"/>
                    <a:pt x="178" y="71"/>
                  </a:cubicBezTo>
                  <a:cubicBezTo>
                    <a:pt x="177" y="73"/>
                    <a:pt x="180" y="73"/>
                    <a:pt x="181" y="74"/>
                  </a:cubicBezTo>
                  <a:cubicBezTo>
                    <a:pt x="182" y="74"/>
                    <a:pt x="182" y="73"/>
                    <a:pt x="182" y="73"/>
                  </a:cubicBezTo>
                  <a:cubicBezTo>
                    <a:pt x="182" y="72"/>
                    <a:pt x="180" y="72"/>
                    <a:pt x="180" y="72"/>
                  </a:cubicBezTo>
                  <a:cubicBezTo>
                    <a:pt x="179" y="71"/>
                    <a:pt x="179" y="71"/>
                    <a:pt x="179" y="70"/>
                  </a:cubicBezTo>
                  <a:cubicBezTo>
                    <a:pt x="179" y="70"/>
                    <a:pt x="178" y="69"/>
                    <a:pt x="178" y="69"/>
                  </a:cubicBezTo>
                  <a:cubicBezTo>
                    <a:pt x="178" y="69"/>
                    <a:pt x="179" y="69"/>
                    <a:pt x="179" y="69"/>
                  </a:cubicBezTo>
                  <a:cubicBezTo>
                    <a:pt x="178" y="68"/>
                    <a:pt x="175" y="68"/>
                    <a:pt x="176" y="67"/>
                  </a:cubicBezTo>
                  <a:cubicBezTo>
                    <a:pt x="171" y="67"/>
                    <a:pt x="171" y="65"/>
                    <a:pt x="166" y="66"/>
                  </a:cubicBezTo>
                  <a:cubicBezTo>
                    <a:pt x="167" y="64"/>
                    <a:pt x="163" y="65"/>
                    <a:pt x="164" y="64"/>
                  </a:cubicBezTo>
                  <a:cubicBezTo>
                    <a:pt x="163" y="63"/>
                    <a:pt x="162" y="64"/>
                    <a:pt x="160" y="63"/>
                  </a:cubicBezTo>
                  <a:cubicBezTo>
                    <a:pt x="160" y="62"/>
                    <a:pt x="161" y="62"/>
                    <a:pt x="162" y="62"/>
                  </a:cubicBezTo>
                  <a:cubicBezTo>
                    <a:pt x="163" y="61"/>
                    <a:pt x="159" y="62"/>
                    <a:pt x="159" y="62"/>
                  </a:cubicBezTo>
                  <a:cubicBezTo>
                    <a:pt x="158" y="61"/>
                    <a:pt x="159" y="61"/>
                    <a:pt x="158" y="61"/>
                  </a:cubicBezTo>
                  <a:cubicBezTo>
                    <a:pt x="158" y="61"/>
                    <a:pt x="156" y="61"/>
                    <a:pt x="156" y="61"/>
                  </a:cubicBezTo>
                  <a:cubicBezTo>
                    <a:pt x="156" y="60"/>
                    <a:pt x="158" y="60"/>
                    <a:pt x="157" y="60"/>
                  </a:cubicBezTo>
                  <a:cubicBezTo>
                    <a:pt x="157" y="59"/>
                    <a:pt x="156" y="60"/>
                    <a:pt x="154" y="60"/>
                  </a:cubicBezTo>
                  <a:cubicBezTo>
                    <a:pt x="152" y="59"/>
                    <a:pt x="153" y="58"/>
                    <a:pt x="152" y="57"/>
                  </a:cubicBezTo>
                  <a:cubicBezTo>
                    <a:pt x="152" y="57"/>
                    <a:pt x="151" y="57"/>
                    <a:pt x="149" y="57"/>
                  </a:cubicBezTo>
                  <a:cubicBezTo>
                    <a:pt x="153" y="54"/>
                    <a:pt x="141" y="56"/>
                    <a:pt x="142" y="53"/>
                  </a:cubicBezTo>
                  <a:cubicBezTo>
                    <a:pt x="143" y="53"/>
                    <a:pt x="144" y="53"/>
                    <a:pt x="145" y="53"/>
                  </a:cubicBezTo>
                  <a:cubicBezTo>
                    <a:pt x="146" y="52"/>
                    <a:pt x="141" y="53"/>
                    <a:pt x="142" y="51"/>
                  </a:cubicBezTo>
                  <a:cubicBezTo>
                    <a:pt x="140" y="51"/>
                    <a:pt x="138" y="51"/>
                    <a:pt x="136" y="51"/>
                  </a:cubicBezTo>
                  <a:cubicBezTo>
                    <a:pt x="139" y="51"/>
                    <a:pt x="135" y="50"/>
                    <a:pt x="137" y="50"/>
                  </a:cubicBezTo>
                  <a:cubicBezTo>
                    <a:pt x="138" y="49"/>
                    <a:pt x="135" y="49"/>
                    <a:pt x="135" y="49"/>
                  </a:cubicBezTo>
                  <a:cubicBezTo>
                    <a:pt x="133" y="49"/>
                    <a:pt x="135" y="48"/>
                    <a:pt x="133" y="47"/>
                  </a:cubicBezTo>
                  <a:cubicBezTo>
                    <a:pt x="131" y="47"/>
                    <a:pt x="129" y="47"/>
                    <a:pt x="127" y="47"/>
                  </a:cubicBezTo>
                  <a:cubicBezTo>
                    <a:pt x="128" y="46"/>
                    <a:pt x="129" y="46"/>
                    <a:pt x="129" y="45"/>
                  </a:cubicBezTo>
                  <a:cubicBezTo>
                    <a:pt x="129" y="44"/>
                    <a:pt x="126" y="45"/>
                    <a:pt x="128" y="44"/>
                  </a:cubicBezTo>
                  <a:cubicBezTo>
                    <a:pt x="125" y="44"/>
                    <a:pt x="123" y="44"/>
                    <a:pt x="119" y="44"/>
                  </a:cubicBezTo>
                  <a:cubicBezTo>
                    <a:pt x="119" y="43"/>
                    <a:pt x="116" y="42"/>
                    <a:pt x="114" y="42"/>
                  </a:cubicBezTo>
                  <a:cubicBezTo>
                    <a:pt x="113" y="42"/>
                    <a:pt x="111" y="41"/>
                    <a:pt x="111" y="41"/>
                  </a:cubicBezTo>
                  <a:cubicBezTo>
                    <a:pt x="110" y="41"/>
                    <a:pt x="111" y="40"/>
                    <a:pt x="111" y="40"/>
                  </a:cubicBezTo>
                  <a:cubicBezTo>
                    <a:pt x="110" y="40"/>
                    <a:pt x="108" y="40"/>
                    <a:pt x="109" y="40"/>
                  </a:cubicBezTo>
                  <a:cubicBezTo>
                    <a:pt x="105" y="39"/>
                    <a:pt x="98" y="41"/>
                    <a:pt x="97" y="40"/>
                  </a:cubicBezTo>
                  <a:cubicBezTo>
                    <a:pt x="97" y="40"/>
                    <a:pt x="97" y="39"/>
                    <a:pt x="97" y="39"/>
                  </a:cubicBezTo>
                  <a:cubicBezTo>
                    <a:pt x="96" y="39"/>
                    <a:pt x="95" y="40"/>
                    <a:pt x="95" y="40"/>
                  </a:cubicBezTo>
                  <a:cubicBezTo>
                    <a:pt x="93" y="40"/>
                    <a:pt x="94" y="38"/>
                    <a:pt x="90" y="39"/>
                  </a:cubicBezTo>
                  <a:cubicBezTo>
                    <a:pt x="90" y="38"/>
                    <a:pt x="85" y="38"/>
                    <a:pt x="88" y="37"/>
                  </a:cubicBezTo>
                  <a:cubicBezTo>
                    <a:pt x="87" y="37"/>
                    <a:pt x="87" y="37"/>
                    <a:pt x="86" y="37"/>
                  </a:cubicBezTo>
                  <a:cubicBezTo>
                    <a:pt x="85" y="37"/>
                    <a:pt x="85" y="37"/>
                    <a:pt x="85" y="37"/>
                  </a:cubicBezTo>
                  <a:cubicBezTo>
                    <a:pt x="83" y="37"/>
                    <a:pt x="82" y="38"/>
                    <a:pt x="80" y="37"/>
                  </a:cubicBezTo>
                  <a:cubicBezTo>
                    <a:pt x="78" y="37"/>
                    <a:pt x="79" y="39"/>
                    <a:pt x="79" y="40"/>
                  </a:cubicBezTo>
                  <a:cubicBezTo>
                    <a:pt x="78" y="40"/>
                    <a:pt x="77" y="39"/>
                    <a:pt x="76" y="39"/>
                  </a:cubicBezTo>
                  <a:cubicBezTo>
                    <a:pt x="75" y="39"/>
                    <a:pt x="76" y="40"/>
                    <a:pt x="75" y="40"/>
                  </a:cubicBezTo>
                  <a:cubicBezTo>
                    <a:pt x="74" y="41"/>
                    <a:pt x="70" y="40"/>
                    <a:pt x="69" y="41"/>
                  </a:cubicBezTo>
                  <a:cubicBezTo>
                    <a:pt x="68" y="41"/>
                    <a:pt x="68" y="42"/>
                    <a:pt x="67" y="42"/>
                  </a:cubicBezTo>
                  <a:cubicBezTo>
                    <a:pt x="65" y="42"/>
                    <a:pt x="65" y="41"/>
                    <a:pt x="63" y="41"/>
                  </a:cubicBezTo>
                  <a:cubicBezTo>
                    <a:pt x="65" y="40"/>
                    <a:pt x="67" y="40"/>
                    <a:pt x="66" y="38"/>
                  </a:cubicBezTo>
                  <a:cubicBezTo>
                    <a:pt x="68" y="39"/>
                    <a:pt x="68" y="38"/>
                    <a:pt x="68" y="37"/>
                  </a:cubicBezTo>
                  <a:cubicBezTo>
                    <a:pt x="68" y="37"/>
                    <a:pt x="66" y="37"/>
                    <a:pt x="65" y="37"/>
                  </a:cubicBezTo>
                  <a:cubicBezTo>
                    <a:pt x="64" y="37"/>
                    <a:pt x="64" y="38"/>
                    <a:pt x="62" y="39"/>
                  </a:cubicBezTo>
                  <a:cubicBezTo>
                    <a:pt x="61" y="39"/>
                    <a:pt x="61" y="40"/>
                    <a:pt x="60" y="40"/>
                  </a:cubicBezTo>
                  <a:cubicBezTo>
                    <a:pt x="59" y="40"/>
                    <a:pt x="59" y="41"/>
                    <a:pt x="57" y="41"/>
                  </a:cubicBezTo>
                  <a:cubicBezTo>
                    <a:pt x="58" y="42"/>
                    <a:pt x="56" y="42"/>
                    <a:pt x="55" y="42"/>
                  </a:cubicBezTo>
                  <a:cubicBezTo>
                    <a:pt x="55" y="42"/>
                    <a:pt x="55" y="43"/>
                    <a:pt x="55" y="44"/>
                  </a:cubicBezTo>
                  <a:cubicBezTo>
                    <a:pt x="52" y="44"/>
                    <a:pt x="51" y="46"/>
                    <a:pt x="49" y="47"/>
                  </a:cubicBezTo>
                  <a:cubicBezTo>
                    <a:pt x="49" y="47"/>
                    <a:pt x="48" y="46"/>
                    <a:pt x="47" y="47"/>
                  </a:cubicBezTo>
                  <a:cubicBezTo>
                    <a:pt x="47" y="47"/>
                    <a:pt x="48" y="47"/>
                    <a:pt x="47" y="48"/>
                  </a:cubicBezTo>
                  <a:cubicBezTo>
                    <a:pt x="47" y="48"/>
                    <a:pt x="43" y="48"/>
                    <a:pt x="44" y="48"/>
                  </a:cubicBezTo>
                  <a:cubicBezTo>
                    <a:pt x="46" y="49"/>
                    <a:pt x="42" y="49"/>
                    <a:pt x="40" y="49"/>
                  </a:cubicBezTo>
                  <a:cubicBezTo>
                    <a:pt x="40" y="50"/>
                    <a:pt x="39" y="51"/>
                    <a:pt x="38" y="51"/>
                  </a:cubicBezTo>
                  <a:cubicBezTo>
                    <a:pt x="37" y="50"/>
                    <a:pt x="38" y="51"/>
                    <a:pt x="37" y="51"/>
                  </a:cubicBezTo>
                  <a:cubicBezTo>
                    <a:pt x="36" y="51"/>
                    <a:pt x="35" y="51"/>
                    <a:pt x="33" y="51"/>
                  </a:cubicBezTo>
                  <a:cubicBezTo>
                    <a:pt x="31" y="52"/>
                    <a:pt x="35" y="52"/>
                    <a:pt x="30" y="52"/>
                  </a:cubicBezTo>
                  <a:cubicBezTo>
                    <a:pt x="28" y="52"/>
                    <a:pt x="27" y="52"/>
                    <a:pt x="24" y="53"/>
                  </a:cubicBezTo>
                  <a:cubicBezTo>
                    <a:pt x="23" y="53"/>
                    <a:pt x="23" y="54"/>
                    <a:pt x="21" y="54"/>
                  </a:cubicBezTo>
                  <a:cubicBezTo>
                    <a:pt x="21" y="53"/>
                    <a:pt x="23" y="53"/>
                    <a:pt x="25" y="52"/>
                  </a:cubicBezTo>
                  <a:cubicBezTo>
                    <a:pt x="26" y="52"/>
                    <a:pt x="26" y="52"/>
                    <a:pt x="26" y="52"/>
                  </a:cubicBezTo>
                  <a:cubicBezTo>
                    <a:pt x="27" y="51"/>
                    <a:pt x="29" y="52"/>
                    <a:pt x="30" y="51"/>
                  </a:cubicBezTo>
                  <a:cubicBezTo>
                    <a:pt x="32" y="52"/>
                    <a:pt x="31" y="50"/>
                    <a:pt x="31" y="50"/>
                  </a:cubicBezTo>
                  <a:cubicBezTo>
                    <a:pt x="32" y="50"/>
                    <a:pt x="33" y="51"/>
                    <a:pt x="34" y="49"/>
                  </a:cubicBezTo>
                  <a:cubicBezTo>
                    <a:pt x="35" y="49"/>
                    <a:pt x="35" y="50"/>
                    <a:pt x="35" y="49"/>
                  </a:cubicBezTo>
                  <a:cubicBezTo>
                    <a:pt x="35" y="48"/>
                    <a:pt x="38" y="49"/>
                    <a:pt x="39" y="48"/>
                  </a:cubicBezTo>
                  <a:cubicBezTo>
                    <a:pt x="39" y="47"/>
                    <a:pt x="39" y="46"/>
                    <a:pt x="39" y="46"/>
                  </a:cubicBezTo>
                  <a:cubicBezTo>
                    <a:pt x="42" y="47"/>
                    <a:pt x="40" y="44"/>
                    <a:pt x="43" y="45"/>
                  </a:cubicBezTo>
                  <a:cubicBezTo>
                    <a:pt x="44" y="43"/>
                    <a:pt x="39" y="45"/>
                    <a:pt x="40" y="43"/>
                  </a:cubicBezTo>
                  <a:cubicBezTo>
                    <a:pt x="39" y="44"/>
                    <a:pt x="33" y="43"/>
                    <a:pt x="32" y="44"/>
                  </a:cubicBezTo>
                  <a:cubicBezTo>
                    <a:pt x="31" y="44"/>
                    <a:pt x="32" y="43"/>
                    <a:pt x="31" y="43"/>
                  </a:cubicBezTo>
                  <a:cubicBezTo>
                    <a:pt x="30" y="43"/>
                    <a:pt x="27" y="43"/>
                    <a:pt x="25" y="43"/>
                  </a:cubicBezTo>
                  <a:cubicBezTo>
                    <a:pt x="26" y="42"/>
                    <a:pt x="24" y="43"/>
                    <a:pt x="23" y="42"/>
                  </a:cubicBezTo>
                  <a:cubicBezTo>
                    <a:pt x="23" y="42"/>
                    <a:pt x="24" y="42"/>
                    <a:pt x="24" y="42"/>
                  </a:cubicBezTo>
                  <a:cubicBezTo>
                    <a:pt x="23" y="40"/>
                    <a:pt x="21" y="41"/>
                    <a:pt x="20" y="39"/>
                  </a:cubicBezTo>
                  <a:cubicBezTo>
                    <a:pt x="18" y="40"/>
                    <a:pt x="15" y="40"/>
                    <a:pt x="13" y="40"/>
                  </a:cubicBezTo>
                  <a:cubicBezTo>
                    <a:pt x="12" y="39"/>
                    <a:pt x="13" y="39"/>
                    <a:pt x="14" y="39"/>
                  </a:cubicBezTo>
                  <a:cubicBezTo>
                    <a:pt x="13" y="38"/>
                    <a:pt x="10" y="38"/>
                    <a:pt x="11" y="36"/>
                  </a:cubicBezTo>
                  <a:cubicBezTo>
                    <a:pt x="10" y="36"/>
                    <a:pt x="9" y="35"/>
                    <a:pt x="9" y="36"/>
                  </a:cubicBezTo>
                  <a:cubicBezTo>
                    <a:pt x="6" y="36"/>
                    <a:pt x="8" y="34"/>
                    <a:pt x="9" y="34"/>
                  </a:cubicBezTo>
                  <a:cubicBezTo>
                    <a:pt x="9" y="34"/>
                    <a:pt x="8" y="33"/>
                    <a:pt x="9" y="33"/>
                  </a:cubicBezTo>
                  <a:cubicBezTo>
                    <a:pt x="9" y="33"/>
                    <a:pt x="10" y="33"/>
                    <a:pt x="11" y="33"/>
                  </a:cubicBezTo>
                  <a:cubicBezTo>
                    <a:pt x="11" y="33"/>
                    <a:pt x="11" y="32"/>
                    <a:pt x="12" y="32"/>
                  </a:cubicBezTo>
                  <a:cubicBezTo>
                    <a:pt x="14" y="31"/>
                    <a:pt x="17" y="31"/>
                    <a:pt x="20" y="31"/>
                  </a:cubicBezTo>
                  <a:cubicBezTo>
                    <a:pt x="21" y="30"/>
                    <a:pt x="22" y="30"/>
                    <a:pt x="23" y="30"/>
                  </a:cubicBezTo>
                  <a:cubicBezTo>
                    <a:pt x="25" y="30"/>
                    <a:pt x="22" y="29"/>
                    <a:pt x="27" y="29"/>
                  </a:cubicBezTo>
                  <a:cubicBezTo>
                    <a:pt x="27" y="28"/>
                    <a:pt x="27" y="27"/>
                    <a:pt x="25" y="25"/>
                  </a:cubicBezTo>
                  <a:cubicBezTo>
                    <a:pt x="23" y="24"/>
                    <a:pt x="18" y="27"/>
                    <a:pt x="16" y="26"/>
                  </a:cubicBezTo>
                  <a:cubicBezTo>
                    <a:pt x="14" y="25"/>
                    <a:pt x="15" y="26"/>
                    <a:pt x="12" y="26"/>
                  </a:cubicBezTo>
                  <a:cubicBezTo>
                    <a:pt x="11" y="25"/>
                    <a:pt x="7" y="26"/>
                    <a:pt x="5" y="25"/>
                  </a:cubicBezTo>
                  <a:cubicBezTo>
                    <a:pt x="4" y="25"/>
                    <a:pt x="6" y="24"/>
                    <a:pt x="5" y="24"/>
                  </a:cubicBezTo>
                  <a:cubicBezTo>
                    <a:pt x="3" y="24"/>
                    <a:pt x="1" y="24"/>
                    <a:pt x="1" y="22"/>
                  </a:cubicBezTo>
                  <a:cubicBezTo>
                    <a:pt x="7" y="23"/>
                    <a:pt x="0" y="21"/>
                    <a:pt x="7" y="21"/>
                  </a:cubicBezTo>
                  <a:cubicBezTo>
                    <a:pt x="8" y="21"/>
                    <a:pt x="7" y="21"/>
                    <a:pt x="7" y="21"/>
                  </a:cubicBezTo>
                  <a:cubicBezTo>
                    <a:pt x="7" y="20"/>
                    <a:pt x="9" y="21"/>
                    <a:pt x="9" y="21"/>
                  </a:cubicBezTo>
                  <a:cubicBezTo>
                    <a:pt x="10" y="21"/>
                    <a:pt x="11" y="20"/>
                    <a:pt x="13" y="20"/>
                  </a:cubicBezTo>
                  <a:cubicBezTo>
                    <a:pt x="13" y="20"/>
                    <a:pt x="14" y="21"/>
                    <a:pt x="15" y="21"/>
                  </a:cubicBezTo>
                  <a:cubicBezTo>
                    <a:pt x="17" y="22"/>
                    <a:pt x="19" y="21"/>
                    <a:pt x="22" y="21"/>
                  </a:cubicBezTo>
                  <a:cubicBezTo>
                    <a:pt x="23" y="21"/>
                    <a:pt x="23" y="22"/>
                    <a:pt x="24" y="21"/>
                  </a:cubicBezTo>
                  <a:cubicBezTo>
                    <a:pt x="26" y="21"/>
                    <a:pt x="24" y="21"/>
                    <a:pt x="24" y="20"/>
                  </a:cubicBezTo>
                  <a:cubicBezTo>
                    <a:pt x="26" y="20"/>
                    <a:pt x="26" y="20"/>
                    <a:pt x="26" y="20"/>
                  </a:cubicBezTo>
                  <a:cubicBezTo>
                    <a:pt x="27" y="19"/>
                    <a:pt x="22" y="20"/>
                    <a:pt x="23" y="18"/>
                  </a:cubicBezTo>
                  <a:cubicBezTo>
                    <a:pt x="21" y="18"/>
                    <a:pt x="18" y="18"/>
                    <a:pt x="16" y="17"/>
                  </a:cubicBezTo>
                  <a:cubicBezTo>
                    <a:pt x="17" y="17"/>
                    <a:pt x="17" y="17"/>
                    <a:pt x="15" y="16"/>
                  </a:cubicBezTo>
                  <a:cubicBezTo>
                    <a:pt x="14" y="16"/>
                    <a:pt x="14" y="16"/>
                    <a:pt x="14" y="15"/>
                  </a:cubicBezTo>
                  <a:cubicBezTo>
                    <a:pt x="13" y="15"/>
                    <a:pt x="11" y="15"/>
                    <a:pt x="10" y="15"/>
                  </a:cubicBezTo>
                  <a:cubicBezTo>
                    <a:pt x="10" y="15"/>
                    <a:pt x="12" y="13"/>
                    <a:pt x="10" y="14"/>
                  </a:cubicBezTo>
                  <a:cubicBezTo>
                    <a:pt x="9" y="14"/>
                    <a:pt x="10" y="14"/>
                    <a:pt x="9" y="14"/>
                  </a:cubicBezTo>
                  <a:cubicBezTo>
                    <a:pt x="8" y="14"/>
                    <a:pt x="7" y="13"/>
                    <a:pt x="6" y="14"/>
                  </a:cubicBezTo>
                  <a:cubicBezTo>
                    <a:pt x="8" y="12"/>
                    <a:pt x="12" y="12"/>
                    <a:pt x="16" y="11"/>
                  </a:cubicBezTo>
                  <a:cubicBezTo>
                    <a:pt x="14" y="9"/>
                    <a:pt x="19" y="9"/>
                    <a:pt x="20" y="9"/>
                  </a:cubicBezTo>
                  <a:cubicBezTo>
                    <a:pt x="20" y="8"/>
                    <a:pt x="19" y="7"/>
                    <a:pt x="21" y="7"/>
                  </a:cubicBezTo>
                  <a:cubicBezTo>
                    <a:pt x="23" y="8"/>
                    <a:pt x="23" y="7"/>
                    <a:pt x="27" y="7"/>
                  </a:cubicBezTo>
                  <a:cubicBezTo>
                    <a:pt x="30" y="6"/>
                    <a:pt x="33" y="5"/>
                    <a:pt x="38" y="5"/>
                  </a:cubicBezTo>
                  <a:cubicBezTo>
                    <a:pt x="40" y="5"/>
                    <a:pt x="39" y="4"/>
                    <a:pt x="39" y="4"/>
                  </a:cubicBezTo>
                  <a:cubicBezTo>
                    <a:pt x="41" y="4"/>
                    <a:pt x="45" y="5"/>
                    <a:pt x="45" y="3"/>
                  </a:cubicBezTo>
                  <a:cubicBezTo>
                    <a:pt x="46" y="3"/>
                    <a:pt x="47" y="4"/>
                    <a:pt x="47" y="4"/>
                  </a:cubicBezTo>
                  <a:cubicBezTo>
                    <a:pt x="49" y="5"/>
                    <a:pt x="51" y="4"/>
                    <a:pt x="50" y="5"/>
                  </a:cubicBezTo>
                  <a:cubicBezTo>
                    <a:pt x="55" y="5"/>
                    <a:pt x="59" y="5"/>
                    <a:pt x="63" y="5"/>
                  </a:cubicBezTo>
                  <a:cubicBezTo>
                    <a:pt x="59" y="7"/>
                    <a:pt x="70" y="4"/>
                    <a:pt x="66" y="7"/>
                  </a:cubicBezTo>
                  <a:cubicBezTo>
                    <a:pt x="68" y="7"/>
                    <a:pt x="70" y="7"/>
                    <a:pt x="70" y="6"/>
                  </a:cubicBezTo>
                  <a:cubicBezTo>
                    <a:pt x="72" y="7"/>
                    <a:pt x="76" y="6"/>
                    <a:pt x="79" y="7"/>
                  </a:cubicBezTo>
                  <a:cubicBezTo>
                    <a:pt x="79" y="7"/>
                    <a:pt x="79" y="7"/>
                    <a:pt x="80" y="7"/>
                  </a:cubicBezTo>
                  <a:cubicBezTo>
                    <a:pt x="81" y="7"/>
                    <a:pt x="81" y="8"/>
                    <a:pt x="82" y="8"/>
                  </a:cubicBezTo>
                  <a:cubicBezTo>
                    <a:pt x="84" y="8"/>
                    <a:pt x="85" y="7"/>
                    <a:pt x="87" y="8"/>
                  </a:cubicBezTo>
                  <a:cubicBezTo>
                    <a:pt x="87" y="8"/>
                    <a:pt x="98" y="8"/>
                    <a:pt x="100" y="8"/>
                  </a:cubicBezTo>
                  <a:cubicBezTo>
                    <a:pt x="101" y="9"/>
                    <a:pt x="107" y="9"/>
                    <a:pt x="111" y="9"/>
                  </a:cubicBezTo>
                  <a:cubicBezTo>
                    <a:pt x="112" y="10"/>
                    <a:pt x="113" y="10"/>
                    <a:pt x="114" y="11"/>
                  </a:cubicBezTo>
                  <a:cubicBezTo>
                    <a:pt x="117" y="11"/>
                    <a:pt x="118" y="12"/>
                    <a:pt x="122" y="12"/>
                  </a:cubicBezTo>
                  <a:cubicBezTo>
                    <a:pt x="122" y="13"/>
                    <a:pt x="126" y="12"/>
                    <a:pt x="129" y="13"/>
                  </a:cubicBezTo>
                  <a:cubicBezTo>
                    <a:pt x="129" y="12"/>
                    <a:pt x="128" y="12"/>
                    <a:pt x="127" y="12"/>
                  </a:cubicBezTo>
                  <a:cubicBezTo>
                    <a:pt x="129" y="11"/>
                    <a:pt x="132" y="10"/>
                    <a:pt x="135" y="10"/>
                  </a:cubicBezTo>
                  <a:cubicBezTo>
                    <a:pt x="135" y="11"/>
                    <a:pt x="136" y="11"/>
                    <a:pt x="136" y="10"/>
                  </a:cubicBezTo>
                  <a:cubicBezTo>
                    <a:pt x="137" y="10"/>
                    <a:pt x="137" y="11"/>
                    <a:pt x="138" y="11"/>
                  </a:cubicBezTo>
                  <a:cubicBezTo>
                    <a:pt x="140" y="11"/>
                    <a:pt x="140" y="10"/>
                    <a:pt x="140" y="10"/>
                  </a:cubicBezTo>
                  <a:cubicBezTo>
                    <a:pt x="142" y="9"/>
                    <a:pt x="143" y="10"/>
                    <a:pt x="144" y="10"/>
                  </a:cubicBezTo>
                  <a:cubicBezTo>
                    <a:pt x="145" y="10"/>
                    <a:pt x="144" y="9"/>
                    <a:pt x="146" y="8"/>
                  </a:cubicBezTo>
                  <a:cubicBezTo>
                    <a:pt x="148" y="8"/>
                    <a:pt x="149" y="9"/>
                    <a:pt x="149" y="8"/>
                  </a:cubicBezTo>
                  <a:cubicBezTo>
                    <a:pt x="151" y="9"/>
                    <a:pt x="150" y="9"/>
                    <a:pt x="148" y="9"/>
                  </a:cubicBezTo>
                  <a:cubicBezTo>
                    <a:pt x="150" y="11"/>
                    <a:pt x="156" y="8"/>
                    <a:pt x="158" y="10"/>
                  </a:cubicBezTo>
                  <a:cubicBezTo>
                    <a:pt x="161" y="10"/>
                    <a:pt x="156" y="8"/>
                    <a:pt x="159" y="8"/>
                  </a:cubicBezTo>
                  <a:cubicBezTo>
                    <a:pt x="160" y="8"/>
                    <a:pt x="160" y="7"/>
                    <a:pt x="162" y="7"/>
                  </a:cubicBezTo>
                  <a:cubicBezTo>
                    <a:pt x="162" y="8"/>
                    <a:pt x="162" y="8"/>
                    <a:pt x="162" y="9"/>
                  </a:cubicBezTo>
                  <a:cubicBezTo>
                    <a:pt x="164" y="8"/>
                    <a:pt x="165" y="9"/>
                    <a:pt x="167" y="10"/>
                  </a:cubicBezTo>
                  <a:cubicBezTo>
                    <a:pt x="170" y="10"/>
                    <a:pt x="172" y="10"/>
                    <a:pt x="173" y="9"/>
                  </a:cubicBezTo>
                  <a:cubicBezTo>
                    <a:pt x="174" y="9"/>
                    <a:pt x="177" y="9"/>
                    <a:pt x="176" y="11"/>
                  </a:cubicBezTo>
                  <a:cubicBezTo>
                    <a:pt x="178" y="10"/>
                    <a:pt x="181" y="10"/>
                    <a:pt x="181" y="9"/>
                  </a:cubicBezTo>
                  <a:cubicBezTo>
                    <a:pt x="184" y="10"/>
                    <a:pt x="185" y="8"/>
                    <a:pt x="187" y="10"/>
                  </a:cubicBezTo>
                  <a:cubicBezTo>
                    <a:pt x="189" y="10"/>
                    <a:pt x="192" y="10"/>
                    <a:pt x="194" y="10"/>
                  </a:cubicBezTo>
                  <a:cubicBezTo>
                    <a:pt x="194" y="10"/>
                    <a:pt x="192" y="10"/>
                    <a:pt x="193" y="11"/>
                  </a:cubicBezTo>
                  <a:cubicBezTo>
                    <a:pt x="193" y="11"/>
                    <a:pt x="196" y="11"/>
                    <a:pt x="195" y="11"/>
                  </a:cubicBezTo>
                  <a:cubicBezTo>
                    <a:pt x="196" y="11"/>
                    <a:pt x="196" y="10"/>
                    <a:pt x="198" y="11"/>
                  </a:cubicBezTo>
                  <a:cubicBezTo>
                    <a:pt x="198" y="11"/>
                    <a:pt x="198" y="12"/>
                    <a:pt x="198" y="12"/>
                  </a:cubicBezTo>
                  <a:cubicBezTo>
                    <a:pt x="201" y="12"/>
                    <a:pt x="205" y="11"/>
                    <a:pt x="208" y="12"/>
                  </a:cubicBezTo>
                  <a:cubicBezTo>
                    <a:pt x="208" y="12"/>
                    <a:pt x="209" y="12"/>
                    <a:pt x="211" y="12"/>
                  </a:cubicBezTo>
                  <a:cubicBezTo>
                    <a:pt x="209" y="14"/>
                    <a:pt x="214" y="12"/>
                    <a:pt x="214" y="14"/>
                  </a:cubicBezTo>
                  <a:cubicBezTo>
                    <a:pt x="214" y="15"/>
                    <a:pt x="212" y="14"/>
                    <a:pt x="212" y="15"/>
                  </a:cubicBezTo>
                  <a:cubicBezTo>
                    <a:pt x="211" y="16"/>
                    <a:pt x="213" y="16"/>
                    <a:pt x="213" y="16"/>
                  </a:cubicBezTo>
                  <a:cubicBezTo>
                    <a:pt x="223" y="16"/>
                    <a:pt x="232" y="16"/>
                    <a:pt x="240" y="17"/>
                  </a:cubicBezTo>
                  <a:cubicBezTo>
                    <a:pt x="240" y="18"/>
                    <a:pt x="239" y="18"/>
                    <a:pt x="239" y="19"/>
                  </a:cubicBezTo>
                  <a:cubicBezTo>
                    <a:pt x="241" y="19"/>
                    <a:pt x="241" y="18"/>
                    <a:pt x="243" y="18"/>
                  </a:cubicBezTo>
                  <a:cubicBezTo>
                    <a:pt x="242" y="17"/>
                    <a:pt x="243" y="17"/>
                    <a:pt x="242" y="15"/>
                  </a:cubicBezTo>
                  <a:cubicBezTo>
                    <a:pt x="243" y="15"/>
                    <a:pt x="250" y="15"/>
                    <a:pt x="248" y="14"/>
                  </a:cubicBezTo>
                  <a:cubicBezTo>
                    <a:pt x="249" y="13"/>
                    <a:pt x="250" y="14"/>
                    <a:pt x="251" y="14"/>
                  </a:cubicBezTo>
                  <a:cubicBezTo>
                    <a:pt x="252" y="15"/>
                    <a:pt x="253" y="14"/>
                    <a:pt x="253" y="15"/>
                  </a:cubicBezTo>
                  <a:cubicBezTo>
                    <a:pt x="257" y="15"/>
                    <a:pt x="260" y="15"/>
                    <a:pt x="263" y="15"/>
                  </a:cubicBezTo>
                  <a:cubicBezTo>
                    <a:pt x="263" y="15"/>
                    <a:pt x="263" y="15"/>
                    <a:pt x="264" y="15"/>
                  </a:cubicBezTo>
                  <a:cubicBezTo>
                    <a:pt x="265" y="16"/>
                    <a:pt x="265" y="16"/>
                    <a:pt x="266" y="16"/>
                  </a:cubicBezTo>
                  <a:cubicBezTo>
                    <a:pt x="270" y="16"/>
                    <a:pt x="273" y="15"/>
                    <a:pt x="278" y="15"/>
                  </a:cubicBezTo>
                  <a:cubicBezTo>
                    <a:pt x="281" y="14"/>
                    <a:pt x="280" y="14"/>
                    <a:pt x="281" y="13"/>
                  </a:cubicBezTo>
                  <a:cubicBezTo>
                    <a:pt x="280" y="11"/>
                    <a:pt x="278" y="12"/>
                    <a:pt x="277" y="11"/>
                  </a:cubicBezTo>
                  <a:cubicBezTo>
                    <a:pt x="278" y="9"/>
                    <a:pt x="286" y="10"/>
                    <a:pt x="289" y="11"/>
                  </a:cubicBezTo>
                  <a:cubicBezTo>
                    <a:pt x="288" y="11"/>
                    <a:pt x="288" y="12"/>
                    <a:pt x="286" y="12"/>
                  </a:cubicBezTo>
                  <a:cubicBezTo>
                    <a:pt x="288" y="13"/>
                    <a:pt x="286" y="13"/>
                    <a:pt x="285" y="14"/>
                  </a:cubicBezTo>
                  <a:cubicBezTo>
                    <a:pt x="284" y="15"/>
                    <a:pt x="286" y="14"/>
                    <a:pt x="288" y="15"/>
                  </a:cubicBezTo>
                  <a:cubicBezTo>
                    <a:pt x="286" y="16"/>
                    <a:pt x="289" y="16"/>
                    <a:pt x="287" y="17"/>
                  </a:cubicBezTo>
                  <a:cubicBezTo>
                    <a:pt x="290" y="18"/>
                    <a:pt x="292" y="15"/>
                    <a:pt x="291" y="15"/>
                  </a:cubicBezTo>
                  <a:cubicBezTo>
                    <a:pt x="291" y="15"/>
                    <a:pt x="294" y="17"/>
                    <a:pt x="293" y="15"/>
                  </a:cubicBezTo>
                  <a:cubicBezTo>
                    <a:pt x="297" y="15"/>
                    <a:pt x="296" y="13"/>
                    <a:pt x="299" y="12"/>
                  </a:cubicBezTo>
                  <a:cubicBezTo>
                    <a:pt x="298" y="11"/>
                    <a:pt x="296" y="10"/>
                    <a:pt x="292" y="10"/>
                  </a:cubicBezTo>
                  <a:cubicBezTo>
                    <a:pt x="294" y="9"/>
                    <a:pt x="290" y="8"/>
                    <a:pt x="287" y="7"/>
                  </a:cubicBezTo>
                  <a:cubicBezTo>
                    <a:pt x="287" y="7"/>
                    <a:pt x="287" y="6"/>
                    <a:pt x="286" y="6"/>
                  </a:cubicBezTo>
                  <a:cubicBezTo>
                    <a:pt x="286" y="5"/>
                    <a:pt x="289" y="4"/>
                    <a:pt x="289" y="3"/>
                  </a:cubicBezTo>
                  <a:cubicBezTo>
                    <a:pt x="289" y="3"/>
                    <a:pt x="291" y="3"/>
                    <a:pt x="291" y="2"/>
                  </a:cubicBezTo>
                  <a:cubicBezTo>
                    <a:pt x="288" y="1"/>
                    <a:pt x="295" y="3"/>
                    <a:pt x="292" y="1"/>
                  </a:cubicBezTo>
                  <a:cubicBezTo>
                    <a:pt x="292" y="0"/>
                    <a:pt x="294" y="2"/>
                    <a:pt x="295" y="2"/>
                  </a:cubicBezTo>
                  <a:cubicBezTo>
                    <a:pt x="296" y="2"/>
                    <a:pt x="298" y="2"/>
                    <a:pt x="299" y="2"/>
                  </a:cubicBezTo>
                  <a:cubicBezTo>
                    <a:pt x="299" y="2"/>
                    <a:pt x="297" y="3"/>
                    <a:pt x="298" y="3"/>
                  </a:cubicBezTo>
                  <a:cubicBezTo>
                    <a:pt x="298" y="3"/>
                    <a:pt x="300" y="3"/>
                    <a:pt x="301" y="3"/>
                  </a:cubicBezTo>
                  <a:cubicBezTo>
                    <a:pt x="301" y="3"/>
                    <a:pt x="300" y="4"/>
                    <a:pt x="301" y="4"/>
                  </a:cubicBezTo>
                  <a:cubicBezTo>
                    <a:pt x="301" y="4"/>
                    <a:pt x="303" y="4"/>
                    <a:pt x="303" y="4"/>
                  </a:cubicBezTo>
                  <a:cubicBezTo>
                    <a:pt x="304" y="6"/>
                    <a:pt x="301" y="5"/>
                    <a:pt x="303" y="6"/>
                  </a:cubicBezTo>
                  <a:cubicBezTo>
                    <a:pt x="303" y="7"/>
                    <a:pt x="304" y="7"/>
                    <a:pt x="304" y="7"/>
                  </a:cubicBezTo>
                  <a:cubicBezTo>
                    <a:pt x="304" y="7"/>
                    <a:pt x="303" y="7"/>
                    <a:pt x="303" y="8"/>
                  </a:cubicBezTo>
                  <a:cubicBezTo>
                    <a:pt x="303" y="8"/>
                    <a:pt x="302" y="9"/>
                    <a:pt x="302" y="9"/>
                  </a:cubicBezTo>
                  <a:cubicBezTo>
                    <a:pt x="302" y="10"/>
                    <a:pt x="308" y="10"/>
                    <a:pt x="307" y="9"/>
                  </a:cubicBezTo>
                  <a:cubicBezTo>
                    <a:pt x="309" y="9"/>
                    <a:pt x="308" y="10"/>
                    <a:pt x="311" y="10"/>
                  </a:cubicBezTo>
                  <a:cubicBezTo>
                    <a:pt x="309" y="11"/>
                    <a:pt x="311" y="11"/>
                    <a:pt x="311" y="12"/>
                  </a:cubicBezTo>
                  <a:cubicBezTo>
                    <a:pt x="315" y="12"/>
                    <a:pt x="314" y="11"/>
                    <a:pt x="318" y="12"/>
                  </a:cubicBezTo>
                  <a:cubicBezTo>
                    <a:pt x="318" y="12"/>
                    <a:pt x="319" y="11"/>
                    <a:pt x="319" y="11"/>
                  </a:cubicBezTo>
                  <a:cubicBezTo>
                    <a:pt x="321" y="11"/>
                    <a:pt x="318" y="12"/>
                    <a:pt x="320" y="13"/>
                  </a:cubicBezTo>
                  <a:cubicBezTo>
                    <a:pt x="320" y="13"/>
                    <a:pt x="322" y="13"/>
                    <a:pt x="322" y="13"/>
                  </a:cubicBezTo>
                  <a:cubicBezTo>
                    <a:pt x="322" y="14"/>
                    <a:pt x="318" y="14"/>
                    <a:pt x="320" y="16"/>
                  </a:cubicBezTo>
                  <a:close/>
                  <a:moveTo>
                    <a:pt x="202" y="21"/>
                  </a:moveTo>
                  <a:cubicBezTo>
                    <a:pt x="201" y="20"/>
                    <a:pt x="203" y="20"/>
                    <a:pt x="202" y="20"/>
                  </a:cubicBezTo>
                  <a:cubicBezTo>
                    <a:pt x="202" y="20"/>
                    <a:pt x="202" y="20"/>
                    <a:pt x="201" y="20"/>
                  </a:cubicBezTo>
                  <a:cubicBezTo>
                    <a:pt x="201" y="20"/>
                    <a:pt x="201" y="19"/>
                    <a:pt x="200" y="19"/>
                  </a:cubicBezTo>
                  <a:cubicBezTo>
                    <a:pt x="198" y="20"/>
                    <a:pt x="194" y="21"/>
                    <a:pt x="192" y="20"/>
                  </a:cubicBezTo>
                  <a:cubicBezTo>
                    <a:pt x="191" y="19"/>
                    <a:pt x="196" y="20"/>
                    <a:pt x="195" y="18"/>
                  </a:cubicBezTo>
                  <a:cubicBezTo>
                    <a:pt x="194" y="18"/>
                    <a:pt x="193" y="18"/>
                    <a:pt x="193" y="18"/>
                  </a:cubicBezTo>
                  <a:cubicBezTo>
                    <a:pt x="191" y="18"/>
                    <a:pt x="190" y="19"/>
                    <a:pt x="189" y="19"/>
                  </a:cubicBezTo>
                  <a:cubicBezTo>
                    <a:pt x="187" y="19"/>
                    <a:pt x="184" y="19"/>
                    <a:pt x="182" y="19"/>
                  </a:cubicBezTo>
                  <a:cubicBezTo>
                    <a:pt x="182" y="19"/>
                    <a:pt x="182" y="20"/>
                    <a:pt x="181" y="20"/>
                  </a:cubicBezTo>
                  <a:cubicBezTo>
                    <a:pt x="178" y="20"/>
                    <a:pt x="174" y="20"/>
                    <a:pt x="171" y="20"/>
                  </a:cubicBezTo>
                  <a:cubicBezTo>
                    <a:pt x="171" y="21"/>
                    <a:pt x="170" y="22"/>
                    <a:pt x="171" y="22"/>
                  </a:cubicBezTo>
                  <a:cubicBezTo>
                    <a:pt x="171" y="21"/>
                    <a:pt x="172" y="21"/>
                    <a:pt x="172" y="22"/>
                  </a:cubicBezTo>
                  <a:cubicBezTo>
                    <a:pt x="176" y="23"/>
                    <a:pt x="183" y="20"/>
                    <a:pt x="184" y="22"/>
                  </a:cubicBezTo>
                  <a:cubicBezTo>
                    <a:pt x="182" y="21"/>
                    <a:pt x="183" y="22"/>
                    <a:pt x="181" y="23"/>
                  </a:cubicBezTo>
                  <a:cubicBezTo>
                    <a:pt x="179" y="23"/>
                    <a:pt x="178" y="23"/>
                    <a:pt x="177" y="24"/>
                  </a:cubicBezTo>
                  <a:cubicBezTo>
                    <a:pt x="182" y="24"/>
                    <a:pt x="185" y="23"/>
                    <a:pt x="190" y="23"/>
                  </a:cubicBezTo>
                  <a:cubicBezTo>
                    <a:pt x="190" y="24"/>
                    <a:pt x="190" y="25"/>
                    <a:pt x="191" y="25"/>
                  </a:cubicBezTo>
                  <a:cubicBezTo>
                    <a:pt x="191" y="24"/>
                    <a:pt x="192" y="24"/>
                    <a:pt x="194" y="24"/>
                  </a:cubicBezTo>
                  <a:cubicBezTo>
                    <a:pt x="194" y="23"/>
                    <a:pt x="194" y="23"/>
                    <a:pt x="196" y="22"/>
                  </a:cubicBezTo>
                  <a:cubicBezTo>
                    <a:pt x="198" y="21"/>
                    <a:pt x="197" y="22"/>
                    <a:pt x="200" y="22"/>
                  </a:cubicBezTo>
                  <a:cubicBezTo>
                    <a:pt x="200" y="22"/>
                    <a:pt x="200" y="21"/>
                    <a:pt x="202" y="21"/>
                  </a:cubicBezTo>
                  <a:close/>
                  <a:moveTo>
                    <a:pt x="209" y="38"/>
                  </a:moveTo>
                  <a:cubicBezTo>
                    <a:pt x="209" y="37"/>
                    <a:pt x="213" y="37"/>
                    <a:pt x="214" y="36"/>
                  </a:cubicBezTo>
                  <a:cubicBezTo>
                    <a:pt x="214" y="36"/>
                    <a:pt x="215" y="36"/>
                    <a:pt x="216" y="36"/>
                  </a:cubicBezTo>
                  <a:cubicBezTo>
                    <a:pt x="217" y="36"/>
                    <a:pt x="219" y="36"/>
                    <a:pt x="221" y="36"/>
                  </a:cubicBezTo>
                  <a:cubicBezTo>
                    <a:pt x="221" y="36"/>
                    <a:pt x="221" y="35"/>
                    <a:pt x="222" y="35"/>
                  </a:cubicBezTo>
                  <a:cubicBezTo>
                    <a:pt x="224" y="34"/>
                    <a:pt x="226" y="35"/>
                    <a:pt x="227" y="34"/>
                  </a:cubicBezTo>
                  <a:cubicBezTo>
                    <a:pt x="226" y="34"/>
                    <a:pt x="225" y="34"/>
                    <a:pt x="227" y="34"/>
                  </a:cubicBezTo>
                  <a:cubicBezTo>
                    <a:pt x="229" y="34"/>
                    <a:pt x="229" y="33"/>
                    <a:pt x="229" y="34"/>
                  </a:cubicBezTo>
                  <a:cubicBezTo>
                    <a:pt x="230" y="34"/>
                    <a:pt x="231" y="33"/>
                    <a:pt x="230" y="33"/>
                  </a:cubicBezTo>
                  <a:cubicBezTo>
                    <a:pt x="229" y="34"/>
                    <a:pt x="231" y="32"/>
                    <a:pt x="232" y="33"/>
                  </a:cubicBezTo>
                  <a:cubicBezTo>
                    <a:pt x="233" y="33"/>
                    <a:pt x="235" y="32"/>
                    <a:pt x="234" y="31"/>
                  </a:cubicBezTo>
                  <a:cubicBezTo>
                    <a:pt x="231" y="31"/>
                    <a:pt x="230" y="32"/>
                    <a:pt x="227" y="32"/>
                  </a:cubicBezTo>
                  <a:cubicBezTo>
                    <a:pt x="227" y="32"/>
                    <a:pt x="226" y="33"/>
                    <a:pt x="225" y="33"/>
                  </a:cubicBezTo>
                  <a:cubicBezTo>
                    <a:pt x="221" y="34"/>
                    <a:pt x="222" y="33"/>
                    <a:pt x="220" y="33"/>
                  </a:cubicBezTo>
                  <a:cubicBezTo>
                    <a:pt x="219" y="33"/>
                    <a:pt x="219" y="34"/>
                    <a:pt x="218" y="33"/>
                  </a:cubicBezTo>
                  <a:cubicBezTo>
                    <a:pt x="216" y="33"/>
                    <a:pt x="216" y="33"/>
                    <a:pt x="214" y="33"/>
                  </a:cubicBezTo>
                  <a:cubicBezTo>
                    <a:pt x="213" y="33"/>
                    <a:pt x="214" y="32"/>
                    <a:pt x="213" y="32"/>
                  </a:cubicBezTo>
                  <a:cubicBezTo>
                    <a:pt x="213" y="33"/>
                    <a:pt x="212" y="33"/>
                    <a:pt x="212" y="33"/>
                  </a:cubicBezTo>
                  <a:cubicBezTo>
                    <a:pt x="212" y="34"/>
                    <a:pt x="213" y="34"/>
                    <a:pt x="214" y="34"/>
                  </a:cubicBezTo>
                  <a:cubicBezTo>
                    <a:pt x="210" y="34"/>
                    <a:pt x="211" y="35"/>
                    <a:pt x="210" y="35"/>
                  </a:cubicBezTo>
                  <a:cubicBezTo>
                    <a:pt x="208" y="36"/>
                    <a:pt x="206" y="36"/>
                    <a:pt x="206" y="36"/>
                  </a:cubicBezTo>
                  <a:cubicBezTo>
                    <a:pt x="206" y="38"/>
                    <a:pt x="201" y="36"/>
                    <a:pt x="203" y="38"/>
                  </a:cubicBezTo>
                  <a:cubicBezTo>
                    <a:pt x="205" y="38"/>
                    <a:pt x="207" y="38"/>
                    <a:pt x="209" y="38"/>
                  </a:cubicBezTo>
                  <a:close/>
                  <a:moveTo>
                    <a:pt x="281" y="57"/>
                  </a:moveTo>
                  <a:cubicBezTo>
                    <a:pt x="280" y="57"/>
                    <a:pt x="280" y="57"/>
                    <a:pt x="280" y="57"/>
                  </a:cubicBezTo>
                  <a:cubicBezTo>
                    <a:pt x="280" y="57"/>
                    <a:pt x="277" y="58"/>
                    <a:pt x="277" y="58"/>
                  </a:cubicBezTo>
                  <a:cubicBezTo>
                    <a:pt x="276" y="58"/>
                    <a:pt x="278" y="60"/>
                    <a:pt x="276" y="60"/>
                  </a:cubicBezTo>
                  <a:cubicBezTo>
                    <a:pt x="276" y="59"/>
                    <a:pt x="276" y="58"/>
                    <a:pt x="275" y="58"/>
                  </a:cubicBezTo>
                  <a:cubicBezTo>
                    <a:pt x="275" y="59"/>
                    <a:pt x="275" y="60"/>
                    <a:pt x="275" y="60"/>
                  </a:cubicBezTo>
                  <a:cubicBezTo>
                    <a:pt x="277" y="60"/>
                    <a:pt x="278" y="60"/>
                    <a:pt x="280" y="60"/>
                  </a:cubicBezTo>
                  <a:cubicBezTo>
                    <a:pt x="279" y="61"/>
                    <a:pt x="282" y="62"/>
                    <a:pt x="282" y="62"/>
                  </a:cubicBezTo>
                  <a:cubicBezTo>
                    <a:pt x="283" y="64"/>
                    <a:pt x="283" y="63"/>
                    <a:pt x="285" y="64"/>
                  </a:cubicBezTo>
                  <a:cubicBezTo>
                    <a:pt x="284" y="64"/>
                    <a:pt x="283" y="64"/>
                    <a:pt x="283" y="65"/>
                  </a:cubicBezTo>
                  <a:cubicBezTo>
                    <a:pt x="283" y="66"/>
                    <a:pt x="284" y="66"/>
                    <a:pt x="284" y="66"/>
                  </a:cubicBezTo>
                  <a:cubicBezTo>
                    <a:pt x="285" y="66"/>
                    <a:pt x="287" y="66"/>
                    <a:pt x="288" y="66"/>
                  </a:cubicBezTo>
                  <a:cubicBezTo>
                    <a:pt x="289" y="66"/>
                    <a:pt x="289" y="65"/>
                    <a:pt x="289" y="64"/>
                  </a:cubicBezTo>
                  <a:cubicBezTo>
                    <a:pt x="288" y="63"/>
                    <a:pt x="287" y="63"/>
                    <a:pt x="286" y="63"/>
                  </a:cubicBezTo>
                  <a:cubicBezTo>
                    <a:pt x="288" y="60"/>
                    <a:pt x="286" y="61"/>
                    <a:pt x="285" y="61"/>
                  </a:cubicBezTo>
                  <a:cubicBezTo>
                    <a:pt x="284" y="60"/>
                    <a:pt x="284" y="58"/>
                    <a:pt x="283" y="57"/>
                  </a:cubicBezTo>
                  <a:cubicBezTo>
                    <a:pt x="282" y="57"/>
                    <a:pt x="282" y="57"/>
                    <a:pt x="281" y="57"/>
                  </a:cubicBezTo>
                  <a:close/>
                  <a:moveTo>
                    <a:pt x="320" y="72"/>
                  </a:moveTo>
                  <a:cubicBezTo>
                    <a:pt x="316" y="71"/>
                    <a:pt x="317" y="73"/>
                    <a:pt x="316" y="73"/>
                  </a:cubicBezTo>
                  <a:cubicBezTo>
                    <a:pt x="315" y="72"/>
                    <a:pt x="315" y="72"/>
                    <a:pt x="314" y="72"/>
                  </a:cubicBezTo>
                  <a:cubicBezTo>
                    <a:pt x="314" y="74"/>
                    <a:pt x="310" y="73"/>
                    <a:pt x="309" y="74"/>
                  </a:cubicBezTo>
                  <a:cubicBezTo>
                    <a:pt x="308" y="74"/>
                    <a:pt x="309" y="74"/>
                    <a:pt x="308" y="75"/>
                  </a:cubicBezTo>
                  <a:cubicBezTo>
                    <a:pt x="307" y="75"/>
                    <a:pt x="306" y="75"/>
                    <a:pt x="306" y="75"/>
                  </a:cubicBezTo>
                  <a:cubicBezTo>
                    <a:pt x="307" y="75"/>
                    <a:pt x="306" y="76"/>
                    <a:pt x="306" y="77"/>
                  </a:cubicBezTo>
                  <a:cubicBezTo>
                    <a:pt x="308" y="78"/>
                    <a:pt x="308" y="76"/>
                    <a:pt x="310" y="76"/>
                  </a:cubicBezTo>
                  <a:cubicBezTo>
                    <a:pt x="312" y="75"/>
                    <a:pt x="313" y="76"/>
                    <a:pt x="316" y="76"/>
                  </a:cubicBezTo>
                  <a:cubicBezTo>
                    <a:pt x="317" y="76"/>
                    <a:pt x="317" y="75"/>
                    <a:pt x="319" y="75"/>
                  </a:cubicBezTo>
                  <a:cubicBezTo>
                    <a:pt x="321" y="75"/>
                    <a:pt x="324" y="76"/>
                    <a:pt x="325" y="76"/>
                  </a:cubicBezTo>
                  <a:cubicBezTo>
                    <a:pt x="324" y="76"/>
                    <a:pt x="323" y="76"/>
                    <a:pt x="323" y="77"/>
                  </a:cubicBezTo>
                  <a:cubicBezTo>
                    <a:pt x="323" y="76"/>
                    <a:pt x="324" y="77"/>
                    <a:pt x="324" y="77"/>
                  </a:cubicBezTo>
                  <a:cubicBezTo>
                    <a:pt x="324" y="77"/>
                    <a:pt x="325" y="77"/>
                    <a:pt x="325" y="77"/>
                  </a:cubicBezTo>
                  <a:cubicBezTo>
                    <a:pt x="328" y="77"/>
                    <a:pt x="327" y="77"/>
                    <a:pt x="330" y="76"/>
                  </a:cubicBezTo>
                  <a:cubicBezTo>
                    <a:pt x="333" y="75"/>
                    <a:pt x="334" y="77"/>
                    <a:pt x="336" y="76"/>
                  </a:cubicBezTo>
                  <a:cubicBezTo>
                    <a:pt x="334" y="76"/>
                    <a:pt x="337" y="74"/>
                    <a:pt x="334" y="75"/>
                  </a:cubicBezTo>
                  <a:cubicBezTo>
                    <a:pt x="333" y="76"/>
                    <a:pt x="332" y="73"/>
                    <a:pt x="332" y="73"/>
                  </a:cubicBezTo>
                  <a:cubicBezTo>
                    <a:pt x="332" y="73"/>
                    <a:pt x="330" y="73"/>
                    <a:pt x="331" y="72"/>
                  </a:cubicBezTo>
                  <a:cubicBezTo>
                    <a:pt x="329" y="72"/>
                    <a:pt x="327" y="72"/>
                    <a:pt x="326" y="72"/>
                  </a:cubicBezTo>
                  <a:cubicBezTo>
                    <a:pt x="326" y="71"/>
                    <a:pt x="327" y="71"/>
                    <a:pt x="326" y="70"/>
                  </a:cubicBezTo>
                  <a:cubicBezTo>
                    <a:pt x="322" y="71"/>
                    <a:pt x="323" y="70"/>
                    <a:pt x="320" y="70"/>
                  </a:cubicBezTo>
                  <a:cubicBezTo>
                    <a:pt x="319" y="71"/>
                    <a:pt x="318" y="71"/>
                    <a:pt x="320" y="72"/>
                  </a:cubicBezTo>
                  <a:close/>
                  <a:moveTo>
                    <a:pt x="346" y="84"/>
                  </a:moveTo>
                  <a:cubicBezTo>
                    <a:pt x="346" y="84"/>
                    <a:pt x="345" y="84"/>
                    <a:pt x="345" y="84"/>
                  </a:cubicBezTo>
                  <a:cubicBezTo>
                    <a:pt x="350" y="84"/>
                    <a:pt x="345" y="80"/>
                    <a:pt x="349" y="81"/>
                  </a:cubicBezTo>
                  <a:cubicBezTo>
                    <a:pt x="351" y="82"/>
                    <a:pt x="352" y="80"/>
                    <a:pt x="355" y="81"/>
                  </a:cubicBezTo>
                  <a:cubicBezTo>
                    <a:pt x="354" y="78"/>
                    <a:pt x="346" y="77"/>
                    <a:pt x="340" y="78"/>
                  </a:cubicBezTo>
                  <a:cubicBezTo>
                    <a:pt x="340" y="78"/>
                    <a:pt x="339" y="77"/>
                    <a:pt x="339" y="77"/>
                  </a:cubicBezTo>
                  <a:cubicBezTo>
                    <a:pt x="337" y="76"/>
                    <a:pt x="336" y="78"/>
                    <a:pt x="334" y="78"/>
                  </a:cubicBezTo>
                  <a:cubicBezTo>
                    <a:pt x="333" y="78"/>
                    <a:pt x="333" y="77"/>
                    <a:pt x="331" y="77"/>
                  </a:cubicBezTo>
                  <a:cubicBezTo>
                    <a:pt x="330" y="77"/>
                    <a:pt x="330" y="78"/>
                    <a:pt x="329" y="78"/>
                  </a:cubicBezTo>
                  <a:cubicBezTo>
                    <a:pt x="327" y="78"/>
                    <a:pt x="326" y="78"/>
                    <a:pt x="325" y="79"/>
                  </a:cubicBezTo>
                  <a:cubicBezTo>
                    <a:pt x="325" y="79"/>
                    <a:pt x="324" y="80"/>
                    <a:pt x="323" y="80"/>
                  </a:cubicBezTo>
                  <a:cubicBezTo>
                    <a:pt x="323" y="84"/>
                    <a:pt x="321" y="84"/>
                    <a:pt x="322" y="88"/>
                  </a:cubicBezTo>
                  <a:cubicBezTo>
                    <a:pt x="325" y="89"/>
                    <a:pt x="323" y="87"/>
                    <a:pt x="327" y="87"/>
                  </a:cubicBezTo>
                  <a:cubicBezTo>
                    <a:pt x="326" y="87"/>
                    <a:pt x="327" y="86"/>
                    <a:pt x="328" y="85"/>
                  </a:cubicBezTo>
                  <a:cubicBezTo>
                    <a:pt x="329" y="84"/>
                    <a:pt x="328" y="83"/>
                    <a:pt x="329" y="82"/>
                  </a:cubicBezTo>
                  <a:cubicBezTo>
                    <a:pt x="329" y="81"/>
                    <a:pt x="330" y="81"/>
                    <a:pt x="331" y="81"/>
                  </a:cubicBezTo>
                  <a:cubicBezTo>
                    <a:pt x="331" y="80"/>
                    <a:pt x="330" y="79"/>
                    <a:pt x="331" y="79"/>
                  </a:cubicBezTo>
                  <a:cubicBezTo>
                    <a:pt x="333" y="79"/>
                    <a:pt x="335" y="79"/>
                    <a:pt x="335" y="79"/>
                  </a:cubicBezTo>
                  <a:cubicBezTo>
                    <a:pt x="334" y="80"/>
                    <a:pt x="339" y="79"/>
                    <a:pt x="338" y="80"/>
                  </a:cubicBezTo>
                  <a:cubicBezTo>
                    <a:pt x="339" y="82"/>
                    <a:pt x="339" y="81"/>
                    <a:pt x="338" y="83"/>
                  </a:cubicBezTo>
                  <a:cubicBezTo>
                    <a:pt x="339" y="83"/>
                    <a:pt x="340" y="83"/>
                    <a:pt x="340" y="83"/>
                  </a:cubicBezTo>
                  <a:cubicBezTo>
                    <a:pt x="340" y="83"/>
                    <a:pt x="338" y="83"/>
                    <a:pt x="338" y="84"/>
                  </a:cubicBezTo>
                  <a:cubicBezTo>
                    <a:pt x="342" y="83"/>
                    <a:pt x="345" y="85"/>
                    <a:pt x="346" y="84"/>
                  </a:cubicBezTo>
                  <a:close/>
                  <a:moveTo>
                    <a:pt x="364" y="82"/>
                  </a:moveTo>
                  <a:cubicBezTo>
                    <a:pt x="364" y="82"/>
                    <a:pt x="364" y="83"/>
                    <a:pt x="364" y="83"/>
                  </a:cubicBezTo>
                  <a:cubicBezTo>
                    <a:pt x="363" y="84"/>
                    <a:pt x="358" y="82"/>
                    <a:pt x="356" y="83"/>
                  </a:cubicBezTo>
                  <a:cubicBezTo>
                    <a:pt x="357" y="83"/>
                    <a:pt x="355" y="83"/>
                    <a:pt x="354" y="84"/>
                  </a:cubicBezTo>
                  <a:cubicBezTo>
                    <a:pt x="357" y="85"/>
                    <a:pt x="357" y="85"/>
                    <a:pt x="360" y="84"/>
                  </a:cubicBezTo>
                  <a:cubicBezTo>
                    <a:pt x="362" y="84"/>
                    <a:pt x="366" y="85"/>
                    <a:pt x="367" y="84"/>
                  </a:cubicBezTo>
                  <a:cubicBezTo>
                    <a:pt x="367" y="84"/>
                    <a:pt x="366" y="84"/>
                    <a:pt x="367" y="84"/>
                  </a:cubicBezTo>
                  <a:cubicBezTo>
                    <a:pt x="368" y="83"/>
                    <a:pt x="369" y="83"/>
                    <a:pt x="369" y="83"/>
                  </a:cubicBezTo>
                  <a:cubicBezTo>
                    <a:pt x="367" y="83"/>
                    <a:pt x="366" y="82"/>
                    <a:pt x="364" y="82"/>
                  </a:cubicBezTo>
                  <a:close/>
                  <a:moveTo>
                    <a:pt x="350" y="86"/>
                  </a:moveTo>
                  <a:cubicBezTo>
                    <a:pt x="350" y="86"/>
                    <a:pt x="350" y="85"/>
                    <a:pt x="348" y="85"/>
                  </a:cubicBezTo>
                  <a:cubicBezTo>
                    <a:pt x="348" y="86"/>
                    <a:pt x="349" y="86"/>
                    <a:pt x="348" y="86"/>
                  </a:cubicBezTo>
                  <a:cubicBezTo>
                    <a:pt x="347" y="86"/>
                    <a:pt x="345" y="86"/>
                    <a:pt x="343" y="86"/>
                  </a:cubicBezTo>
                  <a:cubicBezTo>
                    <a:pt x="345" y="88"/>
                    <a:pt x="340" y="87"/>
                    <a:pt x="340" y="88"/>
                  </a:cubicBezTo>
                  <a:cubicBezTo>
                    <a:pt x="341" y="88"/>
                    <a:pt x="342" y="88"/>
                    <a:pt x="343" y="88"/>
                  </a:cubicBezTo>
                  <a:cubicBezTo>
                    <a:pt x="343" y="88"/>
                    <a:pt x="343" y="88"/>
                    <a:pt x="342" y="89"/>
                  </a:cubicBezTo>
                  <a:cubicBezTo>
                    <a:pt x="345" y="89"/>
                    <a:pt x="344" y="88"/>
                    <a:pt x="346" y="88"/>
                  </a:cubicBezTo>
                  <a:cubicBezTo>
                    <a:pt x="347" y="88"/>
                    <a:pt x="349" y="89"/>
                    <a:pt x="351" y="88"/>
                  </a:cubicBezTo>
                  <a:cubicBezTo>
                    <a:pt x="351" y="86"/>
                    <a:pt x="358" y="88"/>
                    <a:pt x="356" y="85"/>
                  </a:cubicBezTo>
                  <a:cubicBezTo>
                    <a:pt x="353" y="85"/>
                    <a:pt x="351" y="86"/>
                    <a:pt x="350"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8" name="Freeform 91">
              <a:extLst>
                <a:ext uri="{FF2B5EF4-FFF2-40B4-BE49-F238E27FC236}">
                  <a16:creationId xmlns:a16="http://schemas.microsoft.com/office/drawing/2014/main" id="{93E05890-3954-4868-B623-7FE8A6929FB4}"/>
                </a:ext>
              </a:extLst>
            </p:cNvPr>
            <p:cNvSpPr/>
            <p:nvPr/>
          </p:nvSpPr>
          <p:spPr bwMode="auto">
            <a:xfrm>
              <a:off x="4052888" y="3729038"/>
              <a:ext cx="120650" cy="90488"/>
            </a:xfrm>
            <a:custGeom>
              <a:avLst/>
              <a:gdLst>
                <a:gd name="T0" fmla="*/ 9 w 32"/>
                <a:gd name="T1" fmla="*/ 2 h 24"/>
                <a:gd name="T2" fmla="*/ 16 w 32"/>
                <a:gd name="T3" fmla="*/ 2 h 24"/>
                <a:gd name="T4" fmla="*/ 17 w 32"/>
                <a:gd name="T5" fmla="*/ 4 h 24"/>
                <a:gd name="T6" fmla="*/ 12 w 32"/>
                <a:gd name="T7" fmla="*/ 6 h 24"/>
                <a:gd name="T8" fmla="*/ 18 w 32"/>
                <a:gd name="T9" fmla="*/ 7 h 24"/>
                <a:gd name="T10" fmla="*/ 21 w 32"/>
                <a:gd name="T11" fmla="*/ 11 h 24"/>
                <a:gd name="T12" fmla="*/ 23 w 32"/>
                <a:gd name="T13" fmla="*/ 12 h 24"/>
                <a:gd name="T14" fmla="*/ 27 w 32"/>
                <a:gd name="T15" fmla="*/ 13 h 24"/>
                <a:gd name="T16" fmla="*/ 25 w 32"/>
                <a:gd name="T17" fmla="*/ 15 h 24"/>
                <a:gd name="T18" fmla="*/ 31 w 32"/>
                <a:gd name="T19" fmla="*/ 15 h 24"/>
                <a:gd name="T20" fmla="*/ 31 w 32"/>
                <a:gd name="T21" fmla="*/ 18 h 24"/>
                <a:gd name="T22" fmla="*/ 29 w 32"/>
                <a:gd name="T23" fmla="*/ 18 h 24"/>
                <a:gd name="T24" fmla="*/ 31 w 32"/>
                <a:gd name="T25" fmla="*/ 19 h 24"/>
                <a:gd name="T26" fmla="*/ 29 w 32"/>
                <a:gd name="T27" fmla="*/ 20 h 24"/>
                <a:gd name="T28" fmla="*/ 26 w 32"/>
                <a:gd name="T29" fmla="*/ 21 h 24"/>
                <a:gd name="T30" fmla="*/ 16 w 32"/>
                <a:gd name="T31" fmla="*/ 21 h 24"/>
                <a:gd name="T32" fmla="*/ 12 w 32"/>
                <a:gd name="T33" fmla="*/ 21 h 24"/>
                <a:gd name="T34" fmla="*/ 5 w 32"/>
                <a:gd name="T35" fmla="*/ 21 h 24"/>
                <a:gd name="T36" fmla="*/ 7 w 32"/>
                <a:gd name="T37" fmla="*/ 21 h 24"/>
                <a:gd name="T38" fmla="*/ 8 w 32"/>
                <a:gd name="T39" fmla="*/ 21 h 24"/>
                <a:gd name="T40" fmla="*/ 9 w 32"/>
                <a:gd name="T41" fmla="*/ 20 h 24"/>
                <a:gd name="T42" fmla="*/ 15 w 32"/>
                <a:gd name="T43" fmla="*/ 20 h 24"/>
                <a:gd name="T44" fmla="*/ 7 w 32"/>
                <a:gd name="T45" fmla="*/ 18 h 24"/>
                <a:gd name="T46" fmla="*/ 7 w 32"/>
                <a:gd name="T47" fmla="*/ 15 h 24"/>
                <a:gd name="T48" fmla="*/ 9 w 32"/>
                <a:gd name="T49" fmla="*/ 15 h 24"/>
                <a:gd name="T50" fmla="*/ 13 w 32"/>
                <a:gd name="T51" fmla="*/ 15 h 24"/>
                <a:gd name="T52" fmla="*/ 14 w 32"/>
                <a:gd name="T53" fmla="*/ 12 h 24"/>
                <a:gd name="T54" fmla="*/ 11 w 32"/>
                <a:gd name="T55" fmla="*/ 10 h 24"/>
                <a:gd name="T56" fmla="*/ 7 w 32"/>
                <a:gd name="T57" fmla="*/ 10 h 24"/>
                <a:gd name="T58" fmla="*/ 7 w 32"/>
                <a:gd name="T59" fmla="*/ 8 h 24"/>
                <a:gd name="T60" fmla="*/ 3 w 32"/>
                <a:gd name="T61" fmla="*/ 7 h 24"/>
                <a:gd name="T62" fmla="*/ 0 w 32"/>
                <a:gd name="T63" fmla="*/ 2 h 24"/>
                <a:gd name="T64" fmla="*/ 5 w 32"/>
                <a:gd name="T65" fmla="*/ 0 h 24"/>
                <a:gd name="T66" fmla="*/ 14 w 32"/>
                <a:gd name="T67" fmla="*/ 0 h 24"/>
                <a:gd name="T68" fmla="*/ 9 w 32"/>
                <a:gd name="T6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24">
                  <a:moveTo>
                    <a:pt x="9" y="2"/>
                  </a:moveTo>
                  <a:cubicBezTo>
                    <a:pt x="10" y="3"/>
                    <a:pt x="14" y="2"/>
                    <a:pt x="16" y="2"/>
                  </a:cubicBezTo>
                  <a:cubicBezTo>
                    <a:pt x="17" y="2"/>
                    <a:pt x="17" y="3"/>
                    <a:pt x="17" y="4"/>
                  </a:cubicBezTo>
                  <a:cubicBezTo>
                    <a:pt x="15" y="5"/>
                    <a:pt x="13" y="5"/>
                    <a:pt x="12" y="6"/>
                  </a:cubicBezTo>
                  <a:cubicBezTo>
                    <a:pt x="13" y="7"/>
                    <a:pt x="15" y="7"/>
                    <a:pt x="18" y="7"/>
                  </a:cubicBezTo>
                  <a:cubicBezTo>
                    <a:pt x="18" y="9"/>
                    <a:pt x="22" y="9"/>
                    <a:pt x="21" y="11"/>
                  </a:cubicBezTo>
                  <a:cubicBezTo>
                    <a:pt x="21" y="11"/>
                    <a:pt x="23" y="11"/>
                    <a:pt x="23" y="12"/>
                  </a:cubicBezTo>
                  <a:cubicBezTo>
                    <a:pt x="23" y="13"/>
                    <a:pt x="26" y="12"/>
                    <a:pt x="27" y="13"/>
                  </a:cubicBezTo>
                  <a:cubicBezTo>
                    <a:pt x="27" y="13"/>
                    <a:pt x="26" y="14"/>
                    <a:pt x="25" y="15"/>
                  </a:cubicBezTo>
                  <a:cubicBezTo>
                    <a:pt x="28" y="15"/>
                    <a:pt x="30" y="15"/>
                    <a:pt x="31" y="15"/>
                  </a:cubicBezTo>
                  <a:cubicBezTo>
                    <a:pt x="30" y="16"/>
                    <a:pt x="32" y="17"/>
                    <a:pt x="31" y="18"/>
                  </a:cubicBezTo>
                  <a:cubicBezTo>
                    <a:pt x="31" y="18"/>
                    <a:pt x="29" y="18"/>
                    <a:pt x="29" y="18"/>
                  </a:cubicBezTo>
                  <a:cubicBezTo>
                    <a:pt x="29" y="19"/>
                    <a:pt x="30" y="18"/>
                    <a:pt x="31" y="19"/>
                  </a:cubicBezTo>
                  <a:cubicBezTo>
                    <a:pt x="30" y="19"/>
                    <a:pt x="29" y="19"/>
                    <a:pt x="29" y="20"/>
                  </a:cubicBezTo>
                  <a:cubicBezTo>
                    <a:pt x="28" y="20"/>
                    <a:pt x="28" y="21"/>
                    <a:pt x="26" y="21"/>
                  </a:cubicBezTo>
                  <a:cubicBezTo>
                    <a:pt x="23" y="21"/>
                    <a:pt x="20" y="20"/>
                    <a:pt x="16" y="21"/>
                  </a:cubicBezTo>
                  <a:cubicBezTo>
                    <a:pt x="14" y="21"/>
                    <a:pt x="15" y="21"/>
                    <a:pt x="12" y="21"/>
                  </a:cubicBezTo>
                  <a:cubicBezTo>
                    <a:pt x="11" y="22"/>
                    <a:pt x="5" y="24"/>
                    <a:pt x="5" y="21"/>
                  </a:cubicBezTo>
                  <a:cubicBezTo>
                    <a:pt x="6" y="21"/>
                    <a:pt x="7" y="21"/>
                    <a:pt x="7" y="21"/>
                  </a:cubicBezTo>
                  <a:cubicBezTo>
                    <a:pt x="8" y="21"/>
                    <a:pt x="9" y="21"/>
                    <a:pt x="8" y="21"/>
                  </a:cubicBezTo>
                  <a:cubicBezTo>
                    <a:pt x="10" y="21"/>
                    <a:pt x="8" y="20"/>
                    <a:pt x="9" y="20"/>
                  </a:cubicBezTo>
                  <a:cubicBezTo>
                    <a:pt x="11" y="20"/>
                    <a:pt x="13" y="20"/>
                    <a:pt x="15" y="20"/>
                  </a:cubicBezTo>
                  <a:cubicBezTo>
                    <a:pt x="14" y="17"/>
                    <a:pt x="10" y="19"/>
                    <a:pt x="7" y="18"/>
                  </a:cubicBezTo>
                  <a:cubicBezTo>
                    <a:pt x="7" y="17"/>
                    <a:pt x="7" y="16"/>
                    <a:pt x="7" y="15"/>
                  </a:cubicBezTo>
                  <a:cubicBezTo>
                    <a:pt x="9" y="15"/>
                    <a:pt x="11" y="15"/>
                    <a:pt x="9" y="15"/>
                  </a:cubicBezTo>
                  <a:cubicBezTo>
                    <a:pt x="10" y="13"/>
                    <a:pt x="11" y="15"/>
                    <a:pt x="13" y="15"/>
                  </a:cubicBezTo>
                  <a:cubicBezTo>
                    <a:pt x="15" y="15"/>
                    <a:pt x="12" y="13"/>
                    <a:pt x="14" y="12"/>
                  </a:cubicBezTo>
                  <a:cubicBezTo>
                    <a:pt x="14" y="11"/>
                    <a:pt x="10" y="11"/>
                    <a:pt x="11" y="10"/>
                  </a:cubicBezTo>
                  <a:cubicBezTo>
                    <a:pt x="10" y="10"/>
                    <a:pt x="9" y="10"/>
                    <a:pt x="7" y="10"/>
                  </a:cubicBezTo>
                  <a:cubicBezTo>
                    <a:pt x="7" y="10"/>
                    <a:pt x="7" y="9"/>
                    <a:pt x="7" y="8"/>
                  </a:cubicBezTo>
                  <a:cubicBezTo>
                    <a:pt x="7" y="7"/>
                    <a:pt x="4" y="8"/>
                    <a:pt x="3" y="7"/>
                  </a:cubicBezTo>
                  <a:cubicBezTo>
                    <a:pt x="5" y="5"/>
                    <a:pt x="5" y="2"/>
                    <a:pt x="0" y="2"/>
                  </a:cubicBezTo>
                  <a:cubicBezTo>
                    <a:pt x="2" y="1"/>
                    <a:pt x="4" y="1"/>
                    <a:pt x="5" y="0"/>
                  </a:cubicBezTo>
                  <a:cubicBezTo>
                    <a:pt x="8" y="0"/>
                    <a:pt x="11" y="0"/>
                    <a:pt x="14" y="0"/>
                  </a:cubicBezTo>
                  <a:cubicBezTo>
                    <a:pt x="12" y="0"/>
                    <a:pt x="11" y="1"/>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9" name="Freeform 92">
              <a:extLst>
                <a:ext uri="{FF2B5EF4-FFF2-40B4-BE49-F238E27FC236}">
                  <a16:creationId xmlns:a16="http://schemas.microsoft.com/office/drawing/2014/main" id="{57D8793B-9379-4F11-B55E-498AE8A8E7CE}"/>
                </a:ext>
              </a:extLst>
            </p:cNvPr>
            <p:cNvSpPr/>
            <p:nvPr/>
          </p:nvSpPr>
          <p:spPr bwMode="auto">
            <a:xfrm>
              <a:off x="1806575" y="3733800"/>
              <a:ext cx="33338" cy="11113"/>
            </a:xfrm>
            <a:custGeom>
              <a:avLst/>
              <a:gdLst>
                <a:gd name="T0" fmla="*/ 8 w 9"/>
                <a:gd name="T1" fmla="*/ 0 h 3"/>
                <a:gd name="T2" fmla="*/ 9 w 9"/>
                <a:gd name="T3" fmla="*/ 2 h 3"/>
                <a:gd name="T4" fmla="*/ 4 w 9"/>
                <a:gd name="T5" fmla="*/ 3 h 3"/>
                <a:gd name="T6" fmla="*/ 4 w 9"/>
                <a:gd name="T7" fmla="*/ 2 h 3"/>
                <a:gd name="T8" fmla="*/ 2 w 9"/>
                <a:gd name="T9" fmla="*/ 3 h 3"/>
                <a:gd name="T10" fmla="*/ 3 w 9"/>
                <a:gd name="T11" fmla="*/ 2 h 3"/>
                <a:gd name="T12" fmla="*/ 8 w 9"/>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9" h="3">
                  <a:moveTo>
                    <a:pt x="8" y="0"/>
                  </a:moveTo>
                  <a:cubicBezTo>
                    <a:pt x="7" y="1"/>
                    <a:pt x="8" y="2"/>
                    <a:pt x="9" y="2"/>
                  </a:cubicBezTo>
                  <a:cubicBezTo>
                    <a:pt x="8" y="3"/>
                    <a:pt x="6" y="3"/>
                    <a:pt x="4" y="3"/>
                  </a:cubicBezTo>
                  <a:cubicBezTo>
                    <a:pt x="4" y="3"/>
                    <a:pt x="4" y="2"/>
                    <a:pt x="4" y="2"/>
                  </a:cubicBezTo>
                  <a:cubicBezTo>
                    <a:pt x="3" y="2"/>
                    <a:pt x="3" y="3"/>
                    <a:pt x="2" y="3"/>
                  </a:cubicBezTo>
                  <a:cubicBezTo>
                    <a:pt x="0" y="2"/>
                    <a:pt x="3" y="2"/>
                    <a:pt x="3" y="2"/>
                  </a:cubicBezTo>
                  <a:cubicBezTo>
                    <a:pt x="4" y="2"/>
                    <a:pt x="6"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0" name="Freeform 93">
              <a:extLst>
                <a:ext uri="{FF2B5EF4-FFF2-40B4-BE49-F238E27FC236}">
                  <a16:creationId xmlns:a16="http://schemas.microsoft.com/office/drawing/2014/main" id="{16CF8F9E-C4F1-4E2F-967D-7650800283DE}"/>
                </a:ext>
              </a:extLst>
            </p:cNvPr>
            <p:cNvSpPr/>
            <p:nvPr/>
          </p:nvSpPr>
          <p:spPr bwMode="auto">
            <a:xfrm>
              <a:off x="6265863" y="3879850"/>
              <a:ext cx="22225" cy="11113"/>
            </a:xfrm>
            <a:custGeom>
              <a:avLst/>
              <a:gdLst>
                <a:gd name="T0" fmla="*/ 2 w 6"/>
                <a:gd name="T1" fmla="*/ 0 h 3"/>
                <a:gd name="T2" fmla="*/ 6 w 6"/>
                <a:gd name="T3" fmla="*/ 0 h 3"/>
                <a:gd name="T4" fmla="*/ 1 w 6"/>
                <a:gd name="T5" fmla="*/ 2 h 3"/>
                <a:gd name="T6" fmla="*/ 2 w 6"/>
                <a:gd name="T7" fmla="*/ 0 h 3"/>
              </a:gdLst>
              <a:ahLst/>
              <a:cxnLst>
                <a:cxn ang="0">
                  <a:pos x="T0" y="T1"/>
                </a:cxn>
                <a:cxn ang="0">
                  <a:pos x="T2" y="T3"/>
                </a:cxn>
                <a:cxn ang="0">
                  <a:pos x="T4" y="T5"/>
                </a:cxn>
                <a:cxn ang="0">
                  <a:pos x="T6" y="T7"/>
                </a:cxn>
              </a:cxnLst>
              <a:rect l="0" t="0" r="r" b="b"/>
              <a:pathLst>
                <a:path w="6" h="3">
                  <a:moveTo>
                    <a:pt x="2" y="0"/>
                  </a:moveTo>
                  <a:cubicBezTo>
                    <a:pt x="2" y="0"/>
                    <a:pt x="3" y="1"/>
                    <a:pt x="6" y="0"/>
                  </a:cubicBezTo>
                  <a:cubicBezTo>
                    <a:pt x="5" y="1"/>
                    <a:pt x="4" y="3"/>
                    <a:pt x="1" y="2"/>
                  </a:cubicBezTo>
                  <a:cubicBezTo>
                    <a:pt x="0" y="2"/>
                    <a:pt x="5"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1" name="Freeform 94">
              <a:extLst>
                <a:ext uri="{FF2B5EF4-FFF2-40B4-BE49-F238E27FC236}">
                  <a16:creationId xmlns:a16="http://schemas.microsoft.com/office/drawing/2014/main" id="{0197DD30-1D79-421B-ACBD-CBCD6108AD26}"/>
                </a:ext>
              </a:extLst>
            </p:cNvPr>
            <p:cNvSpPr/>
            <p:nvPr/>
          </p:nvSpPr>
          <p:spPr bwMode="auto">
            <a:xfrm>
              <a:off x="5800725" y="4164013"/>
              <a:ext cx="146050" cy="87313"/>
            </a:xfrm>
            <a:custGeom>
              <a:avLst/>
              <a:gdLst>
                <a:gd name="T0" fmla="*/ 31 w 39"/>
                <a:gd name="T1" fmla="*/ 2 h 23"/>
                <a:gd name="T2" fmla="*/ 35 w 39"/>
                <a:gd name="T3" fmla="*/ 3 h 23"/>
                <a:gd name="T4" fmla="*/ 39 w 39"/>
                <a:gd name="T5" fmla="*/ 4 h 23"/>
                <a:gd name="T6" fmla="*/ 35 w 39"/>
                <a:gd name="T7" fmla="*/ 7 h 23"/>
                <a:gd name="T8" fmla="*/ 34 w 39"/>
                <a:gd name="T9" fmla="*/ 9 h 23"/>
                <a:gd name="T10" fmla="*/ 36 w 39"/>
                <a:gd name="T11" fmla="*/ 10 h 23"/>
                <a:gd name="T12" fmla="*/ 36 w 39"/>
                <a:gd name="T13" fmla="*/ 12 h 23"/>
                <a:gd name="T14" fmla="*/ 38 w 39"/>
                <a:gd name="T15" fmla="*/ 13 h 23"/>
                <a:gd name="T16" fmla="*/ 33 w 39"/>
                <a:gd name="T17" fmla="*/ 14 h 23"/>
                <a:gd name="T18" fmla="*/ 32 w 39"/>
                <a:gd name="T19" fmla="*/ 17 h 23"/>
                <a:gd name="T20" fmla="*/ 32 w 39"/>
                <a:gd name="T21" fmla="*/ 18 h 23"/>
                <a:gd name="T22" fmla="*/ 31 w 39"/>
                <a:gd name="T23" fmla="*/ 18 h 23"/>
                <a:gd name="T24" fmla="*/ 28 w 39"/>
                <a:gd name="T25" fmla="*/ 20 h 23"/>
                <a:gd name="T26" fmla="*/ 28 w 39"/>
                <a:gd name="T27" fmla="*/ 23 h 23"/>
                <a:gd name="T28" fmla="*/ 18 w 39"/>
                <a:gd name="T29" fmla="*/ 21 h 23"/>
                <a:gd name="T30" fmla="*/ 17 w 39"/>
                <a:gd name="T31" fmla="*/ 22 h 23"/>
                <a:gd name="T32" fmla="*/ 14 w 39"/>
                <a:gd name="T33" fmla="*/ 21 h 23"/>
                <a:gd name="T34" fmla="*/ 9 w 39"/>
                <a:gd name="T35" fmla="*/ 21 h 23"/>
                <a:gd name="T36" fmla="*/ 6 w 39"/>
                <a:gd name="T37" fmla="*/ 21 h 23"/>
                <a:gd name="T38" fmla="*/ 2 w 39"/>
                <a:gd name="T39" fmla="*/ 18 h 23"/>
                <a:gd name="T40" fmla="*/ 3 w 39"/>
                <a:gd name="T41" fmla="*/ 16 h 23"/>
                <a:gd name="T42" fmla="*/ 2 w 39"/>
                <a:gd name="T43" fmla="*/ 16 h 23"/>
                <a:gd name="T44" fmla="*/ 1 w 39"/>
                <a:gd name="T45" fmla="*/ 12 h 23"/>
                <a:gd name="T46" fmla="*/ 11 w 39"/>
                <a:gd name="T47" fmla="*/ 11 h 23"/>
                <a:gd name="T48" fmla="*/ 11 w 39"/>
                <a:gd name="T49" fmla="*/ 10 h 23"/>
                <a:gd name="T50" fmla="*/ 18 w 39"/>
                <a:gd name="T51" fmla="*/ 8 h 23"/>
                <a:gd name="T52" fmla="*/ 24 w 39"/>
                <a:gd name="T53" fmla="*/ 7 h 23"/>
                <a:gd name="T54" fmla="*/ 25 w 39"/>
                <a:gd name="T55" fmla="*/ 5 h 23"/>
                <a:gd name="T56" fmla="*/ 27 w 39"/>
                <a:gd name="T57" fmla="*/ 5 h 23"/>
                <a:gd name="T58" fmla="*/ 29 w 39"/>
                <a:gd name="T59" fmla="*/ 4 h 23"/>
                <a:gd name="T60" fmla="*/ 32 w 39"/>
                <a:gd name="T61" fmla="*/ 2 h 23"/>
                <a:gd name="T62" fmla="*/ 31 w 39"/>
                <a:gd name="T63"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 h="23">
                  <a:moveTo>
                    <a:pt x="31" y="2"/>
                  </a:moveTo>
                  <a:cubicBezTo>
                    <a:pt x="32" y="0"/>
                    <a:pt x="34" y="3"/>
                    <a:pt x="35" y="3"/>
                  </a:cubicBezTo>
                  <a:cubicBezTo>
                    <a:pt x="37" y="3"/>
                    <a:pt x="37" y="4"/>
                    <a:pt x="39" y="4"/>
                  </a:cubicBezTo>
                  <a:cubicBezTo>
                    <a:pt x="39" y="5"/>
                    <a:pt x="39" y="7"/>
                    <a:pt x="35" y="7"/>
                  </a:cubicBezTo>
                  <a:cubicBezTo>
                    <a:pt x="35" y="7"/>
                    <a:pt x="37" y="9"/>
                    <a:pt x="34" y="9"/>
                  </a:cubicBezTo>
                  <a:cubicBezTo>
                    <a:pt x="34" y="10"/>
                    <a:pt x="36" y="10"/>
                    <a:pt x="36" y="10"/>
                  </a:cubicBezTo>
                  <a:cubicBezTo>
                    <a:pt x="37" y="11"/>
                    <a:pt x="36" y="12"/>
                    <a:pt x="36" y="12"/>
                  </a:cubicBezTo>
                  <a:cubicBezTo>
                    <a:pt x="37" y="12"/>
                    <a:pt x="38" y="12"/>
                    <a:pt x="38" y="13"/>
                  </a:cubicBezTo>
                  <a:cubicBezTo>
                    <a:pt x="38" y="14"/>
                    <a:pt x="35" y="15"/>
                    <a:pt x="33" y="14"/>
                  </a:cubicBezTo>
                  <a:cubicBezTo>
                    <a:pt x="34" y="15"/>
                    <a:pt x="35" y="16"/>
                    <a:pt x="32" y="17"/>
                  </a:cubicBezTo>
                  <a:cubicBezTo>
                    <a:pt x="32" y="17"/>
                    <a:pt x="33" y="18"/>
                    <a:pt x="32" y="18"/>
                  </a:cubicBezTo>
                  <a:cubicBezTo>
                    <a:pt x="32" y="18"/>
                    <a:pt x="31" y="18"/>
                    <a:pt x="31" y="18"/>
                  </a:cubicBezTo>
                  <a:cubicBezTo>
                    <a:pt x="30" y="18"/>
                    <a:pt x="30" y="20"/>
                    <a:pt x="28" y="20"/>
                  </a:cubicBezTo>
                  <a:cubicBezTo>
                    <a:pt x="29" y="21"/>
                    <a:pt x="27" y="21"/>
                    <a:pt x="28" y="23"/>
                  </a:cubicBezTo>
                  <a:cubicBezTo>
                    <a:pt x="22" y="23"/>
                    <a:pt x="21" y="21"/>
                    <a:pt x="18" y="21"/>
                  </a:cubicBezTo>
                  <a:cubicBezTo>
                    <a:pt x="17" y="21"/>
                    <a:pt x="17" y="22"/>
                    <a:pt x="17" y="22"/>
                  </a:cubicBezTo>
                  <a:cubicBezTo>
                    <a:pt x="15" y="22"/>
                    <a:pt x="14" y="21"/>
                    <a:pt x="14" y="21"/>
                  </a:cubicBezTo>
                  <a:cubicBezTo>
                    <a:pt x="12" y="21"/>
                    <a:pt x="10" y="21"/>
                    <a:pt x="9" y="21"/>
                  </a:cubicBezTo>
                  <a:cubicBezTo>
                    <a:pt x="8" y="21"/>
                    <a:pt x="9" y="20"/>
                    <a:pt x="6" y="21"/>
                  </a:cubicBezTo>
                  <a:cubicBezTo>
                    <a:pt x="5" y="19"/>
                    <a:pt x="5" y="18"/>
                    <a:pt x="2" y="18"/>
                  </a:cubicBezTo>
                  <a:cubicBezTo>
                    <a:pt x="2" y="17"/>
                    <a:pt x="3" y="17"/>
                    <a:pt x="3" y="16"/>
                  </a:cubicBezTo>
                  <a:cubicBezTo>
                    <a:pt x="3" y="15"/>
                    <a:pt x="2" y="16"/>
                    <a:pt x="2" y="16"/>
                  </a:cubicBezTo>
                  <a:cubicBezTo>
                    <a:pt x="0" y="15"/>
                    <a:pt x="1" y="14"/>
                    <a:pt x="1" y="12"/>
                  </a:cubicBezTo>
                  <a:cubicBezTo>
                    <a:pt x="5" y="12"/>
                    <a:pt x="8" y="12"/>
                    <a:pt x="11" y="11"/>
                  </a:cubicBezTo>
                  <a:cubicBezTo>
                    <a:pt x="11" y="11"/>
                    <a:pt x="12" y="10"/>
                    <a:pt x="11" y="10"/>
                  </a:cubicBezTo>
                  <a:cubicBezTo>
                    <a:pt x="12" y="9"/>
                    <a:pt x="20" y="8"/>
                    <a:pt x="18" y="8"/>
                  </a:cubicBezTo>
                  <a:cubicBezTo>
                    <a:pt x="19" y="7"/>
                    <a:pt x="21" y="7"/>
                    <a:pt x="24" y="7"/>
                  </a:cubicBezTo>
                  <a:cubicBezTo>
                    <a:pt x="25" y="7"/>
                    <a:pt x="24" y="6"/>
                    <a:pt x="25" y="5"/>
                  </a:cubicBezTo>
                  <a:cubicBezTo>
                    <a:pt x="25" y="5"/>
                    <a:pt x="26" y="5"/>
                    <a:pt x="27" y="5"/>
                  </a:cubicBezTo>
                  <a:cubicBezTo>
                    <a:pt x="27" y="5"/>
                    <a:pt x="27" y="4"/>
                    <a:pt x="29" y="4"/>
                  </a:cubicBezTo>
                  <a:cubicBezTo>
                    <a:pt x="27" y="2"/>
                    <a:pt x="31" y="3"/>
                    <a:pt x="32" y="2"/>
                  </a:cubicBezTo>
                  <a:cubicBezTo>
                    <a:pt x="32" y="2"/>
                    <a:pt x="32" y="2"/>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2" name="Freeform 95">
              <a:extLst>
                <a:ext uri="{FF2B5EF4-FFF2-40B4-BE49-F238E27FC236}">
                  <a16:creationId xmlns:a16="http://schemas.microsoft.com/office/drawing/2014/main" id="{DAF98E96-77A5-4C97-855E-BBB2A3F858B4}"/>
                </a:ext>
              </a:extLst>
            </p:cNvPr>
            <p:cNvSpPr/>
            <p:nvPr/>
          </p:nvSpPr>
          <p:spPr bwMode="auto">
            <a:xfrm>
              <a:off x="5949950" y="4229100"/>
              <a:ext cx="71438" cy="36513"/>
            </a:xfrm>
            <a:custGeom>
              <a:avLst/>
              <a:gdLst>
                <a:gd name="T0" fmla="*/ 16 w 19"/>
                <a:gd name="T1" fmla="*/ 0 h 10"/>
                <a:gd name="T2" fmla="*/ 13 w 19"/>
                <a:gd name="T3" fmla="*/ 2 h 10"/>
                <a:gd name="T4" fmla="*/ 12 w 19"/>
                <a:gd name="T5" fmla="*/ 2 h 10"/>
                <a:gd name="T6" fmla="*/ 13 w 19"/>
                <a:gd name="T7" fmla="*/ 3 h 10"/>
                <a:gd name="T8" fmla="*/ 15 w 19"/>
                <a:gd name="T9" fmla="*/ 4 h 10"/>
                <a:gd name="T10" fmla="*/ 16 w 19"/>
                <a:gd name="T11" fmla="*/ 8 h 10"/>
                <a:gd name="T12" fmla="*/ 12 w 19"/>
                <a:gd name="T13" fmla="*/ 8 h 10"/>
                <a:gd name="T14" fmla="*/ 9 w 19"/>
                <a:gd name="T15" fmla="*/ 4 h 10"/>
                <a:gd name="T16" fmla="*/ 5 w 19"/>
                <a:gd name="T17" fmla="*/ 5 h 10"/>
                <a:gd name="T18" fmla="*/ 5 w 19"/>
                <a:gd name="T19" fmla="*/ 8 h 10"/>
                <a:gd name="T20" fmla="*/ 2 w 19"/>
                <a:gd name="T21" fmla="*/ 9 h 10"/>
                <a:gd name="T22" fmla="*/ 1 w 19"/>
                <a:gd name="T23" fmla="*/ 7 h 10"/>
                <a:gd name="T24" fmla="*/ 2 w 19"/>
                <a:gd name="T25" fmla="*/ 7 h 10"/>
                <a:gd name="T26" fmla="*/ 1 w 19"/>
                <a:gd name="T27" fmla="*/ 6 h 10"/>
                <a:gd name="T28" fmla="*/ 2 w 19"/>
                <a:gd name="T29" fmla="*/ 4 h 10"/>
                <a:gd name="T30" fmla="*/ 0 w 19"/>
                <a:gd name="T31" fmla="*/ 3 h 10"/>
                <a:gd name="T32" fmla="*/ 8 w 19"/>
                <a:gd name="T33" fmla="*/ 0 h 10"/>
                <a:gd name="T34" fmla="*/ 16 w 19"/>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0">
                  <a:moveTo>
                    <a:pt x="16" y="0"/>
                  </a:moveTo>
                  <a:cubicBezTo>
                    <a:pt x="19" y="2"/>
                    <a:pt x="12" y="1"/>
                    <a:pt x="13" y="2"/>
                  </a:cubicBezTo>
                  <a:cubicBezTo>
                    <a:pt x="15" y="2"/>
                    <a:pt x="13" y="2"/>
                    <a:pt x="12" y="2"/>
                  </a:cubicBezTo>
                  <a:cubicBezTo>
                    <a:pt x="12" y="2"/>
                    <a:pt x="13" y="3"/>
                    <a:pt x="13" y="3"/>
                  </a:cubicBezTo>
                  <a:cubicBezTo>
                    <a:pt x="14" y="3"/>
                    <a:pt x="15" y="4"/>
                    <a:pt x="15" y="4"/>
                  </a:cubicBezTo>
                  <a:cubicBezTo>
                    <a:pt x="16" y="5"/>
                    <a:pt x="15" y="7"/>
                    <a:pt x="16" y="8"/>
                  </a:cubicBezTo>
                  <a:cubicBezTo>
                    <a:pt x="15" y="8"/>
                    <a:pt x="14" y="8"/>
                    <a:pt x="12" y="8"/>
                  </a:cubicBezTo>
                  <a:cubicBezTo>
                    <a:pt x="11" y="7"/>
                    <a:pt x="10" y="6"/>
                    <a:pt x="9" y="4"/>
                  </a:cubicBezTo>
                  <a:cubicBezTo>
                    <a:pt x="7" y="4"/>
                    <a:pt x="9" y="6"/>
                    <a:pt x="5" y="5"/>
                  </a:cubicBezTo>
                  <a:cubicBezTo>
                    <a:pt x="5" y="6"/>
                    <a:pt x="5" y="7"/>
                    <a:pt x="5" y="8"/>
                  </a:cubicBezTo>
                  <a:cubicBezTo>
                    <a:pt x="6" y="9"/>
                    <a:pt x="3" y="9"/>
                    <a:pt x="2" y="9"/>
                  </a:cubicBezTo>
                  <a:cubicBezTo>
                    <a:pt x="1" y="10"/>
                    <a:pt x="1" y="8"/>
                    <a:pt x="1" y="7"/>
                  </a:cubicBezTo>
                  <a:cubicBezTo>
                    <a:pt x="2" y="7"/>
                    <a:pt x="2" y="6"/>
                    <a:pt x="2" y="7"/>
                  </a:cubicBezTo>
                  <a:cubicBezTo>
                    <a:pt x="3" y="6"/>
                    <a:pt x="1" y="6"/>
                    <a:pt x="1" y="6"/>
                  </a:cubicBezTo>
                  <a:cubicBezTo>
                    <a:pt x="1" y="6"/>
                    <a:pt x="3" y="5"/>
                    <a:pt x="2" y="4"/>
                  </a:cubicBezTo>
                  <a:cubicBezTo>
                    <a:pt x="3" y="3"/>
                    <a:pt x="2" y="3"/>
                    <a:pt x="0" y="3"/>
                  </a:cubicBezTo>
                  <a:cubicBezTo>
                    <a:pt x="2" y="1"/>
                    <a:pt x="3" y="0"/>
                    <a:pt x="8" y="0"/>
                  </a:cubicBezTo>
                  <a:cubicBezTo>
                    <a:pt x="5" y="1"/>
                    <a:pt x="14"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3" name="Freeform 96">
              <a:extLst>
                <a:ext uri="{FF2B5EF4-FFF2-40B4-BE49-F238E27FC236}">
                  <a16:creationId xmlns:a16="http://schemas.microsoft.com/office/drawing/2014/main" id="{B763B049-9F8D-4F7A-97A7-BCAF71A79123}"/>
                </a:ext>
              </a:extLst>
            </p:cNvPr>
            <p:cNvSpPr/>
            <p:nvPr/>
          </p:nvSpPr>
          <p:spPr bwMode="auto">
            <a:xfrm>
              <a:off x="5748338" y="4265613"/>
              <a:ext cx="157163" cy="22225"/>
            </a:xfrm>
            <a:custGeom>
              <a:avLst/>
              <a:gdLst>
                <a:gd name="T0" fmla="*/ 1 w 42"/>
                <a:gd name="T1" fmla="*/ 1 h 6"/>
                <a:gd name="T2" fmla="*/ 5 w 42"/>
                <a:gd name="T3" fmla="*/ 0 h 6"/>
                <a:gd name="T4" fmla="*/ 7 w 42"/>
                <a:gd name="T5" fmla="*/ 1 h 6"/>
                <a:gd name="T6" fmla="*/ 9 w 42"/>
                <a:gd name="T7" fmla="*/ 1 h 6"/>
                <a:gd name="T8" fmla="*/ 19 w 42"/>
                <a:gd name="T9" fmla="*/ 2 h 6"/>
                <a:gd name="T10" fmla="*/ 29 w 42"/>
                <a:gd name="T11" fmla="*/ 2 h 6"/>
                <a:gd name="T12" fmla="*/ 31 w 42"/>
                <a:gd name="T13" fmla="*/ 3 h 6"/>
                <a:gd name="T14" fmla="*/ 34 w 42"/>
                <a:gd name="T15" fmla="*/ 3 h 6"/>
                <a:gd name="T16" fmla="*/ 39 w 42"/>
                <a:gd name="T17" fmla="*/ 3 h 6"/>
                <a:gd name="T18" fmla="*/ 40 w 42"/>
                <a:gd name="T19" fmla="*/ 5 h 6"/>
                <a:gd name="T20" fmla="*/ 38 w 42"/>
                <a:gd name="T21" fmla="*/ 5 h 6"/>
                <a:gd name="T22" fmla="*/ 18 w 42"/>
                <a:gd name="T23" fmla="*/ 3 h 6"/>
                <a:gd name="T24" fmla="*/ 13 w 42"/>
                <a:gd name="T25" fmla="*/ 3 h 6"/>
                <a:gd name="T26" fmla="*/ 6 w 42"/>
                <a:gd name="T27" fmla="*/ 2 h 6"/>
                <a:gd name="T28" fmla="*/ 1 w 42"/>
                <a:gd name="T2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
                  <a:moveTo>
                    <a:pt x="1" y="1"/>
                  </a:moveTo>
                  <a:cubicBezTo>
                    <a:pt x="0" y="0"/>
                    <a:pt x="4" y="1"/>
                    <a:pt x="5" y="0"/>
                  </a:cubicBezTo>
                  <a:cubicBezTo>
                    <a:pt x="7" y="0"/>
                    <a:pt x="6" y="1"/>
                    <a:pt x="7" y="1"/>
                  </a:cubicBezTo>
                  <a:cubicBezTo>
                    <a:pt x="7" y="1"/>
                    <a:pt x="9" y="1"/>
                    <a:pt x="9" y="1"/>
                  </a:cubicBezTo>
                  <a:cubicBezTo>
                    <a:pt x="14" y="1"/>
                    <a:pt x="15" y="1"/>
                    <a:pt x="19" y="2"/>
                  </a:cubicBezTo>
                  <a:cubicBezTo>
                    <a:pt x="22" y="1"/>
                    <a:pt x="24" y="2"/>
                    <a:pt x="29" y="2"/>
                  </a:cubicBezTo>
                  <a:cubicBezTo>
                    <a:pt x="30" y="2"/>
                    <a:pt x="31" y="2"/>
                    <a:pt x="31" y="3"/>
                  </a:cubicBezTo>
                  <a:cubicBezTo>
                    <a:pt x="32" y="3"/>
                    <a:pt x="33" y="3"/>
                    <a:pt x="34" y="3"/>
                  </a:cubicBezTo>
                  <a:cubicBezTo>
                    <a:pt x="36" y="3"/>
                    <a:pt x="38" y="4"/>
                    <a:pt x="39" y="3"/>
                  </a:cubicBezTo>
                  <a:cubicBezTo>
                    <a:pt x="42" y="3"/>
                    <a:pt x="36" y="5"/>
                    <a:pt x="40" y="5"/>
                  </a:cubicBezTo>
                  <a:cubicBezTo>
                    <a:pt x="39" y="6"/>
                    <a:pt x="39" y="5"/>
                    <a:pt x="38" y="5"/>
                  </a:cubicBezTo>
                  <a:cubicBezTo>
                    <a:pt x="30" y="5"/>
                    <a:pt x="24" y="4"/>
                    <a:pt x="18" y="3"/>
                  </a:cubicBezTo>
                  <a:cubicBezTo>
                    <a:pt x="16" y="3"/>
                    <a:pt x="14" y="3"/>
                    <a:pt x="13" y="3"/>
                  </a:cubicBezTo>
                  <a:cubicBezTo>
                    <a:pt x="10" y="3"/>
                    <a:pt x="8" y="3"/>
                    <a:pt x="6" y="2"/>
                  </a:cubicBezTo>
                  <a:cubicBezTo>
                    <a:pt x="4" y="2"/>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4" name="Freeform 97">
              <a:extLst>
                <a:ext uri="{FF2B5EF4-FFF2-40B4-BE49-F238E27FC236}">
                  <a16:creationId xmlns:a16="http://schemas.microsoft.com/office/drawing/2014/main" id="{CFBF1909-4889-483F-B7F6-007090062437}"/>
                </a:ext>
              </a:extLst>
            </p:cNvPr>
            <p:cNvSpPr/>
            <p:nvPr/>
          </p:nvSpPr>
          <p:spPr bwMode="auto">
            <a:xfrm>
              <a:off x="5957888" y="4292600"/>
              <a:ext cx="22225" cy="3175"/>
            </a:xfrm>
            <a:custGeom>
              <a:avLst/>
              <a:gdLst>
                <a:gd name="T0" fmla="*/ 2 w 6"/>
                <a:gd name="T1" fmla="*/ 0 h 1"/>
                <a:gd name="T2" fmla="*/ 6 w 6"/>
                <a:gd name="T3" fmla="*/ 1 h 1"/>
                <a:gd name="T4" fmla="*/ 2 w 6"/>
                <a:gd name="T5" fmla="*/ 1 h 1"/>
                <a:gd name="T6" fmla="*/ 1 w 6"/>
                <a:gd name="T7" fmla="*/ 0 h 1"/>
                <a:gd name="T8" fmla="*/ 2 w 6"/>
                <a:gd name="T9" fmla="*/ 0 h 1"/>
              </a:gdLst>
              <a:ahLst/>
              <a:cxnLst>
                <a:cxn ang="0">
                  <a:pos x="T0" y="T1"/>
                </a:cxn>
                <a:cxn ang="0">
                  <a:pos x="T2" y="T3"/>
                </a:cxn>
                <a:cxn ang="0">
                  <a:pos x="T4" y="T5"/>
                </a:cxn>
                <a:cxn ang="0">
                  <a:pos x="T6" y="T7"/>
                </a:cxn>
                <a:cxn ang="0">
                  <a:pos x="T8" y="T9"/>
                </a:cxn>
              </a:cxnLst>
              <a:rect l="0" t="0" r="r" b="b"/>
              <a:pathLst>
                <a:path w="6" h="1">
                  <a:moveTo>
                    <a:pt x="2" y="0"/>
                  </a:moveTo>
                  <a:cubicBezTo>
                    <a:pt x="4" y="0"/>
                    <a:pt x="6" y="0"/>
                    <a:pt x="6" y="1"/>
                  </a:cubicBezTo>
                  <a:cubicBezTo>
                    <a:pt x="5" y="1"/>
                    <a:pt x="4" y="1"/>
                    <a:pt x="2" y="1"/>
                  </a:cubicBezTo>
                  <a:cubicBezTo>
                    <a:pt x="3" y="0"/>
                    <a:pt x="2" y="0"/>
                    <a:pt x="1" y="0"/>
                  </a:cubicBezTo>
                  <a:cubicBezTo>
                    <a:pt x="0"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5" name="Freeform 98">
              <a:extLst>
                <a:ext uri="{FF2B5EF4-FFF2-40B4-BE49-F238E27FC236}">
                  <a16:creationId xmlns:a16="http://schemas.microsoft.com/office/drawing/2014/main" id="{C006F46F-1384-47DC-913C-5502337DECFE}"/>
                </a:ext>
              </a:extLst>
            </p:cNvPr>
            <p:cNvSpPr/>
            <p:nvPr/>
          </p:nvSpPr>
          <p:spPr bwMode="auto">
            <a:xfrm>
              <a:off x="6667500" y="4540250"/>
              <a:ext cx="115888" cy="58738"/>
            </a:xfrm>
            <a:custGeom>
              <a:avLst/>
              <a:gdLst>
                <a:gd name="T0" fmla="*/ 1 w 31"/>
                <a:gd name="T1" fmla="*/ 13 h 16"/>
                <a:gd name="T2" fmla="*/ 3 w 31"/>
                <a:gd name="T3" fmla="*/ 11 h 16"/>
                <a:gd name="T4" fmla="*/ 4 w 31"/>
                <a:gd name="T5" fmla="*/ 11 h 16"/>
                <a:gd name="T6" fmla="*/ 4 w 31"/>
                <a:gd name="T7" fmla="*/ 10 h 16"/>
                <a:gd name="T8" fmla="*/ 6 w 31"/>
                <a:gd name="T9" fmla="*/ 10 h 16"/>
                <a:gd name="T10" fmla="*/ 7 w 31"/>
                <a:gd name="T11" fmla="*/ 9 h 16"/>
                <a:gd name="T12" fmla="*/ 11 w 31"/>
                <a:gd name="T13" fmla="*/ 9 h 16"/>
                <a:gd name="T14" fmla="*/ 13 w 31"/>
                <a:gd name="T15" fmla="*/ 8 h 16"/>
                <a:gd name="T16" fmla="*/ 15 w 31"/>
                <a:gd name="T17" fmla="*/ 6 h 16"/>
                <a:gd name="T18" fmla="*/ 17 w 31"/>
                <a:gd name="T19" fmla="*/ 5 h 16"/>
                <a:gd name="T20" fmla="*/ 20 w 31"/>
                <a:gd name="T21" fmla="*/ 6 h 16"/>
                <a:gd name="T22" fmla="*/ 19 w 31"/>
                <a:gd name="T23" fmla="*/ 4 h 16"/>
                <a:gd name="T24" fmla="*/ 23 w 31"/>
                <a:gd name="T25" fmla="*/ 1 h 16"/>
                <a:gd name="T26" fmla="*/ 26 w 31"/>
                <a:gd name="T27" fmla="*/ 0 h 16"/>
                <a:gd name="T28" fmla="*/ 29 w 31"/>
                <a:gd name="T29" fmla="*/ 1 h 16"/>
                <a:gd name="T30" fmla="*/ 30 w 31"/>
                <a:gd name="T31" fmla="*/ 4 h 16"/>
                <a:gd name="T32" fmla="*/ 29 w 31"/>
                <a:gd name="T33" fmla="*/ 5 h 16"/>
                <a:gd name="T34" fmla="*/ 27 w 31"/>
                <a:gd name="T35" fmla="*/ 5 h 16"/>
                <a:gd name="T36" fmla="*/ 26 w 31"/>
                <a:gd name="T37" fmla="*/ 8 h 16"/>
                <a:gd name="T38" fmla="*/ 22 w 31"/>
                <a:gd name="T39" fmla="*/ 8 h 16"/>
                <a:gd name="T40" fmla="*/ 19 w 31"/>
                <a:gd name="T41" fmla="*/ 11 h 16"/>
                <a:gd name="T42" fmla="*/ 17 w 31"/>
                <a:gd name="T43" fmla="*/ 13 h 16"/>
                <a:gd name="T44" fmla="*/ 15 w 31"/>
                <a:gd name="T45" fmla="*/ 14 h 16"/>
                <a:gd name="T46" fmla="*/ 7 w 31"/>
                <a:gd name="T47" fmla="*/ 13 h 16"/>
                <a:gd name="T48" fmla="*/ 3 w 31"/>
                <a:gd name="T49" fmla="*/ 13 h 16"/>
                <a:gd name="T50" fmla="*/ 3 w 31"/>
                <a:gd name="T51" fmla="*/ 12 h 16"/>
                <a:gd name="T52" fmla="*/ 1 w 31"/>
                <a:gd name="T53"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 h="16">
                  <a:moveTo>
                    <a:pt x="1" y="13"/>
                  </a:moveTo>
                  <a:cubicBezTo>
                    <a:pt x="0" y="13"/>
                    <a:pt x="2" y="12"/>
                    <a:pt x="3" y="11"/>
                  </a:cubicBezTo>
                  <a:cubicBezTo>
                    <a:pt x="3" y="11"/>
                    <a:pt x="4" y="11"/>
                    <a:pt x="4" y="11"/>
                  </a:cubicBezTo>
                  <a:cubicBezTo>
                    <a:pt x="5" y="11"/>
                    <a:pt x="4" y="10"/>
                    <a:pt x="4" y="10"/>
                  </a:cubicBezTo>
                  <a:cubicBezTo>
                    <a:pt x="5" y="10"/>
                    <a:pt x="6" y="10"/>
                    <a:pt x="6" y="10"/>
                  </a:cubicBezTo>
                  <a:cubicBezTo>
                    <a:pt x="7" y="10"/>
                    <a:pt x="7" y="9"/>
                    <a:pt x="7" y="9"/>
                  </a:cubicBezTo>
                  <a:cubicBezTo>
                    <a:pt x="9" y="9"/>
                    <a:pt x="11" y="9"/>
                    <a:pt x="11" y="9"/>
                  </a:cubicBezTo>
                  <a:cubicBezTo>
                    <a:pt x="12" y="8"/>
                    <a:pt x="11" y="8"/>
                    <a:pt x="13" y="8"/>
                  </a:cubicBezTo>
                  <a:cubicBezTo>
                    <a:pt x="15" y="7"/>
                    <a:pt x="14" y="7"/>
                    <a:pt x="15" y="6"/>
                  </a:cubicBezTo>
                  <a:cubicBezTo>
                    <a:pt x="16" y="6"/>
                    <a:pt x="18" y="7"/>
                    <a:pt x="17" y="5"/>
                  </a:cubicBezTo>
                  <a:cubicBezTo>
                    <a:pt x="19" y="5"/>
                    <a:pt x="19" y="6"/>
                    <a:pt x="20" y="6"/>
                  </a:cubicBezTo>
                  <a:cubicBezTo>
                    <a:pt x="20" y="5"/>
                    <a:pt x="19" y="5"/>
                    <a:pt x="19" y="4"/>
                  </a:cubicBezTo>
                  <a:cubicBezTo>
                    <a:pt x="23" y="4"/>
                    <a:pt x="22" y="2"/>
                    <a:pt x="23" y="1"/>
                  </a:cubicBezTo>
                  <a:cubicBezTo>
                    <a:pt x="24" y="1"/>
                    <a:pt x="27" y="1"/>
                    <a:pt x="26" y="0"/>
                  </a:cubicBezTo>
                  <a:cubicBezTo>
                    <a:pt x="27" y="1"/>
                    <a:pt x="27" y="1"/>
                    <a:pt x="29" y="1"/>
                  </a:cubicBezTo>
                  <a:cubicBezTo>
                    <a:pt x="28" y="3"/>
                    <a:pt x="31" y="3"/>
                    <a:pt x="30" y="4"/>
                  </a:cubicBezTo>
                  <a:cubicBezTo>
                    <a:pt x="29" y="4"/>
                    <a:pt x="30" y="5"/>
                    <a:pt x="29" y="5"/>
                  </a:cubicBezTo>
                  <a:cubicBezTo>
                    <a:pt x="29" y="5"/>
                    <a:pt x="28" y="5"/>
                    <a:pt x="27" y="5"/>
                  </a:cubicBezTo>
                  <a:cubicBezTo>
                    <a:pt x="27" y="5"/>
                    <a:pt x="26" y="7"/>
                    <a:pt x="26" y="8"/>
                  </a:cubicBezTo>
                  <a:cubicBezTo>
                    <a:pt x="24" y="8"/>
                    <a:pt x="24" y="7"/>
                    <a:pt x="22" y="8"/>
                  </a:cubicBezTo>
                  <a:cubicBezTo>
                    <a:pt x="20" y="9"/>
                    <a:pt x="20" y="10"/>
                    <a:pt x="19" y="11"/>
                  </a:cubicBezTo>
                  <a:cubicBezTo>
                    <a:pt x="19" y="12"/>
                    <a:pt x="16" y="12"/>
                    <a:pt x="17" y="13"/>
                  </a:cubicBezTo>
                  <a:cubicBezTo>
                    <a:pt x="16" y="13"/>
                    <a:pt x="16" y="14"/>
                    <a:pt x="15" y="14"/>
                  </a:cubicBezTo>
                  <a:cubicBezTo>
                    <a:pt x="13" y="13"/>
                    <a:pt x="8" y="16"/>
                    <a:pt x="7" y="13"/>
                  </a:cubicBezTo>
                  <a:cubicBezTo>
                    <a:pt x="7" y="13"/>
                    <a:pt x="5" y="14"/>
                    <a:pt x="3" y="13"/>
                  </a:cubicBezTo>
                  <a:cubicBezTo>
                    <a:pt x="3" y="13"/>
                    <a:pt x="2" y="12"/>
                    <a:pt x="3" y="12"/>
                  </a:cubicBezTo>
                  <a:cubicBezTo>
                    <a:pt x="0" y="13"/>
                    <a:pt x="5"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6" name="Freeform 99">
              <a:extLst>
                <a:ext uri="{FF2B5EF4-FFF2-40B4-BE49-F238E27FC236}">
                  <a16:creationId xmlns:a16="http://schemas.microsoft.com/office/drawing/2014/main" id="{1D0CF6A9-83F0-4BA2-9AD7-F72694FAB65B}"/>
                </a:ext>
              </a:extLst>
            </p:cNvPr>
            <p:cNvSpPr/>
            <p:nvPr/>
          </p:nvSpPr>
          <p:spPr bwMode="auto">
            <a:xfrm>
              <a:off x="2692400" y="3417888"/>
              <a:ext cx="165100" cy="60325"/>
            </a:xfrm>
            <a:custGeom>
              <a:avLst/>
              <a:gdLst>
                <a:gd name="T0" fmla="*/ 12 w 44"/>
                <a:gd name="T1" fmla="*/ 0 h 16"/>
                <a:gd name="T2" fmla="*/ 17 w 44"/>
                <a:gd name="T3" fmla="*/ 2 h 16"/>
                <a:gd name="T4" fmla="*/ 20 w 44"/>
                <a:gd name="T5" fmla="*/ 2 h 16"/>
                <a:gd name="T6" fmla="*/ 22 w 44"/>
                <a:gd name="T7" fmla="*/ 2 h 16"/>
                <a:gd name="T8" fmla="*/ 23 w 44"/>
                <a:gd name="T9" fmla="*/ 3 h 16"/>
                <a:gd name="T10" fmla="*/ 26 w 44"/>
                <a:gd name="T11" fmla="*/ 4 h 16"/>
                <a:gd name="T12" fmla="*/ 29 w 44"/>
                <a:gd name="T13" fmla="*/ 4 h 16"/>
                <a:gd name="T14" fmla="*/ 35 w 44"/>
                <a:gd name="T15" fmla="*/ 5 h 16"/>
                <a:gd name="T16" fmla="*/ 35 w 44"/>
                <a:gd name="T17" fmla="*/ 6 h 16"/>
                <a:gd name="T18" fmla="*/ 38 w 44"/>
                <a:gd name="T19" fmla="*/ 6 h 16"/>
                <a:gd name="T20" fmla="*/ 38 w 44"/>
                <a:gd name="T21" fmla="*/ 7 h 16"/>
                <a:gd name="T22" fmla="*/ 44 w 44"/>
                <a:gd name="T23" fmla="*/ 9 h 16"/>
                <a:gd name="T24" fmla="*/ 43 w 44"/>
                <a:gd name="T25" fmla="*/ 11 h 16"/>
                <a:gd name="T26" fmla="*/ 41 w 44"/>
                <a:gd name="T27" fmla="*/ 10 h 16"/>
                <a:gd name="T28" fmla="*/ 36 w 44"/>
                <a:gd name="T29" fmla="*/ 12 h 16"/>
                <a:gd name="T30" fmla="*/ 35 w 44"/>
                <a:gd name="T31" fmla="*/ 13 h 16"/>
                <a:gd name="T32" fmla="*/ 33 w 44"/>
                <a:gd name="T33" fmla="*/ 14 h 16"/>
                <a:gd name="T34" fmla="*/ 27 w 44"/>
                <a:gd name="T35" fmla="*/ 14 h 16"/>
                <a:gd name="T36" fmla="*/ 27 w 44"/>
                <a:gd name="T37" fmla="*/ 14 h 16"/>
                <a:gd name="T38" fmla="*/ 23 w 44"/>
                <a:gd name="T39" fmla="*/ 15 h 16"/>
                <a:gd name="T40" fmla="*/ 22 w 44"/>
                <a:gd name="T41" fmla="*/ 14 h 16"/>
                <a:gd name="T42" fmla="*/ 16 w 44"/>
                <a:gd name="T43" fmla="*/ 14 h 16"/>
                <a:gd name="T44" fmla="*/ 14 w 44"/>
                <a:gd name="T45" fmla="*/ 13 h 16"/>
                <a:gd name="T46" fmla="*/ 17 w 44"/>
                <a:gd name="T47" fmla="*/ 12 h 16"/>
                <a:gd name="T48" fmla="*/ 12 w 44"/>
                <a:gd name="T49" fmla="*/ 11 h 16"/>
                <a:gd name="T50" fmla="*/ 15 w 44"/>
                <a:gd name="T51" fmla="*/ 10 h 16"/>
                <a:gd name="T52" fmla="*/ 17 w 44"/>
                <a:gd name="T53" fmla="*/ 9 h 16"/>
                <a:gd name="T54" fmla="*/ 20 w 44"/>
                <a:gd name="T55" fmla="*/ 10 h 16"/>
                <a:gd name="T56" fmla="*/ 19 w 44"/>
                <a:gd name="T57" fmla="*/ 8 h 16"/>
                <a:gd name="T58" fmla="*/ 10 w 44"/>
                <a:gd name="T59" fmla="*/ 9 h 16"/>
                <a:gd name="T60" fmla="*/ 7 w 44"/>
                <a:gd name="T61" fmla="*/ 9 h 16"/>
                <a:gd name="T62" fmla="*/ 5 w 44"/>
                <a:gd name="T63" fmla="*/ 8 h 16"/>
                <a:gd name="T64" fmla="*/ 1 w 44"/>
                <a:gd name="T65" fmla="*/ 7 h 16"/>
                <a:gd name="T66" fmla="*/ 0 w 44"/>
                <a:gd name="T67" fmla="*/ 5 h 16"/>
                <a:gd name="T68" fmla="*/ 3 w 44"/>
                <a:gd name="T69" fmla="*/ 4 h 16"/>
                <a:gd name="T70" fmla="*/ 5 w 44"/>
                <a:gd name="T71" fmla="*/ 3 h 16"/>
                <a:gd name="T72" fmla="*/ 6 w 44"/>
                <a:gd name="T73" fmla="*/ 2 h 16"/>
                <a:gd name="T74" fmla="*/ 8 w 44"/>
                <a:gd name="T75" fmla="*/ 2 h 16"/>
                <a:gd name="T76" fmla="*/ 10 w 44"/>
                <a:gd name="T77" fmla="*/ 1 h 16"/>
                <a:gd name="T78" fmla="*/ 12 w 44"/>
                <a:gd name="T7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16">
                  <a:moveTo>
                    <a:pt x="12" y="0"/>
                  </a:moveTo>
                  <a:cubicBezTo>
                    <a:pt x="13" y="1"/>
                    <a:pt x="16" y="1"/>
                    <a:pt x="17" y="2"/>
                  </a:cubicBezTo>
                  <a:cubicBezTo>
                    <a:pt x="18" y="2"/>
                    <a:pt x="19" y="2"/>
                    <a:pt x="20" y="2"/>
                  </a:cubicBezTo>
                  <a:cubicBezTo>
                    <a:pt x="20" y="3"/>
                    <a:pt x="21" y="2"/>
                    <a:pt x="22" y="2"/>
                  </a:cubicBezTo>
                  <a:cubicBezTo>
                    <a:pt x="22" y="3"/>
                    <a:pt x="22" y="3"/>
                    <a:pt x="23" y="3"/>
                  </a:cubicBezTo>
                  <a:cubicBezTo>
                    <a:pt x="24" y="2"/>
                    <a:pt x="24" y="3"/>
                    <a:pt x="26" y="4"/>
                  </a:cubicBezTo>
                  <a:cubicBezTo>
                    <a:pt x="26" y="4"/>
                    <a:pt x="28" y="4"/>
                    <a:pt x="29" y="4"/>
                  </a:cubicBezTo>
                  <a:cubicBezTo>
                    <a:pt x="29" y="4"/>
                    <a:pt x="31" y="6"/>
                    <a:pt x="35" y="5"/>
                  </a:cubicBezTo>
                  <a:cubicBezTo>
                    <a:pt x="35" y="5"/>
                    <a:pt x="35" y="6"/>
                    <a:pt x="35" y="6"/>
                  </a:cubicBezTo>
                  <a:cubicBezTo>
                    <a:pt x="35" y="7"/>
                    <a:pt x="37" y="6"/>
                    <a:pt x="38" y="6"/>
                  </a:cubicBezTo>
                  <a:cubicBezTo>
                    <a:pt x="38" y="7"/>
                    <a:pt x="37" y="7"/>
                    <a:pt x="38" y="7"/>
                  </a:cubicBezTo>
                  <a:cubicBezTo>
                    <a:pt x="39" y="8"/>
                    <a:pt x="41" y="8"/>
                    <a:pt x="44" y="9"/>
                  </a:cubicBezTo>
                  <a:cubicBezTo>
                    <a:pt x="43" y="10"/>
                    <a:pt x="43" y="11"/>
                    <a:pt x="43" y="11"/>
                  </a:cubicBezTo>
                  <a:cubicBezTo>
                    <a:pt x="42" y="11"/>
                    <a:pt x="40" y="10"/>
                    <a:pt x="41" y="10"/>
                  </a:cubicBezTo>
                  <a:cubicBezTo>
                    <a:pt x="39" y="11"/>
                    <a:pt x="38" y="11"/>
                    <a:pt x="36" y="12"/>
                  </a:cubicBezTo>
                  <a:cubicBezTo>
                    <a:pt x="35" y="12"/>
                    <a:pt x="35" y="12"/>
                    <a:pt x="35" y="13"/>
                  </a:cubicBezTo>
                  <a:cubicBezTo>
                    <a:pt x="33" y="13"/>
                    <a:pt x="33" y="13"/>
                    <a:pt x="33" y="14"/>
                  </a:cubicBezTo>
                  <a:cubicBezTo>
                    <a:pt x="29" y="14"/>
                    <a:pt x="29" y="13"/>
                    <a:pt x="27" y="14"/>
                  </a:cubicBezTo>
                  <a:cubicBezTo>
                    <a:pt x="26" y="14"/>
                    <a:pt x="26" y="14"/>
                    <a:pt x="27" y="14"/>
                  </a:cubicBezTo>
                  <a:cubicBezTo>
                    <a:pt x="26" y="16"/>
                    <a:pt x="23" y="13"/>
                    <a:pt x="23" y="15"/>
                  </a:cubicBezTo>
                  <a:cubicBezTo>
                    <a:pt x="22" y="15"/>
                    <a:pt x="22" y="14"/>
                    <a:pt x="22" y="14"/>
                  </a:cubicBezTo>
                  <a:cubicBezTo>
                    <a:pt x="20" y="15"/>
                    <a:pt x="19" y="13"/>
                    <a:pt x="16" y="14"/>
                  </a:cubicBezTo>
                  <a:cubicBezTo>
                    <a:pt x="16" y="13"/>
                    <a:pt x="15" y="13"/>
                    <a:pt x="14" y="13"/>
                  </a:cubicBezTo>
                  <a:cubicBezTo>
                    <a:pt x="14" y="12"/>
                    <a:pt x="17" y="13"/>
                    <a:pt x="17" y="12"/>
                  </a:cubicBezTo>
                  <a:cubicBezTo>
                    <a:pt x="17" y="11"/>
                    <a:pt x="13" y="11"/>
                    <a:pt x="12" y="11"/>
                  </a:cubicBezTo>
                  <a:cubicBezTo>
                    <a:pt x="11" y="10"/>
                    <a:pt x="14" y="11"/>
                    <a:pt x="15" y="10"/>
                  </a:cubicBezTo>
                  <a:cubicBezTo>
                    <a:pt x="15" y="10"/>
                    <a:pt x="17" y="9"/>
                    <a:pt x="17" y="9"/>
                  </a:cubicBezTo>
                  <a:cubicBezTo>
                    <a:pt x="18" y="9"/>
                    <a:pt x="18" y="10"/>
                    <a:pt x="20" y="10"/>
                  </a:cubicBezTo>
                  <a:cubicBezTo>
                    <a:pt x="20" y="9"/>
                    <a:pt x="19" y="9"/>
                    <a:pt x="19" y="8"/>
                  </a:cubicBezTo>
                  <a:cubicBezTo>
                    <a:pt x="18" y="9"/>
                    <a:pt x="12" y="8"/>
                    <a:pt x="10" y="9"/>
                  </a:cubicBezTo>
                  <a:cubicBezTo>
                    <a:pt x="8" y="10"/>
                    <a:pt x="10" y="9"/>
                    <a:pt x="7" y="9"/>
                  </a:cubicBezTo>
                  <a:cubicBezTo>
                    <a:pt x="4" y="8"/>
                    <a:pt x="2" y="9"/>
                    <a:pt x="5" y="8"/>
                  </a:cubicBezTo>
                  <a:cubicBezTo>
                    <a:pt x="5" y="7"/>
                    <a:pt x="2" y="8"/>
                    <a:pt x="1" y="7"/>
                  </a:cubicBezTo>
                  <a:cubicBezTo>
                    <a:pt x="2" y="6"/>
                    <a:pt x="4" y="4"/>
                    <a:pt x="0" y="5"/>
                  </a:cubicBezTo>
                  <a:cubicBezTo>
                    <a:pt x="0" y="5"/>
                    <a:pt x="1" y="4"/>
                    <a:pt x="3" y="4"/>
                  </a:cubicBezTo>
                  <a:cubicBezTo>
                    <a:pt x="4" y="4"/>
                    <a:pt x="4" y="3"/>
                    <a:pt x="5" y="3"/>
                  </a:cubicBezTo>
                  <a:cubicBezTo>
                    <a:pt x="6" y="3"/>
                    <a:pt x="5" y="2"/>
                    <a:pt x="6" y="2"/>
                  </a:cubicBezTo>
                  <a:cubicBezTo>
                    <a:pt x="6" y="2"/>
                    <a:pt x="7" y="2"/>
                    <a:pt x="8" y="2"/>
                  </a:cubicBezTo>
                  <a:cubicBezTo>
                    <a:pt x="9" y="2"/>
                    <a:pt x="9" y="1"/>
                    <a:pt x="10" y="1"/>
                  </a:cubicBezTo>
                  <a:cubicBezTo>
                    <a:pt x="10" y="0"/>
                    <a:pt x="12" y="1"/>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7" name="Freeform 100">
              <a:extLst>
                <a:ext uri="{FF2B5EF4-FFF2-40B4-BE49-F238E27FC236}">
                  <a16:creationId xmlns:a16="http://schemas.microsoft.com/office/drawing/2014/main" id="{E3DA82DE-813B-4B62-957C-5D4FD320A552}"/>
                </a:ext>
              </a:extLst>
            </p:cNvPr>
            <p:cNvSpPr/>
            <p:nvPr/>
          </p:nvSpPr>
          <p:spPr bwMode="auto">
            <a:xfrm>
              <a:off x="4314825" y="3440113"/>
              <a:ext cx="214313" cy="52388"/>
            </a:xfrm>
            <a:custGeom>
              <a:avLst/>
              <a:gdLst>
                <a:gd name="T0" fmla="*/ 19 w 57"/>
                <a:gd name="T1" fmla="*/ 10 h 14"/>
                <a:gd name="T2" fmla="*/ 18 w 57"/>
                <a:gd name="T3" fmla="*/ 10 h 14"/>
                <a:gd name="T4" fmla="*/ 13 w 57"/>
                <a:gd name="T5" fmla="*/ 10 h 14"/>
                <a:gd name="T6" fmla="*/ 16 w 57"/>
                <a:gd name="T7" fmla="*/ 9 h 14"/>
                <a:gd name="T8" fmla="*/ 21 w 57"/>
                <a:gd name="T9" fmla="*/ 7 h 14"/>
                <a:gd name="T10" fmla="*/ 19 w 57"/>
                <a:gd name="T11" fmla="*/ 5 h 14"/>
                <a:gd name="T12" fmla="*/ 15 w 57"/>
                <a:gd name="T13" fmla="*/ 5 h 14"/>
                <a:gd name="T14" fmla="*/ 10 w 57"/>
                <a:gd name="T15" fmla="*/ 7 h 14"/>
                <a:gd name="T16" fmla="*/ 3 w 57"/>
                <a:gd name="T17" fmla="*/ 7 h 14"/>
                <a:gd name="T18" fmla="*/ 4 w 57"/>
                <a:gd name="T19" fmla="*/ 3 h 14"/>
                <a:gd name="T20" fmla="*/ 2 w 57"/>
                <a:gd name="T21" fmla="*/ 4 h 14"/>
                <a:gd name="T22" fmla="*/ 1 w 57"/>
                <a:gd name="T23" fmla="*/ 1 h 14"/>
                <a:gd name="T24" fmla="*/ 3 w 57"/>
                <a:gd name="T25" fmla="*/ 2 h 14"/>
                <a:gd name="T26" fmla="*/ 9 w 57"/>
                <a:gd name="T27" fmla="*/ 1 h 14"/>
                <a:gd name="T28" fmla="*/ 10 w 57"/>
                <a:gd name="T29" fmla="*/ 2 h 14"/>
                <a:gd name="T30" fmla="*/ 18 w 57"/>
                <a:gd name="T31" fmla="*/ 3 h 14"/>
                <a:gd name="T32" fmla="*/ 20 w 57"/>
                <a:gd name="T33" fmla="*/ 1 h 14"/>
                <a:gd name="T34" fmla="*/ 30 w 57"/>
                <a:gd name="T35" fmla="*/ 1 h 14"/>
                <a:gd name="T36" fmla="*/ 31 w 57"/>
                <a:gd name="T37" fmla="*/ 1 h 14"/>
                <a:gd name="T38" fmla="*/ 35 w 57"/>
                <a:gd name="T39" fmla="*/ 3 h 14"/>
                <a:gd name="T40" fmla="*/ 34 w 57"/>
                <a:gd name="T41" fmla="*/ 4 h 14"/>
                <a:gd name="T42" fmla="*/ 39 w 57"/>
                <a:gd name="T43" fmla="*/ 3 h 14"/>
                <a:gd name="T44" fmla="*/ 45 w 57"/>
                <a:gd name="T45" fmla="*/ 4 h 14"/>
                <a:gd name="T46" fmla="*/ 46 w 57"/>
                <a:gd name="T47" fmla="*/ 5 h 14"/>
                <a:gd name="T48" fmla="*/ 47 w 57"/>
                <a:gd name="T49" fmla="*/ 6 h 14"/>
                <a:gd name="T50" fmla="*/ 48 w 57"/>
                <a:gd name="T51" fmla="*/ 7 h 14"/>
                <a:gd name="T52" fmla="*/ 50 w 57"/>
                <a:gd name="T53" fmla="*/ 7 h 14"/>
                <a:gd name="T54" fmla="*/ 50 w 57"/>
                <a:gd name="T55" fmla="*/ 8 h 14"/>
                <a:gd name="T56" fmla="*/ 52 w 57"/>
                <a:gd name="T57" fmla="*/ 8 h 14"/>
                <a:gd name="T58" fmla="*/ 53 w 57"/>
                <a:gd name="T59" fmla="*/ 9 h 14"/>
                <a:gd name="T60" fmla="*/ 56 w 57"/>
                <a:gd name="T61" fmla="*/ 9 h 14"/>
                <a:gd name="T62" fmla="*/ 53 w 57"/>
                <a:gd name="T63" fmla="*/ 10 h 14"/>
                <a:gd name="T64" fmla="*/ 53 w 57"/>
                <a:gd name="T65" fmla="*/ 11 h 14"/>
                <a:gd name="T66" fmla="*/ 43 w 57"/>
                <a:gd name="T67" fmla="*/ 11 h 14"/>
                <a:gd name="T68" fmla="*/ 43 w 57"/>
                <a:gd name="T69" fmla="*/ 8 h 14"/>
                <a:gd name="T70" fmla="*/ 33 w 57"/>
                <a:gd name="T71" fmla="*/ 7 h 14"/>
                <a:gd name="T72" fmla="*/ 32 w 57"/>
                <a:gd name="T73" fmla="*/ 9 h 14"/>
                <a:gd name="T74" fmla="*/ 30 w 57"/>
                <a:gd name="T75" fmla="*/ 9 h 14"/>
                <a:gd name="T76" fmla="*/ 28 w 57"/>
                <a:gd name="T77" fmla="*/ 10 h 14"/>
                <a:gd name="T78" fmla="*/ 29 w 57"/>
                <a:gd name="T79" fmla="*/ 10 h 14"/>
                <a:gd name="T80" fmla="*/ 26 w 57"/>
                <a:gd name="T81" fmla="*/ 11 h 14"/>
                <a:gd name="T82" fmla="*/ 26 w 57"/>
                <a:gd name="T83" fmla="*/ 13 h 14"/>
                <a:gd name="T84" fmla="*/ 14 w 57"/>
                <a:gd name="T85" fmla="*/ 12 h 14"/>
                <a:gd name="T86" fmla="*/ 17 w 57"/>
                <a:gd name="T87" fmla="*/ 11 h 14"/>
                <a:gd name="T88" fmla="*/ 20 w 57"/>
                <a:gd name="T89" fmla="*/ 11 h 14"/>
                <a:gd name="T90" fmla="*/ 19 w 57"/>
                <a:gd name="T9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7" h="14">
                  <a:moveTo>
                    <a:pt x="19" y="10"/>
                  </a:moveTo>
                  <a:cubicBezTo>
                    <a:pt x="19" y="9"/>
                    <a:pt x="18" y="10"/>
                    <a:pt x="18" y="10"/>
                  </a:cubicBezTo>
                  <a:cubicBezTo>
                    <a:pt x="16" y="10"/>
                    <a:pt x="15" y="9"/>
                    <a:pt x="13" y="10"/>
                  </a:cubicBezTo>
                  <a:cubicBezTo>
                    <a:pt x="13" y="9"/>
                    <a:pt x="14" y="9"/>
                    <a:pt x="16" y="9"/>
                  </a:cubicBezTo>
                  <a:cubicBezTo>
                    <a:pt x="17" y="8"/>
                    <a:pt x="19" y="7"/>
                    <a:pt x="21" y="7"/>
                  </a:cubicBezTo>
                  <a:cubicBezTo>
                    <a:pt x="21" y="6"/>
                    <a:pt x="19" y="6"/>
                    <a:pt x="19" y="5"/>
                  </a:cubicBezTo>
                  <a:cubicBezTo>
                    <a:pt x="18" y="5"/>
                    <a:pt x="15" y="7"/>
                    <a:pt x="15" y="5"/>
                  </a:cubicBezTo>
                  <a:cubicBezTo>
                    <a:pt x="13" y="6"/>
                    <a:pt x="12" y="7"/>
                    <a:pt x="10" y="7"/>
                  </a:cubicBezTo>
                  <a:cubicBezTo>
                    <a:pt x="6" y="7"/>
                    <a:pt x="6" y="6"/>
                    <a:pt x="3" y="7"/>
                  </a:cubicBezTo>
                  <a:cubicBezTo>
                    <a:pt x="5" y="6"/>
                    <a:pt x="5" y="5"/>
                    <a:pt x="4" y="3"/>
                  </a:cubicBezTo>
                  <a:cubicBezTo>
                    <a:pt x="2" y="3"/>
                    <a:pt x="2" y="3"/>
                    <a:pt x="2" y="4"/>
                  </a:cubicBezTo>
                  <a:cubicBezTo>
                    <a:pt x="0" y="4"/>
                    <a:pt x="1" y="2"/>
                    <a:pt x="1" y="1"/>
                  </a:cubicBezTo>
                  <a:cubicBezTo>
                    <a:pt x="2" y="1"/>
                    <a:pt x="2" y="1"/>
                    <a:pt x="3" y="2"/>
                  </a:cubicBezTo>
                  <a:cubicBezTo>
                    <a:pt x="3" y="1"/>
                    <a:pt x="8" y="2"/>
                    <a:pt x="9" y="1"/>
                  </a:cubicBezTo>
                  <a:cubicBezTo>
                    <a:pt x="10" y="1"/>
                    <a:pt x="9" y="2"/>
                    <a:pt x="10" y="2"/>
                  </a:cubicBezTo>
                  <a:cubicBezTo>
                    <a:pt x="13" y="3"/>
                    <a:pt x="17" y="0"/>
                    <a:pt x="18" y="3"/>
                  </a:cubicBezTo>
                  <a:cubicBezTo>
                    <a:pt x="20" y="3"/>
                    <a:pt x="21" y="2"/>
                    <a:pt x="20" y="1"/>
                  </a:cubicBezTo>
                  <a:cubicBezTo>
                    <a:pt x="23" y="1"/>
                    <a:pt x="26" y="1"/>
                    <a:pt x="30" y="1"/>
                  </a:cubicBezTo>
                  <a:cubicBezTo>
                    <a:pt x="31" y="1"/>
                    <a:pt x="31" y="2"/>
                    <a:pt x="31" y="1"/>
                  </a:cubicBezTo>
                  <a:cubicBezTo>
                    <a:pt x="33" y="2"/>
                    <a:pt x="31" y="4"/>
                    <a:pt x="35" y="3"/>
                  </a:cubicBezTo>
                  <a:cubicBezTo>
                    <a:pt x="35" y="3"/>
                    <a:pt x="34" y="3"/>
                    <a:pt x="34" y="4"/>
                  </a:cubicBezTo>
                  <a:cubicBezTo>
                    <a:pt x="36" y="4"/>
                    <a:pt x="39" y="4"/>
                    <a:pt x="39" y="3"/>
                  </a:cubicBezTo>
                  <a:cubicBezTo>
                    <a:pt x="40" y="4"/>
                    <a:pt x="41" y="5"/>
                    <a:pt x="45" y="4"/>
                  </a:cubicBezTo>
                  <a:cubicBezTo>
                    <a:pt x="44" y="5"/>
                    <a:pt x="45" y="5"/>
                    <a:pt x="46" y="5"/>
                  </a:cubicBezTo>
                  <a:cubicBezTo>
                    <a:pt x="47" y="5"/>
                    <a:pt x="46" y="6"/>
                    <a:pt x="47" y="6"/>
                  </a:cubicBezTo>
                  <a:cubicBezTo>
                    <a:pt x="49" y="6"/>
                    <a:pt x="48" y="6"/>
                    <a:pt x="48" y="7"/>
                  </a:cubicBezTo>
                  <a:cubicBezTo>
                    <a:pt x="49" y="7"/>
                    <a:pt x="50" y="7"/>
                    <a:pt x="50" y="7"/>
                  </a:cubicBezTo>
                  <a:cubicBezTo>
                    <a:pt x="51" y="7"/>
                    <a:pt x="50" y="7"/>
                    <a:pt x="50" y="8"/>
                  </a:cubicBezTo>
                  <a:cubicBezTo>
                    <a:pt x="50" y="8"/>
                    <a:pt x="52" y="7"/>
                    <a:pt x="52" y="8"/>
                  </a:cubicBezTo>
                  <a:cubicBezTo>
                    <a:pt x="53" y="8"/>
                    <a:pt x="52" y="9"/>
                    <a:pt x="53" y="9"/>
                  </a:cubicBezTo>
                  <a:cubicBezTo>
                    <a:pt x="55" y="9"/>
                    <a:pt x="56" y="8"/>
                    <a:pt x="56" y="9"/>
                  </a:cubicBezTo>
                  <a:cubicBezTo>
                    <a:pt x="57" y="10"/>
                    <a:pt x="54" y="10"/>
                    <a:pt x="53" y="10"/>
                  </a:cubicBezTo>
                  <a:cubicBezTo>
                    <a:pt x="53" y="10"/>
                    <a:pt x="53" y="11"/>
                    <a:pt x="53" y="11"/>
                  </a:cubicBezTo>
                  <a:cubicBezTo>
                    <a:pt x="51" y="11"/>
                    <a:pt x="46" y="10"/>
                    <a:pt x="43" y="11"/>
                  </a:cubicBezTo>
                  <a:cubicBezTo>
                    <a:pt x="42" y="9"/>
                    <a:pt x="43" y="9"/>
                    <a:pt x="43" y="8"/>
                  </a:cubicBezTo>
                  <a:cubicBezTo>
                    <a:pt x="42" y="6"/>
                    <a:pt x="36" y="6"/>
                    <a:pt x="33" y="7"/>
                  </a:cubicBezTo>
                  <a:cubicBezTo>
                    <a:pt x="32" y="7"/>
                    <a:pt x="33" y="8"/>
                    <a:pt x="32" y="9"/>
                  </a:cubicBezTo>
                  <a:cubicBezTo>
                    <a:pt x="32" y="9"/>
                    <a:pt x="31" y="8"/>
                    <a:pt x="30" y="9"/>
                  </a:cubicBezTo>
                  <a:cubicBezTo>
                    <a:pt x="30" y="9"/>
                    <a:pt x="30" y="10"/>
                    <a:pt x="28" y="10"/>
                  </a:cubicBezTo>
                  <a:cubicBezTo>
                    <a:pt x="28" y="10"/>
                    <a:pt x="29" y="10"/>
                    <a:pt x="29" y="10"/>
                  </a:cubicBezTo>
                  <a:cubicBezTo>
                    <a:pt x="29" y="11"/>
                    <a:pt x="28" y="10"/>
                    <a:pt x="26" y="11"/>
                  </a:cubicBezTo>
                  <a:cubicBezTo>
                    <a:pt x="25" y="12"/>
                    <a:pt x="26" y="12"/>
                    <a:pt x="26" y="13"/>
                  </a:cubicBezTo>
                  <a:cubicBezTo>
                    <a:pt x="23" y="14"/>
                    <a:pt x="14" y="14"/>
                    <a:pt x="14" y="12"/>
                  </a:cubicBezTo>
                  <a:cubicBezTo>
                    <a:pt x="15" y="12"/>
                    <a:pt x="16" y="11"/>
                    <a:pt x="17" y="11"/>
                  </a:cubicBezTo>
                  <a:cubicBezTo>
                    <a:pt x="19" y="11"/>
                    <a:pt x="19" y="11"/>
                    <a:pt x="20" y="11"/>
                  </a:cubicBezTo>
                  <a:cubicBezTo>
                    <a:pt x="20" y="10"/>
                    <a:pt x="18" y="10"/>
                    <a:pt x="19"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8" name="Freeform 101">
              <a:extLst>
                <a:ext uri="{FF2B5EF4-FFF2-40B4-BE49-F238E27FC236}">
                  <a16:creationId xmlns:a16="http://schemas.microsoft.com/office/drawing/2014/main" id="{8423668F-EEA8-4182-9726-068E6C3B3C35}"/>
                </a:ext>
              </a:extLst>
            </p:cNvPr>
            <p:cNvSpPr/>
            <p:nvPr/>
          </p:nvSpPr>
          <p:spPr bwMode="auto">
            <a:xfrm>
              <a:off x="2293938" y="3481388"/>
              <a:ext cx="101600" cy="26988"/>
            </a:xfrm>
            <a:custGeom>
              <a:avLst/>
              <a:gdLst>
                <a:gd name="T0" fmla="*/ 27 w 27"/>
                <a:gd name="T1" fmla="*/ 1 h 7"/>
                <a:gd name="T2" fmla="*/ 27 w 27"/>
                <a:gd name="T3" fmla="*/ 2 h 7"/>
                <a:gd name="T4" fmla="*/ 25 w 27"/>
                <a:gd name="T5" fmla="*/ 2 h 7"/>
                <a:gd name="T6" fmla="*/ 25 w 27"/>
                <a:gd name="T7" fmla="*/ 4 h 7"/>
                <a:gd name="T8" fmla="*/ 22 w 27"/>
                <a:gd name="T9" fmla="*/ 5 h 7"/>
                <a:gd name="T10" fmla="*/ 19 w 27"/>
                <a:gd name="T11" fmla="*/ 3 h 7"/>
                <a:gd name="T12" fmla="*/ 16 w 27"/>
                <a:gd name="T13" fmla="*/ 4 h 7"/>
                <a:gd name="T14" fmla="*/ 12 w 27"/>
                <a:gd name="T15" fmla="*/ 6 h 7"/>
                <a:gd name="T16" fmla="*/ 1 w 27"/>
                <a:gd name="T17" fmla="*/ 6 h 7"/>
                <a:gd name="T18" fmla="*/ 0 w 27"/>
                <a:gd name="T19" fmla="*/ 4 h 7"/>
                <a:gd name="T20" fmla="*/ 4 w 27"/>
                <a:gd name="T21" fmla="*/ 5 h 7"/>
                <a:gd name="T22" fmla="*/ 8 w 27"/>
                <a:gd name="T23" fmla="*/ 3 h 7"/>
                <a:gd name="T24" fmla="*/ 10 w 27"/>
                <a:gd name="T25" fmla="*/ 2 h 7"/>
                <a:gd name="T26" fmla="*/ 13 w 27"/>
                <a:gd name="T27" fmla="*/ 2 h 7"/>
                <a:gd name="T28" fmla="*/ 14 w 27"/>
                <a:gd name="T29" fmla="*/ 2 h 7"/>
                <a:gd name="T30" fmla="*/ 16 w 27"/>
                <a:gd name="T31" fmla="*/ 1 h 7"/>
                <a:gd name="T32" fmla="*/ 20 w 27"/>
                <a:gd name="T33" fmla="*/ 1 h 7"/>
                <a:gd name="T34" fmla="*/ 27 w 27"/>
                <a:gd name="T3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7">
                  <a:moveTo>
                    <a:pt x="27" y="1"/>
                  </a:moveTo>
                  <a:cubicBezTo>
                    <a:pt x="26" y="1"/>
                    <a:pt x="27" y="2"/>
                    <a:pt x="27" y="2"/>
                  </a:cubicBezTo>
                  <a:cubicBezTo>
                    <a:pt x="26" y="3"/>
                    <a:pt x="25" y="2"/>
                    <a:pt x="25" y="2"/>
                  </a:cubicBezTo>
                  <a:cubicBezTo>
                    <a:pt x="25" y="3"/>
                    <a:pt x="26" y="4"/>
                    <a:pt x="25" y="4"/>
                  </a:cubicBezTo>
                  <a:cubicBezTo>
                    <a:pt x="24" y="4"/>
                    <a:pt x="22" y="3"/>
                    <a:pt x="22" y="5"/>
                  </a:cubicBezTo>
                  <a:cubicBezTo>
                    <a:pt x="20" y="5"/>
                    <a:pt x="21" y="3"/>
                    <a:pt x="19" y="3"/>
                  </a:cubicBezTo>
                  <a:cubicBezTo>
                    <a:pt x="17" y="3"/>
                    <a:pt x="17" y="4"/>
                    <a:pt x="16" y="4"/>
                  </a:cubicBezTo>
                  <a:cubicBezTo>
                    <a:pt x="15" y="5"/>
                    <a:pt x="12" y="5"/>
                    <a:pt x="12" y="6"/>
                  </a:cubicBezTo>
                  <a:cubicBezTo>
                    <a:pt x="8" y="7"/>
                    <a:pt x="6" y="7"/>
                    <a:pt x="1" y="6"/>
                  </a:cubicBezTo>
                  <a:cubicBezTo>
                    <a:pt x="1" y="5"/>
                    <a:pt x="0" y="5"/>
                    <a:pt x="0" y="4"/>
                  </a:cubicBezTo>
                  <a:cubicBezTo>
                    <a:pt x="1" y="5"/>
                    <a:pt x="2" y="5"/>
                    <a:pt x="4" y="5"/>
                  </a:cubicBezTo>
                  <a:cubicBezTo>
                    <a:pt x="6" y="5"/>
                    <a:pt x="6" y="4"/>
                    <a:pt x="8" y="3"/>
                  </a:cubicBezTo>
                  <a:cubicBezTo>
                    <a:pt x="8" y="3"/>
                    <a:pt x="9" y="2"/>
                    <a:pt x="10" y="2"/>
                  </a:cubicBezTo>
                  <a:cubicBezTo>
                    <a:pt x="12" y="3"/>
                    <a:pt x="10" y="2"/>
                    <a:pt x="13" y="2"/>
                  </a:cubicBezTo>
                  <a:cubicBezTo>
                    <a:pt x="13" y="2"/>
                    <a:pt x="14" y="2"/>
                    <a:pt x="14" y="2"/>
                  </a:cubicBezTo>
                  <a:cubicBezTo>
                    <a:pt x="14" y="2"/>
                    <a:pt x="16" y="1"/>
                    <a:pt x="16" y="1"/>
                  </a:cubicBezTo>
                  <a:cubicBezTo>
                    <a:pt x="17" y="1"/>
                    <a:pt x="19" y="1"/>
                    <a:pt x="20" y="1"/>
                  </a:cubicBezTo>
                  <a:cubicBezTo>
                    <a:pt x="21" y="1"/>
                    <a:pt x="24"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9" name="Freeform 102">
              <a:extLst>
                <a:ext uri="{FF2B5EF4-FFF2-40B4-BE49-F238E27FC236}">
                  <a16:creationId xmlns:a16="http://schemas.microsoft.com/office/drawing/2014/main" id="{BD08FD08-0D45-4E64-8898-C9EBB6ECE736}"/>
                </a:ext>
              </a:extLst>
            </p:cNvPr>
            <p:cNvSpPr/>
            <p:nvPr/>
          </p:nvSpPr>
          <p:spPr bwMode="auto">
            <a:xfrm>
              <a:off x="2571750" y="3492500"/>
              <a:ext cx="104775" cy="26988"/>
            </a:xfrm>
            <a:custGeom>
              <a:avLst/>
              <a:gdLst>
                <a:gd name="T0" fmla="*/ 25 w 28"/>
                <a:gd name="T1" fmla="*/ 0 h 7"/>
                <a:gd name="T2" fmla="*/ 28 w 28"/>
                <a:gd name="T3" fmla="*/ 5 h 7"/>
                <a:gd name="T4" fmla="*/ 26 w 28"/>
                <a:gd name="T5" fmla="*/ 4 h 7"/>
                <a:gd name="T6" fmla="*/ 26 w 28"/>
                <a:gd name="T7" fmla="*/ 6 h 7"/>
                <a:gd name="T8" fmla="*/ 22 w 28"/>
                <a:gd name="T9" fmla="*/ 6 h 7"/>
                <a:gd name="T10" fmla="*/ 21 w 28"/>
                <a:gd name="T11" fmla="*/ 7 h 7"/>
                <a:gd name="T12" fmla="*/ 18 w 28"/>
                <a:gd name="T13" fmla="*/ 7 h 7"/>
                <a:gd name="T14" fmla="*/ 18 w 28"/>
                <a:gd name="T15" fmla="*/ 5 h 7"/>
                <a:gd name="T16" fmla="*/ 8 w 28"/>
                <a:gd name="T17" fmla="*/ 4 h 7"/>
                <a:gd name="T18" fmla="*/ 0 w 28"/>
                <a:gd name="T19" fmla="*/ 2 h 7"/>
                <a:gd name="T20" fmla="*/ 1 w 28"/>
                <a:gd name="T21" fmla="*/ 1 h 7"/>
                <a:gd name="T22" fmla="*/ 3 w 28"/>
                <a:gd name="T23" fmla="*/ 1 h 7"/>
                <a:gd name="T24" fmla="*/ 8 w 28"/>
                <a:gd name="T25" fmla="*/ 2 h 7"/>
                <a:gd name="T26" fmla="*/ 10 w 28"/>
                <a:gd name="T27" fmla="*/ 2 h 7"/>
                <a:gd name="T28" fmla="*/ 11 w 28"/>
                <a:gd name="T29" fmla="*/ 3 h 7"/>
                <a:gd name="T30" fmla="*/ 12 w 28"/>
                <a:gd name="T31" fmla="*/ 1 h 7"/>
                <a:gd name="T32" fmla="*/ 14 w 28"/>
                <a:gd name="T33" fmla="*/ 2 h 7"/>
                <a:gd name="T34" fmla="*/ 25 w 28"/>
                <a:gd name="T3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7">
                  <a:moveTo>
                    <a:pt x="25" y="0"/>
                  </a:moveTo>
                  <a:cubicBezTo>
                    <a:pt x="24" y="3"/>
                    <a:pt x="28" y="3"/>
                    <a:pt x="28" y="5"/>
                  </a:cubicBezTo>
                  <a:cubicBezTo>
                    <a:pt x="28" y="5"/>
                    <a:pt x="26" y="4"/>
                    <a:pt x="26" y="4"/>
                  </a:cubicBezTo>
                  <a:cubicBezTo>
                    <a:pt x="26" y="5"/>
                    <a:pt x="26" y="6"/>
                    <a:pt x="26" y="6"/>
                  </a:cubicBezTo>
                  <a:cubicBezTo>
                    <a:pt x="25" y="6"/>
                    <a:pt x="23" y="6"/>
                    <a:pt x="22" y="6"/>
                  </a:cubicBezTo>
                  <a:cubicBezTo>
                    <a:pt x="22" y="6"/>
                    <a:pt x="22" y="7"/>
                    <a:pt x="21" y="7"/>
                  </a:cubicBezTo>
                  <a:cubicBezTo>
                    <a:pt x="20" y="7"/>
                    <a:pt x="19" y="7"/>
                    <a:pt x="18" y="7"/>
                  </a:cubicBezTo>
                  <a:cubicBezTo>
                    <a:pt x="17" y="6"/>
                    <a:pt x="17" y="6"/>
                    <a:pt x="18" y="5"/>
                  </a:cubicBezTo>
                  <a:cubicBezTo>
                    <a:pt x="15" y="6"/>
                    <a:pt x="12" y="4"/>
                    <a:pt x="8" y="4"/>
                  </a:cubicBezTo>
                  <a:cubicBezTo>
                    <a:pt x="7" y="3"/>
                    <a:pt x="3" y="3"/>
                    <a:pt x="0" y="2"/>
                  </a:cubicBezTo>
                  <a:cubicBezTo>
                    <a:pt x="1" y="2"/>
                    <a:pt x="1" y="1"/>
                    <a:pt x="1" y="1"/>
                  </a:cubicBezTo>
                  <a:cubicBezTo>
                    <a:pt x="3" y="1"/>
                    <a:pt x="3" y="1"/>
                    <a:pt x="3" y="1"/>
                  </a:cubicBezTo>
                  <a:cubicBezTo>
                    <a:pt x="5" y="2"/>
                    <a:pt x="7" y="2"/>
                    <a:pt x="8" y="2"/>
                  </a:cubicBezTo>
                  <a:cubicBezTo>
                    <a:pt x="8" y="3"/>
                    <a:pt x="10" y="2"/>
                    <a:pt x="10" y="2"/>
                  </a:cubicBezTo>
                  <a:cubicBezTo>
                    <a:pt x="11" y="3"/>
                    <a:pt x="10" y="4"/>
                    <a:pt x="11" y="3"/>
                  </a:cubicBezTo>
                  <a:cubicBezTo>
                    <a:pt x="14" y="3"/>
                    <a:pt x="10" y="2"/>
                    <a:pt x="12" y="1"/>
                  </a:cubicBezTo>
                  <a:cubicBezTo>
                    <a:pt x="14" y="1"/>
                    <a:pt x="14" y="2"/>
                    <a:pt x="14" y="2"/>
                  </a:cubicBezTo>
                  <a:cubicBezTo>
                    <a:pt x="18" y="2"/>
                    <a:pt x="19"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0" name="Freeform 103">
              <a:extLst>
                <a:ext uri="{FF2B5EF4-FFF2-40B4-BE49-F238E27FC236}">
                  <a16:creationId xmlns:a16="http://schemas.microsoft.com/office/drawing/2014/main" id="{1E343A6B-8FFF-47DE-BB85-0B2BC4207278}"/>
                </a:ext>
              </a:extLst>
            </p:cNvPr>
            <p:cNvSpPr/>
            <p:nvPr/>
          </p:nvSpPr>
          <p:spPr bwMode="auto">
            <a:xfrm>
              <a:off x="2376488" y="3492500"/>
              <a:ext cx="184150" cy="34925"/>
            </a:xfrm>
            <a:custGeom>
              <a:avLst/>
              <a:gdLst>
                <a:gd name="T0" fmla="*/ 22 w 49"/>
                <a:gd name="T1" fmla="*/ 3 h 9"/>
                <a:gd name="T2" fmla="*/ 31 w 49"/>
                <a:gd name="T3" fmla="*/ 5 h 9"/>
                <a:gd name="T4" fmla="*/ 31 w 49"/>
                <a:gd name="T5" fmla="*/ 3 h 9"/>
                <a:gd name="T6" fmla="*/ 28 w 49"/>
                <a:gd name="T7" fmla="*/ 1 h 9"/>
                <a:gd name="T8" fmla="*/ 35 w 49"/>
                <a:gd name="T9" fmla="*/ 0 h 9"/>
                <a:gd name="T10" fmla="*/ 37 w 49"/>
                <a:gd name="T11" fmla="*/ 1 h 9"/>
                <a:gd name="T12" fmla="*/ 37 w 49"/>
                <a:gd name="T13" fmla="*/ 2 h 9"/>
                <a:gd name="T14" fmla="*/ 41 w 49"/>
                <a:gd name="T15" fmla="*/ 4 h 9"/>
                <a:gd name="T16" fmla="*/ 44 w 49"/>
                <a:gd name="T17" fmla="*/ 3 h 9"/>
                <a:gd name="T18" fmla="*/ 47 w 49"/>
                <a:gd name="T19" fmla="*/ 4 h 9"/>
                <a:gd name="T20" fmla="*/ 48 w 49"/>
                <a:gd name="T21" fmla="*/ 5 h 9"/>
                <a:gd name="T22" fmla="*/ 47 w 49"/>
                <a:gd name="T23" fmla="*/ 7 h 9"/>
                <a:gd name="T24" fmla="*/ 41 w 49"/>
                <a:gd name="T25" fmla="*/ 7 h 9"/>
                <a:gd name="T26" fmla="*/ 37 w 49"/>
                <a:gd name="T27" fmla="*/ 7 h 9"/>
                <a:gd name="T28" fmla="*/ 28 w 49"/>
                <a:gd name="T29" fmla="*/ 8 h 9"/>
                <a:gd name="T30" fmla="*/ 26 w 49"/>
                <a:gd name="T31" fmla="*/ 8 h 9"/>
                <a:gd name="T32" fmla="*/ 24 w 49"/>
                <a:gd name="T33" fmla="*/ 8 h 9"/>
                <a:gd name="T34" fmla="*/ 14 w 49"/>
                <a:gd name="T35" fmla="*/ 9 h 9"/>
                <a:gd name="T36" fmla="*/ 23 w 49"/>
                <a:gd name="T37" fmla="*/ 8 h 9"/>
                <a:gd name="T38" fmla="*/ 18 w 49"/>
                <a:gd name="T39" fmla="*/ 7 h 9"/>
                <a:gd name="T40" fmla="*/ 14 w 49"/>
                <a:gd name="T41" fmla="*/ 6 h 9"/>
                <a:gd name="T42" fmla="*/ 10 w 49"/>
                <a:gd name="T43" fmla="*/ 7 h 9"/>
                <a:gd name="T44" fmla="*/ 7 w 49"/>
                <a:gd name="T45" fmla="*/ 6 h 9"/>
                <a:gd name="T46" fmla="*/ 0 w 49"/>
                <a:gd name="T47" fmla="*/ 6 h 9"/>
                <a:gd name="T48" fmla="*/ 2 w 49"/>
                <a:gd name="T49" fmla="*/ 5 h 9"/>
                <a:gd name="T50" fmla="*/ 3 w 49"/>
                <a:gd name="T51" fmla="*/ 3 h 9"/>
                <a:gd name="T52" fmla="*/ 7 w 49"/>
                <a:gd name="T53" fmla="*/ 3 h 9"/>
                <a:gd name="T54" fmla="*/ 6 w 49"/>
                <a:gd name="T55" fmla="*/ 2 h 9"/>
                <a:gd name="T56" fmla="*/ 8 w 49"/>
                <a:gd name="T57" fmla="*/ 2 h 9"/>
                <a:gd name="T58" fmla="*/ 11 w 49"/>
                <a:gd name="T59" fmla="*/ 1 h 9"/>
                <a:gd name="T60" fmla="*/ 16 w 49"/>
                <a:gd name="T61" fmla="*/ 2 h 9"/>
                <a:gd name="T62" fmla="*/ 17 w 49"/>
                <a:gd name="T63" fmla="*/ 3 h 9"/>
                <a:gd name="T64" fmla="*/ 19 w 49"/>
                <a:gd name="T65" fmla="*/ 3 h 9"/>
                <a:gd name="T66" fmla="*/ 19 w 49"/>
                <a:gd name="T67" fmla="*/ 4 h 9"/>
                <a:gd name="T68" fmla="*/ 22 w 49"/>
                <a:gd name="T6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9">
                  <a:moveTo>
                    <a:pt x="22" y="3"/>
                  </a:moveTo>
                  <a:cubicBezTo>
                    <a:pt x="20" y="5"/>
                    <a:pt x="30" y="4"/>
                    <a:pt x="31" y="5"/>
                  </a:cubicBezTo>
                  <a:cubicBezTo>
                    <a:pt x="33" y="3"/>
                    <a:pt x="25" y="3"/>
                    <a:pt x="31" y="3"/>
                  </a:cubicBezTo>
                  <a:cubicBezTo>
                    <a:pt x="33" y="1"/>
                    <a:pt x="27" y="3"/>
                    <a:pt x="28" y="1"/>
                  </a:cubicBezTo>
                  <a:cubicBezTo>
                    <a:pt x="32" y="1"/>
                    <a:pt x="32" y="0"/>
                    <a:pt x="35" y="0"/>
                  </a:cubicBezTo>
                  <a:cubicBezTo>
                    <a:pt x="35" y="1"/>
                    <a:pt x="37" y="1"/>
                    <a:pt x="37" y="1"/>
                  </a:cubicBezTo>
                  <a:cubicBezTo>
                    <a:pt x="38" y="2"/>
                    <a:pt x="37" y="2"/>
                    <a:pt x="37" y="2"/>
                  </a:cubicBezTo>
                  <a:cubicBezTo>
                    <a:pt x="38" y="3"/>
                    <a:pt x="40" y="3"/>
                    <a:pt x="41" y="4"/>
                  </a:cubicBezTo>
                  <a:cubicBezTo>
                    <a:pt x="42" y="4"/>
                    <a:pt x="42" y="3"/>
                    <a:pt x="44" y="3"/>
                  </a:cubicBezTo>
                  <a:cubicBezTo>
                    <a:pt x="46" y="3"/>
                    <a:pt x="47" y="3"/>
                    <a:pt x="47" y="4"/>
                  </a:cubicBezTo>
                  <a:cubicBezTo>
                    <a:pt x="47" y="4"/>
                    <a:pt x="49" y="5"/>
                    <a:pt x="48" y="5"/>
                  </a:cubicBezTo>
                  <a:cubicBezTo>
                    <a:pt x="47" y="5"/>
                    <a:pt x="48" y="5"/>
                    <a:pt x="47" y="7"/>
                  </a:cubicBezTo>
                  <a:cubicBezTo>
                    <a:pt x="45" y="6"/>
                    <a:pt x="43" y="7"/>
                    <a:pt x="41" y="7"/>
                  </a:cubicBezTo>
                  <a:cubicBezTo>
                    <a:pt x="40" y="7"/>
                    <a:pt x="39" y="7"/>
                    <a:pt x="37" y="7"/>
                  </a:cubicBezTo>
                  <a:cubicBezTo>
                    <a:pt x="35" y="7"/>
                    <a:pt x="31" y="7"/>
                    <a:pt x="28" y="8"/>
                  </a:cubicBezTo>
                  <a:cubicBezTo>
                    <a:pt x="28" y="8"/>
                    <a:pt x="27" y="8"/>
                    <a:pt x="26" y="8"/>
                  </a:cubicBezTo>
                  <a:cubicBezTo>
                    <a:pt x="26" y="8"/>
                    <a:pt x="25" y="8"/>
                    <a:pt x="24" y="8"/>
                  </a:cubicBezTo>
                  <a:cubicBezTo>
                    <a:pt x="22" y="8"/>
                    <a:pt x="17" y="9"/>
                    <a:pt x="14" y="9"/>
                  </a:cubicBezTo>
                  <a:cubicBezTo>
                    <a:pt x="14" y="7"/>
                    <a:pt x="19" y="8"/>
                    <a:pt x="23" y="8"/>
                  </a:cubicBezTo>
                  <a:cubicBezTo>
                    <a:pt x="23" y="6"/>
                    <a:pt x="19" y="7"/>
                    <a:pt x="18" y="7"/>
                  </a:cubicBezTo>
                  <a:cubicBezTo>
                    <a:pt x="16" y="7"/>
                    <a:pt x="15" y="6"/>
                    <a:pt x="14" y="6"/>
                  </a:cubicBezTo>
                  <a:cubicBezTo>
                    <a:pt x="12" y="5"/>
                    <a:pt x="11" y="7"/>
                    <a:pt x="10" y="7"/>
                  </a:cubicBezTo>
                  <a:cubicBezTo>
                    <a:pt x="8" y="7"/>
                    <a:pt x="8" y="6"/>
                    <a:pt x="7" y="6"/>
                  </a:cubicBezTo>
                  <a:cubicBezTo>
                    <a:pt x="4" y="6"/>
                    <a:pt x="1" y="7"/>
                    <a:pt x="0" y="6"/>
                  </a:cubicBezTo>
                  <a:cubicBezTo>
                    <a:pt x="0" y="5"/>
                    <a:pt x="1" y="5"/>
                    <a:pt x="2" y="5"/>
                  </a:cubicBezTo>
                  <a:cubicBezTo>
                    <a:pt x="2" y="5"/>
                    <a:pt x="2" y="3"/>
                    <a:pt x="3" y="3"/>
                  </a:cubicBezTo>
                  <a:cubicBezTo>
                    <a:pt x="4" y="3"/>
                    <a:pt x="6" y="3"/>
                    <a:pt x="7" y="3"/>
                  </a:cubicBezTo>
                  <a:cubicBezTo>
                    <a:pt x="7" y="3"/>
                    <a:pt x="3" y="2"/>
                    <a:pt x="6" y="2"/>
                  </a:cubicBezTo>
                  <a:cubicBezTo>
                    <a:pt x="6" y="2"/>
                    <a:pt x="7" y="2"/>
                    <a:pt x="8" y="2"/>
                  </a:cubicBezTo>
                  <a:cubicBezTo>
                    <a:pt x="9" y="2"/>
                    <a:pt x="10" y="1"/>
                    <a:pt x="11" y="1"/>
                  </a:cubicBezTo>
                  <a:cubicBezTo>
                    <a:pt x="11" y="1"/>
                    <a:pt x="15" y="2"/>
                    <a:pt x="16" y="2"/>
                  </a:cubicBezTo>
                  <a:cubicBezTo>
                    <a:pt x="16" y="2"/>
                    <a:pt x="16" y="3"/>
                    <a:pt x="17" y="3"/>
                  </a:cubicBezTo>
                  <a:cubicBezTo>
                    <a:pt x="17" y="3"/>
                    <a:pt x="18" y="3"/>
                    <a:pt x="19" y="3"/>
                  </a:cubicBezTo>
                  <a:cubicBezTo>
                    <a:pt x="19" y="3"/>
                    <a:pt x="17" y="5"/>
                    <a:pt x="19" y="4"/>
                  </a:cubicBezTo>
                  <a:cubicBezTo>
                    <a:pt x="19" y="4"/>
                    <a:pt x="20" y="3"/>
                    <a:pt x="2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1" name="Freeform 104">
              <a:extLst>
                <a:ext uri="{FF2B5EF4-FFF2-40B4-BE49-F238E27FC236}">
                  <a16:creationId xmlns:a16="http://schemas.microsoft.com/office/drawing/2014/main" id="{F54AADB0-70F6-49D2-B67E-0766C7D0E3CC}"/>
                </a:ext>
              </a:extLst>
            </p:cNvPr>
            <p:cNvSpPr/>
            <p:nvPr/>
          </p:nvSpPr>
          <p:spPr bwMode="auto">
            <a:xfrm>
              <a:off x="2249488" y="3527425"/>
              <a:ext cx="146050" cy="47625"/>
            </a:xfrm>
            <a:custGeom>
              <a:avLst/>
              <a:gdLst>
                <a:gd name="T0" fmla="*/ 5 w 39"/>
                <a:gd name="T1" fmla="*/ 1 h 13"/>
                <a:gd name="T2" fmla="*/ 22 w 39"/>
                <a:gd name="T3" fmla="*/ 1 h 13"/>
                <a:gd name="T4" fmla="*/ 24 w 39"/>
                <a:gd name="T5" fmla="*/ 1 h 13"/>
                <a:gd name="T6" fmla="*/ 28 w 39"/>
                <a:gd name="T7" fmla="*/ 2 h 13"/>
                <a:gd name="T8" fmla="*/ 32 w 39"/>
                <a:gd name="T9" fmla="*/ 2 h 13"/>
                <a:gd name="T10" fmla="*/ 33 w 39"/>
                <a:gd name="T11" fmla="*/ 2 h 13"/>
                <a:gd name="T12" fmla="*/ 39 w 39"/>
                <a:gd name="T13" fmla="*/ 4 h 13"/>
                <a:gd name="T14" fmla="*/ 30 w 39"/>
                <a:gd name="T15" fmla="*/ 5 h 13"/>
                <a:gd name="T16" fmla="*/ 29 w 39"/>
                <a:gd name="T17" fmla="*/ 6 h 13"/>
                <a:gd name="T18" fmla="*/ 27 w 39"/>
                <a:gd name="T19" fmla="*/ 6 h 13"/>
                <a:gd name="T20" fmla="*/ 26 w 39"/>
                <a:gd name="T21" fmla="*/ 6 h 13"/>
                <a:gd name="T22" fmla="*/ 27 w 39"/>
                <a:gd name="T23" fmla="*/ 7 h 13"/>
                <a:gd name="T24" fmla="*/ 25 w 39"/>
                <a:gd name="T25" fmla="*/ 7 h 13"/>
                <a:gd name="T26" fmla="*/ 25 w 39"/>
                <a:gd name="T27" fmla="*/ 8 h 13"/>
                <a:gd name="T28" fmla="*/ 23 w 39"/>
                <a:gd name="T29" fmla="*/ 8 h 13"/>
                <a:gd name="T30" fmla="*/ 21 w 39"/>
                <a:gd name="T31" fmla="*/ 9 h 13"/>
                <a:gd name="T32" fmla="*/ 21 w 39"/>
                <a:gd name="T33" fmla="*/ 11 h 13"/>
                <a:gd name="T34" fmla="*/ 9 w 39"/>
                <a:gd name="T35" fmla="*/ 12 h 13"/>
                <a:gd name="T36" fmla="*/ 0 w 39"/>
                <a:gd name="T37" fmla="*/ 9 h 13"/>
                <a:gd name="T38" fmla="*/ 3 w 39"/>
                <a:gd name="T39" fmla="*/ 8 h 13"/>
                <a:gd name="T40" fmla="*/ 4 w 39"/>
                <a:gd name="T41" fmla="*/ 7 h 13"/>
                <a:gd name="T42" fmla="*/ 3 w 39"/>
                <a:gd name="T43" fmla="*/ 6 h 13"/>
                <a:gd name="T44" fmla="*/ 5 w 39"/>
                <a:gd name="T45" fmla="*/ 5 h 13"/>
                <a:gd name="T46" fmla="*/ 7 w 39"/>
                <a:gd name="T47" fmla="*/ 3 h 13"/>
                <a:gd name="T48" fmla="*/ 5 w 39"/>
                <a:gd name="T4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13">
                  <a:moveTo>
                    <a:pt x="5" y="1"/>
                  </a:moveTo>
                  <a:cubicBezTo>
                    <a:pt x="11" y="1"/>
                    <a:pt x="18" y="0"/>
                    <a:pt x="22" y="1"/>
                  </a:cubicBezTo>
                  <a:cubicBezTo>
                    <a:pt x="22" y="1"/>
                    <a:pt x="24" y="1"/>
                    <a:pt x="24" y="1"/>
                  </a:cubicBezTo>
                  <a:cubicBezTo>
                    <a:pt x="25" y="2"/>
                    <a:pt x="27" y="1"/>
                    <a:pt x="28" y="2"/>
                  </a:cubicBezTo>
                  <a:cubicBezTo>
                    <a:pt x="30" y="3"/>
                    <a:pt x="28" y="1"/>
                    <a:pt x="32" y="2"/>
                  </a:cubicBezTo>
                  <a:cubicBezTo>
                    <a:pt x="32" y="2"/>
                    <a:pt x="32" y="2"/>
                    <a:pt x="33" y="2"/>
                  </a:cubicBezTo>
                  <a:cubicBezTo>
                    <a:pt x="34" y="2"/>
                    <a:pt x="39" y="3"/>
                    <a:pt x="39" y="4"/>
                  </a:cubicBezTo>
                  <a:cubicBezTo>
                    <a:pt x="35" y="4"/>
                    <a:pt x="32" y="5"/>
                    <a:pt x="30" y="5"/>
                  </a:cubicBezTo>
                  <a:cubicBezTo>
                    <a:pt x="29" y="5"/>
                    <a:pt x="29" y="6"/>
                    <a:pt x="29" y="6"/>
                  </a:cubicBezTo>
                  <a:cubicBezTo>
                    <a:pt x="28" y="6"/>
                    <a:pt x="27" y="5"/>
                    <a:pt x="27" y="6"/>
                  </a:cubicBezTo>
                  <a:cubicBezTo>
                    <a:pt x="27" y="5"/>
                    <a:pt x="26" y="6"/>
                    <a:pt x="26" y="6"/>
                  </a:cubicBezTo>
                  <a:cubicBezTo>
                    <a:pt x="26" y="6"/>
                    <a:pt x="27" y="7"/>
                    <a:pt x="27" y="7"/>
                  </a:cubicBezTo>
                  <a:cubicBezTo>
                    <a:pt x="26" y="7"/>
                    <a:pt x="25" y="7"/>
                    <a:pt x="25" y="7"/>
                  </a:cubicBezTo>
                  <a:cubicBezTo>
                    <a:pt x="25" y="7"/>
                    <a:pt x="25" y="8"/>
                    <a:pt x="25" y="8"/>
                  </a:cubicBezTo>
                  <a:cubicBezTo>
                    <a:pt x="24" y="8"/>
                    <a:pt x="23" y="8"/>
                    <a:pt x="23" y="8"/>
                  </a:cubicBezTo>
                  <a:cubicBezTo>
                    <a:pt x="22" y="8"/>
                    <a:pt x="22" y="9"/>
                    <a:pt x="21" y="9"/>
                  </a:cubicBezTo>
                  <a:cubicBezTo>
                    <a:pt x="21" y="10"/>
                    <a:pt x="21" y="10"/>
                    <a:pt x="21" y="11"/>
                  </a:cubicBezTo>
                  <a:cubicBezTo>
                    <a:pt x="16" y="11"/>
                    <a:pt x="17" y="13"/>
                    <a:pt x="9" y="12"/>
                  </a:cubicBezTo>
                  <a:cubicBezTo>
                    <a:pt x="10" y="9"/>
                    <a:pt x="4" y="10"/>
                    <a:pt x="0" y="9"/>
                  </a:cubicBezTo>
                  <a:cubicBezTo>
                    <a:pt x="0" y="9"/>
                    <a:pt x="2" y="9"/>
                    <a:pt x="3" y="8"/>
                  </a:cubicBezTo>
                  <a:cubicBezTo>
                    <a:pt x="3" y="8"/>
                    <a:pt x="1" y="7"/>
                    <a:pt x="4" y="7"/>
                  </a:cubicBezTo>
                  <a:cubicBezTo>
                    <a:pt x="4" y="7"/>
                    <a:pt x="3" y="6"/>
                    <a:pt x="3" y="6"/>
                  </a:cubicBezTo>
                  <a:cubicBezTo>
                    <a:pt x="5" y="6"/>
                    <a:pt x="5" y="6"/>
                    <a:pt x="5" y="5"/>
                  </a:cubicBezTo>
                  <a:cubicBezTo>
                    <a:pt x="5" y="4"/>
                    <a:pt x="7" y="5"/>
                    <a:pt x="7" y="3"/>
                  </a:cubicBezTo>
                  <a:cubicBezTo>
                    <a:pt x="8" y="2"/>
                    <a:pt x="4" y="3"/>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2" name="Freeform 105">
              <a:extLst>
                <a:ext uri="{FF2B5EF4-FFF2-40B4-BE49-F238E27FC236}">
                  <a16:creationId xmlns:a16="http://schemas.microsoft.com/office/drawing/2014/main" id="{E6FA349A-92E2-4D27-A844-1C32AFDBEB10}"/>
                </a:ext>
              </a:extLst>
            </p:cNvPr>
            <p:cNvSpPr/>
            <p:nvPr/>
          </p:nvSpPr>
          <p:spPr bwMode="auto">
            <a:xfrm>
              <a:off x="2541588" y="3538538"/>
              <a:ext cx="30163" cy="11113"/>
            </a:xfrm>
            <a:custGeom>
              <a:avLst/>
              <a:gdLst>
                <a:gd name="T0" fmla="*/ 1 w 8"/>
                <a:gd name="T1" fmla="*/ 0 h 3"/>
                <a:gd name="T2" fmla="*/ 7 w 8"/>
                <a:gd name="T3" fmla="*/ 0 h 3"/>
                <a:gd name="T4" fmla="*/ 8 w 8"/>
                <a:gd name="T5" fmla="*/ 2 h 3"/>
                <a:gd name="T6" fmla="*/ 6 w 8"/>
                <a:gd name="T7" fmla="*/ 3 h 3"/>
                <a:gd name="T8" fmla="*/ 0 w 8"/>
                <a:gd name="T9" fmla="*/ 2 h 3"/>
                <a:gd name="T10" fmla="*/ 1 w 8"/>
                <a:gd name="T11" fmla="*/ 0 h 3"/>
              </a:gdLst>
              <a:ahLst/>
              <a:cxnLst>
                <a:cxn ang="0">
                  <a:pos x="T0" y="T1"/>
                </a:cxn>
                <a:cxn ang="0">
                  <a:pos x="T2" y="T3"/>
                </a:cxn>
                <a:cxn ang="0">
                  <a:pos x="T4" y="T5"/>
                </a:cxn>
                <a:cxn ang="0">
                  <a:pos x="T6" y="T7"/>
                </a:cxn>
                <a:cxn ang="0">
                  <a:pos x="T8" y="T9"/>
                </a:cxn>
                <a:cxn ang="0">
                  <a:pos x="T10" y="T11"/>
                </a:cxn>
              </a:cxnLst>
              <a:rect l="0" t="0" r="r" b="b"/>
              <a:pathLst>
                <a:path w="8" h="3">
                  <a:moveTo>
                    <a:pt x="1" y="0"/>
                  </a:moveTo>
                  <a:cubicBezTo>
                    <a:pt x="3" y="0"/>
                    <a:pt x="5" y="0"/>
                    <a:pt x="7" y="0"/>
                  </a:cubicBezTo>
                  <a:cubicBezTo>
                    <a:pt x="7" y="1"/>
                    <a:pt x="8" y="1"/>
                    <a:pt x="8" y="2"/>
                  </a:cubicBezTo>
                  <a:cubicBezTo>
                    <a:pt x="7" y="2"/>
                    <a:pt x="6" y="2"/>
                    <a:pt x="6" y="3"/>
                  </a:cubicBezTo>
                  <a:cubicBezTo>
                    <a:pt x="5" y="2"/>
                    <a:pt x="4" y="1"/>
                    <a:pt x="0" y="2"/>
                  </a:cubicBezTo>
                  <a:cubicBezTo>
                    <a:pt x="1"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3" name="Freeform 106">
              <a:extLst>
                <a:ext uri="{FF2B5EF4-FFF2-40B4-BE49-F238E27FC236}">
                  <a16:creationId xmlns:a16="http://schemas.microsoft.com/office/drawing/2014/main" id="{C17F2F1F-5275-46F3-9C1B-D974BF0DED7E}"/>
                </a:ext>
              </a:extLst>
            </p:cNvPr>
            <p:cNvSpPr/>
            <p:nvPr/>
          </p:nvSpPr>
          <p:spPr bwMode="auto">
            <a:xfrm>
              <a:off x="2703513" y="3533775"/>
              <a:ext cx="74613" cy="23813"/>
            </a:xfrm>
            <a:custGeom>
              <a:avLst/>
              <a:gdLst>
                <a:gd name="T0" fmla="*/ 18 w 20"/>
                <a:gd name="T1" fmla="*/ 0 h 6"/>
                <a:gd name="T2" fmla="*/ 19 w 20"/>
                <a:gd name="T3" fmla="*/ 3 h 6"/>
                <a:gd name="T4" fmla="*/ 17 w 20"/>
                <a:gd name="T5" fmla="*/ 4 h 6"/>
                <a:gd name="T6" fmla="*/ 12 w 20"/>
                <a:gd name="T7" fmla="*/ 4 h 6"/>
                <a:gd name="T8" fmla="*/ 4 w 20"/>
                <a:gd name="T9" fmla="*/ 6 h 6"/>
                <a:gd name="T10" fmla="*/ 3 w 20"/>
                <a:gd name="T11" fmla="*/ 5 h 6"/>
                <a:gd name="T12" fmla="*/ 1 w 20"/>
                <a:gd name="T13" fmla="*/ 4 h 6"/>
                <a:gd name="T14" fmla="*/ 1 w 20"/>
                <a:gd name="T15" fmla="*/ 1 h 6"/>
                <a:gd name="T16" fmla="*/ 3 w 20"/>
                <a:gd name="T17" fmla="*/ 0 h 6"/>
                <a:gd name="T18" fmla="*/ 6 w 20"/>
                <a:gd name="T19" fmla="*/ 0 h 6"/>
                <a:gd name="T20" fmla="*/ 14 w 20"/>
                <a:gd name="T21" fmla="*/ 1 h 6"/>
                <a:gd name="T22" fmla="*/ 18 w 20"/>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6">
                  <a:moveTo>
                    <a:pt x="18" y="0"/>
                  </a:moveTo>
                  <a:cubicBezTo>
                    <a:pt x="20" y="0"/>
                    <a:pt x="18" y="2"/>
                    <a:pt x="19" y="3"/>
                  </a:cubicBezTo>
                  <a:cubicBezTo>
                    <a:pt x="17" y="2"/>
                    <a:pt x="17" y="3"/>
                    <a:pt x="17" y="4"/>
                  </a:cubicBezTo>
                  <a:cubicBezTo>
                    <a:pt x="14" y="3"/>
                    <a:pt x="13" y="5"/>
                    <a:pt x="12" y="4"/>
                  </a:cubicBezTo>
                  <a:cubicBezTo>
                    <a:pt x="10" y="5"/>
                    <a:pt x="8" y="6"/>
                    <a:pt x="4" y="6"/>
                  </a:cubicBezTo>
                  <a:cubicBezTo>
                    <a:pt x="3" y="6"/>
                    <a:pt x="3" y="5"/>
                    <a:pt x="3" y="5"/>
                  </a:cubicBezTo>
                  <a:cubicBezTo>
                    <a:pt x="2" y="4"/>
                    <a:pt x="1" y="4"/>
                    <a:pt x="1" y="4"/>
                  </a:cubicBezTo>
                  <a:cubicBezTo>
                    <a:pt x="0" y="3"/>
                    <a:pt x="1" y="2"/>
                    <a:pt x="1" y="1"/>
                  </a:cubicBezTo>
                  <a:cubicBezTo>
                    <a:pt x="3" y="1"/>
                    <a:pt x="3" y="1"/>
                    <a:pt x="3" y="0"/>
                  </a:cubicBezTo>
                  <a:cubicBezTo>
                    <a:pt x="4" y="0"/>
                    <a:pt x="6" y="0"/>
                    <a:pt x="6" y="0"/>
                  </a:cubicBezTo>
                  <a:cubicBezTo>
                    <a:pt x="7" y="1"/>
                    <a:pt x="12" y="0"/>
                    <a:pt x="14" y="1"/>
                  </a:cubicBezTo>
                  <a:cubicBezTo>
                    <a:pt x="15" y="1"/>
                    <a:pt x="18" y="1"/>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4" name="Freeform 107">
              <a:extLst>
                <a:ext uri="{FF2B5EF4-FFF2-40B4-BE49-F238E27FC236}">
                  <a16:creationId xmlns:a16="http://schemas.microsoft.com/office/drawing/2014/main" id="{57085857-8CC2-4859-8398-5C2D65E0FDC7}"/>
                </a:ext>
              </a:extLst>
            </p:cNvPr>
            <p:cNvSpPr/>
            <p:nvPr/>
          </p:nvSpPr>
          <p:spPr bwMode="auto">
            <a:xfrm>
              <a:off x="3786188" y="3632200"/>
              <a:ext cx="161925" cy="36513"/>
            </a:xfrm>
            <a:custGeom>
              <a:avLst/>
              <a:gdLst>
                <a:gd name="T0" fmla="*/ 31 w 43"/>
                <a:gd name="T1" fmla="*/ 0 h 10"/>
                <a:gd name="T2" fmla="*/ 35 w 43"/>
                <a:gd name="T3" fmla="*/ 1 h 10"/>
                <a:gd name="T4" fmla="*/ 38 w 43"/>
                <a:gd name="T5" fmla="*/ 2 h 10"/>
                <a:gd name="T6" fmla="*/ 37 w 43"/>
                <a:gd name="T7" fmla="*/ 3 h 10"/>
                <a:gd name="T8" fmla="*/ 42 w 43"/>
                <a:gd name="T9" fmla="*/ 4 h 10"/>
                <a:gd name="T10" fmla="*/ 39 w 43"/>
                <a:gd name="T11" fmla="*/ 7 h 10"/>
                <a:gd name="T12" fmla="*/ 36 w 43"/>
                <a:gd name="T13" fmla="*/ 8 h 10"/>
                <a:gd name="T14" fmla="*/ 32 w 43"/>
                <a:gd name="T15" fmla="*/ 9 h 10"/>
                <a:gd name="T16" fmla="*/ 29 w 43"/>
                <a:gd name="T17" fmla="*/ 9 h 10"/>
                <a:gd name="T18" fmla="*/ 27 w 43"/>
                <a:gd name="T19" fmla="*/ 10 h 10"/>
                <a:gd name="T20" fmla="*/ 15 w 43"/>
                <a:gd name="T21" fmla="*/ 10 h 10"/>
                <a:gd name="T22" fmla="*/ 14 w 43"/>
                <a:gd name="T23" fmla="*/ 10 h 10"/>
                <a:gd name="T24" fmla="*/ 10 w 43"/>
                <a:gd name="T25" fmla="*/ 9 h 10"/>
                <a:gd name="T26" fmla="*/ 8 w 43"/>
                <a:gd name="T27" fmla="*/ 8 h 10"/>
                <a:gd name="T28" fmla="*/ 10 w 43"/>
                <a:gd name="T29" fmla="*/ 8 h 10"/>
                <a:gd name="T30" fmla="*/ 7 w 43"/>
                <a:gd name="T31" fmla="*/ 7 h 10"/>
                <a:gd name="T32" fmla="*/ 7 w 43"/>
                <a:gd name="T33" fmla="*/ 4 h 10"/>
                <a:gd name="T34" fmla="*/ 1 w 43"/>
                <a:gd name="T35" fmla="*/ 4 h 10"/>
                <a:gd name="T36" fmla="*/ 3 w 43"/>
                <a:gd name="T37" fmla="*/ 2 h 10"/>
                <a:gd name="T38" fmla="*/ 11 w 43"/>
                <a:gd name="T39" fmla="*/ 2 h 10"/>
                <a:gd name="T40" fmla="*/ 12 w 43"/>
                <a:gd name="T41" fmla="*/ 4 h 10"/>
                <a:gd name="T42" fmla="*/ 15 w 43"/>
                <a:gd name="T43" fmla="*/ 2 h 10"/>
                <a:gd name="T44" fmla="*/ 21 w 43"/>
                <a:gd name="T45" fmla="*/ 3 h 10"/>
                <a:gd name="T46" fmla="*/ 23 w 43"/>
                <a:gd name="T47" fmla="*/ 2 h 10"/>
                <a:gd name="T48" fmla="*/ 29 w 43"/>
                <a:gd name="T49" fmla="*/ 2 h 10"/>
                <a:gd name="T50" fmla="*/ 31 w 43"/>
                <a:gd name="T5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10">
                  <a:moveTo>
                    <a:pt x="31" y="0"/>
                  </a:moveTo>
                  <a:cubicBezTo>
                    <a:pt x="32" y="1"/>
                    <a:pt x="33" y="1"/>
                    <a:pt x="35" y="1"/>
                  </a:cubicBezTo>
                  <a:cubicBezTo>
                    <a:pt x="35" y="1"/>
                    <a:pt x="37" y="2"/>
                    <a:pt x="38" y="2"/>
                  </a:cubicBezTo>
                  <a:cubicBezTo>
                    <a:pt x="38" y="2"/>
                    <a:pt x="37" y="3"/>
                    <a:pt x="37" y="3"/>
                  </a:cubicBezTo>
                  <a:cubicBezTo>
                    <a:pt x="37" y="4"/>
                    <a:pt x="39" y="5"/>
                    <a:pt x="42" y="4"/>
                  </a:cubicBezTo>
                  <a:cubicBezTo>
                    <a:pt x="43" y="5"/>
                    <a:pt x="41" y="6"/>
                    <a:pt x="39" y="7"/>
                  </a:cubicBezTo>
                  <a:cubicBezTo>
                    <a:pt x="38" y="7"/>
                    <a:pt x="37" y="7"/>
                    <a:pt x="36" y="8"/>
                  </a:cubicBezTo>
                  <a:cubicBezTo>
                    <a:pt x="34" y="8"/>
                    <a:pt x="34" y="8"/>
                    <a:pt x="32" y="9"/>
                  </a:cubicBezTo>
                  <a:cubicBezTo>
                    <a:pt x="32" y="9"/>
                    <a:pt x="29" y="9"/>
                    <a:pt x="29" y="9"/>
                  </a:cubicBezTo>
                  <a:cubicBezTo>
                    <a:pt x="28" y="10"/>
                    <a:pt x="28" y="9"/>
                    <a:pt x="27" y="10"/>
                  </a:cubicBezTo>
                  <a:cubicBezTo>
                    <a:pt x="26" y="10"/>
                    <a:pt x="18" y="10"/>
                    <a:pt x="15" y="10"/>
                  </a:cubicBezTo>
                  <a:cubicBezTo>
                    <a:pt x="15" y="10"/>
                    <a:pt x="15" y="10"/>
                    <a:pt x="14" y="10"/>
                  </a:cubicBezTo>
                  <a:cubicBezTo>
                    <a:pt x="13" y="10"/>
                    <a:pt x="12" y="9"/>
                    <a:pt x="10" y="9"/>
                  </a:cubicBezTo>
                  <a:cubicBezTo>
                    <a:pt x="9" y="9"/>
                    <a:pt x="9" y="8"/>
                    <a:pt x="8" y="8"/>
                  </a:cubicBezTo>
                  <a:cubicBezTo>
                    <a:pt x="8" y="8"/>
                    <a:pt x="9" y="8"/>
                    <a:pt x="10" y="8"/>
                  </a:cubicBezTo>
                  <a:cubicBezTo>
                    <a:pt x="10" y="7"/>
                    <a:pt x="7" y="7"/>
                    <a:pt x="7" y="7"/>
                  </a:cubicBezTo>
                  <a:cubicBezTo>
                    <a:pt x="6" y="6"/>
                    <a:pt x="8" y="5"/>
                    <a:pt x="7" y="4"/>
                  </a:cubicBezTo>
                  <a:cubicBezTo>
                    <a:pt x="3" y="3"/>
                    <a:pt x="3" y="5"/>
                    <a:pt x="1" y="4"/>
                  </a:cubicBezTo>
                  <a:cubicBezTo>
                    <a:pt x="0" y="3"/>
                    <a:pt x="4" y="4"/>
                    <a:pt x="3" y="2"/>
                  </a:cubicBezTo>
                  <a:cubicBezTo>
                    <a:pt x="7" y="3"/>
                    <a:pt x="6" y="2"/>
                    <a:pt x="11" y="2"/>
                  </a:cubicBezTo>
                  <a:cubicBezTo>
                    <a:pt x="12" y="3"/>
                    <a:pt x="14" y="3"/>
                    <a:pt x="12" y="4"/>
                  </a:cubicBezTo>
                  <a:cubicBezTo>
                    <a:pt x="15" y="4"/>
                    <a:pt x="15" y="4"/>
                    <a:pt x="15" y="2"/>
                  </a:cubicBezTo>
                  <a:cubicBezTo>
                    <a:pt x="15" y="3"/>
                    <a:pt x="24" y="1"/>
                    <a:pt x="21" y="3"/>
                  </a:cubicBezTo>
                  <a:cubicBezTo>
                    <a:pt x="23" y="4"/>
                    <a:pt x="22" y="3"/>
                    <a:pt x="23" y="2"/>
                  </a:cubicBezTo>
                  <a:cubicBezTo>
                    <a:pt x="24" y="2"/>
                    <a:pt x="27" y="2"/>
                    <a:pt x="29" y="2"/>
                  </a:cubicBezTo>
                  <a:cubicBezTo>
                    <a:pt x="30" y="2"/>
                    <a:pt x="31" y="1"/>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5" name="Freeform 108">
              <a:extLst>
                <a:ext uri="{FF2B5EF4-FFF2-40B4-BE49-F238E27FC236}">
                  <a16:creationId xmlns:a16="http://schemas.microsoft.com/office/drawing/2014/main" id="{F7A08B47-C861-4887-8022-A9A4F329A333}"/>
                </a:ext>
              </a:extLst>
            </p:cNvPr>
            <p:cNvSpPr/>
            <p:nvPr/>
          </p:nvSpPr>
          <p:spPr bwMode="auto">
            <a:xfrm>
              <a:off x="2833688" y="3643313"/>
              <a:ext cx="93663" cy="33338"/>
            </a:xfrm>
            <a:custGeom>
              <a:avLst/>
              <a:gdLst>
                <a:gd name="T0" fmla="*/ 6 w 25"/>
                <a:gd name="T1" fmla="*/ 0 h 9"/>
                <a:gd name="T2" fmla="*/ 12 w 25"/>
                <a:gd name="T3" fmla="*/ 3 h 9"/>
                <a:gd name="T4" fmla="*/ 14 w 25"/>
                <a:gd name="T5" fmla="*/ 2 h 9"/>
                <a:gd name="T6" fmla="*/ 17 w 25"/>
                <a:gd name="T7" fmla="*/ 4 h 9"/>
                <a:gd name="T8" fmla="*/ 21 w 25"/>
                <a:gd name="T9" fmla="*/ 6 h 9"/>
                <a:gd name="T10" fmla="*/ 25 w 25"/>
                <a:gd name="T11" fmla="*/ 7 h 9"/>
                <a:gd name="T12" fmla="*/ 12 w 25"/>
                <a:gd name="T13" fmla="*/ 7 h 9"/>
                <a:gd name="T14" fmla="*/ 7 w 25"/>
                <a:gd name="T15" fmla="*/ 9 h 9"/>
                <a:gd name="T16" fmla="*/ 0 w 25"/>
                <a:gd name="T17" fmla="*/ 7 h 9"/>
                <a:gd name="T18" fmla="*/ 2 w 25"/>
                <a:gd name="T19" fmla="*/ 7 h 9"/>
                <a:gd name="T20" fmla="*/ 3 w 25"/>
                <a:gd name="T21" fmla="*/ 6 h 9"/>
                <a:gd name="T22" fmla="*/ 3 w 25"/>
                <a:gd name="T23" fmla="*/ 1 h 9"/>
                <a:gd name="T24" fmla="*/ 6 w 25"/>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9">
                  <a:moveTo>
                    <a:pt x="6" y="0"/>
                  </a:moveTo>
                  <a:cubicBezTo>
                    <a:pt x="8" y="1"/>
                    <a:pt x="13" y="0"/>
                    <a:pt x="12" y="3"/>
                  </a:cubicBezTo>
                  <a:cubicBezTo>
                    <a:pt x="13" y="3"/>
                    <a:pt x="14" y="2"/>
                    <a:pt x="14" y="2"/>
                  </a:cubicBezTo>
                  <a:cubicBezTo>
                    <a:pt x="16" y="3"/>
                    <a:pt x="15" y="4"/>
                    <a:pt x="17" y="4"/>
                  </a:cubicBezTo>
                  <a:cubicBezTo>
                    <a:pt x="19" y="4"/>
                    <a:pt x="20" y="5"/>
                    <a:pt x="21" y="6"/>
                  </a:cubicBezTo>
                  <a:cubicBezTo>
                    <a:pt x="25" y="6"/>
                    <a:pt x="23" y="6"/>
                    <a:pt x="25" y="7"/>
                  </a:cubicBezTo>
                  <a:cubicBezTo>
                    <a:pt x="23" y="8"/>
                    <a:pt x="16" y="7"/>
                    <a:pt x="12" y="7"/>
                  </a:cubicBezTo>
                  <a:cubicBezTo>
                    <a:pt x="11" y="8"/>
                    <a:pt x="8" y="8"/>
                    <a:pt x="7" y="9"/>
                  </a:cubicBezTo>
                  <a:cubicBezTo>
                    <a:pt x="5" y="8"/>
                    <a:pt x="4" y="7"/>
                    <a:pt x="0" y="7"/>
                  </a:cubicBezTo>
                  <a:cubicBezTo>
                    <a:pt x="0" y="7"/>
                    <a:pt x="1" y="7"/>
                    <a:pt x="2" y="7"/>
                  </a:cubicBezTo>
                  <a:cubicBezTo>
                    <a:pt x="0" y="6"/>
                    <a:pt x="1" y="6"/>
                    <a:pt x="3" y="6"/>
                  </a:cubicBezTo>
                  <a:cubicBezTo>
                    <a:pt x="1" y="4"/>
                    <a:pt x="3" y="3"/>
                    <a:pt x="3" y="1"/>
                  </a:cubicBezTo>
                  <a:cubicBezTo>
                    <a:pt x="4" y="1"/>
                    <a:pt x="7"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6" name="Freeform 109">
              <a:extLst>
                <a:ext uri="{FF2B5EF4-FFF2-40B4-BE49-F238E27FC236}">
                  <a16:creationId xmlns:a16="http://schemas.microsoft.com/office/drawing/2014/main" id="{6F57115E-25E7-4D94-AF75-5970437FBB20}"/>
                </a:ext>
              </a:extLst>
            </p:cNvPr>
            <p:cNvSpPr/>
            <p:nvPr/>
          </p:nvSpPr>
          <p:spPr bwMode="auto">
            <a:xfrm>
              <a:off x="5594350" y="4179888"/>
              <a:ext cx="160338" cy="82550"/>
            </a:xfrm>
            <a:custGeom>
              <a:avLst/>
              <a:gdLst>
                <a:gd name="T0" fmla="*/ 4 w 43"/>
                <a:gd name="T1" fmla="*/ 3 h 22"/>
                <a:gd name="T2" fmla="*/ 2 w 43"/>
                <a:gd name="T3" fmla="*/ 3 h 22"/>
                <a:gd name="T4" fmla="*/ 0 w 43"/>
                <a:gd name="T5" fmla="*/ 1 h 22"/>
                <a:gd name="T6" fmla="*/ 8 w 43"/>
                <a:gd name="T7" fmla="*/ 1 h 22"/>
                <a:gd name="T8" fmla="*/ 12 w 43"/>
                <a:gd name="T9" fmla="*/ 2 h 22"/>
                <a:gd name="T10" fmla="*/ 12 w 43"/>
                <a:gd name="T11" fmla="*/ 3 h 22"/>
                <a:gd name="T12" fmla="*/ 14 w 43"/>
                <a:gd name="T13" fmla="*/ 4 h 22"/>
                <a:gd name="T14" fmla="*/ 18 w 43"/>
                <a:gd name="T15" fmla="*/ 4 h 22"/>
                <a:gd name="T16" fmla="*/ 25 w 43"/>
                <a:gd name="T17" fmla="*/ 7 h 22"/>
                <a:gd name="T18" fmla="*/ 27 w 43"/>
                <a:gd name="T19" fmla="*/ 9 h 22"/>
                <a:gd name="T20" fmla="*/ 30 w 43"/>
                <a:gd name="T21" fmla="*/ 9 h 22"/>
                <a:gd name="T22" fmla="*/ 32 w 43"/>
                <a:gd name="T23" fmla="*/ 10 h 22"/>
                <a:gd name="T24" fmla="*/ 32 w 43"/>
                <a:gd name="T25" fmla="*/ 11 h 22"/>
                <a:gd name="T26" fmla="*/ 34 w 43"/>
                <a:gd name="T27" fmla="*/ 12 h 22"/>
                <a:gd name="T28" fmla="*/ 37 w 43"/>
                <a:gd name="T29" fmla="*/ 14 h 22"/>
                <a:gd name="T30" fmla="*/ 39 w 43"/>
                <a:gd name="T31" fmla="*/ 15 h 22"/>
                <a:gd name="T32" fmla="*/ 41 w 43"/>
                <a:gd name="T33" fmla="*/ 17 h 22"/>
                <a:gd name="T34" fmla="*/ 42 w 43"/>
                <a:gd name="T35" fmla="*/ 19 h 22"/>
                <a:gd name="T36" fmla="*/ 43 w 43"/>
                <a:gd name="T37" fmla="*/ 21 h 22"/>
                <a:gd name="T38" fmla="*/ 38 w 43"/>
                <a:gd name="T39" fmla="*/ 21 h 22"/>
                <a:gd name="T40" fmla="*/ 34 w 43"/>
                <a:gd name="T41" fmla="*/ 21 h 22"/>
                <a:gd name="T42" fmla="*/ 34 w 43"/>
                <a:gd name="T43" fmla="*/ 20 h 22"/>
                <a:gd name="T44" fmla="*/ 32 w 43"/>
                <a:gd name="T45" fmla="*/ 20 h 22"/>
                <a:gd name="T46" fmla="*/ 27 w 43"/>
                <a:gd name="T47" fmla="*/ 18 h 22"/>
                <a:gd name="T48" fmla="*/ 28 w 43"/>
                <a:gd name="T49" fmla="*/ 17 h 22"/>
                <a:gd name="T50" fmla="*/ 27 w 43"/>
                <a:gd name="T51" fmla="*/ 17 h 22"/>
                <a:gd name="T52" fmla="*/ 26 w 43"/>
                <a:gd name="T53" fmla="*/ 16 h 22"/>
                <a:gd name="T54" fmla="*/ 24 w 43"/>
                <a:gd name="T55" fmla="*/ 16 h 22"/>
                <a:gd name="T56" fmla="*/ 20 w 43"/>
                <a:gd name="T57" fmla="*/ 14 h 22"/>
                <a:gd name="T58" fmla="*/ 18 w 43"/>
                <a:gd name="T59" fmla="*/ 11 h 22"/>
                <a:gd name="T60" fmla="*/ 17 w 43"/>
                <a:gd name="T61" fmla="*/ 12 h 22"/>
                <a:gd name="T62" fmla="*/ 15 w 43"/>
                <a:gd name="T63" fmla="*/ 9 h 22"/>
                <a:gd name="T64" fmla="*/ 13 w 43"/>
                <a:gd name="T65" fmla="*/ 8 h 22"/>
                <a:gd name="T66" fmla="*/ 11 w 43"/>
                <a:gd name="T67" fmla="*/ 8 h 22"/>
                <a:gd name="T68" fmla="*/ 10 w 43"/>
                <a:gd name="T69" fmla="*/ 6 h 22"/>
                <a:gd name="T70" fmla="*/ 7 w 43"/>
                <a:gd name="T71" fmla="*/ 5 h 22"/>
                <a:gd name="T72" fmla="*/ 5 w 43"/>
                <a:gd name="T73" fmla="*/ 4 h 22"/>
                <a:gd name="T74" fmla="*/ 4 w 43"/>
                <a:gd name="T75"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 h="22">
                  <a:moveTo>
                    <a:pt x="4" y="3"/>
                  </a:moveTo>
                  <a:cubicBezTo>
                    <a:pt x="5" y="2"/>
                    <a:pt x="3" y="3"/>
                    <a:pt x="2" y="3"/>
                  </a:cubicBezTo>
                  <a:cubicBezTo>
                    <a:pt x="2" y="2"/>
                    <a:pt x="2" y="1"/>
                    <a:pt x="0" y="1"/>
                  </a:cubicBezTo>
                  <a:cubicBezTo>
                    <a:pt x="3" y="0"/>
                    <a:pt x="5" y="1"/>
                    <a:pt x="8" y="1"/>
                  </a:cubicBezTo>
                  <a:cubicBezTo>
                    <a:pt x="8" y="2"/>
                    <a:pt x="11" y="1"/>
                    <a:pt x="12" y="2"/>
                  </a:cubicBezTo>
                  <a:cubicBezTo>
                    <a:pt x="13" y="2"/>
                    <a:pt x="12" y="2"/>
                    <a:pt x="12" y="3"/>
                  </a:cubicBezTo>
                  <a:cubicBezTo>
                    <a:pt x="13" y="3"/>
                    <a:pt x="15" y="3"/>
                    <a:pt x="14" y="4"/>
                  </a:cubicBezTo>
                  <a:cubicBezTo>
                    <a:pt x="17" y="3"/>
                    <a:pt x="16" y="4"/>
                    <a:pt x="18" y="4"/>
                  </a:cubicBezTo>
                  <a:cubicBezTo>
                    <a:pt x="20" y="5"/>
                    <a:pt x="22" y="7"/>
                    <a:pt x="25" y="7"/>
                  </a:cubicBezTo>
                  <a:cubicBezTo>
                    <a:pt x="27" y="7"/>
                    <a:pt x="26" y="8"/>
                    <a:pt x="27" y="9"/>
                  </a:cubicBezTo>
                  <a:cubicBezTo>
                    <a:pt x="28" y="9"/>
                    <a:pt x="29" y="9"/>
                    <a:pt x="30" y="9"/>
                  </a:cubicBezTo>
                  <a:cubicBezTo>
                    <a:pt x="31" y="9"/>
                    <a:pt x="32" y="10"/>
                    <a:pt x="32" y="10"/>
                  </a:cubicBezTo>
                  <a:cubicBezTo>
                    <a:pt x="32" y="10"/>
                    <a:pt x="32" y="11"/>
                    <a:pt x="32" y="11"/>
                  </a:cubicBezTo>
                  <a:cubicBezTo>
                    <a:pt x="33" y="12"/>
                    <a:pt x="33" y="12"/>
                    <a:pt x="34" y="12"/>
                  </a:cubicBezTo>
                  <a:cubicBezTo>
                    <a:pt x="35" y="13"/>
                    <a:pt x="35" y="14"/>
                    <a:pt x="37" y="14"/>
                  </a:cubicBezTo>
                  <a:cubicBezTo>
                    <a:pt x="37" y="14"/>
                    <a:pt x="39" y="15"/>
                    <a:pt x="39" y="15"/>
                  </a:cubicBezTo>
                  <a:cubicBezTo>
                    <a:pt x="40" y="15"/>
                    <a:pt x="39" y="17"/>
                    <a:pt x="41" y="17"/>
                  </a:cubicBezTo>
                  <a:cubicBezTo>
                    <a:pt x="42" y="17"/>
                    <a:pt x="42" y="18"/>
                    <a:pt x="42" y="19"/>
                  </a:cubicBezTo>
                  <a:cubicBezTo>
                    <a:pt x="42" y="20"/>
                    <a:pt x="40" y="21"/>
                    <a:pt x="43" y="21"/>
                  </a:cubicBezTo>
                  <a:cubicBezTo>
                    <a:pt x="43" y="22"/>
                    <a:pt x="40" y="21"/>
                    <a:pt x="38" y="21"/>
                  </a:cubicBezTo>
                  <a:cubicBezTo>
                    <a:pt x="37" y="21"/>
                    <a:pt x="35" y="21"/>
                    <a:pt x="34" y="21"/>
                  </a:cubicBezTo>
                  <a:cubicBezTo>
                    <a:pt x="34" y="21"/>
                    <a:pt x="34" y="20"/>
                    <a:pt x="34" y="20"/>
                  </a:cubicBezTo>
                  <a:cubicBezTo>
                    <a:pt x="34" y="20"/>
                    <a:pt x="32" y="20"/>
                    <a:pt x="32" y="20"/>
                  </a:cubicBezTo>
                  <a:cubicBezTo>
                    <a:pt x="31" y="20"/>
                    <a:pt x="29" y="18"/>
                    <a:pt x="27" y="18"/>
                  </a:cubicBezTo>
                  <a:cubicBezTo>
                    <a:pt x="27" y="18"/>
                    <a:pt x="28" y="18"/>
                    <a:pt x="28" y="17"/>
                  </a:cubicBezTo>
                  <a:cubicBezTo>
                    <a:pt x="28" y="17"/>
                    <a:pt x="27" y="17"/>
                    <a:pt x="27" y="17"/>
                  </a:cubicBezTo>
                  <a:cubicBezTo>
                    <a:pt x="26" y="17"/>
                    <a:pt x="27" y="16"/>
                    <a:pt x="26" y="16"/>
                  </a:cubicBezTo>
                  <a:cubicBezTo>
                    <a:pt x="26" y="16"/>
                    <a:pt x="24" y="16"/>
                    <a:pt x="24" y="16"/>
                  </a:cubicBezTo>
                  <a:cubicBezTo>
                    <a:pt x="23" y="15"/>
                    <a:pt x="23" y="14"/>
                    <a:pt x="20" y="14"/>
                  </a:cubicBezTo>
                  <a:cubicBezTo>
                    <a:pt x="21" y="12"/>
                    <a:pt x="18" y="12"/>
                    <a:pt x="18" y="11"/>
                  </a:cubicBezTo>
                  <a:cubicBezTo>
                    <a:pt x="17" y="11"/>
                    <a:pt x="17" y="11"/>
                    <a:pt x="17" y="12"/>
                  </a:cubicBezTo>
                  <a:cubicBezTo>
                    <a:pt x="16" y="11"/>
                    <a:pt x="16" y="10"/>
                    <a:pt x="15" y="9"/>
                  </a:cubicBezTo>
                  <a:cubicBezTo>
                    <a:pt x="15" y="9"/>
                    <a:pt x="14" y="9"/>
                    <a:pt x="13" y="8"/>
                  </a:cubicBezTo>
                  <a:cubicBezTo>
                    <a:pt x="13" y="8"/>
                    <a:pt x="12" y="8"/>
                    <a:pt x="11" y="8"/>
                  </a:cubicBezTo>
                  <a:cubicBezTo>
                    <a:pt x="12" y="7"/>
                    <a:pt x="11" y="7"/>
                    <a:pt x="10" y="6"/>
                  </a:cubicBezTo>
                  <a:cubicBezTo>
                    <a:pt x="10" y="5"/>
                    <a:pt x="8" y="5"/>
                    <a:pt x="7" y="5"/>
                  </a:cubicBezTo>
                  <a:cubicBezTo>
                    <a:pt x="7" y="5"/>
                    <a:pt x="5" y="4"/>
                    <a:pt x="5" y="4"/>
                  </a:cubicBezTo>
                  <a:cubicBezTo>
                    <a:pt x="5" y="3"/>
                    <a:pt x="8" y="2"/>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7" name="Freeform 110">
              <a:extLst>
                <a:ext uri="{FF2B5EF4-FFF2-40B4-BE49-F238E27FC236}">
                  <a16:creationId xmlns:a16="http://schemas.microsoft.com/office/drawing/2014/main" id="{61D8E0F2-522D-4BA0-B874-7AA934ABC920}"/>
                </a:ext>
              </a:extLst>
            </p:cNvPr>
            <p:cNvSpPr/>
            <p:nvPr/>
          </p:nvSpPr>
          <p:spPr bwMode="auto">
            <a:xfrm>
              <a:off x="4806950" y="4310063"/>
              <a:ext cx="112713" cy="101600"/>
            </a:xfrm>
            <a:custGeom>
              <a:avLst/>
              <a:gdLst>
                <a:gd name="T0" fmla="*/ 23 w 30"/>
                <a:gd name="T1" fmla="*/ 0 h 27"/>
                <a:gd name="T2" fmla="*/ 27 w 30"/>
                <a:gd name="T3" fmla="*/ 0 h 27"/>
                <a:gd name="T4" fmla="*/ 25 w 30"/>
                <a:gd name="T5" fmla="*/ 9 h 27"/>
                <a:gd name="T6" fmla="*/ 23 w 30"/>
                <a:gd name="T7" fmla="*/ 15 h 27"/>
                <a:gd name="T8" fmla="*/ 20 w 30"/>
                <a:gd name="T9" fmla="*/ 17 h 27"/>
                <a:gd name="T10" fmla="*/ 19 w 30"/>
                <a:gd name="T11" fmla="*/ 20 h 27"/>
                <a:gd name="T12" fmla="*/ 19 w 30"/>
                <a:gd name="T13" fmla="*/ 21 h 27"/>
                <a:gd name="T14" fmla="*/ 17 w 30"/>
                <a:gd name="T15" fmla="*/ 21 h 27"/>
                <a:gd name="T16" fmla="*/ 16 w 30"/>
                <a:gd name="T17" fmla="*/ 24 h 27"/>
                <a:gd name="T18" fmla="*/ 15 w 30"/>
                <a:gd name="T19" fmla="*/ 25 h 27"/>
                <a:gd name="T20" fmla="*/ 14 w 30"/>
                <a:gd name="T21" fmla="*/ 26 h 27"/>
                <a:gd name="T22" fmla="*/ 4 w 30"/>
                <a:gd name="T23" fmla="*/ 27 h 27"/>
                <a:gd name="T24" fmla="*/ 3 w 30"/>
                <a:gd name="T25" fmla="*/ 24 h 27"/>
                <a:gd name="T26" fmla="*/ 2 w 30"/>
                <a:gd name="T27" fmla="*/ 23 h 27"/>
                <a:gd name="T28" fmla="*/ 0 w 30"/>
                <a:gd name="T29" fmla="*/ 23 h 27"/>
                <a:gd name="T30" fmla="*/ 0 w 30"/>
                <a:gd name="T31" fmla="*/ 21 h 27"/>
                <a:gd name="T32" fmla="*/ 1 w 30"/>
                <a:gd name="T33" fmla="*/ 20 h 27"/>
                <a:gd name="T34" fmla="*/ 0 w 30"/>
                <a:gd name="T35" fmla="*/ 20 h 27"/>
                <a:gd name="T36" fmla="*/ 2 w 30"/>
                <a:gd name="T37" fmla="*/ 18 h 27"/>
                <a:gd name="T38" fmla="*/ 2 w 30"/>
                <a:gd name="T39" fmla="*/ 17 h 27"/>
                <a:gd name="T40" fmla="*/ 4 w 30"/>
                <a:gd name="T41" fmla="*/ 17 h 27"/>
                <a:gd name="T42" fmla="*/ 6 w 30"/>
                <a:gd name="T43" fmla="*/ 14 h 27"/>
                <a:gd name="T44" fmla="*/ 4 w 30"/>
                <a:gd name="T45" fmla="*/ 13 h 27"/>
                <a:gd name="T46" fmla="*/ 4 w 30"/>
                <a:gd name="T47" fmla="*/ 10 h 27"/>
                <a:gd name="T48" fmla="*/ 6 w 30"/>
                <a:gd name="T49" fmla="*/ 9 h 27"/>
                <a:gd name="T50" fmla="*/ 9 w 30"/>
                <a:gd name="T51" fmla="*/ 8 h 27"/>
                <a:gd name="T52" fmla="*/ 14 w 30"/>
                <a:gd name="T53" fmla="*/ 6 h 27"/>
                <a:gd name="T54" fmla="*/ 17 w 30"/>
                <a:gd name="T55" fmla="*/ 6 h 27"/>
                <a:gd name="T56" fmla="*/ 18 w 30"/>
                <a:gd name="T57" fmla="*/ 3 h 27"/>
                <a:gd name="T58" fmla="*/ 21 w 30"/>
                <a:gd name="T59" fmla="*/ 3 h 27"/>
                <a:gd name="T60" fmla="*/ 23 w 30"/>
                <a:gd name="T6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 h="27">
                  <a:moveTo>
                    <a:pt x="23" y="0"/>
                  </a:moveTo>
                  <a:cubicBezTo>
                    <a:pt x="24" y="0"/>
                    <a:pt x="25" y="0"/>
                    <a:pt x="27" y="0"/>
                  </a:cubicBezTo>
                  <a:cubicBezTo>
                    <a:pt x="25" y="3"/>
                    <a:pt x="30" y="7"/>
                    <a:pt x="25" y="9"/>
                  </a:cubicBezTo>
                  <a:cubicBezTo>
                    <a:pt x="25" y="11"/>
                    <a:pt x="25" y="13"/>
                    <a:pt x="23" y="15"/>
                  </a:cubicBezTo>
                  <a:cubicBezTo>
                    <a:pt x="23" y="15"/>
                    <a:pt x="22" y="17"/>
                    <a:pt x="20" y="17"/>
                  </a:cubicBezTo>
                  <a:cubicBezTo>
                    <a:pt x="21" y="18"/>
                    <a:pt x="20" y="19"/>
                    <a:pt x="19" y="20"/>
                  </a:cubicBezTo>
                  <a:cubicBezTo>
                    <a:pt x="19" y="20"/>
                    <a:pt x="19" y="21"/>
                    <a:pt x="19" y="21"/>
                  </a:cubicBezTo>
                  <a:cubicBezTo>
                    <a:pt x="19" y="21"/>
                    <a:pt x="17" y="21"/>
                    <a:pt x="17" y="21"/>
                  </a:cubicBezTo>
                  <a:cubicBezTo>
                    <a:pt x="17" y="22"/>
                    <a:pt x="17" y="23"/>
                    <a:pt x="16" y="24"/>
                  </a:cubicBezTo>
                  <a:cubicBezTo>
                    <a:pt x="16" y="25"/>
                    <a:pt x="15" y="24"/>
                    <a:pt x="15" y="25"/>
                  </a:cubicBezTo>
                  <a:cubicBezTo>
                    <a:pt x="15" y="25"/>
                    <a:pt x="14" y="26"/>
                    <a:pt x="14" y="26"/>
                  </a:cubicBezTo>
                  <a:cubicBezTo>
                    <a:pt x="12" y="27"/>
                    <a:pt x="8" y="27"/>
                    <a:pt x="4" y="27"/>
                  </a:cubicBezTo>
                  <a:cubicBezTo>
                    <a:pt x="5" y="26"/>
                    <a:pt x="3" y="26"/>
                    <a:pt x="3" y="24"/>
                  </a:cubicBezTo>
                  <a:cubicBezTo>
                    <a:pt x="2" y="24"/>
                    <a:pt x="3" y="24"/>
                    <a:pt x="2" y="23"/>
                  </a:cubicBezTo>
                  <a:cubicBezTo>
                    <a:pt x="1" y="23"/>
                    <a:pt x="1" y="23"/>
                    <a:pt x="0" y="23"/>
                  </a:cubicBezTo>
                  <a:cubicBezTo>
                    <a:pt x="1" y="22"/>
                    <a:pt x="0" y="22"/>
                    <a:pt x="0" y="21"/>
                  </a:cubicBezTo>
                  <a:cubicBezTo>
                    <a:pt x="1" y="21"/>
                    <a:pt x="1" y="21"/>
                    <a:pt x="1" y="20"/>
                  </a:cubicBezTo>
                  <a:cubicBezTo>
                    <a:pt x="2" y="20"/>
                    <a:pt x="0" y="20"/>
                    <a:pt x="0" y="20"/>
                  </a:cubicBezTo>
                  <a:cubicBezTo>
                    <a:pt x="1" y="19"/>
                    <a:pt x="2" y="19"/>
                    <a:pt x="2" y="18"/>
                  </a:cubicBezTo>
                  <a:cubicBezTo>
                    <a:pt x="3" y="18"/>
                    <a:pt x="2" y="17"/>
                    <a:pt x="2" y="17"/>
                  </a:cubicBezTo>
                  <a:cubicBezTo>
                    <a:pt x="3" y="17"/>
                    <a:pt x="4" y="17"/>
                    <a:pt x="4" y="17"/>
                  </a:cubicBezTo>
                  <a:cubicBezTo>
                    <a:pt x="5" y="16"/>
                    <a:pt x="3" y="13"/>
                    <a:pt x="6" y="14"/>
                  </a:cubicBezTo>
                  <a:cubicBezTo>
                    <a:pt x="7" y="13"/>
                    <a:pt x="4" y="13"/>
                    <a:pt x="4" y="13"/>
                  </a:cubicBezTo>
                  <a:cubicBezTo>
                    <a:pt x="4" y="12"/>
                    <a:pt x="4" y="11"/>
                    <a:pt x="4" y="10"/>
                  </a:cubicBezTo>
                  <a:cubicBezTo>
                    <a:pt x="6" y="10"/>
                    <a:pt x="6" y="9"/>
                    <a:pt x="6" y="9"/>
                  </a:cubicBezTo>
                  <a:cubicBezTo>
                    <a:pt x="8" y="9"/>
                    <a:pt x="8" y="8"/>
                    <a:pt x="9" y="8"/>
                  </a:cubicBezTo>
                  <a:cubicBezTo>
                    <a:pt x="11" y="8"/>
                    <a:pt x="15" y="8"/>
                    <a:pt x="14" y="6"/>
                  </a:cubicBezTo>
                  <a:cubicBezTo>
                    <a:pt x="16" y="6"/>
                    <a:pt x="16" y="6"/>
                    <a:pt x="17" y="6"/>
                  </a:cubicBezTo>
                  <a:cubicBezTo>
                    <a:pt x="17" y="5"/>
                    <a:pt x="18" y="5"/>
                    <a:pt x="18" y="3"/>
                  </a:cubicBezTo>
                  <a:cubicBezTo>
                    <a:pt x="21" y="4"/>
                    <a:pt x="20" y="0"/>
                    <a:pt x="21" y="3"/>
                  </a:cubicBezTo>
                  <a:cubicBezTo>
                    <a:pt x="25" y="2"/>
                    <a:pt x="22"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8" name="Freeform 111">
              <a:extLst>
                <a:ext uri="{FF2B5EF4-FFF2-40B4-BE49-F238E27FC236}">
                  <a16:creationId xmlns:a16="http://schemas.microsoft.com/office/drawing/2014/main" id="{F11C684C-B759-4B49-871B-762E47BD3C78}"/>
                </a:ext>
              </a:extLst>
            </p:cNvPr>
            <p:cNvSpPr/>
            <p:nvPr/>
          </p:nvSpPr>
          <p:spPr bwMode="auto">
            <a:xfrm>
              <a:off x="5864225" y="4303713"/>
              <a:ext cx="611188" cy="220663"/>
            </a:xfrm>
            <a:custGeom>
              <a:avLst/>
              <a:gdLst>
                <a:gd name="T0" fmla="*/ 95 w 163"/>
                <a:gd name="T1" fmla="*/ 5 h 59"/>
                <a:gd name="T2" fmla="*/ 91 w 163"/>
                <a:gd name="T3" fmla="*/ 6 h 59"/>
                <a:gd name="T4" fmla="*/ 96 w 163"/>
                <a:gd name="T5" fmla="*/ 9 h 59"/>
                <a:gd name="T6" fmla="*/ 110 w 163"/>
                <a:gd name="T7" fmla="*/ 13 h 59"/>
                <a:gd name="T8" fmla="*/ 114 w 163"/>
                <a:gd name="T9" fmla="*/ 10 h 59"/>
                <a:gd name="T10" fmla="*/ 115 w 163"/>
                <a:gd name="T11" fmla="*/ 8 h 59"/>
                <a:gd name="T12" fmla="*/ 116 w 163"/>
                <a:gd name="T13" fmla="*/ 4 h 59"/>
                <a:gd name="T14" fmla="*/ 118 w 163"/>
                <a:gd name="T15" fmla="*/ 1 h 59"/>
                <a:gd name="T16" fmla="*/ 121 w 163"/>
                <a:gd name="T17" fmla="*/ 3 h 59"/>
                <a:gd name="T18" fmla="*/ 126 w 163"/>
                <a:gd name="T19" fmla="*/ 8 h 59"/>
                <a:gd name="T20" fmla="*/ 131 w 163"/>
                <a:gd name="T21" fmla="*/ 11 h 59"/>
                <a:gd name="T22" fmla="*/ 136 w 163"/>
                <a:gd name="T23" fmla="*/ 15 h 59"/>
                <a:gd name="T24" fmla="*/ 139 w 163"/>
                <a:gd name="T25" fmla="*/ 19 h 59"/>
                <a:gd name="T26" fmla="*/ 142 w 163"/>
                <a:gd name="T27" fmla="*/ 20 h 59"/>
                <a:gd name="T28" fmla="*/ 148 w 163"/>
                <a:gd name="T29" fmla="*/ 22 h 59"/>
                <a:gd name="T30" fmla="*/ 153 w 163"/>
                <a:gd name="T31" fmla="*/ 26 h 59"/>
                <a:gd name="T32" fmla="*/ 155 w 163"/>
                <a:gd name="T33" fmla="*/ 27 h 59"/>
                <a:gd name="T34" fmla="*/ 161 w 163"/>
                <a:gd name="T35" fmla="*/ 29 h 59"/>
                <a:gd name="T36" fmla="*/ 163 w 163"/>
                <a:gd name="T37" fmla="*/ 38 h 59"/>
                <a:gd name="T38" fmla="*/ 160 w 163"/>
                <a:gd name="T39" fmla="*/ 41 h 59"/>
                <a:gd name="T40" fmla="*/ 160 w 163"/>
                <a:gd name="T41" fmla="*/ 43 h 59"/>
                <a:gd name="T42" fmla="*/ 158 w 163"/>
                <a:gd name="T43" fmla="*/ 46 h 59"/>
                <a:gd name="T44" fmla="*/ 152 w 163"/>
                <a:gd name="T45" fmla="*/ 48 h 59"/>
                <a:gd name="T46" fmla="*/ 147 w 163"/>
                <a:gd name="T47" fmla="*/ 56 h 59"/>
                <a:gd name="T48" fmla="*/ 138 w 163"/>
                <a:gd name="T49" fmla="*/ 57 h 59"/>
                <a:gd name="T50" fmla="*/ 134 w 163"/>
                <a:gd name="T51" fmla="*/ 59 h 59"/>
                <a:gd name="T52" fmla="*/ 126 w 163"/>
                <a:gd name="T53" fmla="*/ 58 h 59"/>
                <a:gd name="T54" fmla="*/ 109 w 163"/>
                <a:gd name="T55" fmla="*/ 56 h 59"/>
                <a:gd name="T56" fmla="*/ 108 w 163"/>
                <a:gd name="T57" fmla="*/ 54 h 59"/>
                <a:gd name="T58" fmla="*/ 107 w 163"/>
                <a:gd name="T59" fmla="*/ 52 h 59"/>
                <a:gd name="T60" fmla="*/ 99 w 163"/>
                <a:gd name="T61" fmla="*/ 49 h 59"/>
                <a:gd name="T62" fmla="*/ 95 w 163"/>
                <a:gd name="T63" fmla="*/ 47 h 59"/>
                <a:gd name="T64" fmla="*/ 87 w 163"/>
                <a:gd name="T65" fmla="*/ 45 h 59"/>
                <a:gd name="T66" fmla="*/ 83 w 163"/>
                <a:gd name="T67" fmla="*/ 44 h 59"/>
                <a:gd name="T68" fmla="*/ 64 w 163"/>
                <a:gd name="T69" fmla="*/ 42 h 59"/>
                <a:gd name="T70" fmla="*/ 54 w 163"/>
                <a:gd name="T71" fmla="*/ 44 h 59"/>
                <a:gd name="T72" fmla="*/ 50 w 163"/>
                <a:gd name="T73" fmla="*/ 45 h 59"/>
                <a:gd name="T74" fmla="*/ 47 w 163"/>
                <a:gd name="T75" fmla="*/ 46 h 59"/>
                <a:gd name="T76" fmla="*/ 45 w 163"/>
                <a:gd name="T77" fmla="*/ 46 h 59"/>
                <a:gd name="T78" fmla="*/ 27 w 163"/>
                <a:gd name="T79" fmla="*/ 48 h 59"/>
                <a:gd name="T80" fmla="*/ 24 w 163"/>
                <a:gd name="T81" fmla="*/ 49 h 59"/>
                <a:gd name="T82" fmla="*/ 8 w 163"/>
                <a:gd name="T83" fmla="*/ 50 h 59"/>
                <a:gd name="T84" fmla="*/ 10 w 163"/>
                <a:gd name="T85" fmla="*/ 45 h 59"/>
                <a:gd name="T86" fmla="*/ 8 w 163"/>
                <a:gd name="T87" fmla="*/ 42 h 59"/>
                <a:gd name="T88" fmla="*/ 8 w 163"/>
                <a:gd name="T89" fmla="*/ 40 h 59"/>
                <a:gd name="T90" fmla="*/ 5 w 163"/>
                <a:gd name="T91" fmla="*/ 37 h 59"/>
                <a:gd name="T92" fmla="*/ 4 w 163"/>
                <a:gd name="T93" fmla="*/ 35 h 59"/>
                <a:gd name="T94" fmla="*/ 2 w 163"/>
                <a:gd name="T95" fmla="*/ 32 h 59"/>
                <a:gd name="T96" fmla="*/ 3 w 163"/>
                <a:gd name="T97" fmla="*/ 29 h 59"/>
                <a:gd name="T98" fmla="*/ 3 w 163"/>
                <a:gd name="T99" fmla="*/ 23 h 59"/>
                <a:gd name="T100" fmla="*/ 14 w 163"/>
                <a:gd name="T101" fmla="*/ 20 h 59"/>
                <a:gd name="T102" fmla="*/ 26 w 163"/>
                <a:gd name="T103" fmla="*/ 18 h 59"/>
                <a:gd name="T104" fmla="*/ 33 w 163"/>
                <a:gd name="T105" fmla="*/ 17 h 59"/>
                <a:gd name="T106" fmla="*/ 36 w 163"/>
                <a:gd name="T107" fmla="*/ 11 h 59"/>
                <a:gd name="T108" fmla="*/ 45 w 163"/>
                <a:gd name="T109" fmla="*/ 11 h 59"/>
                <a:gd name="T110" fmla="*/ 47 w 163"/>
                <a:gd name="T111" fmla="*/ 8 h 59"/>
                <a:gd name="T112" fmla="*/ 55 w 163"/>
                <a:gd name="T113" fmla="*/ 5 h 59"/>
                <a:gd name="T114" fmla="*/ 61 w 163"/>
                <a:gd name="T115" fmla="*/ 7 h 59"/>
                <a:gd name="T116" fmla="*/ 63 w 163"/>
                <a:gd name="T117" fmla="*/ 7 h 59"/>
                <a:gd name="T118" fmla="*/ 65 w 163"/>
                <a:gd name="T119" fmla="*/ 6 h 59"/>
                <a:gd name="T120" fmla="*/ 72 w 163"/>
                <a:gd name="T121" fmla="*/ 4 h 59"/>
                <a:gd name="T122" fmla="*/ 77 w 163"/>
                <a:gd name="T123"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59">
                  <a:moveTo>
                    <a:pt x="95" y="3"/>
                  </a:moveTo>
                  <a:cubicBezTo>
                    <a:pt x="95" y="3"/>
                    <a:pt x="95" y="4"/>
                    <a:pt x="95" y="5"/>
                  </a:cubicBezTo>
                  <a:cubicBezTo>
                    <a:pt x="94" y="5"/>
                    <a:pt x="93" y="5"/>
                    <a:pt x="92" y="5"/>
                  </a:cubicBezTo>
                  <a:cubicBezTo>
                    <a:pt x="93" y="6"/>
                    <a:pt x="93" y="6"/>
                    <a:pt x="91" y="6"/>
                  </a:cubicBezTo>
                  <a:cubicBezTo>
                    <a:pt x="92" y="7"/>
                    <a:pt x="91" y="7"/>
                    <a:pt x="91" y="8"/>
                  </a:cubicBezTo>
                  <a:cubicBezTo>
                    <a:pt x="92" y="9"/>
                    <a:pt x="93" y="9"/>
                    <a:pt x="96" y="9"/>
                  </a:cubicBezTo>
                  <a:cubicBezTo>
                    <a:pt x="96" y="11"/>
                    <a:pt x="102" y="10"/>
                    <a:pt x="103" y="12"/>
                  </a:cubicBezTo>
                  <a:cubicBezTo>
                    <a:pt x="105" y="12"/>
                    <a:pt x="108" y="12"/>
                    <a:pt x="110" y="13"/>
                  </a:cubicBezTo>
                  <a:cubicBezTo>
                    <a:pt x="111" y="13"/>
                    <a:pt x="110" y="11"/>
                    <a:pt x="114" y="11"/>
                  </a:cubicBezTo>
                  <a:cubicBezTo>
                    <a:pt x="113" y="11"/>
                    <a:pt x="112" y="10"/>
                    <a:pt x="114" y="10"/>
                  </a:cubicBezTo>
                  <a:cubicBezTo>
                    <a:pt x="115" y="10"/>
                    <a:pt x="113" y="9"/>
                    <a:pt x="114" y="8"/>
                  </a:cubicBezTo>
                  <a:cubicBezTo>
                    <a:pt x="114" y="8"/>
                    <a:pt x="114" y="8"/>
                    <a:pt x="115" y="8"/>
                  </a:cubicBezTo>
                  <a:cubicBezTo>
                    <a:pt x="115" y="7"/>
                    <a:pt x="116" y="7"/>
                    <a:pt x="116" y="6"/>
                  </a:cubicBezTo>
                  <a:cubicBezTo>
                    <a:pt x="115" y="6"/>
                    <a:pt x="114" y="5"/>
                    <a:pt x="116" y="4"/>
                  </a:cubicBezTo>
                  <a:cubicBezTo>
                    <a:pt x="116" y="3"/>
                    <a:pt x="117" y="4"/>
                    <a:pt x="118" y="4"/>
                  </a:cubicBezTo>
                  <a:cubicBezTo>
                    <a:pt x="118" y="3"/>
                    <a:pt x="118" y="2"/>
                    <a:pt x="118" y="1"/>
                  </a:cubicBezTo>
                  <a:cubicBezTo>
                    <a:pt x="121" y="1"/>
                    <a:pt x="119" y="3"/>
                    <a:pt x="120" y="3"/>
                  </a:cubicBezTo>
                  <a:cubicBezTo>
                    <a:pt x="121" y="3"/>
                    <a:pt x="121" y="3"/>
                    <a:pt x="121" y="3"/>
                  </a:cubicBezTo>
                  <a:cubicBezTo>
                    <a:pt x="122" y="4"/>
                    <a:pt x="123" y="5"/>
                    <a:pt x="123" y="5"/>
                  </a:cubicBezTo>
                  <a:cubicBezTo>
                    <a:pt x="124" y="6"/>
                    <a:pt x="127" y="7"/>
                    <a:pt x="126" y="8"/>
                  </a:cubicBezTo>
                  <a:cubicBezTo>
                    <a:pt x="129" y="7"/>
                    <a:pt x="127" y="9"/>
                    <a:pt x="130" y="8"/>
                  </a:cubicBezTo>
                  <a:cubicBezTo>
                    <a:pt x="130" y="9"/>
                    <a:pt x="130" y="11"/>
                    <a:pt x="131" y="11"/>
                  </a:cubicBezTo>
                  <a:cubicBezTo>
                    <a:pt x="133" y="12"/>
                    <a:pt x="131" y="13"/>
                    <a:pt x="132" y="15"/>
                  </a:cubicBezTo>
                  <a:cubicBezTo>
                    <a:pt x="135" y="13"/>
                    <a:pt x="133" y="15"/>
                    <a:pt x="136" y="15"/>
                  </a:cubicBezTo>
                  <a:cubicBezTo>
                    <a:pt x="137" y="15"/>
                    <a:pt x="135" y="16"/>
                    <a:pt x="135" y="16"/>
                  </a:cubicBezTo>
                  <a:cubicBezTo>
                    <a:pt x="137" y="17"/>
                    <a:pt x="140" y="17"/>
                    <a:pt x="139" y="19"/>
                  </a:cubicBezTo>
                  <a:cubicBezTo>
                    <a:pt x="140" y="19"/>
                    <a:pt x="142" y="18"/>
                    <a:pt x="142" y="19"/>
                  </a:cubicBezTo>
                  <a:cubicBezTo>
                    <a:pt x="143" y="19"/>
                    <a:pt x="142" y="19"/>
                    <a:pt x="142" y="20"/>
                  </a:cubicBezTo>
                  <a:cubicBezTo>
                    <a:pt x="143" y="20"/>
                    <a:pt x="144" y="19"/>
                    <a:pt x="144" y="20"/>
                  </a:cubicBezTo>
                  <a:cubicBezTo>
                    <a:pt x="146" y="20"/>
                    <a:pt x="145" y="22"/>
                    <a:pt x="148" y="22"/>
                  </a:cubicBezTo>
                  <a:cubicBezTo>
                    <a:pt x="148" y="23"/>
                    <a:pt x="150" y="24"/>
                    <a:pt x="151" y="25"/>
                  </a:cubicBezTo>
                  <a:cubicBezTo>
                    <a:pt x="152" y="25"/>
                    <a:pt x="152" y="26"/>
                    <a:pt x="153" y="26"/>
                  </a:cubicBezTo>
                  <a:cubicBezTo>
                    <a:pt x="153" y="27"/>
                    <a:pt x="155" y="26"/>
                    <a:pt x="155" y="26"/>
                  </a:cubicBezTo>
                  <a:cubicBezTo>
                    <a:pt x="155" y="27"/>
                    <a:pt x="155" y="27"/>
                    <a:pt x="155" y="27"/>
                  </a:cubicBezTo>
                  <a:cubicBezTo>
                    <a:pt x="156" y="28"/>
                    <a:pt x="158" y="28"/>
                    <a:pt x="157" y="27"/>
                  </a:cubicBezTo>
                  <a:cubicBezTo>
                    <a:pt x="159" y="28"/>
                    <a:pt x="158" y="30"/>
                    <a:pt x="161" y="29"/>
                  </a:cubicBezTo>
                  <a:cubicBezTo>
                    <a:pt x="159" y="31"/>
                    <a:pt x="161" y="33"/>
                    <a:pt x="162" y="35"/>
                  </a:cubicBezTo>
                  <a:cubicBezTo>
                    <a:pt x="162" y="36"/>
                    <a:pt x="161" y="37"/>
                    <a:pt x="163" y="38"/>
                  </a:cubicBezTo>
                  <a:cubicBezTo>
                    <a:pt x="161" y="38"/>
                    <a:pt x="162" y="39"/>
                    <a:pt x="161" y="41"/>
                  </a:cubicBezTo>
                  <a:cubicBezTo>
                    <a:pt x="161" y="41"/>
                    <a:pt x="159" y="41"/>
                    <a:pt x="160" y="41"/>
                  </a:cubicBezTo>
                  <a:cubicBezTo>
                    <a:pt x="160" y="41"/>
                    <a:pt x="161" y="41"/>
                    <a:pt x="161" y="41"/>
                  </a:cubicBezTo>
                  <a:cubicBezTo>
                    <a:pt x="161" y="42"/>
                    <a:pt x="160" y="43"/>
                    <a:pt x="160" y="43"/>
                  </a:cubicBezTo>
                  <a:cubicBezTo>
                    <a:pt x="160" y="43"/>
                    <a:pt x="158" y="43"/>
                    <a:pt x="158" y="43"/>
                  </a:cubicBezTo>
                  <a:cubicBezTo>
                    <a:pt x="158" y="44"/>
                    <a:pt x="160" y="45"/>
                    <a:pt x="158" y="46"/>
                  </a:cubicBezTo>
                  <a:cubicBezTo>
                    <a:pt x="156" y="46"/>
                    <a:pt x="157" y="47"/>
                    <a:pt x="154" y="47"/>
                  </a:cubicBezTo>
                  <a:cubicBezTo>
                    <a:pt x="154" y="48"/>
                    <a:pt x="154" y="48"/>
                    <a:pt x="152" y="48"/>
                  </a:cubicBezTo>
                  <a:cubicBezTo>
                    <a:pt x="153" y="50"/>
                    <a:pt x="151" y="51"/>
                    <a:pt x="151" y="53"/>
                  </a:cubicBezTo>
                  <a:cubicBezTo>
                    <a:pt x="147" y="52"/>
                    <a:pt x="148" y="54"/>
                    <a:pt x="147" y="56"/>
                  </a:cubicBezTo>
                  <a:cubicBezTo>
                    <a:pt x="146" y="55"/>
                    <a:pt x="144" y="55"/>
                    <a:pt x="144" y="56"/>
                  </a:cubicBezTo>
                  <a:cubicBezTo>
                    <a:pt x="144" y="57"/>
                    <a:pt x="140" y="57"/>
                    <a:pt x="138" y="57"/>
                  </a:cubicBezTo>
                  <a:cubicBezTo>
                    <a:pt x="138" y="58"/>
                    <a:pt x="137" y="58"/>
                    <a:pt x="136" y="58"/>
                  </a:cubicBezTo>
                  <a:cubicBezTo>
                    <a:pt x="135" y="59"/>
                    <a:pt x="134" y="58"/>
                    <a:pt x="134" y="59"/>
                  </a:cubicBezTo>
                  <a:cubicBezTo>
                    <a:pt x="132" y="58"/>
                    <a:pt x="131" y="57"/>
                    <a:pt x="128" y="57"/>
                  </a:cubicBezTo>
                  <a:cubicBezTo>
                    <a:pt x="126" y="56"/>
                    <a:pt x="127" y="58"/>
                    <a:pt x="126" y="58"/>
                  </a:cubicBezTo>
                  <a:cubicBezTo>
                    <a:pt x="124" y="59"/>
                    <a:pt x="121" y="58"/>
                    <a:pt x="119" y="59"/>
                  </a:cubicBezTo>
                  <a:cubicBezTo>
                    <a:pt x="116" y="58"/>
                    <a:pt x="113" y="57"/>
                    <a:pt x="109" y="56"/>
                  </a:cubicBezTo>
                  <a:cubicBezTo>
                    <a:pt x="110" y="56"/>
                    <a:pt x="110" y="55"/>
                    <a:pt x="109" y="54"/>
                  </a:cubicBezTo>
                  <a:cubicBezTo>
                    <a:pt x="108" y="54"/>
                    <a:pt x="108" y="54"/>
                    <a:pt x="108" y="54"/>
                  </a:cubicBezTo>
                  <a:cubicBezTo>
                    <a:pt x="108" y="53"/>
                    <a:pt x="108" y="53"/>
                    <a:pt x="108" y="53"/>
                  </a:cubicBezTo>
                  <a:cubicBezTo>
                    <a:pt x="107" y="53"/>
                    <a:pt x="105" y="52"/>
                    <a:pt x="107" y="52"/>
                  </a:cubicBezTo>
                  <a:cubicBezTo>
                    <a:pt x="106" y="52"/>
                    <a:pt x="102" y="51"/>
                    <a:pt x="102" y="52"/>
                  </a:cubicBezTo>
                  <a:cubicBezTo>
                    <a:pt x="100" y="51"/>
                    <a:pt x="100" y="50"/>
                    <a:pt x="99" y="49"/>
                  </a:cubicBezTo>
                  <a:cubicBezTo>
                    <a:pt x="98" y="48"/>
                    <a:pt x="99" y="48"/>
                    <a:pt x="100" y="47"/>
                  </a:cubicBezTo>
                  <a:cubicBezTo>
                    <a:pt x="99" y="47"/>
                    <a:pt x="98" y="47"/>
                    <a:pt x="95" y="47"/>
                  </a:cubicBezTo>
                  <a:cubicBezTo>
                    <a:pt x="93" y="47"/>
                    <a:pt x="93" y="49"/>
                    <a:pt x="89" y="49"/>
                  </a:cubicBezTo>
                  <a:cubicBezTo>
                    <a:pt x="90" y="47"/>
                    <a:pt x="86" y="47"/>
                    <a:pt x="87" y="45"/>
                  </a:cubicBezTo>
                  <a:cubicBezTo>
                    <a:pt x="84" y="45"/>
                    <a:pt x="84" y="44"/>
                    <a:pt x="81" y="45"/>
                  </a:cubicBezTo>
                  <a:cubicBezTo>
                    <a:pt x="81" y="44"/>
                    <a:pt x="82" y="44"/>
                    <a:pt x="83" y="44"/>
                  </a:cubicBezTo>
                  <a:cubicBezTo>
                    <a:pt x="80" y="43"/>
                    <a:pt x="78" y="44"/>
                    <a:pt x="73" y="44"/>
                  </a:cubicBezTo>
                  <a:cubicBezTo>
                    <a:pt x="70" y="43"/>
                    <a:pt x="67" y="43"/>
                    <a:pt x="64" y="42"/>
                  </a:cubicBezTo>
                  <a:cubicBezTo>
                    <a:pt x="62" y="43"/>
                    <a:pt x="59" y="43"/>
                    <a:pt x="58" y="44"/>
                  </a:cubicBezTo>
                  <a:cubicBezTo>
                    <a:pt x="57" y="44"/>
                    <a:pt x="55" y="44"/>
                    <a:pt x="54" y="44"/>
                  </a:cubicBezTo>
                  <a:cubicBezTo>
                    <a:pt x="53" y="44"/>
                    <a:pt x="53" y="44"/>
                    <a:pt x="53" y="44"/>
                  </a:cubicBezTo>
                  <a:cubicBezTo>
                    <a:pt x="51" y="45"/>
                    <a:pt x="52" y="44"/>
                    <a:pt x="50" y="45"/>
                  </a:cubicBezTo>
                  <a:cubicBezTo>
                    <a:pt x="50" y="45"/>
                    <a:pt x="49" y="45"/>
                    <a:pt x="49" y="46"/>
                  </a:cubicBezTo>
                  <a:cubicBezTo>
                    <a:pt x="48" y="45"/>
                    <a:pt x="47" y="44"/>
                    <a:pt x="47" y="46"/>
                  </a:cubicBezTo>
                  <a:cubicBezTo>
                    <a:pt x="46" y="46"/>
                    <a:pt x="46" y="46"/>
                    <a:pt x="45" y="46"/>
                  </a:cubicBezTo>
                  <a:cubicBezTo>
                    <a:pt x="44" y="46"/>
                    <a:pt x="45" y="46"/>
                    <a:pt x="45" y="46"/>
                  </a:cubicBezTo>
                  <a:cubicBezTo>
                    <a:pt x="44" y="47"/>
                    <a:pt x="41" y="47"/>
                    <a:pt x="40" y="48"/>
                  </a:cubicBezTo>
                  <a:cubicBezTo>
                    <a:pt x="38" y="47"/>
                    <a:pt x="32" y="48"/>
                    <a:pt x="27" y="48"/>
                  </a:cubicBezTo>
                  <a:cubicBezTo>
                    <a:pt x="26" y="48"/>
                    <a:pt x="27" y="49"/>
                    <a:pt x="26" y="49"/>
                  </a:cubicBezTo>
                  <a:cubicBezTo>
                    <a:pt x="26" y="49"/>
                    <a:pt x="25" y="49"/>
                    <a:pt x="24" y="49"/>
                  </a:cubicBezTo>
                  <a:cubicBezTo>
                    <a:pt x="24" y="49"/>
                    <a:pt x="23" y="49"/>
                    <a:pt x="21" y="49"/>
                  </a:cubicBezTo>
                  <a:cubicBezTo>
                    <a:pt x="19" y="50"/>
                    <a:pt x="14" y="51"/>
                    <a:pt x="8" y="50"/>
                  </a:cubicBezTo>
                  <a:cubicBezTo>
                    <a:pt x="8" y="49"/>
                    <a:pt x="8" y="47"/>
                    <a:pt x="11" y="47"/>
                  </a:cubicBezTo>
                  <a:cubicBezTo>
                    <a:pt x="10" y="47"/>
                    <a:pt x="12" y="45"/>
                    <a:pt x="10" y="45"/>
                  </a:cubicBezTo>
                  <a:cubicBezTo>
                    <a:pt x="7" y="45"/>
                    <a:pt x="11" y="44"/>
                    <a:pt x="10" y="43"/>
                  </a:cubicBezTo>
                  <a:cubicBezTo>
                    <a:pt x="8" y="42"/>
                    <a:pt x="9" y="44"/>
                    <a:pt x="8" y="42"/>
                  </a:cubicBezTo>
                  <a:cubicBezTo>
                    <a:pt x="7" y="42"/>
                    <a:pt x="8" y="41"/>
                    <a:pt x="8" y="41"/>
                  </a:cubicBezTo>
                  <a:cubicBezTo>
                    <a:pt x="6" y="40"/>
                    <a:pt x="8" y="41"/>
                    <a:pt x="8" y="40"/>
                  </a:cubicBezTo>
                  <a:cubicBezTo>
                    <a:pt x="7" y="39"/>
                    <a:pt x="5" y="38"/>
                    <a:pt x="7" y="38"/>
                  </a:cubicBezTo>
                  <a:cubicBezTo>
                    <a:pt x="7" y="37"/>
                    <a:pt x="5" y="37"/>
                    <a:pt x="5" y="37"/>
                  </a:cubicBezTo>
                  <a:cubicBezTo>
                    <a:pt x="4" y="37"/>
                    <a:pt x="5" y="36"/>
                    <a:pt x="5" y="36"/>
                  </a:cubicBezTo>
                  <a:cubicBezTo>
                    <a:pt x="5" y="36"/>
                    <a:pt x="4" y="35"/>
                    <a:pt x="4" y="35"/>
                  </a:cubicBezTo>
                  <a:cubicBezTo>
                    <a:pt x="2" y="34"/>
                    <a:pt x="4" y="34"/>
                    <a:pt x="4" y="34"/>
                  </a:cubicBezTo>
                  <a:cubicBezTo>
                    <a:pt x="3" y="33"/>
                    <a:pt x="1" y="33"/>
                    <a:pt x="2" y="32"/>
                  </a:cubicBezTo>
                  <a:cubicBezTo>
                    <a:pt x="4" y="32"/>
                    <a:pt x="3" y="30"/>
                    <a:pt x="5" y="30"/>
                  </a:cubicBezTo>
                  <a:cubicBezTo>
                    <a:pt x="5" y="29"/>
                    <a:pt x="3" y="30"/>
                    <a:pt x="3" y="29"/>
                  </a:cubicBezTo>
                  <a:cubicBezTo>
                    <a:pt x="2" y="29"/>
                    <a:pt x="3" y="27"/>
                    <a:pt x="1" y="28"/>
                  </a:cubicBezTo>
                  <a:cubicBezTo>
                    <a:pt x="0" y="26"/>
                    <a:pt x="2" y="25"/>
                    <a:pt x="3" y="23"/>
                  </a:cubicBezTo>
                  <a:cubicBezTo>
                    <a:pt x="4" y="24"/>
                    <a:pt x="7" y="23"/>
                    <a:pt x="8" y="22"/>
                  </a:cubicBezTo>
                  <a:cubicBezTo>
                    <a:pt x="8" y="21"/>
                    <a:pt x="14" y="22"/>
                    <a:pt x="14" y="20"/>
                  </a:cubicBezTo>
                  <a:cubicBezTo>
                    <a:pt x="19" y="20"/>
                    <a:pt x="22" y="19"/>
                    <a:pt x="26" y="19"/>
                  </a:cubicBezTo>
                  <a:cubicBezTo>
                    <a:pt x="28" y="19"/>
                    <a:pt x="27" y="18"/>
                    <a:pt x="26" y="18"/>
                  </a:cubicBezTo>
                  <a:cubicBezTo>
                    <a:pt x="28" y="17"/>
                    <a:pt x="31" y="18"/>
                    <a:pt x="31" y="16"/>
                  </a:cubicBezTo>
                  <a:cubicBezTo>
                    <a:pt x="32" y="16"/>
                    <a:pt x="32" y="17"/>
                    <a:pt x="33" y="17"/>
                  </a:cubicBezTo>
                  <a:cubicBezTo>
                    <a:pt x="36" y="17"/>
                    <a:pt x="33" y="14"/>
                    <a:pt x="36" y="15"/>
                  </a:cubicBezTo>
                  <a:cubicBezTo>
                    <a:pt x="35" y="13"/>
                    <a:pt x="36" y="14"/>
                    <a:pt x="36" y="11"/>
                  </a:cubicBezTo>
                  <a:cubicBezTo>
                    <a:pt x="39" y="11"/>
                    <a:pt x="40" y="12"/>
                    <a:pt x="42" y="12"/>
                  </a:cubicBezTo>
                  <a:cubicBezTo>
                    <a:pt x="43" y="12"/>
                    <a:pt x="43" y="11"/>
                    <a:pt x="45" y="11"/>
                  </a:cubicBezTo>
                  <a:cubicBezTo>
                    <a:pt x="44" y="10"/>
                    <a:pt x="48" y="9"/>
                    <a:pt x="45" y="9"/>
                  </a:cubicBezTo>
                  <a:cubicBezTo>
                    <a:pt x="46" y="9"/>
                    <a:pt x="47" y="9"/>
                    <a:pt x="47" y="8"/>
                  </a:cubicBezTo>
                  <a:cubicBezTo>
                    <a:pt x="50" y="8"/>
                    <a:pt x="48" y="6"/>
                    <a:pt x="52" y="7"/>
                  </a:cubicBezTo>
                  <a:cubicBezTo>
                    <a:pt x="53" y="6"/>
                    <a:pt x="54" y="6"/>
                    <a:pt x="55" y="5"/>
                  </a:cubicBezTo>
                  <a:cubicBezTo>
                    <a:pt x="56" y="6"/>
                    <a:pt x="58" y="6"/>
                    <a:pt x="60" y="6"/>
                  </a:cubicBezTo>
                  <a:cubicBezTo>
                    <a:pt x="58" y="7"/>
                    <a:pt x="60" y="7"/>
                    <a:pt x="61" y="7"/>
                  </a:cubicBezTo>
                  <a:cubicBezTo>
                    <a:pt x="61" y="7"/>
                    <a:pt x="61" y="7"/>
                    <a:pt x="61" y="7"/>
                  </a:cubicBezTo>
                  <a:cubicBezTo>
                    <a:pt x="61" y="8"/>
                    <a:pt x="63" y="7"/>
                    <a:pt x="63" y="7"/>
                  </a:cubicBezTo>
                  <a:cubicBezTo>
                    <a:pt x="63" y="8"/>
                    <a:pt x="64" y="9"/>
                    <a:pt x="67" y="8"/>
                  </a:cubicBezTo>
                  <a:cubicBezTo>
                    <a:pt x="68" y="9"/>
                    <a:pt x="67" y="6"/>
                    <a:pt x="65" y="6"/>
                  </a:cubicBezTo>
                  <a:cubicBezTo>
                    <a:pt x="66" y="6"/>
                    <a:pt x="67" y="6"/>
                    <a:pt x="68" y="5"/>
                  </a:cubicBezTo>
                  <a:cubicBezTo>
                    <a:pt x="68" y="4"/>
                    <a:pt x="69" y="4"/>
                    <a:pt x="72" y="4"/>
                  </a:cubicBezTo>
                  <a:cubicBezTo>
                    <a:pt x="72" y="2"/>
                    <a:pt x="73" y="2"/>
                    <a:pt x="75" y="2"/>
                  </a:cubicBezTo>
                  <a:cubicBezTo>
                    <a:pt x="73" y="3"/>
                    <a:pt x="74" y="3"/>
                    <a:pt x="77" y="3"/>
                  </a:cubicBezTo>
                  <a:cubicBezTo>
                    <a:pt x="81" y="0"/>
                    <a:pt x="89" y="3"/>
                    <a:pt x="9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grpSp>
      <p:pic>
        <p:nvPicPr>
          <p:cNvPr id="5" name="Picture 2" descr="éç¹å®éªå®¤">
            <a:extLst>
              <a:ext uri="{FF2B5EF4-FFF2-40B4-BE49-F238E27FC236}">
                <a16:creationId xmlns:a16="http://schemas.microsoft.com/office/drawing/2014/main" id="{2E098676-D47A-4242-B1FD-2B5177D2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C1602B2B-E136-4A16-A13A-56219F4D4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50" y="116985"/>
            <a:ext cx="2308336" cy="491136"/>
          </a:xfrm>
          <a:prstGeom prst="rect">
            <a:avLst/>
          </a:prstGeom>
        </p:spPr>
      </p:pic>
      <p:pic>
        <p:nvPicPr>
          <p:cNvPr id="9" name="图片 8">
            <a:extLst>
              <a:ext uri="{FF2B5EF4-FFF2-40B4-BE49-F238E27FC236}">
                <a16:creationId xmlns:a16="http://schemas.microsoft.com/office/drawing/2014/main" id="{97F56F2F-CA11-4CF4-BC61-729B086DF9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8398"/>
            <a:ext cx="579427" cy="579427"/>
          </a:xfrm>
          <a:prstGeom prst="rect">
            <a:avLst/>
          </a:prstGeom>
        </p:spPr>
      </p:pic>
      <p:sp>
        <p:nvSpPr>
          <p:cNvPr id="8" name="Rectangle 2">
            <a:extLst>
              <a:ext uri="{FF2B5EF4-FFF2-40B4-BE49-F238E27FC236}">
                <a16:creationId xmlns:a16="http://schemas.microsoft.com/office/drawing/2014/main" id="{D2CEBC20-BC22-48DE-89AE-8EC6C63B3B64}"/>
              </a:ext>
            </a:extLst>
          </p:cNvPr>
          <p:cNvSpPr txBox="1">
            <a:spLocks noChangeArrowheads="1"/>
          </p:cNvSpPr>
          <p:nvPr/>
        </p:nvSpPr>
        <p:spPr>
          <a:xfrm>
            <a:off x="0" y="0"/>
            <a:ext cx="12192000" cy="16246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defRPr/>
            </a:pPr>
            <a:r>
              <a:rPr lang="zh-CN" altLang="en-US" sz="3600" b="1" spc="-300" dirty="0">
                <a:solidFill>
                  <a:srgbClr val="FF0000"/>
                </a:solidFill>
                <a:latin typeface="黑体" pitchFamily="49" charset="-122"/>
                <a:ea typeface="黑体" pitchFamily="49" charset="-122"/>
              </a:rPr>
              <a:t>目    录</a:t>
            </a:r>
          </a:p>
        </p:txBody>
      </p:sp>
      <p:sp>
        <p:nvSpPr>
          <p:cNvPr id="3" name="AutoShape 7">
            <a:extLst>
              <a:ext uri="{FF2B5EF4-FFF2-40B4-BE49-F238E27FC236}">
                <a16:creationId xmlns:a16="http://schemas.microsoft.com/office/drawing/2014/main" id="{9F302FF3-5B0C-4CFF-87C4-BD5E76C55A16}"/>
              </a:ext>
            </a:extLst>
          </p:cNvPr>
          <p:cNvSpPr>
            <a:spLocks noChangeArrowheads="1"/>
          </p:cNvSpPr>
          <p:nvPr/>
        </p:nvSpPr>
        <p:spPr bwMode="auto">
          <a:xfrm>
            <a:off x="0" y="696412"/>
            <a:ext cx="12192000" cy="45719"/>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Tree>
    <p:extLst>
      <p:ext uri="{BB962C8B-B14F-4D97-AF65-F5344CB8AC3E}">
        <p14:creationId xmlns:p14="http://schemas.microsoft.com/office/powerpoint/2010/main" val="1964185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0"/>
            <a:ext cx="3695329"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常见的</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数据库对比</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格 2">
            <a:extLst>
              <a:ext uri="{FF2B5EF4-FFF2-40B4-BE49-F238E27FC236}">
                <a16:creationId xmlns:a16="http://schemas.microsoft.com/office/drawing/2014/main" id="{97264376-BE5B-4837-B3D5-F458378E6E2B}"/>
              </a:ext>
            </a:extLst>
          </p:cNvPr>
          <p:cNvGraphicFramePr>
            <a:graphicFrameLocks noGrp="1"/>
          </p:cNvGraphicFramePr>
          <p:nvPr/>
        </p:nvGraphicFramePr>
        <p:xfrm>
          <a:off x="1518083" y="2063976"/>
          <a:ext cx="10022890" cy="3850203"/>
        </p:xfrm>
        <a:graphic>
          <a:graphicData uri="http://schemas.openxmlformats.org/drawingml/2006/table">
            <a:tbl>
              <a:tblPr firstRow="1" bandRow="1">
                <a:tableStyleId>{5C22544A-7EE6-4342-B048-85BDC9FD1C3A}</a:tableStyleId>
              </a:tblPr>
              <a:tblGrid>
                <a:gridCol w="934489">
                  <a:extLst>
                    <a:ext uri="{9D8B030D-6E8A-4147-A177-3AD203B41FA5}">
                      <a16:colId xmlns:a16="http://schemas.microsoft.com/office/drawing/2014/main" val="3252762305"/>
                    </a:ext>
                  </a:extLst>
                </a:gridCol>
                <a:gridCol w="1669491">
                  <a:extLst>
                    <a:ext uri="{9D8B030D-6E8A-4147-A177-3AD203B41FA5}">
                      <a16:colId xmlns:a16="http://schemas.microsoft.com/office/drawing/2014/main" val="2982496900"/>
                    </a:ext>
                  </a:extLst>
                </a:gridCol>
                <a:gridCol w="1446892">
                  <a:extLst>
                    <a:ext uri="{9D8B030D-6E8A-4147-A177-3AD203B41FA5}">
                      <a16:colId xmlns:a16="http://schemas.microsoft.com/office/drawing/2014/main" val="1783966414"/>
                    </a:ext>
                  </a:extLst>
                </a:gridCol>
                <a:gridCol w="3561580">
                  <a:extLst>
                    <a:ext uri="{9D8B030D-6E8A-4147-A177-3AD203B41FA5}">
                      <a16:colId xmlns:a16="http://schemas.microsoft.com/office/drawing/2014/main" val="2124662954"/>
                    </a:ext>
                  </a:extLst>
                </a:gridCol>
                <a:gridCol w="2410438">
                  <a:extLst>
                    <a:ext uri="{9D8B030D-6E8A-4147-A177-3AD203B41FA5}">
                      <a16:colId xmlns:a16="http://schemas.microsoft.com/office/drawing/2014/main" val="65159595"/>
                    </a:ext>
                  </a:extLst>
                </a:gridCol>
              </a:tblGrid>
              <a:tr h="472738">
                <a:tc>
                  <a:txBody>
                    <a:bodyPr/>
                    <a:lstStyle/>
                    <a:p>
                      <a:pPr algn="ctr"/>
                      <a:r>
                        <a:rPr lang="zh-CN" altLang="en-US" sz="2000" dirty="0">
                          <a:latin typeface="黑体" panose="02010609060101010101" pitchFamily="49" charset="-122"/>
                          <a:ea typeface="黑体" panose="02010609060101010101" pitchFamily="49" charset="-122"/>
                        </a:rPr>
                        <a:t>序号</a:t>
                      </a:r>
                    </a:p>
                  </a:txBody>
                  <a:tcPr>
                    <a:solidFill>
                      <a:srgbClr val="002060"/>
                    </a:solidFill>
                  </a:tcPr>
                </a:tc>
                <a:tc>
                  <a:txBody>
                    <a:bodyPr/>
                    <a:lstStyle/>
                    <a:p>
                      <a:pPr algn="ctr"/>
                      <a:r>
                        <a:rPr lang="zh-CN" altLang="en-US" sz="2000" dirty="0">
                          <a:latin typeface="黑体" panose="02010609060101010101" pitchFamily="49" charset="-122"/>
                          <a:ea typeface="黑体" panose="02010609060101010101" pitchFamily="49" charset="-122"/>
                        </a:rPr>
                        <a:t>数据库类型</a:t>
                      </a:r>
                    </a:p>
                  </a:txBody>
                  <a:tcPr>
                    <a:solidFill>
                      <a:srgbClr val="002060"/>
                    </a:solidFill>
                  </a:tcPr>
                </a:tc>
                <a:tc>
                  <a:txBody>
                    <a:bodyPr/>
                    <a:lstStyle/>
                    <a:p>
                      <a:pPr algn="ctr"/>
                      <a:r>
                        <a:rPr lang="zh-CN" altLang="en-US" sz="2000" dirty="0">
                          <a:latin typeface="黑体" panose="02010609060101010101" pitchFamily="49" charset="-122"/>
                          <a:ea typeface="黑体" panose="02010609060101010101" pitchFamily="49" charset="-122"/>
                        </a:rPr>
                        <a:t>代表产品</a:t>
                      </a:r>
                    </a:p>
                  </a:txBody>
                  <a:tcPr>
                    <a:solidFill>
                      <a:srgbClr val="002060"/>
                    </a:solidFill>
                  </a:tcPr>
                </a:tc>
                <a:tc>
                  <a:txBody>
                    <a:bodyPr/>
                    <a:lstStyle/>
                    <a:p>
                      <a:pPr algn="ctr"/>
                      <a:r>
                        <a:rPr lang="zh-CN" altLang="en-US" sz="2000" dirty="0">
                          <a:latin typeface="黑体" panose="02010609060101010101" pitchFamily="49" charset="-122"/>
                          <a:ea typeface="黑体" panose="02010609060101010101" pitchFamily="49" charset="-122"/>
                        </a:rPr>
                        <a:t>优点</a:t>
                      </a:r>
                    </a:p>
                  </a:txBody>
                  <a:tcPr>
                    <a:solidFill>
                      <a:srgbClr val="002060"/>
                    </a:solidFill>
                  </a:tcPr>
                </a:tc>
                <a:tc>
                  <a:txBody>
                    <a:bodyPr/>
                    <a:lstStyle/>
                    <a:p>
                      <a:pPr algn="ctr"/>
                      <a:r>
                        <a:rPr lang="zh-CN" altLang="en-US" sz="2000" dirty="0">
                          <a:latin typeface="黑体" panose="02010609060101010101" pitchFamily="49" charset="-122"/>
                          <a:ea typeface="黑体" panose="02010609060101010101" pitchFamily="49" charset="-122"/>
                        </a:rPr>
                        <a:t>缺点</a:t>
                      </a:r>
                    </a:p>
                  </a:txBody>
                  <a:tcPr>
                    <a:solidFill>
                      <a:srgbClr val="002060"/>
                    </a:solidFill>
                  </a:tcPr>
                </a:tc>
                <a:extLst>
                  <a:ext uri="{0D108BD9-81ED-4DB2-BD59-A6C34878D82A}">
                    <a16:rowId xmlns:a16="http://schemas.microsoft.com/office/drawing/2014/main" val="144755059"/>
                  </a:ext>
                </a:extLst>
              </a:tr>
              <a:tr h="677825">
                <a:tc>
                  <a:txBody>
                    <a:bodyPr/>
                    <a:lstStyle/>
                    <a:p>
                      <a:pPr algn="ctr">
                        <a:lnSpc>
                          <a:spcPct val="200000"/>
                        </a:lnSpc>
                      </a:pP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nSpc>
                          <a:spcPct val="200000"/>
                        </a:lnSpc>
                      </a:pPr>
                      <a:r>
                        <a:rPr lang="zh-CN" altLang="en-US" sz="1800" b="1" dirty="0">
                          <a:solidFill>
                            <a:srgbClr val="2816AA"/>
                          </a:solidFill>
                          <a:latin typeface="宋体" panose="02010600030101010101" pitchFamily="2" charset="-122"/>
                          <a:ea typeface="宋体" panose="02010600030101010101" pitchFamily="2" charset="-122"/>
                        </a:rPr>
                        <a:t>键值数据库</a:t>
                      </a:r>
                    </a:p>
                  </a:txBody>
                  <a:tcPr/>
                </a:tc>
                <a:tc>
                  <a:txBody>
                    <a:bodyPr/>
                    <a:lstStyle/>
                    <a:p>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Redis</a:t>
                      </a: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Riak KV</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zh-CN" sz="1800" b="1" kern="1200" dirty="0">
                          <a:solidFill>
                            <a:srgbClr val="2816AA"/>
                          </a:solidFill>
                          <a:effectLst/>
                          <a:latin typeface="宋体" panose="02010600030101010101" pitchFamily="2" charset="-122"/>
                          <a:ea typeface="宋体" panose="02010600030101010101" pitchFamily="2" charset="-122"/>
                          <a:cs typeface="+mn-cs"/>
                        </a:rPr>
                        <a:t>扩展性好、灵活性好、大量写操作时性能高</a:t>
                      </a:r>
                      <a:r>
                        <a:rPr lang="zh-CN" altLang="en-US" sz="1800" b="1" kern="1200" dirty="0">
                          <a:solidFill>
                            <a:srgbClr val="2816AA"/>
                          </a:solidFill>
                          <a:effectLst/>
                          <a:latin typeface="宋体" panose="02010600030101010101" pitchFamily="2" charset="-122"/>
                          <a:ea typeface="宋体" panose="02010600030101010101" pitchFamily="2" charset="-122"/>
                          <a:cs typeface="+mn-cs"/>
                        </a:rPr>
                        <a:t>、</a:t>
                      </a:r>
                      <a:r>
                        <a:rPr lang="zh-CN" altLang="en-US" sz="1800" b="1" kern="1200" dirty="0">
                          <a:solidFill>
                            <a:srgbClr val="FF0000"/>
                          </a:solidFill>
                          <a:effectLst/>
                          <a:latin typeface="宋体" panose="02010600030101010101" pitchFamily="2" charset="-122"/>
                          <a:ea typeface="宋体" panose="02010600030101010101" pitchFamily="2" charset="-122"/>
                          <a:cs typeface="+mn-cs"/>
                        </a:rPr>
                        <a:t>适合做缓存</a:t>
                      </a:r>
                      <a:endParaRPr lang="zh-CN" altLang="en-US" sz="1800" b="1" dirty="0">
                        <a:solidFill>
                          <a:srgbClr val="FF0000"/>
                        </a:solidFill>
                        <a:latin typeface="宋体" panose="02010600030101010101" pitchFamily="2" charset="-122"/>
                        <a:ea typeface="宋体" panose="02010600030101010101" pitchFamily="2" charset="-122"/>
                      </a:endParaRPr>
                    </a:p>
                  </a:txBody>
                  <a:tcPr/>
                </a:tc>
                <a:tc>
                  <a:txBody>
                    <a:bodyPr/>
                    <a:lstStyle/>
                    <a:p>
                      <a:r>
                        <a:rPr lang="zh-CN" altLang="zh-CN" sz="1800" b="1" kern="1200" dirty="0">
                          <a:solidFill>
                            <a:srgbClr val="2816AA"/>
                          </a:solidFill>
                          <a:effectLst/>
                          <a:latin typeface="宋体" panose="02010600030101010101" pitchFamily="2" charset="-122"/>
                          <a:ea typeface="宋体" panose="02010600030101010101" pitchFamily="2" charset="-122"/>
                          <a:cs typeface="+mn-cs"/>
                        </a:rPr>
                        <a:t>存储的数据无结构化、</a:t>
                      </a:r>
                      <a:r>
                        <a:rPr lang="zh-CN" altLang="zh-CN" sz="1800" b="1" kern="1200" dirty="0">
                          <a:solidFill>
                            <a:srgbClr val="FF0000"/>
                          </a:solidFill>
                          <a:effectLst/>
                          <a:latin typeface="宋体" panose="02010600030101010101" pitchFamily="2" charset="-122"/>
                          <a:ea typeface="宋体" panose="02010600030101010101" pitchFamily="2" charset="-122"/>
                          <a:cs typeface="+mn-cs"/>
                        </a:rPr>
                        <a:t>条件查询效率较低</a:t>
                      </a:r>
                      <a:r>
                        <a:rPr lang="zh-CN" altLang="en-US" sz="1800" b="1" kern="1200" dirty="0">
                          <a:solidFill>
                            <a:srgbClr val="2816AA"/>
                          </a:solidFill>
                          <a:effectLst/>
                          <a:latin typeface="宋体" panose="02010600030101010101" pitchFamily="2" charset="-122"/>
                          <a:ea typeface="宋体" panose="02010600030101010101" pitchFamily="2" charset="-122"/>
                          <a:cs typeface="+mn-cs"/>
                        </a:rPr>
                        <a:t>。</a:t>
                      </a:r>
                      <a:endParaRPr lang="zh-CN" altLang="en-US" sz="1800" b="1" dirty="0">
                        <a:solidFill>
                          <a:srgbClr val="2816AA"/>
                        </a:solidFill>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80892946"/>
                  </a:ext>
                </a:extLst>
              </a:tr>
              <a:tr h="1156540">
                <a:tc>
                  <a:txBody>
                    <a:bodyPr/>
                    <a:lstStyle/>
                    <a:p>
                      <a:pPr algn="ctr">
                        <a:lnSpc>
                          <a:spcPct val="200000"/>
                        </a:lnSpc>
                      </a:pP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nSpc>
                          <a:spcPct val="200000"/>
                        </a:lnSpc>
                      </a:pPr>
                      <a:r>
                        <a:rPr lang="zh-CN" altLang="en-US" sz="1800" b="1" dirty="0">
                          <a:solidFill>
                            <a:srgbClr val="2816AA"/>
                          </a:solidFill>
                          <a:latin typeface="宋体" panose="02010600030101010101" pitchFamily="2" charset="-122"/>
                          <a:ea typeface="宋体" panose="02010600030101010101" pitchFamily="2" charset="-122"/>
                        </a:rPr>
                        <a:t>列式数据库</a:t>
                      </a:r>
                    </a:p>
                  </a:txBody>
                  <a:tcPr/>
                </a:tc>
                <a:tc>
                  <a:txBody>
                    <a:bodyPr/>
                    <a:lstStyle/>
                    <a:p>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Cassandra</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l">
                        <a:lnSpc>
                          <a:spcPct val="150000"/>
                        </a:lnSpc>
                        <a:spcAft>
                          <a:spcPts val="0"/>
                        </a:spcAft>
                      </a:pPr>
                      <a:r>
                        <a:rPr lang="zh-CN" sz="1800" b="1" kern="50" dirty="0">
                          <a:solidFill>
                            <a:srgbClr val="2816AA"/>
                          </a:solidFill>
                          <a:effectLst/>
                          <a:latin typeface="宋体" panose="02010600030101010101" pitchFamily="2" charset="-122"/>
                          <a:ea typeface="宋体" panose="02010600030101010101" pitchFamily="2" charset="-122"/>
                        </a:rPr>
                        <a:t>扩展性强、容易进行分布式扩展、查找迅速，复杂性低</a:t>
                      </a:r>
                      <a:r>
                        <a:rPr lang="zh-CN" altLang="en-US" sz="1800" b="1" kern="50" dirty="0">
                          <a:solidFill>
                            <a:srgbClr val="2816AA"/>
                          </a:solidFill>
                          <a:effectLst/>
                          <a:latin typeface="宋体" panose="02010600030101010101" pitchFamily="2" charset="-122"/>
                          <a:ea typeface="宋体" panose="02010600030101010101" pitchFamily="2" charset="-122"/>
                        </a:rPr>
                        <a:t>，适合</a:t>
                      </a:r>
                      <a:r>
                        <a:rPr lang="zh-CN" altLang="en-US" sz="1800" b="1" kern="50" dirty="0">
                          <a:solidFill>
                            <a:srgbClr val="FF0000"/>
                          </a:solidFill>
                          <a:effectLst/>
                          <a:latin typeface="宋体" panose="02010600030101010101" pitchFamily="2" charset="-122"/>
                          <a:ea typeface="宋体" panose="02010600030101010101" pitchFamily="2" charset="-122"/>
                        </a:rPr>
                        <a:t>做大数据计算</a:t>
                      </a:r>
                      <a:endParaRPr lang="zh-CN" sz="1800" b="1" kern="50" dirty="0">
                        <a:solidFill>
                          <a:srgbClr val="FF0000"/>
                        </a:solidFill>
                        <a:effectLst/>
                        <a:latin typeface="宋体" panose="02010600030101010101" pitchFamily="2" charset="-122"/>
                        <a:ea typeface="宋体" panose="02010600030101010101" pitchFamily="2" charset="-122"/>
                      </a:endParaRPr>
                    </a:p>
                  </a:txBody>
                  <a:tcPr marL="68580" marR="68580" marT="0" marB="0"/>
                </a:tc>
                <a:tc>
                  <a:txBody>
                    <a:bodyPr/>
                    <a:lstStyle/>
                    <a:p>
                      <a:pPr algn="l">
                        <a:lnSpc>
                          <a:spcPct val="150000"/>
                        </a:lnSpc>
                        <a:spcAft>
                          <a:spcPts val="0"/>
                        </a:spcAft>
                        <a:tabLst>
                          <a:tab pos="650875" algn="l"/>
                        </a:tabLst>
                      </a:pPr>
                      <a:r>
                        <a:rPr lang="zh-CN" sz="1800" b="1" kern="50" dirty="0">
                          <a:solidFill>
                            <a:srgbClr val="2816AA"/>
                          </a:solidFill>
                          <a:effectLst/>
                          <a:latin typeface="宋体" panose="02010600030101010101" pitchFamily="2" charset="-122"/>
                          <a:ea typeface="宋体" panose="02010600030101010101" pitchFamily="2" charset="-122"/>
                        </a:rPr>
                        <a:t>功能相对局限，</a:t>
                      </a:r>
                      <a:r>
                        <a:rPr lang="zh-CN" sz="1800" b="1" kern="50" dirty="0">
                          <a:solidFill>
                            <a:srgbClr val="FF0000"/>
                          </a:solidFill>
                          <a:effectLst/>
                          <a:latin typeface="宋体" panose="02010600030101010101" pitchFamily="2" charset="-122"/>
                          <a:ea typeface="宋体" panose="02010600030101010101" pitchFamily="2" charset="-122"/>
                        </a:rPr>
                        <a:t>多条件查询困难</a:t>
                      </a:r>
                      <a:r>
                        <a:rPr lang="zh-CN" sz="1800" b="1" kern="50" dirty="0">
                          <a:solidFill>
                            <a:srgbClr val="2816AA"/>
                          </a:solidFill>
                          <a:effectLst/>
                          <a:latin typeface="宋体" panose="02010600030101010101" pitchFamily="2" charset="-122"/>
                          <a:ea typeface="宋体" panose="02010600030101010101" pitchFamily="2" charset="-122"/>
                        </a:rPr>
                        <a:t>，</a:t>
                      </a:r>
                      <a:r>
                        <a:rPr lang="zh-CN" sz="1800" b="1" kern="50" dirty="0">
                          <a:solidFill>
                            <a:srgbClr val="FF0000"/>
                          </a:solidFill>
                          <a:effectLst/>
                          <a:latin typeface="宋体" panose="02010600030101010101" pitchFamily="2" charset="-122"/>
                          <a:ea typeface="宋体" panose="02010600030101010101" pitchFamily="2" charset="-122"/>
                        </a:rPr>
                        <a:t>不适合随机更新</a:t>
                      </a:r>
                      <a:r>
                        <a:rPr lang="zh-CN" altLang="en-US" sz="1800" b="1" kern="50" dirty="0">
                          <a:solidFill>
                            <a:srgbClr val="2816AA"/>
                          </a:solidFill>
                          <a:effectLst/>
                          <a:latin typeface="宋体" panose="02010600030101010101" pitchFamily="2" charset="-122"/>
                          <a:ea typeface="宋体" panose="02010600030101010101" pitchFamily="2" charset="-122"/>
                        </a:rPr>
                        <a:t>。</a:t>
                      </a:r>
                      <a:endParaRPr lang="zh-CN" sz="1800" b="1" kern="50" dirty="0">
                        <a:solidFill>
                          <a:srgbClr val="2816AA"/>
                        </a:solidFill>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494992151"/>
                  </a:ext>
                </a:extLst>
              </a:tr>
              <a:tr h="749845">
                <a:tc>
                  <a:txBody>
                    <a:bodyPr/>
                    <a:lstStyle/>
                    <a:p>
                      <a:pPr algn="ctr">
                        <a:lnSpc>
                          <a:spcPct val="200000"/>
                        </a:lnSpc>
                      </a:pP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nSpc>
                          <a:spcPct val="200000"/>
                        </a:lnSpc>
                      </a:pPr>
                      <a:r>
                        <a:rPr lang="zh-CN" altLang="en-US" sz="1800" b="1" dirty="0">
                          <a:solidFill>
                            <a:srgbClr val="2816AA"/>
                          </a:solidFill>
                          <a:latin typeface="宋体" panose="02010600030101010101" pitchFamily="2" charset="-122"/>
                          <a:ea typeface="宋体" panose="02010600030101010101" pitchFamily="2" charset="-122"/>
                        </a:rPr>
                        <a:t>文档数据库</a:t>
                      </a:r>
                    </a:p>
                  </a:txBody>
                  <a:tcPr/>
                </a:tc>
                <a:tc>
                  <a:txBody>
                    <a:bodyPr/>
                    <a:lstStyle/>
                    <a:p>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CouchDB</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l">
                        <a:lnSpc>
                          <a:spcPct val="150000"/>
                        </a:lnSpc>
                        <a:spcAft>
                          <a:spcPts val="0"/>
                        </a:spcAft>
                      </a:pPr>
                      <a:r>
                        <a:rPr lang="zh-CN" sz="1800" b="1" kern="50" dirty="0">
                          <a:solidFill>
                            <a:srgbClr val="2816AA"/>
                          </a:solidFill>
                          <a:effectLst/>
                          <a:latin typeface="宋体" panose="02010600030101010101" pitchFamily="2" charset="-122"/>
                          <a:ea typeface="宋体" panose="02010600030101010101" pitchFamily="2" charset="-122"/>
                        </a:rPr>
                        <a:t>性能好、灵活性高、复杂性低、数据结构灵活</a:t>
                      </a:r>
                      <a:r>
                        <a:rPr lang="zh-CN" altLang="en-US" sz="1800" b="1" kern="50" dirty="0">
                          <a:solidFill>
                            <a:srgbClr val="2816AA"/>
                          </a:solidFill>
                          <a:effectLst/>
                          <a:latin typeface="宋体" panose="02010600030101010101" pitchFamily="2" charset="-122"/>
                          <a:ea typeface="宋体" panose="02010600030101010101" pitchFamily="2" charset="-122"/>
                        </a:rPr>
                        <a:t>、</a:t>
                      </a:r>
                      <a:r>
                        <a:rPr lang="en-US" altLang="zh-CN" sz="1800" b="1" kern="5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Web</a:t>
                      </a:r>
                      <a:r>
                        <a:rPr lang="zh-CN" altLang="en-US" sz="1800" b="1" kern="50" dirty="0">
                          <a:solidFill>
                            <a:srgbClr val="FF0000"/>
                          </a:solidFill>
                          <a:effectLst/>
                          <a:latin typeface="宋体" panose="02010600030101010101" pitchFamily="2" charset="-122"/>
                          <a:ea typeface="宋体" panose="02010600030101010101" pitchFamily="2" charset="-122"/>
                        </a:rPr>
                        <a:t>友好</a:t>
                      </a:r>
                      <a:endParaRPr lang="zh-CN" sz="1800" b="1" kern="50" dirty="0">
                        <a:solidFill>
                          <a:srgbClr val="FF0000"/>
                        </a:solidFill>
                        <a:effectLst/>
                        <a:latin typeface="宋体" panose="02010600030101010101" pitchFamily="2" charset="-122"/>
                        <a:ea typeface="宋体" panose="02010600030101010101" pitchFamily="2" charset="-122"/>
                      </a:endParaRPr>
                    </a:p>
                  </a:txBody>
                  <a:tcPr marL="68580" marR="68580" marT="0" marB="0"/>
                </a:tc>
                <a:tc>
                  <a:txBody>
                    <a:bodyPr/>
                    <a:lstStyle/>
                    <a:p>
                      <a:pPr algn="l">
                        <a:lnSpc>
                          <a:spcPct val="150000"/>
                        </a:lnSpc>
                        <a:spcAft>
                          <a:spcPts val="0"/>
                        </a:spcAft>
                        <a:tabLst>
                          <a:tab pos="650875" algn="l"/>
                        </a:tabLst>
                      </a:pPr>
                      <a:r>
                        <a:rPr lang="zh-CN" sz="1800" b="1" kern="50" dirty="0">
                          <a:solidFill>
                            <a:srgbClr val="FF0000"/>
                          </a:solidFill>
                          <a:effectLst/>
                          <a:latin typeface="宋体" panose="02010600030101010101" pitchFamily="2" charset="-122"/>
                          <a:ea typeface="宋体" panose="02010600030101010101" pitchFamily="2" charset="-122"/>
                        </a:rPr>
                        <a:t>缺乏统一查询语法</a:t>
                      </a:r>
                      <a:r>
                        <a:rPr lang="zh-CN" sz="1800" b="1" kern="50" dirty="0">
                          <a:solidFill>
                            <a:srgbClr val="2816AA"/>
                          </a:solidFill>
                          <a:effectLst/>
                          <a:latin typeface="宋体" panose="02010600030101010101" pitchFamily="2" charset="-122"/>
                          <a:ea typeface="宋体" panose="02010600030101010101" pitchFamily="2" charset="-122"/>
                        </a:rPr>
                        <a:t>，查询性能不高</a:t>
                      </a:r>
                      <a:r>
                        <a:rPr lang="zh-CN" altLang="en-US" sz="1800" b="1" kern="50" dirty="0">
                          <a:solidFill>
                            <a:srgbClr val="2816AA"/>
                          </a:solidFill>
                          <a:effectLst/>
                          <a:latin typeface="宋体" panose="02010600030101010101" pitchFamily="2" charset="-122"/>
                          <a:ea typeface="宋体" panose="02010600030101010101" pitchFamily="2" charset="-122"/>
                        </a:rPr>
                        <a:t>。</a:t>
                      </a:r>
                      <a:endParaRPr lang="zh-CN" sz="1800" b="1" kern="50" dirty="0">
                        <a:solidFill>
                          <a:srgbClr val="2816AA"/>
                        </a:solidFill>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35254498"/>
                  </a:ext>
                </a:extLst>
              </a:tr>
              <a:tr h="749845">
                <a:tc>
                  <a:txBody>
                    <a:bodyPr/>
                    <a:lstStyle/>
                    <a:p>
                      <a:pPr algn="ctr">
                        <a:lnSpc>
                          <a:spcPct val="200000"/>
                        </a:lnSpc>
                      </a:pP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nSpc>
                          <a:spcPct val="200000"/>
                        </a:lnSpc>
                      </a:pPr>
                      <a:r>
                        <a:rPr lang="zh-CN" altLang="en-US" sz="1800" b="1" dirty="0">
                          <a:solidFill>
                            <a:srgbClr val="2816AA"/>
                          </a:solidFill>
                          <a:latin typeface="宋体" panose="02010600030101010101" pitchFamily="2" charset="-122"/>
                          <a:ea typeface="宋体" panose="02010600030101010101" pitchFamily="2" charset="-122"/>
                        </a:rPr>
                        <a:t>图形数据库</a:t>
                      </a:r>
                    </a:p>
                  </a:txBody>
                  <a:tcPr/>
                </a:tc>
                <a:tc>
                  <a:txBody>
                    <a:bodyPr/>
                    <a:lstStyle/>
                    <a:p>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Neo4j</a:t>
                      </a: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InfoGrid</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l">
                        <a:lnSpc>
                          <a:spcPct val="150000"/>
                        </a:lnSpc>
                        <a:spcAft>
                          <a:spcPts val="0"/>
                        </a:spcAft>
                      </a:pPr>
                      <a:r>
                        <a:rPr lang="zh-CN" sz="1800" b="1" kern="50" dirty="0">
                          <a:solidFill>
                            <a:srgbClr val="2816AA"/>
                          </a:solidFill>
                          <a:effectLst/>
                          <a:latin typeface="宋体" panose="02010600030101010101" pitchFamily="2" charset="-122"/>
                          <a:ea typeface="宋体" panose="02010600030101010101" pitchFamily="2" charset="-122"/>
                        </a:rPr>
                        <a:t>灵活性高、支持复杂的图形算法、可用于构建复杂的</a:t>
                      </a:r>
                      <a:r>
                        <a:rPr lang="zh-CN" sz="1800" b="1" kern="50" dirty="0">
                          <a:solidFill>
                            <a:srgbClr val="FF0000"/>
                          </a:solidFill>
                          <a:effectLst/>
                          <a:latin typeface="宋体" panose="02010600030101010101" pitchFamily="2" charset="-122"/>
                          <a:ea typeface="宋体" panose="02010600030101010101" pitchFamily="2" charset="-122"/>
                        </a:rPr>
                        <a:t>关系图谱</a:t>
                      </a:r>
                    </a:p>
                  </a:txBody>
                  <a:tcPr marL="68580" marR="68580" marT="0" marB="0"/>
                </a:tc>
                <a:tc>
                  <a:txBody>
                    <a:bodyPr/>
                    <a:lstStyle/>
                    <a:p>
                      <a:pPr algn="l">
                        <a:lnSpc>
                          <a:spcPct val="150000"/>
                        </a:lnSpc>
                        <a:spcAft>
                          <a:spcPts val="0"/>
                        </a:spcAft>
                        <a:tabLst>
                          <a:tab pos="650875" algn="l"/>
                        </a:tabLst>
                      </a:pPr>
                      <a:r>
                        <a:rPr lang="zh-CN" sz="1800" b="1" kern="50" dirty="0">
                          <a:solidFill>
                            <a:srgbClr val="FF0000"/>
                          </a:solidFill>
                          <a:effectLst/>
                          <a:latin typeface="宋体" panose="02010600030101010101" pitchFamily="2" charset="-122"/>
                          <a:ea typeface="宋体" panose="02010600030101010101" pitchFamily="2" charset="-122"/>
                        </a:rPr>
                        <a:t>复杂性高</a:t>
                      </a:r>
                      <a:r>
                        <a:rPr lang="zh-CN" sz="1800" b="1" kern="50" dirty="0">
                          <a:solidFill>
                            <a:srgbClr val="2816AA"/>
                          </a:solidFill>
                          <a:effectLst/>
                          <a:latin typeface="宋体" panose="02010600030101010101" pitchFamily="2" charset="-122"/>
                          <a:ea typeface="宋体" panose="02010600030101010101" pitchFamily="2" charset="-122"/>
                        </a:rPr>
                        <a:t>、只能支持一定的数据规模</a:t>
                      </a:r>
                      <a:r>
                        <a:rPr lang="zh-CN" altLang="en-US" sz="1800" b="1" kern="50" dirty="0">
                          <a:solidFill>
                            <a:srgbClr val="2816AA"/>
                          </a:solidFill>
                          <a:effectLst/>
                          <a:latin typeface="宋体" panose="02010600030101010101" pitchFamily="2" charset="-122"/>
                          <a:ea typeface="宋体" panose="02010600030101010101" pitchFamily="2" charset="-122"/>
                        </a:rPr>
                        <a:t>。</a:t>
                      </a:r>
                      <a:endParaRPr lang="zh-CN" sz="1800" b="1" kern="50" dirty="0">
                        <a:solidFill>
                          <a:srgbClr val="2816AA"/>
                        </a:solidFill>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3374200514"/>
                  </a:ext>
                </a:extLst>
              </a:tr>
            </a:tbl>
          </a:graphicData>
        </a:graphic>
      </p:graphicFrame>
      <p:sp>
        <p:nvSpPr>
          <p:cNvPr id="6" name="矩形 5">
            <a:extLst>
              <a:ext uri="{FF2B5EF4-FFF2-40B4-BE49-F238E27FC236}">
                <a16:creationId xmlns:a16="http://schemas.microsoft.com/office/drawing/2014/main" id="{E8AA26C4-3DE7-49CD-95A0-460F32CEDCD5}"/>
              </a:ext>
            </a:extLst>
          </p:cNvPr>
          <p:cNvSpPr/>
          <p:nvPr/>
        </p:nvSpPr>
        <p:spPr>
          <a:xfrm>
            <a:off x="4212455" y="6101624"/>
            <a:ext cx="4634145" cy="461665"/>
          </a:xfrm>
          <a:prstGeom prst="rect">
            <a:avLst/>
          </a:prstGeom>
        </p:spPr>
        <p:txBody>
          <a:bodyPr wrap="square">
            <a:spAutoFit/>
          </a:bodyPr>
          <a:lstStyle/>
          <a:p>
            <a:pPr algn="ctr"/>
            <a:r>
              <a:rPr lang="zh-CN" altLang="en-US" sz="2400" b="1" dirty="0">
                <a:solidFill>
                  <a:srgbClr val="2816AA"/>
                </a:solidFill>
                <a:latin typeface="宋体" panose="02010600030101010101" pitchFamily="2" charset="-122"/>
                <a:ea typeface="宋体" panose="02010600030101010101" pitchFamily="2" charset="-122"/>
              </a:rPr>
              <a:t>表</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dirty="0">
                <a:solidFill>
                  <a:srgbClr val="2816AA"/>
                </a:solidFill>
                <a:latin typeface="宋体" panose="02010600030101010101" pitchFamily="2" charset="-122"/>
                <a:ea typeface="宋体" panose="02010600030101010101" pitchFamily="2" charset="-122"/>
              </a:rPr>
              <a:t>  </a:t>
            </a:r>
            <a:r>
              <a:rPr lang="zh-CN" altLang="en-US" sz="2400" b="1" dirty="0">
                <a:solidFill>
                  <a:srgbClr val="2816AA"/>
                </a:solidFill>
                <a:latin typeface="宋体" panose="02010600030101010101" pitchFamily="2" charset="-122"/>
                <a:ea typeface="宋体" panose="02010600030101010101" pitchFamily="2" charset="-122"/>
              </a:rPr>
              <a:t>非关系型数据库特点对比</a:t>
            </a:r>
          </a:p>
        </p:txBody>
      </p:sp>
    </p:spTree>
    <p:extLst>
      <p:ext uri="{BB962C8B-B14F-4D97-AF65-F5344CB8AC3E}">
        <p14:creationId xmlns:p14="http://schemas.microsoft.com/office/powerpoint/2010/main" val="2908320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graphicFrame>
        <p:nvGraphicFramePr>
          <p:cNvPr id="2" name="表格 1">
            <a:extLst>
              <a:ext uri="{FF2B5EF4-FFF2-40B4-BE49-F238E27FC236}">
                <a16:creationId xmlns:a16="http://schemas.microsoft.com/office/drawing/2014/main" id="{1A69407F-5FAB-49D5-B6D1-51D3C2CD76A5}"/>
              </a:ext>
            </a:extLst>
          </p:cNvPr>
          <p:cNvGraphicFramePr>
            <a:graphicFrameLocks noGrp="1"/>
          </p:cNvGraphicFramePr>
          <p:nvPr/>
        </p:nvGraphicFramePr>
        <p:xfrm>
          <a:off x="823405" y="1745329"/>
          <a:ext cx="10440000" cy="4865280"/>
        </p:xfrm>
        <a:graphic>
          <a:graphicData uri="http://schemas.openxmlformats.org/drawingml/2006/table">
            <a:tbl>
              <a:tblPr firstRow="1" bandRow="1">
                <a:tableStyleId>{5C22544A-7EE6-4342-B048-85BDC9FD1C3A}</a:tableStyleId>
              </a:tblPr>
              <a:tblGrid>
                <a:gridCol w="10440000">
                  <a:extLst>
                    <a:ext uri="{9D8B030D-6E8A-4147-A177-3AD203B41FA5}">
                      <a16:colId xmlns:a16="http://schemas.microsoft.com/office/drawing/2014/main" val="20000"/>
                    </a:ext>
                  </a:extLst>
                </a:gridCol>
              </a:tblGrid>
              <a:tr h="0">
                <a:tc>
                  <a:txBody>
                    <a:bodyPr/>
                    <a:lstStyle/>
                    <a:p>
                      <a:r>
                        <a:rPr lang="en-US" altLang="zh-CN" sz="1400" b="1" kern="1200" dirty="0">
                          <a:solidFill>
                            <a:srgbClr val="2816AA"/>
                          </a:solidFill>
                          <a:latin typeface="Times New Roman" panose="02020603050405020304" pitchFamily="18" charset="0"/>
                          <a:ea typeface="微软雅黑" pitchFamily="34" charset="-122"/>
                          <a:cs typeface="Times New Roman" panose="02020603050405020304" pitchFamily="18" charset="0"/>
                        </a:rPr>
                        <a:t>[1] Kingdon A, Nayembil M L, Richardson A E, et al. A geodata warehouse: Using denormalisation techniques as a tool for delivering spatially enabled integrated geological information to geologists[J]. Computers &amp; Geosciences, 2016, 96:87-97.</a:t>
                      </a:r>
                      <a:endPar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0"/>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 V. P. Potapov, V. N. Oparin, A. B. Logov, et al. Regional Geomechanical-Geodynamic Control Geoinformation System with Entropy Analysis of Seismic Events (In Terms of Kuzbass)[J]. Journal of Mining Science, 2013,49(3):482-488.</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1"/>
                  </a:ext>
                </a:extLst>
              </a:tr>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 Shin T C, Chang C H, Pu H C, et al. The Geophysical Database Management System in Taiwan[J]. Terrestrial, Atmospheric and Oceanic Sciences, 2013, 24(1):11-18.</a:t>
                      </a:r>
                      <a:endParaRPr lang="zh-CN" altLang="en-US" sz="1400" b="1" dirty="0">
                        <a:solidFill>
                          <a:srgbClr val="2816AA"/>
                        </a:solidFill>
                        <a:latin typeface="宋体" panose="02010600030101010101" pitchFamily="2" charset="-122"/>
                        <a:ea typeface="宋体" panose="02010600030101010101" pitchFamily="2"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2"/>
                  </a:ext>
                </a:extLst>
              </a:tr>
              <a:tr h="36000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[4] Yuan X, Wang X, Guo J, et al. Design and realization of RS application system for earthquake emergency based on digital earth[J]. Earth and Environmental Science, 2016,46.</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3"/>
                  </a:ext>
                </a:extLst>
              </a:tr>
              <a:tr h="36000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[5] Tang E, Fan Y. Performance Comparison between Five NoSQL Databases[C]. International Conference on Cloud Computing &amp; Big Data. IEEE, 2017.</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4"/>
                  </a:ext>
                </a:extLst>
              </a:tr>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[6]Guo, Huadong. Big Earth data: A new frontier in Earth and information sciences[J]. Big Earth Data, 2017, 1(1-2):4-20.</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5"/>
                  </a:ext>
                </a:extLst>
              </a:tr>
              <a:tr h="36000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[7] Schulz W L, Nelson B G, Felker D K, et al. Evaluation of Relational and NoSQL Database Architectures to Manage Genomic Annotations[J]. Journal of Biomedical Informatics. 2016, 64: 288-95.</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6"/>
                  </a:ext>
                </a:extLst>
              </a:tr>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[8] Mai P T A, Nurminen J K, Francesco M D. Cloud Databases for Internet-of-Things Data[C]. Internet of Things. IEEE, 2015.</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7"/>
                  </a:ext>
                </a:extLst>
              </a:tr>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[9] Ameri P, Grabowski U, Jorg Meyer, et al. On the Application and Performance of MongoDB for Climate Satellite Data[C].2014 IEEE 13th International Conference on Trust, Security and Privacy in Computing and Communications. IEEE, 2014.</a:t>
                      </a:r>
                      <a:endParaRPr lang="zh-CN" altLang="en-US" sz="1400" b="1" dirty="0">
                        <a:solidFill>
                          <a:srgbClr val="2816AA"/>
                        </a:solidFill>
                        <a:latin typeface="宋体" panose="02010600030101010101" pitchFamily="2" charset="-122"/>
                        <a:ea typeface="宋体" panose="02010600030101010101" pitchFamily="2"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407108160"/>
                  </a:ext>
                </a:extLst>
              </a:tr>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[10] Zhang N, Zheng G, Chen H, et al. HBaseSpatial: A Scalable Spatial Data Storage Based on HBase[C]2014 IEEE 13th International Conference on Trust, Security and Privacy in Computing and Communications (TrustCom). IEEE Computer Society, 2014.</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187269320"/>
                  </a:ext>
                </a:extLst>
              </a:tr>
            </a:tbl>
          </a:graphicData>
        </a:graphic>
      </p:graphicFrame>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2106225"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相关文献研究</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457596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graphicFrame>
        <p:nvGraphicFramePr>
          <p:cNvPr id="2" name="表格 1">
            <a:extLst>
              <a:ext uri="{FF2B5EF4-FFF2-40B4-BE49-F238E27FC236}">
                <a16:creationId xmlns:a16="http://schemas.microsoft.com/office/drawing/2014/main" id="{1A69407F-5FAB-49D5-B6D1-51D3C2CD76A5}"/>
              </a:ext>
            </a:extLst>
          </p:cNvPr>
          <p:cNvGraphicFramePr>
            <a:graphicFrameLocks noGrp="1"/>
          </p:cNvGraphicFramePr>
          <p:nvPr/>
        </p:nvGraphicFramePr>
        <p:xfrm>
          <a:off x="823405" y="1745329"/>
          <a:ext cx="10440000" cy="4968240"/>
        </p:xfrm>
        <a:graphic>
          <a:graphicData uri="http://schemas.openxmlformats.org/drawingml/2006/table">
            <a:tbl>
              <a:tblPr firstRow="1" bandRow="1">
                <a:tableStyleId>{5C22544A-7EE6-4342-B048-85BDC9FD1C3A}</a:tableStyleId>
              </a:tblPr>
              <a:tblGrid>
                <a:gridCol w="10440000">
                  <a:extLst>
                    <a:ext uri="{9D8B030D-6E8A-4147-A177-3AD203B41FA5}">
                      <a16:colId xmlns:a16="http://schemas.microsoft.com/office/drawing/2014/main" val="20000"/>
                    </a:ext>
                  </a:extLst>
                </a:gridCol>
              </a:tblGrid>
              <a:tr h="0">
                <a:tc>
                  <a:txBody>
                    <a:bodyPr/>
                    <a:lstStyle/>
                    <a:p>
                      <a:r>
                        <a:rPr lang="en-US" altLang="zh-CN" sz="1400" b="1" kern="1200" dirty="0">
                          <a:solidFill>
                            <a:srgbClr val="2816AA"/>
                          </a:solidFill>
                          <a:latin typeface="Times New Roman" panose="02020603050405020304" pitchFamily="18" charset="0"/>
                          <a:ea typeface="微软雅黑" pitchFamily="34" charset="-122"/>
                          <a:cs typeface="Times New Roman" panose="02020603050405020304" pitchFamily="18" charset="0"/>
                        </a:rPr>
                        <a:t>[11] </a:t>
                      </a:r>
                      <a:r>
                        <a:rPr lang="en-US" altLang="zh-CN" sz="1400" b="1" kern="1200"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Larraondo</a:t>
                      </a:r>
                      <a:r>
                        <a:rPr lang="en-US" altLang="zh-CN" sz="1400" b="1" kern="1200"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P R , Pringle S , Guo J , et al. </a:t>
                      </a:r>
                      <a:r>
                        <a:rPr lang="en-US" altLang="zh-CN" sz="1400" b="1" kern="1200"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GSio</a:t>
                      </a:r>
                      <a:r>
                        <a:rPr lang="en-US" altLang="zh-CN" sz="1400" b="1" kern="1200"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 programmatic interface for delivering Big Earth data-as-a-service[J]. Big Earth Data, 2017, 1(1-2):173-190.</a:t>
                      </a:r>
                      <a:endPar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0"/>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[12] Baumann, P., et al. Big Data Analytics for Earth Sciences: the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EarthServer</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approach,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InternationalJournal</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of Digital Earth, 2015, 9 (1): 3–29.</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1"/>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[13]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Songnian</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Li,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Suzana</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et al. Geospatial big data handling theory and methods: A review and research challenges[J].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Isprs</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Journal of Photogrammetry &amp; Remote Sensing, 2016.</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600882275"/>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[14] Tauro C J M , Aravindh S , B S A . Comparative Study of the New Generation, Agile, Scalable, High Performance NOSQL Databases[J]. International Journal of Computer Applications, 2012, 48(20):1-4.</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009147572"/>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[15] Wei G , Lei X ,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Xinming</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M . Design and Implementation of Pollution-Free Agricultural Products Certification System Based on J2EE[J]. Chinese Agricultural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ence</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Bulletin, 2009.</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104982448"/>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[16] Widyani Y, Laksmiwati H, Bangun E D, et al.  Mapping spatio-temporal disaster data into MongoDB[C]. 2016 International Conference on Data and Software Engineering (ICoDSE). IEEE, 2016.</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207955867"/>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[17]Prof L F A , Prof L P A , Kolev V , et al. Surveys, Catalogues, Databases/Archives, and State-of-the-Art Methods for Geoscience Data Processing[J]. Knowledge Discovery in Big Data from Astronomy and Earth Observation, 2020:103-136.</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958441280"/>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[18] Mahajan D , Blakeney C ,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Zong</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Z . Improving the energy efficiency of relational and NoSQL databases via query optimizations[J]. Sustainable Computing: Informatics and Systems, 2019, 22(JUN.):120-133.</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957279228"/>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[19] Guo, Huadong. Big data drives the development of Earth science[J]. Big Earth Data, 2017, 1(1-2):1-3.</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269230098"/>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 Agarwal, Sarthak, Rajan, et al. Performance Analysis of MongoDB Vs. PostGIS/PostGreSQL Databases For Line Intersection and Point Containment Spatial Queries[J]. Free &amp; Open Source Software for Geospatial Conference Proceedings, 2015.</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907135690"/>
                  </a:ext>
                </a:extLst>
              </a:tr>
            </a:tbl>
          </a:graphicData>
        </a:graphic>
      </p:graphicFrame>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2106225"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相关文献研究</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400405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graphicFrame>
        <p:nvGraphicFramePr>
          <p:cNvPr id="2" name="表格 1">
            <a:extLst>
              <a:ext uri="{FF2B5EF4-FFF2-40B4-BE49-F238E27FC236}">
                <a16:creationId xmlns:a16="http://schemas.microsoft.com/office/drawing/2014/main" id="{1A69407F-5FAB-49D5-B6D1-51D3C2CD76A5}"/>
              </a:ext>
            </a:extLst>
          </p:cNvPr>
          <p:cNvGraphicFramePr>
            <a:graphicFrameLocks noGrp="1"/>
          </p:cNvGraphicFramePr>
          <p:nvPr>
            <p:extLst>
              <p:ext uri="{D42A27DB-BD31-4B8C-83A1-F6EECF244321}">
                <p14:modId xmlns:p14="http://schemas.microsoft.com/office/powerpoint/2010/main" val="3128995165"/>
              </p:ext>
            </p:extLst>
          </p:nvPr>
        </p:nvGraphicFramePr>
        <p:xfrm>
          <a:off x="823405" y="1745329"/>
          <a:ext cx="10440000" cy="4937760"/>
        </p:xfrm>
        <a:graphic>
          <a:graphicData uri="http://schemas.openxmlformats.org/drawingml/2006/table">
            <a:tbl>
              <a:tblPr firstRow="1" bandRow="1">
                <a:tableStyleId>{5C22544A-7EE6-4342-B048-85BDC9FD1C3A}</a:tableStyleId>
              </a:tblPr>
              <a:tblGrid>
                <a:gridCol w="10440000">
                  <a:extLst>
                    <a:ext uri="{9D8B030D-6E8A-4147-A177-3AD203B41FA5}">
                      <a16:colId xmlns:a16="http://schemas.microsoft.com/office/drawing/2014/main" val="20000"/>
                    </a:ext>
                  </a:extLst>
                </a:gridCol>
              </a:tblGrid>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[21]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Abdelwahed</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M F . SGRAPH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SeismoGRAPHer</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Seismic waveform analysis and integrated tools in seismology[J]. Computers &amp; Geosciences, 2012, 40(none):153-165.</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104982448"/>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[22] Romero, Jose Emilio,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Titos</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M , et al. APASVO: A free software tool for automatic P-phase picking and event detection in seismic traces[J]. Computers &amp; Geosciences, 2016:213-220.</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207955867"/>
                  </a:ext>
                </a:extLst>
              </a:tr>
              <a:tr h="0">
                <a:tc>
                  <a:txBody>
                    <a:bodyPr/>
                    <a:lstStyle/>
                    <a:p>
                      <a:r>
                        <a:rPr lang="en-US" altLang="zh-CN" sz="1400" b="1" kern="1200" dirty="0">
                          <a:solidFill>
                            <a:srgbClr val="2816AA"/>
                          </a:solidFill>
                          <a:latin typeface="Times New Roman" panose="02020603050405020304" pitchFamily="18" charset="0"/>
                          <a:ea typeface="微软雅黑" pitchFamily="34" charset="-122"/>
                          <a:cs typeface="Times New Roman" panose="02020603050405020304" pitchFamily="18" charset="0"/>
                        </a:rPr>
                        <a:t>[23] </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Li Z, Yang C, </a:t>
                      </a:r>
                      <a:r>
                        <a:rPr lang="en-US" altLang="zh-CN" sz="1400" b="1" dirty="0" err="1">
                          <a:solidFill>
                            <a:srgbClr val="2816AA"/>
                          </a:solidFill>
                          <a:latin typeface="Times New Roman" panose="02020603050405020304" pitchFamily="18" charset="0"/>
                          <a:ea typeface="微软雅黑" pitchFamily="34" charset="-122"/>
                          <a:cs typeface="Times New Roman" panose="02020603050405020304" pitchFamily="18" charset="0"/>
                        </a:rPr>
                        <a:t>Jin</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 B, et al. Enabling Big Geoscience Data Analytics with a Cloud-Based, MapReduce-Enabled and Service-Oriented Workflow Framework[J]. </a:t>
                      </a:r>
                      <a:r>
                        <a:rPr lang="en-US" altLang="zh-CN" sz="1400" b="1" dirty="0" err="1">
                          <a:solidFill>
                            <a:srgbClr val="2816AA"/>
                          </a:solidFill>
                          <a:latin typeface="Times New Roman" panose="02020603050405020304" pitchFamily="18" charset="0"/>
                          <a:ea typeface="微软雅黑" pitchFamily="34" charset="-122"/>
                          <a:cs typeface="Times New Roman" panose="02020603050405020304" pitchFamily="18" charset="0"/>
                        </a:rPr>
                        <a:t>PLoS</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 ONE, 2015, 10.</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866146279"/>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[24]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Zhifeng</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Y. Cloud Computing and Big Data for Oil and Gas Industry Application, China[J]. Journal of Computers,2019,14(4):268-282.</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517207688"/>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[25]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Partescano</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E. A Model for Managing Geological and Geophysical Data in Eastern Sicily (Italy) and Possible Applications[J]. Journal of Computer and Communications, 2014,2:67-77.</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724183574"/>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[26]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Zhonghua</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M . Seismic data attribute extraction based on Hadoop platform[J]. 2017:180-184.</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43064045"/>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[27]X. Chai, Q. Wang, W. Chen, W. Wang, D. Wang and Y. Li, "Research on a Distributed Processing Model Based on Kafka for Large-Scale Seismic Waveform Data," in IEEE Access, 2020,8:39971-39981.</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4262921676"/>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[28]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崔若飞</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武旭仁</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陈同俊</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煤矿地震数据管理系统的开发</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地球物理学进展</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2005, 20(2):374-376.</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19391510"/>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[29]</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李成艳</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Seabed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模型的地震勘探成果数据管理系统设计</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中国石油大学</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,2017.</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431845961"/>
                  </a:ext>
                </a:extLst>
              </a:tr>
              <a:tr h="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[30] </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刘坚</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李盛乐</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戴苗</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等</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基于</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HBase</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的地震大数据存储研究</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[J].</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大地测量与地球动力学</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,2015,35(5):890-893.</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427994636"/>
                  </a:ext>
                </a:extLst>
              </a:tr>
              <a:tr h="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[31] </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单维锋</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滕云田</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刘海军</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等</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大数据环境下地震观测数据存储方案研究</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[J].</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中国地震</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,2019,35(3):558-564.</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987289323"/>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[32]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冯磊</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杨昭颖</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李文吉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的航磁测量大数据存储模式研究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地质学刊</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,2019,43(3):421-427.</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157507531"/>
                  </a:ext>
                </a:extLst>
              </a:tr>
            </a:tbl>
          </a:graphicData>
        </a:graphic>
      </p:graphicFrame>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2106225"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相关文献研究</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833375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graphicFrame>
        <p:nvGraphicFramePr>
          <p:cNvPr id="2" name="表格 1">
            <a:extLst>
              <a:ext uri="{FF2B5EF4-FFF2-40B4-BE49-F238E27FC236}">
                <a16:creationId xmlns:a16="http://schemas.microsoft.com/office/drawing/2014/main" id="{1A69407F-5FAB-49D5-B6D1-51D3C2CD76A5}"/>
              </a:ext>
            </a:extLst>
          </p:cNvPr>
          <p:cNvGraphicFramePr>
            <a:graphicFrameLocks noGrp="1"/>
          </p:cNvGraphicFramePr>
          <p:nvPr>
            <p:extLst>
              <p:ext uri="{D42A27DB-BD31-4B8C-83A1-F6EECF244321}">
                <p14:modId xmlns:p14="http://schemas.microsoft.com/office/powerpoint/2010/main" val="2663434658"/>
              </p:ext>
            </p:extLst>
          </p:nvPr>
        </p:nvGraphicFramePr>
        <p:xfrm>
          <a:off x="823405" y="1745329"/>
          <a:ext cx="10440000" cy="4764000"/>
        </p:xfrm>
        <a:graphic>
          <a:graphicData uri="http://schemas.openxmlformats.org/drawingml/2006/table">
            <a:tbl>
              <a:tblPr firstRow="1" bandRow="1">
                <a:tableStyleId>{5C22544A-7EE6-4342-B048-85BDC9FD1C3A}</a:tableStyleId>
              </a:tblPr>
              <a:tblGrid>
                <a:gridCol w="10440000">
                  <a:extLst>
                    <a:ext uri="{9D8B030D-6E8A-4147-A177-3AD203B41FA5}">
                      <a16:colId xmlns:a16="http://schemas.microsoft.com/office/drawing/2014/main" val="20000"/>
                    </a:ext>
                  </a:extLst>
                </a:gridCol>
              </a:tblGrid>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[33]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屈佳</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郑蕊</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王宁</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地震行业“大数据”应用探讨</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城市与减灾</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,2014(4):24-26</a:t>
                      </a:r>
                      <a:endParaRPr lang="zh-CN" altLang="en-US" sz="1400" b="1" dirty="0">
                        <a:solidFill>
                          <a:srgbClr val="2816AA"/>
                        </a:solidFill>
                        <a:latin typeface="宋体" panose="02010600030101010101" pitchFamily="2" charset="-122"/>
                        <a:ea typeface="宋体" panose="02010600030101010101" pitchFamily="2" charset="-122"/>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2"/>
                  </a:ext>
                </a:extLst>
              </a:tr>
              <a:tr h="36000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[34] </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马文娟</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刘坚</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蔡寅</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等</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大数据时代基于物联网和云计算的地震信息化研究</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[J].</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地球物理学进展</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2018,33(2):835-841.</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3"/>
                  </a:ext>
                </a:extLst>
              </a:tr>
              <a:tr h="360000">
                <a:tc>
                  <a:txBody>
                    <a:bodyPr/>
                    <a:lstStyle/>
                    <a:p>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[35] </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高宁</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基于私有云计算技术的无缆自定位地震仪勘探管理平台设计与开发</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[D].</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长春</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吉林大学</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 2016</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4"/>
                  </a:ext>
                </a:extLst>
              </a:tr>
              <a:tr h="36000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[36] </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李清泉</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李德仁</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大数据</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GIS</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．武汉大学学报</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信息科学版</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2014,39(6):641-644 + 666.</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5"/>
                  </a:ext>
                </a:extLst>
              </a:tr>
              <a:tr h="36000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[37] </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翟明国</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杨树锋</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陈宁华</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等</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大数据时代</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地质学的挑战与机遇</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[J].</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中国科学院院刊</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,2018,33(8):825-831.</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6"/>
                  </a:ext>
                </a:extLst>
              </a:tr>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[38]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冯玉苹</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徐维秀</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杨晶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海量地震数据现场监控软件研发及应用</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中国石油学会</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年物探技术研讨会论文集</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,2019:1399-1402.</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7"/>
                  </a:ext>
                </a:extLst>
              </a:tr>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[39]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唐杰</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魏嘉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武港山</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云计算与大数据”及其对勘探地震技术发展的影响</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科学通报</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,2017,62:2630-2638.</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407108160"/>
                  </a:ext>
                </a:extLst>
              </a:tr>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[40]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潘昌森</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地震数据存储系统研究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中国科学技术大学</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,2015.</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187269320"/>
                  </a:ext>
                </a:extLst>
              </a:tr>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[41]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李亚珍</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郭建文</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吴阿丹</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区块链技术在地学数据共享中的应用可行性分析</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遥感技术与应用</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,2020,35(4):759-766.</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538085044"/>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[42]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陈建平</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李靖</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谢帅</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中国地质大数据研究现状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地质学刊</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,2017,41(3):353-366.</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4278624377"/>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[43]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王学军</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大数据时代的地震数据智能化管理策略</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中国石油学会</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年物探技术研讨会论文集</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,2019:1487-1489.</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917310479"/>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[44]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闫玮</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的地学遥感大数据管理系统的设计</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兰州</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兰州大学</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,2016</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472991229"/>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[45]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王显灿</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的地震属性处理系统研究与实现</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中国石油大学</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,2016.</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236113185"/>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[46]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叶苏娴</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的行为</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事件的地理时空数据模型构建方法研究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 2019.</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桂林</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桂林理工大学</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370322226"/>
                  </a:ext>
                </a:extLst>
              </a:tr>
            </a:tbl>
          </a:graphicData>
        </a:graphic>
      </p:graphicFrame>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2106225"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相关文献研究</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709647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7B9BF17-A00A-4365-9802-A92C82F6542B}"/>
              </a:ext>
            </a:extLst>
          </p:cNvPr>
          <p:cNvSpPr txBox="1"/>
          <p:nvPr/>
        </p:nvSpPr>
        <p:spPr>
          <a:xfrm>
            <a:off x="823405" y="1852767"/>
            <a:ext cx="10440000" cy="463203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中国台湾中央气象局开发了以</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Web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为基础的开放数据服务的地球物理数据库管理系统，使用</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关系数据库</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在线数据排序，集成了</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短周期地震系统</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宽带地震系统</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自由场强运动台站</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强运动建筑物阵列</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全球定位系统</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地下水观测系统</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，并从中获取了六种类型的地球物理数据。</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英国地质调查局</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(BGS)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Andrew Kingdona</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开发了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ProBase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系统，一种在关系型数据库管理系统</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(RDBMS)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中存储属性数据的通用非规范化数据结构，将二维</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(2D)</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和三维</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地下物理属性</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化学属性数据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与相关</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元数据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结合起来，促进快速和标准化的数据发现和访问。</a:t>
            </a:r>
          </a:p>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Ameri</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分析了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在气候卫星数据中的应用和性能。在应用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地理空间运算符对数据库并行访问和查询时，发现比使用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数据库的原始单线程方法的性能有很大提高。</a:t>
            </a:r>
          </a:p>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Thi Anh</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讨论了不同的数据库系统在云存储和访问</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IOT</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数据的实用性。通过不同的物联网（即</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传感器</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和多媒体）在云环境中比较</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即</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数据库</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即</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CouchDB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Redis)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的读写性能，发现</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要优于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，可以有效地处理云中的各种</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异构物联网数据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，从而满足对负载和性能不断增长的需求。</a:t>
            </a:r>
          </a:p>
        </p:txBody>
      </p:sp>
      <p:sp>
        <p:nvSpPr>
          <p:cNvPr id="9" name="内容占位符 2">
            <a:extLst>
              <a:ext uri="{FF2B5EF4-FFF2-40B4-BE49-F238E27FC236}">
                <a16:creationId xmlns:a16="http://schemas.microsoft.com/office/drawing/2014/main" id="{F83D00A4-B5B3-4078-AAA7-DF4E35770DBE}"/>
              </a:ext>
            </a:extLst>
          </p:cNvPr>
          <p:cNvSpPr>
            <a:spLocks noGrp="1"/>
          </p:cNvSpPr>
          <p:nvPr>
            <p:ph idx="1"/>
          </p:nvPr>
        </p:nvSpPr>
        <p:spPr>
          <a:xfrm>
            <a:off x="823406" y="1180660"/>
            <a:ext cx="3926148"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数据库在相关地学中的应用</a:t>
            </a:r>
          </a:p>
        </p:txBody>
      </p:sp>
    </p:spTree>
    <p:extLst>
      <p:ext uri="{BB962C8B-B14F-4D97-AF65-F5344CB8AC3E}">
        <p14:creationId xmlns:p14="http://schemas.microsoft.com/office/powerpoint/2010/main" val="245000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0"/>
            <a:ext cx="3926148"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数据库在相关地学中的应用</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7B9BF17-A00A-4365-9802-A92C82F6542B}"/>
              </a:ext>
            </a:extLst>
          </p:cNvPr>
          <p:cNvSpPr txBox="1"/>
          <p:nvPr/>
        </p:nvSpPr>
        <p:spPr>
          <a:xfrm>
            <a:off x="823405" y="1852767"/>
            <a:ext cx="10440000" cy="470898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单维锋、滕云田等人提出了基于</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OpenTSDB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地震大数据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存储方案，并与传统的基于关系数据库的存储方案在读取和插入操作方面进行了对比研究，总结出基于</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云平台</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大数据技术</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的地震大数据存储和分析业务方案将是未来地震综合数据处理的发展方向。</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刘坚提出了一种基于</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地震大数据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存储方法，并与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在存储、查询结构化与非结构化数据方面进行性能对比，体现了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在存储地震大数据显著的优势。</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闫玮基于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设计了地学遥感大数据管理系统，对系统的可行性与需求进行分析，对海量的</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遥感数据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进行存储，通过</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结构，</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Java</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等技术开发系统应用平台，实现平台功能的相关操作。</a:t>
            </a:r>
          </a:p>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冯磊、杨昭颖等人以</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作为数据库载体，开展了对</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航磁测量大数据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的存储模式设计、索引构建和测试分析。结果表明无论是在空间索引、数据写入效率方面，还是存储模型的可扩展能力上，</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都能够较好的支持。</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Widyani Y</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研究了</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时空灾难数据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中的存储，通过映射为</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JSON</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文档集合，能够很好的存储管理时空灾难数据，可以用作</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Web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环境中数据处理的基础，支持从非基于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Web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的环境到基于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Web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的系统的数据迁移过程的可持续利用。</a:t>
            </a:r>
          </a:p>
        </p:txBody>
      </p:sp>
    </p:spTree>
    <p:extLst>
      <p:ext uri="{BB962C8B-B14F-4D97-AF65-F5344CB8AC3E}">
        <p14:creationId xmlns:p14="http://schemas.microsoft.com/office/powerpoint/2010/main" val="3295735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514F96-BB36-45AD-AFF6-F194D7F91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883" y="1262385"/>
            <a:ext cx="5662948" cy="4989633"/>
          </a:xfrm>
          <a:prstGeom prst="rect">
            <a:avLst/>
          </a:prstGeom>
        </p:spPr>
      </p:pic>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5732844"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闫玮设计了基于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000" b="1" dirty="0">
                <a:solidFill>
                  <a:srgbClr val="2816AA"/>
                </a:solidFill>
                <a:latin typeface="宋体" panose="02010600030101010101" pitchFamily="2" charset="-122"/>
                <a:ea typeface="宋体" panose="02010600030101010101" pitchFamily="2" charset="-122"/>
              </a:rPr>
              <a:t>的地学遥感大数据管理系统，系统的设计建立在西北五省约</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100TB</a:t>
            </a:r>
            <a:r>
              <a:rPr lang="zh-CN" altLang="en-US" sz="2000" b="1" dirty="0">
                <a:solidFill>
                  <a:srgbClr val="2816AA"/>
                </a:solidFill>
                <a:latin typeface="宋体" panose="02010600030101010101" pitchFamily="2" charset="-122"/>
                <a:ea typeface="宋体" panose="02010600030101010101" pitchFamily="2" charset="-122"/>
              </a:rPr>
              <a:t>遥感数据之上，基本目标为解决相关数据的管理问题。系统设计的数据类型有以下几种： </a:t>
            </a:r>
            <a:endParaRPr lang="en-US" altLang="zh-CN" sz="2000" b="1" dirty="0">
              <a:solidFill>
                <a:srgbClr val="2816AA"/>
              </a:solidFill>
              <a:latin typeface="宋体" panose="02010600030101010101" pitchFamily="2" charset="-122"/>
              <a:ea typeface="宋体" panose="02010600030101010101" pitchFamily="2" charset="-122"/>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用户个人信息数据</a:t>
            </a:r>
            <a:endParaRPr lang="en-US" altLang="zh-CN" sz="2000" b="1" dirty="0">
              <a:solidFill>
                <a:srgbClr val="2816AA"/>
              </a:solidFill>
              <a:latin typeface="宋体" panose="02010600030101010101" pitchFamily="2" charset="-122"/>
              <a:ea typeface="宋体" panose="02010600030101010101" pitchFamily="2" charset="-122"/>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用户状态数据</a:t>
            </a:r>
            <a:endParaRPr lang="en-US" altLang="zh-CN" sz="2000" b="1" dirty="0">
              <a:solidFill>
                <a:srgbClr val="2816AA"/>
              </a:solidFill>
              <a:latin typeface="宋体" panose="02010600030101010101" pitchFamily="2" charset="-122"/>
              <a:ea typeface="宋体" panose="02010600030101010101" pitchFamily="2" charset="-122"/>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用户作业数据</a:t>
            </a:r>
            <a:endParaRPr lang="en-US" altLang="zh-CN" sz="2000" b="1" dirty="0">
              <a:solidFill>
                <a:srgbClr val="2816AA"/>
              </a:solidFill>
              <a:latin typeface="宋体" panose="02010600030101010101" pitchFamily="2" charset="-122"/>
              <a:ea typeface="宋体" panose="02010600030101010101" pitchFamily="2" charset="-122"/>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系统信息数据</a:t>
            </a:r>
            <a:endParaRPr lang="en-US" altLang="zh-CN" sz="2000" b="1" dirty="0">
              <a:solidFill>
                <a:srgbClr val="2816AA"/>
              </a:solidFill>
              <a:latin typeface="宋体" panose="02010600030101010101" pitchFamily="2" charset="-122"/>
              <a:ea typeface="宋体" panose="02010600030101010101" pitchFamily="2" charset="-122"/>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日志数据</a:t>
            </a:r>
            <a:endParaRPr lang="en-US" altLang="zh-CN" sz="2000" b="1" dirty="0">
              <a:solidFill>
                <a:srgbClr val="2816AA"/>
              </a:solidFill>
              <a:latin typeface="宋体" panose="02010600030101010101" pitchFamily="2" charset="-122"/>
              <a:ea typeface="宋体" panose="02010600030101010101" pitchFamily="2" charset="-122"/>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遥感元数据</a:t>
            </a:r>
          </a:p>
        </p:txBody>
      </p:sp>
      <p:sp>
        <p:nvSpPr>
          <p:cNvPr id="7" name="文本框 6">
            <a:extLst>
              <a:ext uri="{FF2B5EF4-FFF2-40B4-BE49-F238E27FC236}">
                <a16:creationId xmlns:a16="http://schemas.microsoft.com/office/drawing/2014/main" id="{37B09426-AAB9-48C9-949B-55F1E2DD506B}"/>
              </a:ext>
            </a:extLst>
          </p:cNvPr>
          <p:cNvSpPr txBox="1"/>
          <p:nvPr/>
        </p:nvSpPr>
        <p:spPr>
          <a:xfrm>
            <a:off x="5327357" y="6379086"/>
            <a:ext cx="6958583"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遥感数据管理系统的业务逻辑及对象关系 </a:t>
            </a:r>
          </a:p>
        </p:txBody>
      </p:sp>
    </p:spTree>
    <p:extLst>
      <p:ext uri="{BB962C8B-B14F-4D97-AF65-F5344CB8AC3E}">
        <p14:creationId xmlns:p14="http://schemas.microsoft.com/office/powerpoint/2010/main" val="1500909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4205796" cy="417518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针对用户功能划分，系统分为七个子系统，分别为：</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数据采集系统</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数据查询系统</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数据导出系统</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数据计算系统</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用户管理系统</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节点维护系统</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日志管理系统</a:t>
            </a:r>
            <a:endParaRPr lang="en-US" altLang="zh-CN" sz="2000" b="1" dirty="0">
              <a:solidFill>
                <a:srgbClr val="2816AA"/>
              </a:solidFill>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37B09426-AAB9-48C9-949B-55F1E2DD506B}"/>
              </a:ext>
            </a:extLst>
          </p:cNvPr>
          <p:cNvSpPr txBox="1"/>
          <p:nvPr/>
        </p:nvSpPr>
        <p:spPr>
          <a:xfrm>
            <a:off x="6506514" y="6252018"/>
            <a:ext cx="4667454"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  </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遥感数据管理系统功能关系</a:t>
            </a:r>
          </a:p>
        </p:txBody>
      </p:sp>
      <p:graphicFrame>
        <p:nvGraphicFramePr>
          <p:cNvPr id="4" name="图示 3">
            <a:extLst>
              <a:ext uri="{FF2B5EF4-FFF2-40B4-BE49-F238E27FC236}">
                <a16:creationId xmlns:a16="http://schemas.microsoft.com/office/drawing/2014/main" id="{6694DBFC-8BF2-4A51-AEA5-B6C7B28DCF37}"/>
              </a:ext>
            </a:extLst>
          </p:cNvPr>
          <p:cNvGraphicFramePr/>
          <p:nvPr>
            <p:extLst>
              <p:ext uri="{D42A27DB-BD31-4B8C-83A1-F6EECF244321}">
                <p14:modId xmlns:p14="http://schemas.microsoft.com/office/powerpoint/2010/main" val="883297647"/>
              </p:ext>
            </p:extLst>
          </p:nvPr>
        </p:nvGraphicFramePr>
        <p:xfrm>
          <a:off x="5505990" y="2570540"/>
          <a:ext cx="6357048" cy="33313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93568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4919028" cy="186685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数据采集系统子系统的功能模块的设计包括了</a:t>
            </a:r>
            <a:r>
              <a:rPr lang="en-US" altLang="zh-CN" sz="2000" b="1" dirty="0">
                <a:solidFill>
                  <a:srgbClr val="2816AA"/>
                </a:solidFill>
                <a:latin typeface="宋体" panose="02010600030101010101" pitchFamily="2" charset="-122"/>
                <a:ea typeface="宋体" panose="02010600030101010101" pitchFamily="2" charset="-122"/>
              </a:rPr>
              <a:t>:</a:t>
            </a:r>
            <a:r>
              <a:rPr lang="zh-CN" altLang="en-US" sz="2000" b="1" dirty="0">
                <a:solidFill>
                  <a:srgbClr val="2816AA"/>
                </a:solidFill>
                <a:latin typeface="宋体" panose="02010600030101010101" pitchFamily="2" charset="-122"/>
                <a:ea typeface="宋体" panose="02010600030101010101" pitchFamily="2" charset="-122"/>
              </a:rPr>
              <a:t>图像入库、遥感产品入库、</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CSV</a:t>
            </a:r>
            <a:r>
              <a:rPr lang="zh-CN" altLang="en-US" sz="2000" b="1" dirty="0">
                <a:solidFill>
                  <a:srgbClr val="2816AA"/>
                </a:solidFill>
                <a:latin typeface="宋体" panose="02010600030101010101" pitchFamily="2" charset="-122"/>
                <a:ea typeface="宋体" panose="02010600030101010101" pitchFamily="2" charset="-122"/>
              </a:rPr>
              <a:t>数据入库、用户自定义数据入库、查许结果和导入计算节点。</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611276" y="6457890"/>
            <a:ext cx="4676991" cy="400110"/>
          </a:xfrm>
          <a:prstGeom prst="rect">
            <a:avLst/>
          </a:prstGeom>
          <a:noFill/>
        </p:spPr>
        <p:txBody>
          <a:bodyPr wrap="square" rtlCol="0">
            <a:spAutoFit/>
          </a:bodyPr>
          <a:lstStyle/>
          <a:p>
            <a:pPr algn="ct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遥感产品入库功能模块的处理流程</a:t>
            </a:r>
          </a:p>
        </p:txBody>
      </p:sp>
      <p:pic>
        <p:nvPicPr>
          <p:cNvPr id="15" name="图片 14">
            <a:extLst>
              <a:ext uri="{FF2B5EF4-FFF2-40B4-BE49-F238E27FC236}">
                <a16:creationId xmlns:a16="http://schemas.microsoft.com/office/drawing/2014/main" id="{7FCFEC34-C5AA-4F8D-A9FB-1932032568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8506" y="349409"/>
            <a:ext cx="5522532" cy="6257010"/>
          </a:xfrm>
          <a:prstGeom prst="rect">
            <a:avLst/>
          </a:prstGeom>
        </p:spPr>
      </p:pic>
    </p:spTree>
    <p:extLst>
      <p:ext uri="{BB962C8B-B14F-4D97-AF65-F5344CB8AC3E}">
        <p14:creationId xmlns:p14="http://schemas.microsoft.com/office/powerpoint/2010/main" val="83118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29E38B20-D1BC-42A0-B2C1-BCA2B5C74374}"/>
              </a:ext>
            </a:extLst>
          </p:cNvPr>
          <p:cNvSpPr txBox="1"/>
          <p:nvPr/>
        </p:nvSpPr>
        <p:spPr>
          <a:xfrm>
            <a:off x="784547" y="1117790"/>
            <a:ext cx="5962558" cy="462241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lnSpc>
                <a:spcPct val="150000"/>
              </a:lnSpc>
              <a:buFont typeface="Wingdings" panose="05000000000000000000" pitchFamily="2" charset="2"/>
              <a:buChar char="u"/>
            </a:pPr>
            <a:r>
              <a:rPr lang="zh-CN" altLang="en-US" sz="3200" b="1" dirty="0">
                <a:solidFill>
                  <a:srgbClr val="2816AA"/>
                </a:solidFill>
                <a:latin typeface="宋体" panose="02010600030101010101" pitchFamily="2" charset="-122"/>
                <a:ea typeface="宋体" panose="02010600030101010101" pitchFamily="2" charset="-122"/>
                <a:cs typeface="Calibri" panose="020F0502020204030204" pitchFamily="34" charset="0"/>
              </a:rPr>
              <a:t>一、大数据技术</a:t>
            </a: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什么是大数据</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大数据类型</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大数据特点</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为什么需要大数据技术</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大数据技术有哪些</a:t>
            </a:r>
            <a:endParaRPr lang="en-US" altLang="zh-CN"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大数据使用的技术</a:t>
            </a:r>
            <a:endParaRPr lang="en-US" altLang="zh-CN"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大数据时代存储面临的问题</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pic>
        <p:nvPicPr>
          <p:cNvPr id="5" name="Picture 2" descr="éç¹å®éªå®¤">
            <a:extLst>
              <a:ext uri="{FF2B5EF4-FFF2-40B4-BE49-F238E27FC236}">
                <a16:creationId xmlns:a16="http://schemas.microsoft.com/office/drawing/2014/main" id="{2E098676-D47A-4242-B1FD-2B5177D2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C1602B2B-E136-4A16-A13A-56219F4D4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50" y="116985"/>
            <a:ext cx="2308336" cy="491136"/>
          </a:xfrm>
          <a:prstGeom prst="rect">
            <a:avLst/>
          </a:prstGeom>
        </p:spPr>
      </p:pic>
      <p:pic>
        <p:nvPicPr>
          <p:cNvPr id="9" name="图片 8">
            <a:extLst>
              <a:ext uri="{FF2B5EF4-FFF2-40B4-BE49-F238E27FC236}">
                <a16:creationId xmlns:a16="http://schemas.microsoft.com/office/drawing/2014/main" id="{97F56F2F-CA11-4CF4-BC61-729B086DF9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8398"/>
            <a:ext cx="579427" cy="579427"/>
          </a:xfrm>
          <a:prstGeom prst="rect">
            <a:avLst/>
          </a:prstGeom>
        </p:spPr>
      </p:pic>
      <p:sp>
        <p:nvSpPr>
          <p:cNvPr id="3" name="AutoShape 7">
            <a:extLst>
              <a:ext uri="{FF2B5EF4-FFF2-40B4-BE49-F238E27FC236}">
                <a16:creationId xmlns:a16="http://schemas.microsoft.com/office/drawing/2014/main" id="{9F302FF3-5B0C-4CFF-87C4-BD5E76C55A16}"/>
              </a:ext>
            </a:extLst>
          </p:cNvPr>
          <p:cNvSpPr>
            <a:spLocks noChangeArrowheads="1"/>
          </p:cNvSpPr>
          <p:nvPr/>
        </p:nvSpPr>
        <p:spPr bwMode="auto">
          <a:xfrm>
            <a:off x="0" y="696412"/>
            <a:ext cx="12192000" cy="45719"/>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Tree>
    <p:extLst>
      <p:ext uri="{BB962C8B-B14F-4D97-AF65-F5344CB8AC3E}">
        <p14:creationId xmlns:p14="http://schemas.microsoft.com/office/powerpoint/2010/main" val="3788656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4919028" cy="279018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数据查询系统在设计上需要考虑稳定性、准确性、易用性和高效性，依照用户需求，基于数据库已有查询接口，设计相关查询方式。数据查询子系统功能模块功能包括： 简单查询、复杂查询、空间查询、地图查询。</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611276" y="6457890"/>
            <a:ext cx="4676991" cy="400110"/>
          </a:xfrm>
          <a:prstGeom prst="rect">
            <a:avLst/>
          </a:prstGeom>
          <a:noFill/>
        </p:spPr>
        <p:txBody>
          <a:bodyPr wrap="square" rtlCol="0">
            <a:spAutoFit/>
          </a:bodyPr>
          <a:lstStyle/>
          <a:p>
            <a:pPr algn="ct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空间查询流程图</a:t>
            </a:r>
          </a:p>
        </p:txBody>
      </p:sp>
      <p:pic>
        <p:nvPicPr>
          <p:cNvPr id="6" name="图片 5">
            <a:extLst>
              <a:ext uri="{FF2B5EF4-FFF2-40B4-BE49-F238E27FC236}">
                <a16:creationId xmlns:a16="http://schemas.microsoft.com/office/drawing/2014/main" id="{47FB5EE4-4223-4DB3-A93B-863BBCC695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9570" y="411583"/>
            <a:ext cx="4610975" cy="6034834"/>
          </a:xfrm>
          <a:prstGeom prst="rect">
            <a:avLst/>
          </a:prstGeom>
        </p:spPr>
      </p:pic>
    </p:spTree>
    <p:extLst>
      <p:ext uri="{BB962C8B-B14F-4D97-AF65-F5344CB8AC3E}">
        <p14:creationId xmlns:p14="http://schemas.microsoft.com/office/powerpoint/2010/main" val="949850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5449380" cy="474072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数据导出子系统主要功能为数据的初级可视化展示，可视化功能为用户提供初级的直观体验，如图表、地图、动态图片、数据下载等。</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35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图表展示：将用户需求的展示数据以统计图的方式表现出来。 </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35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地图展示：将用户的查询或计算结果以地图的形式展示出来。 </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35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动态展示：将用户所需信息以动画的方式展示出来。 </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35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数据下载：将用户查询计算的数据导出并保存。</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611276" y="5717226"/>
            <a:ext cx="4676991" cy="400110"/>
          </a:xfrm>
          <a:prstGeom prst="rect">
            <a:avLst/>
          </a:prstGeom>
          <a:noFill/>
        </p:spPr>
        <p:txBody>
          <a:bodyPr wrap="square" rtlCol="0">
            <a:spAutoFit/>
          </a:bodyPr>
          <a:lstStyle/>
          <a:p>
            <a:pPr algn="ct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数据导出子系统的功能模块划分</a:t>
            </a:r>
          </a:p>
        </p:txBody>
      </p:sp>
      <p:graphicFrame>
        <p:nvGraphicFramePr>
          <p:cNvPr id="4" name="图示 3">
            <a:extLst>
              <a:ext uri="{FF2B5EF4-FFF2-40B4-BE49-F238E27FC236}">
                <a16:creationId xmlns:a16="http://schemas.microsoft.com/office/drawing/2014/main" id="{FF16E20C-621C-42AC-9F13-959BA376DE06}"/>
              </a:ext>
            </a:extLst>
          </p:cNvPr>
          <p:cNvGraphicFramePr/>
          <p:nvPr>
            <p:extLst>
              <p:ext uri="{D42A27DB-BD31-4B8C-83A1-F6EECF244321}">
                <p14:modId xmlns:p14="http://schemas.microsoft.com/office/powerpoint/2010/main" val="2503424795"/>
              </p:ext>
            </p:extLst>
          </p:nvPr>
        </p:nvGraphicFramePr>
        <p:xfrm>
          <a:off x="6915707" y="1682631"/>
          <a:ext cx="4175758" cy="36536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13451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4879513" cy="371351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数据计算服务子系统，用户可以获得高速、稳定、可靠与定制的云计算服务。具体功能包括如下：</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rPr>
              <a:t>数据去重</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rPr>
              <a:t>坐标变换</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rPr>
              <a:t>地图融合</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rPr>
              <a:t>像素统计</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rPr>
              <a:t>图像识别</a:t>
            </a:r>
          </a:p>
        </p:txBody>
      </p:sp>
      <p:sp>
        <p:nvSpPr>
          <p:cNvPr id="6" name="文本框 5">
            <a:extLst>
              <a:ext uri="{FF2B5EF4-FFF2-40B4-BE49-F238E27FC236}">
                <a16:creationId xmlns:a16="http://schemas.microsoft.com/office/drawing/2014/main" id="{C779593B-0491-403E-9EE3-B9C63F704FF1}"/>
              </a:ext>
            </a:extLst>
          </p:cNvPr>
          <p:cNvSpPr txBox="1"/>
          <p:nvPr/>
        </p:nvSpPr>
        <p:spPr>
          <a:xfrm>
            <a:off x="6146238" y="5969967"/>
            <a:ext cx="5842463"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10  </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数据计算子系统的功能及组织关系</a:t>
            </a:r>
          </a:p>
        </p:txBody>
      </p:sp>
      <p:graphicFrame>
        <p:nvGraphicFramePr>
          <p:cNvPr id="10" name="图示 9">
            <a:extLst>
              <a:ext uri="{FF2B5EF4-FFF2-40B4-BE49-F238E27FC236}">
                <a16:creationId xmlns:a16="http://schemas.microsoft.com/office/drawing/2014/main" id="{1EDAEFEC-ED62-4D00-8402-EBCF4C463125}"/>
              </a:ext>
            </a:extLst>
          </p:cNvPr>
          <p:cNvGraphicFramePr/>
          <p:nvPr>
            <p:extLst>
              <p:ext uri="{D42A27DB-BD31-4B8C-83A1-F6EECF244321}">
                <p14:modId xmlns:p14="http://schemas.microsoft.com/office/powerpoint/2010/main" val="1439414959"/>
              </p:ext>
            </p:extLst>
          </p:nvPr>
        </p:nvGraphicFramePr>
        <p:xfrm>
          <a:off x="6342780" y="2041516"/>
          <a:ext cx="5449380" cy="34581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53527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5272596"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系统所采用的分布式架构基于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分布式存储与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000" b="1" dirty="0">
                <a:solidFill>
                  <a:srgbClr val="2816AA"/>
                </a:solidFill>
                <a:latin typeface="宋体" panose="02010600030101010101" pitchFamily="2" charset="-122"/>
                <a:ea typeface="宋体" panose="02010600030101010101" pitchFamily="2" charset="-122"/>
              </a:rPr>
              <a:t>分布式计算。</a:t>
            </a:r>
            <a:endParaRPr lang="en-US" altLang="zh-CN" sz="2000" b="1" dirty="0">
              <a:solidFill>
                <a:srgbClr val="2816AA"/>
              </a:solidFill>
              <a:latin typeface="宋体" panose="02010600030101010101" pitchFamily="2" charset="-122"/>
              <a:ea typeface="宋体" panose="02010600030101010101" pitchFamily="2" charset="-122"/>
            </a:endParaRPr>
          </a:p>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采用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分布式存储能够轻易扩展存储节点，同时可以在对查询服务影响不大的情况下自动实现负载均衡，有利于硬件性能的维护。</a:t>
            </a:r>
            <a:endParaRPr lang="en-US" altLang="zh-CN" sz="2000" b="1" dirty="0">
              <a:solidFill>
                <a:srgbClr val="2816AA"/>
              </a:solidFill>
              <a:latin typeface="宋体" panose="02010600030101010101" pitchFamily="2" charset="-122"/>
              <a:ea typeface="宋体" panose="02010600030101010101" pitchFamily="2" charset="-122"/>
            </a:endParaRPr>
          </a:p>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采用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000" b="1" dirty="0">
                <a:solidFill>
                  <a:srgbClr val="2816AA"/>
                </a:solidFill>
                <a:latin typeface="宋体" panose="02010600030101010101" pitchFamily="2" charset="-122"/>
                <a:ea typeface="宋体" panose="02010600030101010101" pitchFamily="2" charset="-122"/>
              </a:rPr>
              <a:t>分布式计算，能够充分利用 </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MapReduce</a:t>
            </a:r>
            <a:r>
              <a:rPr lang="zh-CN" altLang="en-US" sz="2000" b="1" dirty="0">
                <a:solidFill>
                  <a:srgbClr val="2816AA"/>
                </a:solidFill>
                <a:latin typeface="宋体" panose="02010600030101010101" pitchFamily="2" charset="-122"/>
                <a:ea typeface="宋体" panose="02010600030101010101" pitchFamily="2" charset="-122"/>
              </a:rPr>
              <a:t>模型对海量数据进行计算，同时 </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000" b="1" dirty="0">
                <a:solidFill>
                  <a:srgbClr val="2816AA"/>
                </a:solidFill>
                <a:latin typeface="宋体" panose="02010600030101010101" pitchFamily="2" charset="-122"/>
                <a:ea typeface="宋体" panose="02010600030101010101" pitchFamily="2" charset="-122"/>
              </a:rPr>
              <a:t>计算平台能够提供稳定高效的分布式计算。</a:t>
            </a:r>
          </a:p>
        </p:txBody>
      </p:sp>
      <p:sp>
        <p:nvSpPr>
          <p:cNvPr id="4" name="文本框 3">
            <a:extLst>
              <a:ext uri="{FF2B5EF4-FFF2-40B4-BE49-F238E27FC236}">
                <a16:creationId xmlns:a16="http://schemas.microsoft.com/office/drawing/2014/main" id="{2BCE6D04-D78A-43B5-BF33-5560F40421E4}"/>
              </a:ext>
            </a:extLst>
          </p:cNvPr>
          <p:cNvSpPr txBox="1"/>
          <p:nvPr/>
        </p:nvSpPr>
        <p:spPr>
          <a:xfrm>
            <a:off x="6740599" y="5970633"/>
            <a:ext cx="4927146" cy="830997"/>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11  MongoDB</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统一管理的基础架构</a:t>
            </a:r>
          </a:p>
        </p:txBody>
      </p:sp>
      <p:pic>
        <p:nvPicPr>
          <p:cNvPr id="13" name="图片 12">
            <a:extLst>
              <a:ext uri="{FF2B5EF4-FFF2-40B4-BE49-F238E27FC236}">
                <a16:creationId xmlns:a16="http://schemas.microsoft.com/office/drawing/2014/main" id="{BFC257F6-FFA9-4572-9C7D-9D92D2E369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7634" y="1627233"/>
            <a:ext cx="5553075" cy="4343400"/>
          </a:xfrm>
          <a:prstGeom prst="rect">
            <a:avLst/>
          </a:prstGeom>
        </p:spPr>
      </p:pic>
    </p:spTree>
    <p:extLst>
      <p:ext uri="{BB962C8B-B14F-4D97-AF65-F5344CB8AC3E}">
        <p14:creationId xmlns:p14="http://schemas.microsoft.com/office/powerpoint/2010/main" val="2536707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数据库在地理空间大数据的应用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4992180"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周尧、刘超等人对地理空间大数据的快速应用分析，以</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Spark</a:t>
            </a:r>
            <a:r>
              <a:rPr lang="zh-CN" altLang="en-US" sz="2000" b="1" dirty="0">
                <a:solidFill>
                  <a:srgbClr val="2816AA"/>
                </a:solidFill>
                <a:latin typeface="宋体" panose="02010600030101010101" pitchFamily="2" charset="-122"/>
                <a:ea typeface="宋体" panose="02010600030101010101" pitchFamily="2" charset="-122"/>
              </a:rPr>
              <a:t>计算引擎和分布式数据库</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为基础，利用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 Connector for Spark </a:t>
            </a:r>
            <a:r>
              <a:rPr lang="zh-CN" altLang="en-US" sz="2000" b="1" dirty="0">
                <a:solidFill>
                  <a:srgbClr val="2816AA"/>
                </a:solidFill>
                <a:latin typeface="宋体" panose="02010600030101010101" pitchFamily="2" charset="-122"/>
                <a:ea typeface="宋体" panose="02010600030101010101" pitchFamily="2" charset="-122"/>
              </a:rPr>
              <a:t>为中间件，实现了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Spark</a:t>
            </a:r>
            <a:r>
              <a:rPr lang="zh-CN" altLang="en-US" sz="2000" b="1" dirty="0">
                <a:solidFill>
                  <a:srgbClr val="2816AA"/>
                </a:solidFill>
                <a:latin typeface="宋体" panose="02010600030101010101" pitchFamily="2" charset="-122"/>
                <a:ea typeface="宋体" panose="02010600030101010101" pitchFamily="2" charset="-122"/>
              </a:rPr>
              <a:t>与时空数据库的有效衔接，打通了并行计算框架与分布式空间数据库之间的壁垒，深度融合了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JTS</a:t>
            </a:r>
            <a:r>
              <a:rPr lang="en-US" altLang="zh-CN" sz="2000" b="1" dirty="0">
                <a:solidFill>
                  <a:srgbClr val="2816AA"/>
                </a:solidFill>
                <a:latin typeface="宋体" panose="02010600030101010101" pitchFamily="2" charset="-122"/>
                <a:ea typeface="宋体" panose="02010600030101010101" pitchFamily="2" charset="-122"/>
              </a:rPr>
              <a:t> </a:t>
            </a:r>
            <a:r>
              <a:rPr lang="zh-CN" altLang="en-US" sz="2000" b="1" dirty="0">
                <a:solidFill>
                  <a:srgbClr val="2816AA"/>
                </a:solidFill>
                <a:latin typeface="宋体" panose="02010600030101010101" pitchFamily="2" charset="-122"/>
                <a:ea typeface="宋体" panose="02010600030101010101" pitchFamily="2" charset="-122"/>
              </a:rPr>
              <a:t>空间分析套件，并设计研发地理空间大数据应用分析系统，为地理空间大数据应用分析提供了一种新的方法与途径。</a:t>
            </a:r>
          </a:p>
        </p:txBody>
      </p:sp>
      <p:sp>
        <p:nvSpPr>
          <p:cNvPr id="7" name="文本框 6">
            <a:extLst>
              <a:ext uri="{FF2B5EF4-FFF2-40B4-BE49-F238E27FC236}">
                <a16:creationId xmlns:a16="http://schemas.microsoft.com/office/drawing/2014/main" id="{37B09426-AAB9-48C9-949B-55F1E2DD506B}"/>
              </a:ext>
            </a:extLst>
          </p:cNvPr>
          <p:cNvSpPr txBox="1"/>
          <p:nvPr/>
        </p:nvSpPr>
        <p:spPr>
          <a:xfrm>
            <a:off x="5102352" y="6230789"/>
            <a:ext cx="6958583"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1</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空间大数据应用分析技术路线</a:t>
            </a:r>
          </a:p>
        </p:txBody>
      </p:sp>
      <p:pic>
        <p:nvPicPr>
          <p:cNvPr id="9" name="图片 8">
            <a:extLst>
              <a:ext uri="{FF2B5EF4-FFF2-40B4-BE49-F238E27FC236}">
                <a16:creationId xmlns:a16="http://schemas.microsoft.com/office/drawing/2014/main" id="{BEFDAECA-BD13-4BCE-BC3A-73125A733C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9699" y="420592"/>
            <a:ext cx="5531753" cy="58101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93317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数据库在地理空间大数据的应用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4882452" cy="145219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地理空间大数据应用分析系统架构分为</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 </a:t>
            </a:r>
            <a:r>
              <a:rPr lang="zh-CN" altLang="en-US" sz="2000" b="1" dirty="0">
                <a:solidFill>
                  <a:srgbClr val="2816AA"/>
                </a:solidFill>
                <a:latin typeface="宋体" panose="02010600030101010101" pitchFamily="2" charset="-122"/>
                <a:ea typeface="宋体" panose="02010600030101010101" pitchFamily="2" charset="-122"/>
              </a:rPr>
              <a:t>部分</a:t>
            </a:r>
            <a:r>
              <a:rPr lang="en-US" altLang="zh-CN" sz="2000" b="1" dirty="0">
                <a:solidFill>
                  <a:srgbClr val="2816AA"/>
                </a:solidFill>
                <a:latin typeface="宋体" panose="02010600030101010101" pitchFamily="2" charset="-122"/>
                <a:ea typeface="宋体" panose="02010600030101010101" pitchFamily="2" charset="-122"/>
              </a:rPr>
              <a:t>: </a:t>
            </a:r>
            <a:r>
              <a:rPr lang="zh-CN" altLang="en-US" sz="2000" b="1" dirty="0">
                <a:solidFill>
                  <a:srgbClr val="2816AA"/>
                </a:solidFill>
                <a:latin typeface="宋体" panose="02010600030101010101" pitchFamily="2" charset="-122"/>
                <a:ea typeface="宋体" panose="02010600030101010101" pitchFamily="2" charset="-122"/>
              </a:rPr>
              <a:t>大数据源、大数据存储、大数据分析引擎、分析应用。如右图所示：</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915707" y="6268736"/>
            <a:ext cx="4297679"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13</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系统架构图</a:t>
            </a:r>
          </a:p>
        </p:txBody>
      </p:sp>
      <p:pic>
        <p:nvPicPr>
          <p:cNvPr id="9" name="图片 8">
            <a:extLst>
              <a:ext uri="{FF2B5EF4-FFF2-40B4-BE49-F238E27FC236}">
                <a16:creationId xmlns:a16="http://schemas.microsoft.com/office/drawing/2014/main" id="{BEFDAECA-BD13-4BCE-BC3A-73125A733C0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836841" y="1245701"/>
            <a:ext cx="5531753" cy="46562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837810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BEFDAECA-BD13-4BCE-BC3A-73125A733C0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81549" y="1856004"/>
            <a:ext cx="5531753" cy="34356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数据库在地理空间大数据的应用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5829300"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地理空间大数据应用分析系统前端界面通过</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JavaScript</a:t>
            </a:r>
            <a:r>
              <a:rPr lang="zh-CN" altLang="en-US" sz="2000" b="1" dirty="0">
                <a:solidFill>
                  <a:srgbClr val="2816AA"/>
                </a:solidFill>
                <a:latin typeface="宋体" panose="02010600030101010101" pitchFamily="2" charset="-122"/>
                <a:ea typeface="宋体" panose="02010600030101010101" pitchFamily="2" charset="-122"/>
              </a:rPr>
              <a:t>语言开发，用于展示空间大数应用分析结果，是相关空间操作的入口；后端</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Spark</a:t>
            </a:r>
            <a:r>
              <a:rPr lang="zh-CN" altLang="en-US" sz="2000" b="1" dirty="0">
                <a:solidFill>
                  <a:srgbClr val="2816AA"/>
                </a:solidFill>
                <a:latin typeface="宋体" panose="02010600030101010101" pitchFamily="2" charset="-122"/>
                <a:ea typeface="宋体" panose="02010600030101010101" pitchFamily="2" charset="-122"/>
              </a:rPr>
              <a:t>分析框架使用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Scala</a:t>
            </a:r>
            <a:r>
              <a:rPr lang="zh-CN" altLang="en-US" sz="2000" b="1" dirty="0">
                <a:solidFill>
                  <a:srgbClr val="2816AA"/>
                </a:solidFill>
                <a:latin typeface="宋体" panose="02010600030101010101" pitchFamily="2" charset="-122"/>
                <a:ea typeface="宋体" panose="02010600030101010101" pitchFamily="2" charset="-122"/>
              </a:rPr>
              <a:t>语言在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Linux</a:t>
            </a:r>
            <a:r>
              <a:rPr lang="en-US" altLang="zh-CN" sz="2000" b="1" dirty="0">
                <a:solidFill>
                  <a:srgbClr val="2816AA"/>
                </a:solidFill>
                <a:latin typeface="宋体" panose="02010600030101010101" pitchFamily="2" charset="-122"/>
                <a:ea typeface="宋体" panose="02010600030101010101" pitchFamily="2" charset="-122"/>
              </a:rPr>
              <a:t> </a:t>
            </a:r>
            <a:r>
              <a:rPr lang="zh-CN" altLang="en-US" sz="2000" b="1" dirty="0">
                <a:solidFill>
                  <a:srgbClr val="2816AA"/>
                </a:solidFill>
                <a:latin typeface="宋体" panose="02010600030101010101" pitchFamily="2" charset="-122"/>
                <a:ea typeface="宋体" panose="02010600030101010101" pitchFamily="2" charset="-122"/>
              </a:rPr>
              <a:t>环境中开发，前后端通过</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Spark Rest API </a:t>
            </a:r>
            <a:r>
              <a:rPr lang="zh-CN" altLang="en-US" sz="2000" b="1" dirty="0">
                <a:solidFill>
                  <a:srgbClr val="2816AA"/>
                </a:solidFill>
                <a:latin typeface="宋体" panose="02010600030101010101" pitchFamily="2" charset="-122"/>
                <a:ea typeface="宋体" panose="02010600030101010101" pitchFamily="2" charset="-122"/>
              </a:rPr>
              <a:t>连接；数据库采用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，使用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Python</a:t>
            </a:r>
            <a:r>
              <a:rPr lang="zh-CN" altLang="en-US" sz="2000" b="1" dirty="0">
                <a:solidFill>
                  <a:srgbClr val="2816AA"/>
                </a:solidFill>
                <a:latin typeface="宋体" panose="02010600030101010101" pitchFamily="2" charset="-122"/>
                <a:ea typeface="宋体" panose="02010600030101010101" pitchFamily="2" charset="-122"/>
              </a:rPr>
              <a:t>语言开发。通过地理空间大数据应用分析系统建设，将目前大数据领域最前沿、计算分析速度最快的</a:t>
            </a:r>
            <a:r>
              <a:rPr lang="en-US" altLang="zh-CN" sz="2000" b="1" dirty="0">
                <a:solidFill>
                  <a:srgbClr val="2816AA"/>
                </a:solidFill>
                <a:latin typeface="宋体" panose="02010600030101010101" pitchFamily="2" charset="-122"/>
                <a:ea typeface="宋体" panose="02010600030101010101" pitchFamily="2" charset="-122"/>
              </a:rPr>
              <a:t>Spark </a:t>
            </a:r>
            <a:r>
              <a:rPr lang="zh-CN" altLang="en-US" sz="2000" b="1" dirty="0">
                <a:solidFill>
                  <a:srgbClr val="2816AA"/>
                </a:solidFill>
                <a:latin typeface="宋体" panose="02010600030101010101" pitchFamily="2" charset="-122"/>
                <a:ea typeface="宋体" panose="02010600030101010101" pitchFamily="2" charset="-122"/>
              </a:rPr>
              <a:t>计算引擎引入地理空间大数据分析中，并与空间分析工具进行了深度融合，提升了地理空间大数据的分析效率。</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915707" y="6268736"/>
            <a:ext cx="4297679"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14</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系统架构图</a:t>
            </a:r>
          </a:p>
        </p:txBody>
      </p:sp>
    </p:spTree>
    <p:extLst>
      <p:ext uri="{BB962C8B-B14F-4D97-AF65-F5344CB8AC3E}">
        <p14:creationId xmlns:p14="http://schemas.microsoft.com/office/powerpoint/2010/main" val="164410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数据库在航磁测量大数据的应用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5" y="1803074"/>
            <a:ext cx="10440000" cy="371351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冯磊等人基于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的航磁测量大数据存储模式进行研究，总结出传统的关系型数据库难以有效地按采样点粒度存储“一点多值”的数据，对亿级数据量的读写存在效率瓶颈，并且存在分布式动态扩展的局限。</a:t>
            </a:r>
            <a:endParaRPr lang="en-US" altLang="zh-CN" sz="2000" b="1" dirty="0">
              <a:solidFill>
                <a:srgbClr val="2816AA"/>
              </a:solidFill>
              <a:latin typeface="宋体" panose="02010600030101010101" pitchFamily="2" charset="-122"/>
              <a:ea typeface="宋体" panose="02010600030101010101" pitchFamily="2" charset="-122"/>
            </a:endParaRPr>
          </a:p>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通过对比分析多种非关系型数据库的特点，以</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en-US" altLang="zh-CN" sz="2000" b="1" dirty="0">
                <a:solidFill>
                  <a:srgbClr val="2816AA"/>
                </a:solidFill>
                <a:latin typeface="宋体" panose="02010600030101010101" pitchFamily="2" charset="-122"/>
                <a:ea typeface="宋体" panose="02010600030101010101" pitchFamily="2" charset="-122"/>
              </a:rPr>
              <a:t> </a:t>
            </a:r>
            <a:r>
              <a:rPr lang="zh-CN" altLang="en-US" sz="2000" b="1" dirty="0">
                <a:solidFill>
                  <a:srgbClr val="2816AA"/>
                </a:solidFill>
                <a:latin typeface="宋体" panose="02010600030101010101" pitchFamily="2" charset="-122"/>
                <a:ea typeface="宋体" panose="02010600030101010101" pitchFamily="2" charset="-122"/>
              </a:rPr>
              <a:t>作为数据库载体，开展存储模式设计、索引构建和测试分析，结果表明，该存储模式高效、灵活、可扩展，在大数据量、多并发条件下的读写性能表现优异，能够支撑航磁测量大数据的存储管理和业务应用需求。</a:t>
            </a:r>
            <a:endParaRPr lang="en-US" altLang="zh-CN" sz="2000" b="1" dirty="0">
              <a:solidFill>
                <a:srgbClr val="2816AA"/>
              </a:solidFill>
              <a:latin typeface="宋体" panose="02010600030101010101" pitchFamily="2" charset="-122"/>
              <a:ea typeface="宋体" panose="02010600030101010101" pitchFamily="2" charset="-122"/>
            </a:endParaRPr>
          </a:p>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针对其他传感器不同但组成特点类似的数据，如航空重力测量数据、航空伽马能谱测量数据、航空电磁测量数据等，亦可采用该存储模式，最终形成行业通用的解决方案。</a:t>
            </a:r>
          </a:p>
        </p:txBody>
      </p:sp>
    </p:spTree>
    <p:extLst>
      <p:ext uri="{BB962C8B-B14F-4D97-AF65-F5344CB8AC3E}">
        <p14:creationId xmlns:p14="http://schemas.microsoft.com/office/powerpoint/2010/main" val="3761306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数据库在航磁测量大数据的应用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5" y="1803074"/>
            <a:ext cx="10440000" cy="48186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针对航磁数据中场采样点数据，对文档存储模型和关系存储模型对比，如图：</a:t>
            </a:r>
          </a:p>
        </p:txBody>
      </p:sp>
      <p:sp>
        <p:nvSpPr>
          <p:cNvPr id="7" name="文本框 6">
            <a:extLst>
              <a:ext uri="{FF2B5EF4-FFF2-40B4-BE49-F238E27FC236}">
                <a16:creationId xmlns:a16="http://schemas.microsoft.com/office/drawing/2014/main" id="{37B09426-AAB9-48C9-949B-55F1E2DD506B}"/>
              </a:ext>
            </a:extLst>
          </p:cNvPr>
          <p:cNvSpPr txBox="1"/>
          <p:nvPr/>
        </p:nvSpPr>
        <p:spPr>
          <a:xfrm>
            <a:off x="3738055" y="6396335"/>
            <a:ext cx="4775009"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15</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关系模型与文档模型对比</a:t>
            </a:r>
          </a:p>
        </p:txBody>
      </p:sp>
      <p:pic>
        <p:nvPicPr>
          <p:cNvPr id="6" name="图片 5">
            <a:extLst>
              <a:ext uri="{FF2B5EF4-FFF2-40B4-BE49-F238E27FC236}">
                <a16:creationId xmlns:a16="http://schemas.microsoft.com/office/drawing/2014/main" id="{F46B4A12-4C2E-474C-849F-F54A57F951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5959" y="2515769"/>
            <a:ext cx="8594029" cy="36497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68484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数据库在航磁测量大数据的应用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5" y="1803074"/>
            <a:ext cx="5272595" cy="186685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在实际数据中，</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sz="2000" b="1" dirty="0">
                <a:solidFill>
                  <a:srgbClr val="2816AA"/>
                </a:solidFill>
                <a:latin typeface="宋体" panose="02010600030101010101" pitchFamily="2" charset="-122"/>
                <a:ea typeface="宋体" panose="02010600030101010101" pitchFamily="2" charset="-122"/>
              </a:rPr>
              <a:t>个航磁采样点包含的属性字段为</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25</a:t>
            </a:r>
            <a:r>
              <a:rPr lang="zh-CN" altLang="en-US" sz="2000" b="1" dirty="0">
                <a:solidFill>
                  <a:srgbClr val="2816AA"/>
                </a:solidFill>
                <a:latin typeface="宋体" panose="02010600030101010101" pitchFamily="2" charset="-122"/>
                <a:ea typeface="宋体" panose="02010600030101010101" pitchFamily="2" charset="-122"/>
              </a:rPr>
              <a:t>个，部分属性字段存在“一点多值”的情况，在定义格式时该类型字段均可设置为数组型。</a:t>
            </a:r>
          </a:p>
        </p:txBody>
      </p:sp>
      <p:pic>
        <p:nvPicPr>
          <p:cNvPr id="9" name="图片 8">
            <a:extLst>
              <a:ext uri="{FF2B5EF4-FFF2-40B4-BE49-F238E27FC236}">
                <a16:creationId xmlns:a16="http://schemas.microsoft.com/office/drawing/2014/main" id="{E0A479A1-C4D0-44A3-9285-555B2928E5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8036" y="584815"/>
            <a:ext cx="5272595" cy="57355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文本框 9">
            <a:extLst>
              <a:ext uri="{FF2B5EF4-FFF2-40B4-BE49-F238E27FC236}">
                <a16:creationId xmlns:a16="http://schemas.microsoft.com/office/drawing/2014/main" id="{F8910A02-95A6-4358-8D1B-A8D899F51B49}"/>
              </a:ext>
            </a:extLst>
          </p:cNvPr>
          <p:cNvSpPr txBox="1"/>
          <p:nvPr/>
        </p:nvSpPr>
        <p:spPr>
          <a:xfrm>
            <a:off x="6419144" y="6407247"/>
            <a:ext cx="4775009"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16</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采样点文档模型</a:t>
            </a:r>
          </a:p>
        </p:txBody>
      </p:sp>
    </p:spTree>
    <p:extLst>
      <p:ext uri="{BB962C8B-B14F-4D97-AF65-F5344CB8AC3E}">
        <p14:creationId xmlns:p14="http://schemas.microsoft.com/office/powerpoint/2010/main" val="2398630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29896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什么是大数据及技术</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大数据及技术</a:t>
            </a:r>
          </a:p>
        </p:txBody>
      </p:sp>
      <p:sp>
        <p:nvSpPr>
          <p:cNvPr id="13" name="文本框 12">
            <a:extLst>
              <a:ext uri="{FF2B5EF4-FFF2-40B4-BE49-F238E27FC236}">
                <a16:creationId xmlns:a16="http://schemas.microsoft.com/office/drawing/2014/main" id="{DA2C8408-9C86-414E-A3DA-3D42A19E134D}"/>
              </a:ext>
            </a:extLst>
          </p:cNvPr>
          <p:cNvSpPr txBox="1"/>
          <p:nvPr/>
        </p:nvSpPr>
        <p:spPr>
          <a:xfrm>
            <a:off x="823404" y="1803074"/>
            <a:ext cx="10440000" cy="232852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0" indent="3600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大数据是指无法在一定时间内用常规软件工具对其内容进行抓取、管理和处理的数据集合。</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lvl="0" indent="3600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大数据技术，是指从各种各样类型的数据中，快速获得有价值信息的能力。</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适用于大数据的技术，包括大规模并行处理（</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MPP</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）数据库，数据挖掘电网，分布式文件系统，分布式数据库，云计算平台，互联网，和可扩展的存储系统。</a:t>
            </a:r>
            <a:endParaRPr lang="zh-CN" altLang="en-US" sz="2000" b="1" dirty="0">
              <a:solidFill>
                <a:srgbClr val="FF0000"/>
              </a:solidFill>
              <a:latin typeface="宋体" panose="02010600030101010101" pitchFamily="2" charset="-122"/>
              <a:ea typeface="宋体" panose="02010600030101010101" pitchFamily="2" charset="-122"/>
            </a:endParaRPr>
          </a:p>
        </p:txBody>
      </p:sp>
      <p:sp>
        <p:nvSpPr>
          <p:cNvPr id="7" name="内容占位符 2">
            <a:extLst>
              <a:ext uri="{FF2B5EF4-FFF2-40B4-BE49-F238E27FC236}">
                <a16:creationId xmlns:a16="http://schemas.microsoft.com/office/drawing/2014/main" id="{E416C7D7-F961-4298-BC5C-AD4445230C33}"/>
              </a:ext>
            </a:extLst>
          </p:cNvPr>
          <p:cNvSpPr txBox="1">
            <a:spLocks/>
          </p:cNvSpPr>
          <p:nvPr/>
        </p:nvSpPr>
        <p:spPr>
          <a:xfrm>
            <a:off x="823406" y="4296326"/>
            <a:ext cx="2115103"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大数据类型</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2" name="文本框 1">
            <a:extLst>
              <a:ext uri="{FF2B5EF4-FFF2-40B4-BE49-F238E27FC236}">
                <a16:creationId xmlns:a16="http://schemas.microsoft.com/office/drawing/2014/main" id="{862E41F3-56CA-41B4-9060-50CAE1241DB5}"/>
              </a:ext>
            </a:extLst>
          </p:cNvPr>
          <p:cNvSpPr txBox="1"/>
          <p:nvPr/>
        </p:nvSpPr>
        <p:spPr>
          <a:xfrm>
            <a:off x="823404" y="4932621"/>
            <a:ext cx="10440000" cy="186685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0" indent="3600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大数据里面的数据，就分三种类型：</a:t>
            </a:r>
            <a:endParaRPr lang="en-US" altLang="zh-CN" sz="2000" b="1" dirty="0">
              <a:solidFill>
                <a:srgbClr val="2816AA"/>
              </a:solidFill>
              <a:latin typeface="宋体" panose="02010600030101010101" pitchFamily="2" charset="-122"/>
              <a:ea typeface="宋体" panose="02010600030101010101" pitchFamily="2" charset="-122"/>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结构化的数据：即有固定格式和有限长度的数据。如填的表格就是结构化的数据；</a:t>
            </a:r>
            <a:endParaRPr lang="en-US" altLang="zh-CN" sz="2000" b="1" dirty="0">
              <a:solidFill>
                <a:srgbClr val="2816AA"/>
              </a:solidFill>
              <a:latin typeface="宋体" panose="02010600030101010101" pitchFamily="2" charset="-122"/>
              <a:ea typeface="宋体" panose="02010600030101010101" pitchFamily="2" charset="-122"/>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非结构化的数据：不定长、无固定格式的数据，例如网页、语音、视频；</a:t>
            </a:r>
            <a:endParaRPr lang="en-US" altLang="zh-CN" sz="2000" b="1" dirty="0">
              <a:solidFill>
                <a:srgbClr val="2816AA"/>
              </a:solidFill>
              <a:latin typeface="宋体" panose="02010600030101010101" pitchFamily="2" charset="-122"/>
              <a:ea typeface="宋体" panose="02010600030101010101" pitchFamily="2" charset="-122"/>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半结构化数据：是一些</a:t>
            </a:r>
            <a:r>
              <a:rPr lang="en-US" altLang="zh-CN" sz="2000" b="1" dirty="0">
                <a:solidFill>
                  <a:srgbClr val="2816AA"/>
                </a:solidFill>
                <a:latin typeface="宋体" panose="02010600030101010101" pitchFamily="2" charset="-122"/>
                <a:ea typeface="宋体" panose="02010600030101010101" pitchFamily="2" charset="-122"/>
              </a:rPr>
              <a:t>XML</a:t>
            </a:r>
            <a:r>
              <a:rPr lang="zh-CN" altLang="en-US" sz="2000" b="1" dirty="0">
                <a:solidFill>
                  <a:srgbClr val="2816AA"/>
                </a:solidFill>
                <a:latin typeface="宋体" panose="02010600030101010101" pitchFamily="2" charset="-122"/>
                <a:ea typeface="宋体" panose="02010600030101010101" pitchFamily="2" charset="-122"/>
              </a:rPr>
              <a:t>或者</a:t>
            </a:r>
            <a:r>
              <a:rPr lang="en-US" altLang="zh-CN" sz="2000" b="1" dirty="0">
                <a:solidFill>
                  <a:srgbClr val="2816AA"/>
                </a:solidFill>
                <a:latin typeface="宋体" panose="02010600030101010101" pitchFamily="2" charset="-122"/>
                <a:ea typeface="宋体" panose="02010600030101010101" pitchFamily="2" charset="-122"/>
              </a:rPr>
              <a:t>HTML</a:t>
            </a:r>
            <a:r>
              <a:rPr lang="zh-CN" altLang="en-US" sz="2000" b="1" dirty="0">
                <a:solidFill>
                  <a:srgbClr val="2816AA"/>
                </a:solidFill>
                <a:latin typeface="宋体" panose="02010600030101010101" pitchFamily="2" charset="-122"/>
                <a:ea typeface="宋体" panose="02010600030101010101" pitchFamily="2" charset="-122"/>
              </a:rPr>
              <a:t>的格式等。</a:t>
            </a:r>
            <a:endParaRPr lang="en-US" altLang="zh-CN" sz="2000" b="1" dirty="0">
              <a:solidFill>
                <a:srgbClr val="2816AA"/>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128927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数据库在航磁测量大数据的应用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140519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在数据写入性能方面表现非常优异</a:t>
            </a:r>
            <a:r>
              <a:rPr lang="en-US" altLang="zh-CN" sz="2000" b="1" dirty="0">
                <a:solidFill>
                  <a:srgbClr val="2816AA"/>
                </a:solidFill>
                <a:latin typeface="宋体" panose="02010600030101010101" pitchFamily="2" charset="-122"/>
                <a:ea typeface="宋体" panose="02010600030101010101" pitchFamily="2" charset="-122"/>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500</a:t>
            </a:r>
            <a:r>
              <a:rPr lang="zh-CN" altLang="en-US" sz="2000" b="1" dirty="0">
                <a:solidFill>
                  <a:srgbClr val="2816AA"/>
                </a:solidFill>
                <a:latin typeface="宋体" panose="02010600030101010101" pitchFamily="2" charset="-122"/>
                <a:ea typeface="宋体" panose="02010600030101010101" pitchFamily="2" charset="-122"/>
              </a:rPr>
              <a:t>万条的数据量</a:t>
            </a:r>
            <a:r>
              <a:rPr lang="en-US" altLang="zh-CN" sz="2000" b="1" dirty="0">
                <a:solidFill>
                  <a:srgbClr val="2816AA"/>
                </a:solidFill>
                <a:latin typeface="宋体" panose="02010600030101010101" pitchFamily="2" charset="-122"/>
                <a:ea typeface="宋体" panose="02010600030101010101" pitchFamily="2" charset="-122"/>
              </a:rPr>
              <a:t>(</a:t>
            </a:r>
            <a:r>
              <a:rPr lang="zh-CN" altLang="en-US" sz="2000" b="1" dirty="0">
                <a:solidFill>
                  <a:srgbClr val="2816AA"/>
                </a:solidFill>
                <a:latin typeface="宋体" panose="02010600030101010101" pitchFamily="2" charset="-122"/>
                <a:ea typeface="宋体" panose="02010600030101010101" pitchFamily="2" charset="-122"/>
              </a:rPr>
              <a:t>约</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4.35</a:t>
            </a:r>
            <a:r>
              <a:rPr lang="en-US" altLang="zh-CN" sz="2000" b="1" dirty="0">
                <a:solidFill>
                  <a:srgbClr val="2816AA"/>
                </a:solidFill>
                <a:latin typeface="宋体" panose="02010600030101010101" pitchFamily="2" charset="-122"/>
                <a:ea typeface="宋体" panose="02010600030101010101" pitchFamily="2" charset="-122"/>
              </a:rPr>
              <a:t>GB)</a:t>
            </a:r>
            <a:r>
              <a:rPr lang="zh-CN" altLang="en-US" sz="2000" b="1" dirty="0">
                <a:solidFill>
                  <a:srgbClr val="2816AA"/>
                </a:solidFill>
                <a:latin typeface="宋体" panose="02010600030101010101" pitchFamily="2" charset="-122"/>
                <a:ea typeface="宋体" panose="02010600030101010101" pitchFamily="2" charset="-122"/>
              </a:rPr>
              <a:t>在多线程条件下仅需</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53.83 s </a:t>
            </a:r>
            <a:r>
              <a:rPr lang="zh-CN" altLang="en-US" sz="2000" b="1" dirty="0">
                <a:solidFill>
                  <a:srgbClr val="2816AA"/>
                </a:solidFill>
                <a:latin typeface="宋体" panose="02010600030101010101" pitchFamily="2" charset="-122"/>
                <a:ea typeface="宋体" panose="02010600030101010101" pitchFamily="2" charset="-122"/>
              </a:rPr>
              <a:t>即可完成入库，能够充分满足数据入库需求。</a:t>
            </a:r>
            <a:endParaRPr lang="en-US" altLang="zh-CN" sz="2000" b="1" dirty="0">
              <a:solidFill>
                <a:srgbClr val="2816AA"/>
              </a:solidFill>
              <a:latin typeface="宋体" panose="02010600030101010101" pitchFamily="2" charset="-122"/>
              <a:ea typeface="宋体" panose="02010600030101010101" pitchFamily="2" charset="-122"/>
            </a:endParaRPr>
          </a:p>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多线程方式分别测试，写入不同数量的采样点数据</a:t>
            </a:r>
            <a:r>
              <a:rPr lang="en-US" altLang="zh-CN" sz="2000" b="1" dirty="0">
                <a:solidFill>
                  <a:srgbClr val="2816AA"/>
                </a:solidFill>
                <a:latin typeface="宋体" panose="02010600030101010101" pitchFamily="2" charset="-122"/>
                <a:ea typeface="宋体" panose="02010600030101010101" pitchFamily="2" charset="-122"/>
              </a:rPr>
              <a:t>( </a:t>
            </a:r>
            <a:r>
              <a:rPr lang="zh-CN" altLang="en-US" sz="2000" b="1" dirty="0">
                <a:solidFill>
                  <a:srgbClr val="2816AA"/>
                </a:solidFill>
                <a:latin typeface="宋体" panose="02010600030101010101" pitchFamily="2" charset="-122"/>
                <a:ea typeface="宋体" panose="02010600030101010101" pitchFamily="2" charset="-122"/>
              </a:rPr>
              <a:t>最多至</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500</a:t>
            </a:r>
            <a:r>
              <a:rPr lang="zh-CN" altLang="en-US" sz="2000" b="1" dirty="0">
                <a:solidFill>
                  <a:srgbClr val="2816AA"/>
                </a:solidFill>
                <a:latin typeface="宋体" panose="02010600030101010101" pitchFamily="2" charset="-122"/>
                <a:ea typeface="宋体" panose="02010600030101010101" pitchFamily="2" charset="-122"/>
              </a:rPr>
              <a:t>万个</a:t>
            </a:r>
            <a:r>
              <a:rPr lang="en-US" altLang="zh-CN" sz="2000" b="1" dirty="0">
                <a:solidFill>
                  <a:srgbClr val="2816AA"/>
                </a:solidFill>
                <a:latin typeface="宋体" panose="02010600030101010101" pitchFamily="2" charset="-122"/>
                <a:ea typeface="宋体" panose="02010600030101010101" pitchFamily="2" charset="-122"/>
              </a:rPr>
              <a:t>) </a:t>
            </a:r>
            <a:r>
              <a:rPr lang="zh-CN" altLang="en-US" sz="2000" b="1" dirty="0">
                <a:solidFill>
                  <a:srgbClr val="2816AA"/>
                </a:solidFill>
                <a:latin typeface="宋体" panose="02010600030101010101" pitchFamily="2" charset="-122"/>
                <a:ea typeface="宋体" panose="02010600030101010101" pitchFamily="2" charset="-122"/>
              </a:rPr>
              <a:t>，耗时见表。</a:t>
            </a:r>
          </a:p>
        </p:txBody>
      </p:sp>
      <p:pic>
        <p:nvPicPr>
          <p:cNvPr id="6" name="图片 5">
            <a:extLst>
              <a:ext uri="{FF2B5EF4-FFF2-40B4-BE49-F238E27FC236}">
                <a16:creationId xmlns:a16="http://schemas.microsoft.com/office/drawing/2014/main" id="{8FDB5481-38D5-4A37-905B-12D9378E5C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453" y="3873888"/>
            <a:ext cx="11667094" cy="268397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文本框 6">
            <a:extLst>
              <a:ext uri="{FF2B5EF4-FFF2-40B4-BE49-F238E27FC236}">
                <a16:creationId xmlns:a16="http://schemas.microsoft.com/office/drawing/2014/main" id="{9A741581-4A6C-4B8A-87F0-FE0874AB9409}"/>
              </a:ext>
            </a:extLst>
          </p:cNvPr>
          <p:cNvSpPr txBox="1"/>
          <p:nvPr/>
        </p:nvSpPr>
        <p:spPr>
          <a:xfrm>
            <a:off x="3655899" y="3310245"/>
            <a:ext cx="4775009"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表</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不同数据量写入时间统计</a:t>
            </a:r>
            <a:endPar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909051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数据库在航磁测量大数据的应用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49558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对不同数据量、不同并发数等场景分别进行查询测试，结果见表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dirty="0">
              <a:solidFill>
                <a:srgbClr val="2816AA"/>
              </a:solidFill>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8FDB5481-38D5-4A37-905B-12D9378E5C8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65826" y="3841273"/>
            <a:ext cx="11667094" cy="26436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文本框 6">
            <a:extLst>
              <a:ext uri="{FF2B5EF4-FFF2-40B4-BE49-F238E27FC236}">
                <a16:creationId xmlns:a16="http://schemas.microsoft.com/office/drawing/2014/main" id="{9A741581-4A6C-4B8A-87F0-FE0874AB9409}"/>
              </a:ext>
            </a:extLst>
          </p:cNvPr>
          <p:cNvSpPr txBox="1"/>
          <p:nvPr/>
        </p:nvSpPr>
        <p:spPr>
          <a:xfrm>
            <a:off x="3189555" y="2761179"/>
            <a:ext cx="6503085"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表</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不同数据量、不同并发数的查询耗费时间</a:t>
            </a:r>
          </a:p>
        </p:txBody>
      </p:sp>
    </p:spTree>
    <p:extLst>
      <p:ext uri="{BB962C8B-B14F-4D97-AF65-F5344CB8AC3E}">
        <p14:creationId xmlns:p14="http://schemas.microsoft.com/office/powerpoint/2010/main" val="4078628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数据库在航磁测量大数据的应用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141891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由于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 </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特殊的查询机制，执行“</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find( ) ”</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命令查询后，返回的是查询结果文档的游标，因此查询效率极高，均为毫秒级。如果进行数据导出操作，需对查询结果文档进行完整扫描。测试结果见表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dirty="0">
              <a:solidFill>
                <a:srgbClr val="2816AA"/>
              </a:solidFill>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8FDB5481-38D5-4A37-905B-12D9378E5C8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7966" y="3841273"/>
            <a:ext cx="11522813" cy="264368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文本框 6">
            <a:extLst>
              <a:ext uri="{FF2B5EF4-FFF2-40B4-BE49-F238E27FC236}">
                <a16:creationId xmlns:a16="http://schemas.microsoft.com/office/drawing/2014/main" id="{9A741581-4A6C-4B8A-87F0-FE0874AB9409}"/>
              </a:ext>
            </a:extLst>
          </p:cNvPr>
          <p:cNvSpPr txBox="1"/>
          <p:nvPr/>
        </p:nvSpPr>
        <p:spPr>
          <a:xfrm>
            <a:off x="3077179" y="3300584"/>
            <a:ext cx="6503085"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表</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  </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不同数据量、不同并发数的查询耗费时间</a:t>
            </a:r>
          </a:p>
        </p:txBody>
      </p:sp>
    </p:spTree>
    <p:extLst>
      <p:ext uri="{BB962C8B-B14F-4D97-AF65-F5344CB8AC3E}">
        <p14:creationId xmlns:p14="http://schemas.microsoft.com/office/powerpoint/2010/main" val="2169579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29E38B20-D1BC-42A0-B2C1-BCA2B5C74374}"/>
              </a:ext>
            </a:extLst>
          </p:cNvPr>
          <p:cNvSpPr txBox="1"/>
          <p:nvPr/>
        </p:nvSpPr>
        <p:spPr>
          <a:xfrm>
            <a:off x="3373839" y="1432057"/>
            <a:ext cx="5962558" cy="296042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lnSpc>
                <a:spcPct val="150000"/>
              </a:lnSpc>
              <a:buFont typeface="Wingdings" panose="05000000000000000000" pitchFamily="2" charset="2"/>
              <a:buChar char="u"/>
            </a:pPr>
            <a:r>
              <a:rPr lang="zh-CN" altLang="en-US" sz="3200" b="1" dirty="0">
                <a:solidFill>
                  <a:srgbClr val="2816AA"/>
                </a:solidFill>
                <a:latin typeface="宋体" panose="02010600030101010101" pitchFamily="2" charset="-122"/>
                <a:ea typeface="宋体" panose="02010600030101010101" pitchFamily="2" charset="-122"/>
                <a:cs typeface="Calibri" panose="020F0502020204030204" pitchFamily="34" charset="0"/>
              </a:rPr>
              <a:t>三、地震大数据应用探讨</a:t>
            </a: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地震大数据研究现状</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地震数据特点</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SEGY</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数据特点</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数据库选型探讨</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pic>
        <p:nvPicPr>
          <p:cNvPr id="5" name="Picture 2" descr="éç¹å®éªå®¤">
            <a:extLst>
              <a:ext uri="{FF2B5EF4-FFF2-40B4-BE49-F238E27FC236}">
                <a16:creationId xmlns:a16="http://schemas.microsoft.com/office/drawing/2014/main" id="{2E098676-D47A-4242-B1FD-2B5177D2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C1602B2B-E136-4A16-A13A-56219F4D4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50" y="116985"/>
            <a:ext cx="2308336" cy="491136"/>
          </a:xfrm>
          <a:prstGeom prst="rect">
            <a:avLst/>
          </a:prstGeom>
        </p:spPr>
      </p:pic>
      <p:pic>
        <p:nvPicPr>
          <p:cNvPr id="9" name="图片 8">
            <a:extLst>
              <a:ext uri="{FF2B5EF4-FFF2-40B4-BE49-F238E27FC236}">
                <a16:creationId xmlns:a16="http://schemas.microsoft.com/office/drawing/2014/main" id="{97F56F2F-CA11-4CF4-BC61-729B086DF9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8398"/>
            <a:ext cx="579427" cy="579427"/>
          </a:xfrm>
          <a:prstGeom prst="rect">
            <a:avLst/>
          </a:prstGeom>
        </p:spPr>
      </p:pic>
      <p:sp>
        <p:nvSpPr>
          <p:cNvPr id="3" name="AutoShape 7">
            <a:extLst>
              <a:ext uri="{FF2B5EF4-FFF2-40B4-BE49-F238E27FC236}">
                <a16:creationId xmlns:a16="http://schemas.microsoft.com/office/drawing/2014/main" id="{9F302FF3-5B0C-4CFF-87C4-BD5E76C55A16}"/>
              </a:ext>
            </a:extLst>
          </p:cNvPr>
          <p:cNvSpPr>
            <a:spLocks noChangeArrowheads="1"/>
          </p:cNvSpPr>
          <p:nvPr/>
        </p:nvSpPr>
        <p:spPr bwMode="auto">
          <a:xfrm>
            <a:off x="0" y="696412"/>
            <a:ext cx="12192000" cy="45719"/>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Tree>
    <p:extLst>
      <p:ext uri="{BB962C8B-B14F-4D97-AF65-F5344CB8AC3E}">
        <p14:creationId xmlns:p14="http://schemas.microsoft.com/office/powerpoint/2010/main" val="2644616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2962209"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地震大数据研究现状</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3" name="文本框 2">
            <a:extLst>
              <a:ext uri="{FF2B5EF4-FFF2-40B4-BE49-F238E27FC236}">
                <a16:creationId xmlns:a16="http://schemas.microsoft.com/office/drawing/2014/main" id="{E21C61D1-4D05-4287-9F01-632626FFCBC4}"/>
              </a:ext>
            </a:extLst>
          </p:cNvPr>
          <p:cNvSpPr txBox="1"/>
          <p:nvPr/>
        </p:nvSpPr>
        <p:spPr>
          <a:xfrm>
            <a:off x="823404" y="1803074"/>
            <a:ext cx="10440000"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3600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从近年来国内外学者对地震大数据的研究发现，在应对地震大数据的存储、管理时，大概经历了</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磁带</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磁盘</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硬盘</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关系型数据库</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和</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非关系型数据库</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几个阶段。磁带、磁盘以及移动硬盘式存储地震数据时，可能会遇到如下常见的问题：</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数据在处理、解释人员多次的交接过程中，会造成数据的丢失、混乱；</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在地震数据处理、解释时，一般是特定人员负责特定工区，完成项目后可能会换另一批人员，时间长了会造成相互之间数据难以对接；</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海量的数据会带来工作人员带来管理上的困扰；</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地震历史数据也是宝贵的财富，采用过去古老的方式存储，如果不及时进行历史数据的重新存储、管理，随着时间的推移，会造成数据的流失；</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磁盘、移动硬盘的经济成本较高。</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3580085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BA767FDA-CA11-4CDB-BEB5-75DA42FD67B6}"/>
              </a:ext>
            </a:extLst>
          </p:cNvPr>
          <p:cNvSpPr/>
          <p:nvPr/>
        </p:nvSpPr>
        <p:spPr>
          <a:xfrm>
            <a:off x="823405" y="1802162"/>
            <a:ext cx="10512000" cy="325299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sp>
        <p:nvSpPr>
          <p:cNvPr id="13" name="文本框 12">
            <a:extLst>
              <a:ext uri="{FF2B5EF4-FFF2-40B4-BE49-F238E27FC236}">
                <a16:creationId xmlns:a16="http://schemas.microsoft.com/office/drawing/2014/main" id="{DA2C8408-9C86-414E-A3DA-3D42A19E134D}"/>
              </a:ext>
            </a:extLst>
          </p:cNvPr>
          <p:cNvSpPr txBox="1"/>
          <p:nvPr/>
        </p:nvSpPr>
        <p:spPr>
          <a:xfrm>
            <a:off x="856595" y="1817126"/>
            <a:ext cx="10440000" cy="1405193"/>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3600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地学数据具有大数据的</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多源、多量、多类、多元、多维</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等特点外，还具有其独特的属性和空间性。</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indent="3600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我们在研究地学大数据时需要充分的考虑数据的</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以下特点</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
        <p:nvSpPr>
          <p:cNvPr id="6" name="文本框 5">
            <a:extLst>
              <a:ext uri="{FF2B5EF4-FFF2-40B4-BE49-F238E27FC236}">
                <a16:creationId xmlns:a16="http://schemas.microsoft.com/office/drawing/2014/main" id="{49F7AED9-3D27-443C-9D5E-FDF731437914}"/>
              </a:ext>
            </a:extLst>
          </p:cNvPr>
          <p:cNvSpPr txBox="1"/>
          <p:nvPr/>
        </p:nvSpPr>
        <p:spPr>
          <a:xfrm>
            <a:off x="856595" y="3188297"/>
            <a:ext cx="7850750" cy="1866858"/>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numCol="2">
            <a:spAutoFit/>
          </a:bodyPr>
          <a:lstStyle/>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数据异构性</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多模态</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高度时空性</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大容量高度相关</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低价值密度</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复杂性</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不确定性</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lvl="2" fontAlgn="base">
              <a:lnSpc>
                <a:spcPct val="150000"/>
              </a:lnSpc>
              <a:spcBef>
                <a:spcPct val="0"/>
              </a:spcBef>
              <a:spcAft>
                <a:spcPct val="0"/>
              </a:spcAft>
            </a:pP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p>
        </p:txBody>
      </p:sp>
      <p:sp>
        <p:nvSpPr>
          <p:cNvPr id="24" name="内容占位符 2">
            <a:extLst>
              <a:ext uri="{FF2B5EF4-FFF2-40B4-BE49-F238E27FC236}">
                <a16:creationId xmlns:a16="http://schemas.microsoft.com/office/drawing/2014/main" id="{0D29623B-E10C-42C9-A528-AFE3785F6725}"/>
              </a:ext>
            </a:extLst>
          </p:cNvPr>
          <p:cNvSpPr>
            <a:spLocks noGrp="1"/>
          </p:cNvSpPr>
          <p:nvPr>
            <p:ph idx="1"/>
          </p:nvPr>
        </p:nvSpPr>
        <p:spPr>
          <a:xfrm>
            <a:off x="823406" y="1180662"/>
            <a:ext cx="267439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地学数据的特点</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9" name="内容占位符 2">
            <a:extLst>
              <a:ext uri="{FF2B5EF4-FFF2-40B4-BE49-F238E27FC236}">
                <a16:creationId xmlns:a16="http://schemas.microsoft.com/office/drawing/2014/main" id="{32F2B10B-826A-4D71-9DDF-1CD4ABB02736}"/>
              </a:ext>
            </a:extLst>
          </p:cNvPr>
          <p:cNvSpPr txBox="1">
            <a:spLocks/>
          </p:cNvSpPr>
          <p:nvPr/>
        </p:nvSpPr>
        <p:spPr>
          <a:xfrm>
            <a:off x="823404" y="5137338"/>
            <a:ext cx="2674396"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地震数据的特点</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2" name="内容占位符 2">
            <a:extLst>
              <a:ext uri="{FF2B5EF4-FFF2-40B4-BE49-F238E27FC236}">
                <a16:creationId xmlns:a16="http://schemas.microsoft.com/office/drawing/2014/main" id="{21B2B0B8-E508-4BFE-A8AC-7DA2C7DED4B7}"/>
              </a:ext>
            </a:extLst>
          </p:cNvPr>
          <p:cNvSpPr txBox="1">
            <a:spLocks/>
          </p:cNvSpPr>
          <p:nvPr/>
        </p:nvSpPr>
        <p:spPr>
          <a:xfrm>
            <a:off x="820595" y="5759521"/>
            <a:ext cx="10511999"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地震数据来源各异</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格式多样</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在空间参考、时空尺度、存储记录等方面的差异等。</a:t>
            </a:r>
          </a:p>
        </p:txBody>
      </p:sp>
    </p:spTree>
    <p:extLst>
      <p:ext uri="{BB962C8B-B14F-4D97-AF65-F5344CB8AC3E}">
        <p14:creationId xmlns:p14="http://schemas.microsoft.com/office/powerpoint/2010/main" val="20940380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sp>
        <p:nvSpPr>
          <p:cNvPr id="2" name="文本框 1">
            <a:extLst>
              <a:ext uri="{FF2B5EF4-FFF2-40B4-BE49-F238E27FC236}">
                <a16:creationId xmlns:a16="http://schemas.microsoft.com/office/drawing/2014/main" id="{25D789F9-841F-48AA-9BC8-80E150C09BA8}"/>
              </a:ext>
            </a:extLst>
          </p:cNvPr>
          <p:cNvSpPr txBox="1"/>
          <p:nvPr/>
        </p:nvSpPr>
        <p:spPr>
          <a:xfrm>
            <a:off x="823405" y="1802155"/>
            <a:ext cx="10440000" cy="4637808"/>
          </a:xfrm>
          <a:prstGeom prst="rect">
            <a:avLst/>
          </a:prstGeom>
        </p:spPr>
        <p:style>
          <a:lnRef idx="2">
            <a:schemeClr val="accent5"/>
          </a:lnRef>
          <a:fillRef idx="1">
            <a:schemeClr val="lt1"/>
          </a:fillRef>
          <a:effectRef idx="0">
            <a:schemeClr val="accent5"/>
          </a:effectRef>
          <a:fontRef idx="minor">
            <a:schemeClr val="dk1"/>
          </a:fontRef>
        </p:style>
        <p:txBody>
          <a:bodyPr wrap="square" numCol="2" rtlCol="0">
            <a:spAutoFit/>
          </a:bodyPr>
          <a:lstStyle/>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野外采集数据</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测量数据</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VSP</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处理成果</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解释成果</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立项报告</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项目设计</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中期检查</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验收总结报告文档</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勘探部署图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测线位置图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区域地质图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地质构造图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厚度类等值线图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柱状图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地震剖面图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沉积相图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
        <p:nvSpPr>
          <p:cNvPr id="20" name="内容占位符 2">
            <a:extLst>
              <a:ext uri="{FF2B5EF4-FFF2-40B4-BE49-F238E27FC236}">
                <a16:creationId xmlns:a16="http://schemas.microsoft.com/office/drawing/2014/main" id="{BCD67F68-8F70-40EA-960F-017753E08365}"/>
              </a:ext>
            </a:extLst>
          </p:cNvPr>
          <p:cNvSpPr>
            <a:spLocks noGrp="1"/>
          </p:cNvSpPr>
          <p:nvPr>
            <p:ph idx="1"/>
          </p:nvPr>
        </p:nvSpPr>
        <p:spPr>
          <a:xfrm>
            <a:off x="823406" y="1180662"/>
            <a:ext cx="3349099"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地震数据包括以下内容：</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9893377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1"/>
            <a:ext cx="10220416" cy="2390374"/>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SEGY</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数据格式</a:t>
            </a:r>
            <a:endParaRPr lang="en-US" altLang="zh-CN"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常见的地震数据体有</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SEG</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格式</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和</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NOSEG</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格式。而</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SEG</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格式有多种，其中最常用的就是</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SEGY</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格式</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地震数据体文件。它有</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3200</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个字节</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的图头（也叫卷头），</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400</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字节</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的文件头，</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240</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字节</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的道头，道数据，</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道头，道数据，很多个。</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99BCEDFA-FFC2-4434-8C0E-BDC9ACD82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497" y="4167138"/>
            <a:ext cx="11174126" cy="131568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0" name="文本框 9">
            <a:extLst>
              <a:ext uri="{FF2B5EF4-FFF2-40B4-BE49-F238E27FC236}">
                <a16:creationId xmlns:a16="http://schemas.microsoft.com/office/drawing/2014/main" id="{8D1F2D7E-9713-45CD-B7DA-8B92614EEB45}"/>
              </a:ext>
            </a:extLst>
          </p:cNvPr>
          <p:cNvSpPr txBox="1"/>
          <p:nvPr/>
        </p:nvSpPr>
        <p:spPr>
          <a:xfrm>
            <a:off x="3952943" y="5836638"/>
            <a:ext cx="3961341" cy="461665"/>
          </a:xfrm>
          <a:prstGeom prst="rect">
            <a:avLst/>
          </a:prstGeom>
          <a:noFill/>
        </p:spPr>
        <p:txBody>
          <a:bodyPr wrap="non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18</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SEGY</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格式文件结构图</a:t>
            </a:r>
          </a:p>
        </p:txBody>
      </p:sp>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spTree>
    <p:extLst>
      <p:ext uri="{BB962C8B-B14F-4D97-AF65-F5344CB8AC3E}">
        <p14:creationId xmlns:p14="http://schemas.microsoft.com/office/powerpoint/2010/main" val="461588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0"/>
            <a:ext cx="2340000"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SEGY</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数据格式</a:t>
            </a:r>
            <a:endParaRPr lang="en-US" altLang="zh-CN"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8D1F2D7E-9713-45CD-B7DA-8B92614EEB45}"/>
              </a:ext>
            </a:extLst>
          </p:cNvPr>
          <p:cNvSpPr txBox="1"/>
          <p:nvPr/>
        </p:nvSpPr>
        <p:spPr>
          <a:xfrm>
            <a:off x="3642765" y="5836638"/>
            <a:ext cx="4581703" cy="461665"/>
          </a:xfrm>
          <a:prstGeom prst="rect">
            <a:avLst/>
          </a:prstGeom>
          <a:noFill/>
        </p:spPr>
        <p:txBody>
          <a:bodyPr wrap="non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1</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SEGY</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在三维空间逻辑分布</a:t>
            </a:r>
          </a:p>
        </p:txBody>
      </p:sp>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pic>
        <p:nvPicPr>
          <p:cNvPr id="4" name="图片 3">
            <a:extLst>
              <a:ext uri="{FF2B5EF4-FFF2-40B4-BE49-F238E27FC236}">
                <a16:creationId xmlns:a16="http://schemas.microsoft.com/office/drawing/2014/main" id="{15FEEAC3-7F36-490D-BC8A-813B454E5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364" y="1781442"/>
            <a:ext cx="6884883" cy="40551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961313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4" y="1180661"/>
            <a:ext cx="10380215" cy="552198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文件头</a:t>
            </a:r>
          </a:p>
          <a:p>
            <a:pPr marL="0" indent="0">
              <a:lnSpc>
                <a:spcPct val="120000"/>
              </a:lnSpc>
              <a:spcBef>
                <a:spcPct val="0"/>
              </a:spcBef>
              <a:spcAft>
                <a:spcPts val="600"/>
              </a:spcAft>
              <a:buNone/>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总长度为</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3600</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字节，分两部分</a:t>
            </a:r>
          </a:p>
          <a:p>
            <a:pPr lvl="1">
              <a:lnSpc>
                <a:spcPct val="120000"/>
              </a:lnSpc>
              <a:spcBef>
                <a:spcPct val="0"/>
              </a:spcBef>
              <a:spcAft>
                <a:spcPts val="60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文件头第一部分长度</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3200bytes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80bytes*40</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EBCDIC</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字符集，需要转换为</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ASCII</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码后才能显示；</a:t>
            </a:r>
          </a:p>
          <a:p>
            <a:pPr lvl="1">
              <a:lnSpc>
                <a:spcPct val="120000"/>
              </a:lnSpc>
              <a:spcBef>
                <a:spcPct val="0"/>
              </a:spcBef>
              <a:spcAft>
                <a:spcPts val="60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文件头第二部分长度</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400bytes</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，数据类型为</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位、</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16</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位的整型，二进制，记录数据体信息，如每道的采样点数、采样率、数据格式等。</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0" indent="0">
              <a:lnSpc>
                <a:spcPct val="120000"/>
              </a:lnSpc>
              <a:spcBef>
                <a:spcPct val="0"/>
              </a:spcBef>
              <a:spcAft>
                <a:spcPts val="600"/>
              </a:spcAft>
              <a:buNone/>
            </a:pP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数据体</a:t>
            </a:r>
          </a:p>
          <a:p>
            <a:pPr marL="0" indent="0">
              <a:lnSpc>
                <a:spcPct val="120000"/>
              </a:lnSpc>
              <a:spcBef>
                <a:spcPct val="0"/>
              </a:spcBef>
              <a:spcAft>
                <a:spcPts val="600"/>
              </a:spcAft>
              <a:buNone/>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数据体由多个数据道组成，每道数据分两部分：道头、道数据。</a:t>
            </a:r>
          </a:p>
          <a:p>
            <a:pPr lvl="1">
              <a:lnSpc>
                <a:spcPct val="120000"/>
              </a:lnSpc>
              <a:spcBef>
                <a:spcPct val="0"/>
              </a:spcBef>
              <a:spcAft>
                <a:spcPts val="60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道头是二进制数据，长度</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240bytes</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，数据类型：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位、</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16</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位的整型，记录采样点数、采样间隔、</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CDP</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号、</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XLine</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号、</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Line</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号以及坐标信息等。</a:t>
            </a:r>
          </a:p>
          <a:p>
            <a:pPr lvl="1">
              <a:lnSpc>
                <a:spcPct val="120000"/>
              </a:lnSpc>
              <a:spcBef>
                <a:spcPct val="0"/>
              </a:spcBef>
              <a:spcAft>
                <a:spcPts val="60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道数据数据类型常见的分为： </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IBM</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浮点型、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IEEE</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浮点型、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16</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位整型、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位整型。</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spTree>
    <p:extLst>
      <p:ext uri="{BB962C8B-B14F-4D97-AF65-F5344CB8AC3E}">
        <p14:creationId xmlns:p14="http://schemas.microsoft.com/office/powerpoint/2010/main" val="1159340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2115103"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大数据特点</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大数据及技术</a:t>
            </a:r>
          </a:p>
        </p:txBody>
      </p:sp>
      <p:sp>
        <p:nvSpPr>
          <p:cNvPr id="13" name="文本框 12">
            <a:extLst>
              <a:ext uri="{FF2B5EF4-FFF2-40B4-BE49-F238E27FC236}">
                <a16:creationId xmlns:a16="http://schemas.microsoft.com/office/drawing/2014/main" id="{DA2C8408-9C86-414E-A3DA-3D42A19E134D}"/>
              </a:ext>
            </a:extLst>
          </p:cNvPr>
          <p:cNvSpPr txBox="1"/>
          <p:nvPr/>
        </p:nvSpPr>
        <p:spPr>
          <a:xfrm>
            <a:off x="823404" y="1803074"/>
            <a:ext cx="10440000"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0" indent="3600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大数据具有</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个基本特征</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(5V)</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1257300" lvl="2" indent="-342900" fontAlgn="base">
              <a:lnSpc>
                <a:spcPct val="150000"/>
              </a:lnSpc>
              <a:spcBef>
                <a:spcPct val="0"/>
              </a:spcBef>
              <a:spcAft>
                <a:spcPct val="0"/>
              </a:spcAft>
              <a:buFont typeface="Wingdings" panose="05000000000000000000" pitchFamily="2" charset="2"/>
              <a:buChar char="n"/>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Volume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宋体" panose="02010600030101010101" pitchFamily="2" charset="-122"/>
                <a:ea typeface="宋体" panose="02010600030101010101" pitchFamily="2" charset="-122"/>
              </a:rPr>
              <a:t>体量巨大。百度资料表明，其新首页导航每天需要提供的数据超过</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1.5PB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1PB=1024TB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级别，跃升到</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级别；</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1257300" lvl="2" indent="-342900" fontAlgn="base">
              <a:lnSpc>
                <a:spcPct val="150000"/>
              </a:lnSpc>
              <a:spcBef>
                <a:spcPct val="0"/>
              </a:spcBef>
              <a:spcAft>
                <a:spcPct val="0"/>
              </a:spcAft>
              <a:buFont typeface="Wingdings" panose="05000000000000000000" pitchFamily="2" charset="2"/>
              <a:buChar char="n"/>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Variety</a:t>
            </a:r>
            <a:r>
              <a:rPr lang="zh-CN" altLang="en-US" sz="2000" b="1" dirty="0">
                <a:solidFill>
                  <a:srgbClr val="2816AA"/>
                </a:solidFill>
                <a:latin typeface="宋体" panose="02010600030101010101" pitchFamily="2" charset="-122"/>
                <a:ea typeface="宋体" panose="02010600030101010101" pitchFamily="2" charset="-122"/>
              </a:rPr>
              <a:t>，数据类型多样。数据类型不仅是文本形式，更多的是图片、视频、音频、地理位置信息等多类型的数据，个性化数据占绝对多数；</a:t>
            </a:r>
            <a:endParaRPr lang="en-US" altLang="zh-CN" sz="2000" b="1" dirty="0">
              <a:solidFill>
                <a:srgbClr val="2816AA"/>
              </a:solidFill>
              <a:latin typeface="宋体" panose="02010600030101010101" pitchFamily="2" charset="-122"/>
              <a:ea typeface="宋体" panose="02010600030101010101" pitchFamily="2" charset="-122"/>
            </a:endParaRPr>
          </a:p>
          <a:p>
            <a:pPr marL="1257300" lvl="2" indent="-342900" fontAlgn="base">
              <a:lnSpc>
                <a:spcPct val="150000"/>
              </a:lnSpc>
              <a:spcBef>
                <a:spcPct val="0"/>
              </a:spcBef>
              <a:spcAft>
                <a:spcPct val="0"/>
              </a:spcAft>
              <a:buFont typeface="Wingdings" panose="05000000000000000000" pitchFamily="2" charset="2"/>
              <a:buChar char="n"/>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Velocity</a:t>
            </a:r>
            <a:r>
              <a:rPr lang="zh-CN" altLang="en-US" sz="2000" b="1" dirty="0">
                <a:solidFill>
                  <a:srgbClr val="2816AA"/>
                </a:solidFill>
                <a:latin typeface="宋体" panose="02010600030101010101" pitchFamily="2" charset="-122"/>
                <a:ea typeface="宋体" panose="02010600030101010101" pitchFamily="2" charset="-122"/>
              </a:rPr>
              <a:t>，处理速度快。数据处理遵循“</a:t>
            </a:r>
            <a:r>
              <a:rPr lang="en-US" altLang="zh-CN" sz="2000" b="1" dirty="0">
                <a:solidFill>
                  <a:srgbClr val="2816AA"/>
                </a:solidFill>
                <a:latin typeface="宋体" panose="02010600030101010101" pitchFamily="2" charset="-122"/>
                <a:ea typeface="宋体" panose="02010600030101010101" pitchFamily="2" charset="-122"/>
              </a:rPr>
              <a:t>1</a:t>
            </a:r>
            <a:r>
              <a:rPr lang="zh-CN" altLang="en-US" sz="2000" b="1" dirty="0">
                <a:solidFill>
                  <a:srgbClr val="2816AA"/>
                </a:solidFill>
                <a:latin typeface="宋体" panose="02010600030101010101" pitchFamily="2" charset="-122"/>
                <a:ea typeface="宋体" panose="02010600030101010101" pitchFamily="2" charset="-122"/>
              </a:rPr>
              <a:t>秒定律”，可从各种类型的数据中快速获得高价值的信息；</a:t>
            </a:r>
            <a:endParaRPr lang="en-US" altLang="zh-CN" sz="2000" b="1" dirty="0">
              <a:solidFill>
                <a:srgbClr val="2816AA"/>
              </a:solidFill>
              <a:latin typeface="宋体" panose="02010600030101010101" pitchFamily="2" charset="-122"/>
              <a:ea typeface="宋体" panose="02010600030101010101" pitchFamily="2" charset="-122"/>
            </a:endParaRPr>
          </a:p>
          <a:p>
            <a:pPr marL="1257300" lvl="2" indent="-342900" fontAlgn="base">
              <a:lnSpc>
                <a:spcPct val="150000"/>
              </a:lnSpc>
              <a:spcBef>
                <a:spcPct val="0"/>
              </a:spcBef>
              <a:spcAft>
                <a:spcPct val="0"/>
              </a:spcAft>
              <a:buFont typeface="Wingdings" panose="05000000000000000000" pitchFamily="2" charset="2"/>
              <a:buChar char="n"/>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Value</a:t>
            </a:r>
            <a:r>
              <a:rPr lang="zh-CN" altLang="en-US" sz="2000" b="1" dirty="0">
                <a:solidFill>
                  <a:srgbClr val="2816AA"/>
                </a:solidFill>
                <a:latin typeface="宋体" panose="02010600030101010101" pitchFamily="2" charset="-122"/>
                <a:ea typeface="宋体" panose="02010600030101010101" pitchFamily="2" charset="-122"/>
              </a:rPr>
              <a:t>，价值密度低。以视频为例，一小时的视频，在不间断的监控过程中，可能有用的数据仅仅只有一两秒。</a:t>
            </a:r>
            <a:endParaRPr lang="en-US" altLang="zh-CN" sz="2000" b="1" dirty="0">
              <a:solidFill>
                <a:srgbClr val="2816AA"/>
              </a:solidFill>
              <a:latin typeface="宋体" panose="02010600030101010101" pitchFamily="2" charset="-122"/>
              <a:ea typeface="宋体" panose="02010600030101010101" pitchFamily="2" charset="-122"/>
            </a:endParaRPr>
          </a:p>
          <a:p>
            <a:pPr marL="1257300" lvl="2" indent="-342900" fontAlgn="base">
              <a:lnSpc>
                <a:spcPct val="150000"/>
              </a:lnSpc>
              <a:spcBef>
                <a:spcPct val="0"/>
              </a:spcBef>
              <a:spcAft>
                <a:spcPct val="0"/>
              </a:spcAft>
              <a:buFont typeface="Wingdings" panose="05000000000000000000" pitchFamily="2" charset="2"/>
              <a:buChar char="n"/>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Veracity</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宋体" panose="02010600030101010101" pitchFamily="2" charset="-122"/>
                <a:ea typeface="宋体" panose="02010600030101010101" pitchFamily="2" charset="-122"/>
              </a:rPr>
              <a:t>真实性。数据的质量。</a:t>
            </a:r>
          </a:p>
        </p:txBody>
      </p:sp>
    </p:spTree>
    <p:extLst>
      <p:ext uri="{BB962C8B-B14F-4D97-AF65-F5344CB8AC3E}">
        <p14:creationId xmlns:p14="http://schemas.microsoft.com/office/powerpoint/2010/main" val="31594964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0"/>
            <a:ext cx="5623114"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Kafka</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的地震波形流和数据文件处理框架</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a:extLst>
              <a:ext uri="{FF2B5EF4-FFF2-40B4-BE49-F238E27FC236}">
                <a16:creationId xmlns:a16="http://schemas.microsoft.com/office/drawing/2014/main" id="{269E91FF-1180-4D46-9D2D-9A9AF1A280F4}"/>
              </a:ext>
            </a:extLst>
          </p:cNvPr>
          <p:cNvSpPr/>
          <p:nvPr/>
        </p:nvSpPr>
        <p:spPr>
          <a:xfrm>
            <a:off x="2906327" y="6333873"/>
            <a:ext cx="7069777" cy="461665"/>
          </a:xfrm>
          <a:prstGeom prst="rect">
            <a:avLst/>
          </a:prstGeom>
        </p:spPr>
        <p:txBody>
          <a:bodyPr wrap="square">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   </a:t>
            </a:r>
            <a:r>
              <a:rPr lang="zh-CN" altLang="en-US" sz="2400" b="1" dirty="0">
                <a:solidFill>
                  <a:srgbClr val="2816AA"/>
                </a:solidFill>
                <a:latin typeface="宋体" panose="02010600030101010101" pitchFamily="2" charset="-122"/>
                <a:ea typeface="宋体" panose="02010600030101010101" pitchFamily="2" charset="-122"/>
              </a:rPr>
              <a:t>基于</a:t>
            </a:r>
            <a:r>
              <a:rPr lang="en-US" altLang="zh-CN" sz="2400" b="1" dirty="0">
                <a:solidFill>
                  <a:srgbClr val="2816AA"/>
                </a:solidFill>
                <a:latin typeface="宋体" panose="02010600030101010101" pitchFamily="2" charset="-122"/>
                <a:ea typeface="宋体" panose="02010600030101010101" pitchFamily="2" charset="-122"/>
              </a:rPr>
              <a:t>Kafka</a:t>
            </a:r>
            <a:r>
              <a:rPr lang="zh-CN" altLang="en-US" sz="2400" b="1" dirty="0">
                <a:solidFill>
                  <a:srgbClr val="2816AA"/>
                </a:solidFill>
                <a:latin typeface="宋体" panose="02010600030101010101" pitchFamily="2" charset="-122"/>
                <a:ea typeface="宋体" panose="02010600030101010101" pitchFamily="2" charset="-122"/>
              </a:rPr>
              <a:t>的地震波形流和数据文件处理框架</a:t>
            </a:r>
          </a:p>
        </p:txBody>
      </p:sp>
      <p:pic>
        <p:nvPicPr>
          <p:cNvPr id="10" name="图片 9">
            <a:extLst>
              <a:ext uri="{FF2B5EF4-FFF2-40B4-BE49-F238E27FC236}">
                <a16:creationId xmlns:a16="http://schemas.microsoft.com/office/drawing/2014/main" id="{843DCAD5-A1FE-4E0F-8CB9-A82D83F11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1446" y="2726239"/>
            <a:ext cx="8071315" cy="3607634"/>
          </a:xfrm>
          <a:prstGeom prst="rect">
            <a:avLst/>
          </a:prstGeom>
        </p:spPr>
      </p:pic>
      <p:sp>
        <p:nvSpPr>
          <p:cNvPr id="19" name="文本框 18">
            <a:extLst>
              <a:ext uri="{FF2B5EF4-FFF2-40B4-BE49-F238E27FC236}">
                <a16:creationId xmlns:a16="http://schemas.microsoft.com/office/drawing/2014/main" id="{122C9D09-BA22-4AF0-89CF-3B57E9449A40}"/>
              </a:ext>
            </a:extLst>
          </p:cNvPr>
          <p:cNvSpPr txBox="1"/>
          <p:nvPr/>
        </p:nvSpPr>
        <p:spPr>
          <a:xfrm>
            <a:off x="823405" y="1852763"/>
            <a:ext cx="10440000" cy="132343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The data parsing is completed before entering the Kafka message system: the input is file data or real-time streaming data. After reading the configuration and data processing, the system forms the data in the specified format </a:t>
            </a:r>
            <a:r>
              <a:rPr lang="en-US" altLang="zh-CN" sz="20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msgKey</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and sends it to the Kafka message system.</a:t>
            </a:r>
          </a:p>
        </p:txBody>
      </p:sp>
    </p:spTree>
    <p:extLst>
      <p:ext uri="{BB962C8B-B14F-4D97-AF65-F5344CB8AC3E}">
        <p14:creationId xmlns:p14="http://schemas.microsoft.com/office/powerpoint/2010/main" val="8763166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0"/>
            <a:ext cx="31359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数据出站过程</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a:extLst>
              <a:ext uri="{FF2B5EF4-FFF2-40B4-BE49-F238E27FC236}">
                <a16:creationId xmlns:a16="http://schemas.microsoft.com/office/drawing/2014/main" id="{269E91FF-1180-4D46-9D2D-9A9AF1A280F4}"/>
              </a:ext>
            </a:extLst>
          </p:cNvPr>
          <p:cNvSpPr/>
          <p:nvPr/>
        </p:nvSpPr>
        <p:spPr>
          <a:xfrm>
            <a:off x="7048669" y="6347950"/>
            <a:ext cx="4107121" cy="461665"/>
          </a:xfrm>
          <a:prstGeom prst="rect">
            <a:avLst/>
          </a:prstGeom>
        </p:spPr>
        <p:txBody>
          <a:bodyPr wrap="square">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21   </a:t>
            </a:r>
            <a:r>
              <a:rPr lang="en-US" altLang="zh-CN" sz="2400" b="1" dirty="0">
                <a:solidFill>
                  <a:srgbClr val="2816AA"/>
                </a:solidFill>
                <a:latin typeface="宋体" panose="02010600030101010101" pitchFamily="2" charset="-122"/>
                <a:ea typeface="宋体" panose="02010600030101010101" pitchFamily="2" charset="-122"/>
              </a:rPr>
              <a:t>HBase</a:t>
            </a:r>
            <a:r>
              <a:rPr lang="zh-CN" altLang="en-US" sz="2400" b="1" dirty="0">
                <a:solidFill>
                  <a:srgbClr val="2816AA"/>
                </a:solidFill>
                <a:latin typeface="宋体" panose="02010600030101010101" pitchFamily="2" charset="-122"/>
                <a:ea typeface="宋体" panose="02010600030101010101" pitchFamily="2" charset="-122"/>
              </a:rPr>
              <a:t>数据出站过程</a:t>
            </a:r>
          </a:p>
        </p:txBody>
      </p:sp>
      <p:pic>
        <p:nvPicPr>
          <p:cNvPr id="6" name="图片 5">
            <a:extLst>
              <a:ext uri="{FF2B5EF4-FFF2-40B4-BE49-F238E27FC236}">
                <a16:creationId xmlns:a16="http://schemas.microsoft.com/office/drawing/2014/main" id="{5184DABE-01F1-4316-B548-6AB63E0739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7168" y="878889"/>
            <a:ext cx="4810125" cy="5238750"/>
          </a:xfrm>
          <a:prstGeom prst="rect">
            <a:avLst/>
          </a:prstGeom>
        </p:spPr>
      </p:pic>
      <p:sp>
        <p:nvSpPr>
          <p:cNvPr id="7" name="文本框 6">
            <a:extLst>
              <a:ext uri="{FF2B5EF4-FFF2-40B4-BE49-F238E27FC236}">
                <a16:creationId xmlns:a16="http://schemas.microsoft.com/office/drawing/2014/main" id="{CE5376CC-529E-49B8-BD6F-731D4E691372}"/>
              </a:ext>
            </a:extLst>
          </p:cNvPr>
          <p:cNvSpPr txBox="1"/>
          <p:nvPr/>
        </p:nvSpPr>
        <p:spPr>
          <a:xfrm>
            <a:off x="823406" y="1843724"/>
            <a:ext cx="4671428" cy="255454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228600">
              <a:spcBef>
                <a:spcPct val="0"/>
              </a:spcBef>
              <a:spcAft>
                <a:spcPts val="600"/>
              </a:spcAft>
              <a:buFont typeface="Wingdings" panose="05000000000000000000" pitchFamily="2" charset="2"/>
              <a:buChar char="Ø"/>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The NEDBC seismic waveform data is stored in the Hbase database in the form of Key-Value records. The Java client sets the interface related parameters, via HBase static query interfaces to initialize the Hbase connection and to enter the data outbound process, and to write the data into storage system .</a:t>
            </a:r>
            <a:endPar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5277355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0"/>
            <a:ext cx="347338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与</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对比</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7B9BF17-A00A-4365-9802-A92C82F6542B}"/>
              </a:ext>
            </a:extLst>
          </p:cNvPr>
          <p:cNvSpPr txBox="1"/>
          <p:nvPr/>
        </p:nvSpPr>
        <p:spPr>
          <a:xfrm>
            <a:off x="823405" y="1852763"/>
            <a:ext cx="10440000" cy="101566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Redis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定位在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快</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定位于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定位在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灵活</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。在一般使用情况下，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可以当作简单场景下的但是性能高数倍的</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 Redis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基本只会用来做</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缓存</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用来做</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离线计算</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2" name="文本框 11">
            <a:extLst>
              <a:ext uri="{FF2B5EF4-FFF2-40B4-BE49-F238E27FC236}">
                <a16:creationId xmlns:a16="http://schemas.microsoft.com/office/drawing/2014/main" id="{BFF7FEA6-CACA-46DB-A651-C9EC9C88286B}"/>
              </a:ext>
            </a:extLst>
          </p:cNvPr>
          <p:cNvSpPr txBox="1"/>
          <p:nvPr/>
        </p:nvSpPr>
        <p:spPr>
          <a:xfrm>
            <a:off x="4416639" y="3017996"/>
            <a:ext cx="3013969" cy="46166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HBase VS MongoDB</a:t>
            </a:r>
            <a:endParaRPr lang="zh-CN" altLang="en-US" sz="2400" dirty="0"/>
          </a:p>
        </p:txBody>
      </p:sp>
      <p:graphicFrame>
        <p:nvGraphicFramePr>
          <p:cNvPr id="15" name="表格 14">
            <a:extLst>
              <a:ext uri="{FF2B5EF4-FFF2-40B4-BE49-F238E27FC236}">
                <a16:creationId xmlns:a16="http://schemas.microsoft.com/office/drawing/2014/main" id="{F46D1FFA-F8E6-4D05-B0EB-06756C41FF15}"/>
              </a:ext>
            </a:extLst>
          </p:cNvPr>
          <p:cNvGraphicFramePr>
            <a:graphicFrameLocks noGrp="1"/>
          </p:cNvGraphicFramePr>
          <p:nvPr/>
        </p:nvGraphicFramePr>
        <p:xfrm>
          <a:off x="855216" y="3682563"/>
          <a:ext cx="10515600" cy="2560320"/>
        </p:xfrm>
        <a:graphic>
          <a:graphicData uri="http://schemas.openxmlformats.org/drawingml/2006/table">
            <a:tbl>
              <a:tblPr>
                <a:tableStyleId>{3B4B98B0-60AC-42C2-AFA5-B58CD77FA1E5}</a:tableStyleId>
              </a:tblPr>
              <a:tblGrid>
                <a:gridCol w="3505200">
                  <a:extLst>
                    <a:ext uri="{9D8B030D-6E8A-4147-A177-3AD203B41FA5}">
                      <a16:colId xmlns:a16="http://schemas.microsoft.com/office/drawing/2014/main" val="495976611"/>
                    </a:ext>
                  </a:extLst>
                </a:gridCol>
                <a:gridCol w="3505200">
                  <a:extLst>
                    <a:ext uri="{9D8B030D-6E8A-4147-A177-3AD203B41FA5}">
                      <a16:colId xmlns:a16="http://schemas.microsoft.com/office/drawing/2014/main" val="3348255772"/>
                    </a:ext>
                  </a:extLst>
                </a:gridCol>
                <a:gridCol w="3505200">
                  <a:extLst>
                    <a:ext uri="{9D8B030D-6E8A-4147-A177-3AD203B41FA5}">
                      <a16:colId xmlns:a16="http://schemas.microsoft.com/office/drawing/2014/main" val="3369958296"/>
                    </a:ext>
                  </a:extLst>
                </a:gridCol>
              </a:tblGrid>
              <a:tr h="0">
                <a:tc>
                  <a:txBody>
                    <a:bodyPr/>
                    <a:lstStyle/>
                    <a:p>
                      <a:pPr algn="l"/>
                      <a:r>
                        <a:rPr lang="en-US" altLang="zh-CN" sz="2400" b="1" dirty="0">
                          <a:solidFill>
                            <a:schemeClr val="bg1"/>
                          </a:solidFill>
                          <a:effectLst/>
                          <a:latin typeface="Times New Roman" panose="02020603050405020304" pitchFamily="18" charset="0"/>
                          <a:cs typeface="Times New Roman" panose="02020603050405020304" pitchFamily="18" charset="0"/>
                        </a:rPr>
                        <a:t>RDBMS</a:t>
                      </a:r>
                      <a:r>
                        <a:rPr lang="zh-CN" altLang="en-US" sz="2400" b="1" dirty="0">
                          <a:solidFill>
                            <a:schemeClr val="bg1"/>
                          </a:solidFill>
                          <a:effectLst/>
                          <a:latin typeface="宋体" panose="02010600030101010101" pitchFamily="2" charset="-122"/>
                          <a:ea typeface="宋体" panose="02010600030101010101" pitchFamily="2" charset="-122"/>
                        </a:rPr>
                        <a:t>（关系数据库）</a:t>
                      </a:r>
                      <a:endParaRPr lang="zh-CN" altLang="en-US" sz="2400" b="1"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lnB w="12700" cap="flat" cmpd="sng" algn="ctr">
                      <a:solidFill>
                        <a:srgbClr val="0070C0"/>
                      </a:solidFill>
                      <a:prstDash val="solid"/>
                      <a:round/>
                      <a:headEnd type="none" w="med" len="med"/>
                      <a:tailEnd type="none" w="med" len="med"/>
                    </a:lnB>
                    <a:solidFill>
                      <a:srgbClr val="002060"/>
                    </a:solidFill>
                  </a:tcPr>
                </a:tc>
                <a:tc>
                  <a:txBody>
                    <a:bodyPr/>
                    <a:lstStyle/>
                    <a:p>
                      <a:pPr algn="l"/>
                      <a:r>
                        <a:rPr lang="en-US" sz="2400" b="1">
                          <a:solidFill>
                            <a:schemeClr val="bg1"/>
                          </a:solidFill>
                          <a:effectLst/>
                          <a:latin typeface="Times New Roman" panose="02020603050405020304" pitchFamily="18" charset="0"/>
                          <a:cs typeface="Times New Roman" panose="02020603050405020304" pitchFamily="18" charset="0"/>
                        </a:rPr>
                        <a:t>MongoDB</a:t>
                      </a:r>
                      <a:endParaRPr lang="en-US" sz="2400" b="1" dirty="0">
                        <a:solidFill>
                          <a:schemeClr val="bg1"/>
                        </a:solidFill>
                        <a:effectLst/>
                        <a:latin typeface="Times New Roman" panose="02020603050405020304" pitchFamily="18" charset="0"/>
                        <a:cs typeface="Times New Roman" panose="02020603050405020304" pitchFamily="18" charset="0"/>
                      </a:endParaRPr>
                    </a:p>
                  </a:txBody>
                  <a:tcPr anchor="ctr">
                    <a:lnB w="12700" cap="flat" cmpd="sng" algn="ctr">
                      <a:solidFill>
                        <a:srgbClr val="0070C0"/>
                      </a:solidFill>
                      <a:prstDash val="solid"/>
                      <a:round/>
                      <a:headEnd type="none" w="med" len="med"/>
                      <a:tailEnd type="none" w="med" len="med"/>
                    </a:lnB>
                    <a:solidFill>
                      <a:srgbClr val="002060"/>
                    </a:solidFill>
                  </a:tcPr>
                </a:tc>
                <a:tc>
                  <a:txBody>
                    <a:bodyPr/>
                    <a:lstStyle/>
                    <a:p>
                      <a:pPr algn="l"/>
                      <a:r>
                        <a:rPr lang="en-US" sz="2400" b="1" dirty="0">
                          <a:solidFill>
                            <a:schemeClr val="bg1"/>
                          </a:solidFill>
                          <a:effectLst/>
                          <a:latin typeface="Times New Roman" panose="02020603050405020304" pitchFamily="18" charset="0"/>
                          <a:cs typeface="Times New Roman" panose="02020603050405020304" pitchFamily="18" charset="0"/>
                        </a:rPr>
                        <a:t>HBase</a:t>
                      </a:r>
                    </a:p>
                  </a:txBody>
                  <a:tcPr anchor="ctr">
                    <a:lnB w="12700" cap="flat" cmpd="sng" algn="ctr">
                      <a:solidFill>
                        <a:srgbClr val="0070C0"/>
                      </a:solidFill>
                      <a:prstDash val="solid"/>
                      <a:round/>
                      <a:headEnd type="none" w="med" len="med"/>
                      <a:tailEnd type="none" w="med" len="med"/>
                    </a:lnB>
                    <a:solidFill>
                      <a:srgbClr val="002060"/>
                    </a:solidFill>
                  </a:tcPr>
                </a:tc>
                <a:extLst>
                  <a:ext uri="{0D108BD9-81ED-4DB2-BD59-A6C34878D82A}">
                    <a16:rowId xmlns:a16="http://schemas.microsoft.com/office/drawing/2014/main" val="3592366663"/>
                  </a:ext>
                </a:extLst>
              </a:tr>
              <a:tr h="0">
                <a:tc>
                  <a:txBody>
                    <a:bodyPr/>
                    <a:lstStyle/>
                    <a:p>
                      <a:r>
                        <a:rPr lang="en-US" b="1" dirty="0">
                          <a:solidFill>
                            <a:srgbClr val="2816AA"/>
                          </a:solidFill>
                          <a:effectLst/>
                          <a:latin typeface="Times New Roman" panose="02020603050405020304" pitchFamily="18" charset="0"/>
                          <a:cs typeface="Times New Roman" panose="02020603050405020304" pitchFamily="18" charset="0"/>
                        </a:rPr>
                        <a:t>Table</a:t>
                      </a:r>
                    </a:p>
                  </a:txBody>
                  <a:tcPr anchor="ctr">
                    <a:lnT w="12700" cap="flat" cmpd="sng" algn="ctr">
                      <a:solidFill>
                        <a:srgbClr val="0070C0"/>
                      </a:solidFill>
                      <a:prstDash val="solid"/>
                      <a:round/>
                      <a:headEnd type="none" w="med" len="med"/>
                      <a:tailEnd type="none" w="med" len="med"/>
                    </a:lnT>
                  </a:tcPr>
                </a:tc>
                <a:tc>
                  <a:txBody>
                    <a:bodyPr/>
                    <a:lstStyle/>
                    <a:p>
                      <a:r>
                        <a:rPr lang="en-US" b="1">
                          <a:solidFill>
                            <a:srgbClr val="2816AA"/>
                          </a:solidFill>
                          <a:effectLst/>
                          <a:latin typeface="Times New Roman" panose="02020603050405020304" pitchFamily="18" charset="0"/>
                          <a:cs typeface="Times New Roman" panose="02020603050405020304" pitchFamily="18" charset="0"/>
                        </a:rPr>
                        <a:t>Collection</a:t>
                      </a:r>
                      <a:endParaRPr lang="en-US" b="1" dirty="0">
                        <a:solidFill>
                          <a:srgbClr val="2816AA"/>
                        </a:solidFill>
                        <a:effectLst/>
                        <a:latin typeface="Times New Roman" panose="02020603050405020304" pitchFamily="18" charset="0"/>
                        <a:cs typeface="Times New Roman" panose="02020603050405020304" pitchFamily="18" charset="0"/>
                      </a:endParaRPr>
                    </a:p>
                  </a:txBody>
                  <a:tcPr anchor="ctr">
                    <a:lnT w="12700" cap="flat" cmpd="sng" algn="ctr">
                      <a:solidFill>
                        <a:srgbClr val="0070C0"/>
                      </a:solidFill>
                      <a:prstDash val="solid"/>
                      <a:round/>
                      <a:headEnd type="none" w="med" len="med"/>
                      <a:tailEnd type="none" w="med" len="med"/>
                    </a:lnT>
                  </a:tcPr>
                </a:tc>
                <a:tc>
                  <a:txBody>
                    <a:bodyPr/>
                    <a:lstStyle/>
                    <a:p>
                      <a:r>
                        <a:rPr lang="en-US" b="1">
                          <a:solidFill>
                            <a:srgbClr val="2816AA"/>
                          </a:solidFill>
                          <a:effectLst/>
                          <a:latin typeface="Times New Roman" panose="02020603050405020304" pitchFamily="18" charset="0"/>
                          <a:cs typeface="Times New Roman" panose="02020603050405020304" pitchFamily="18" charset="0"/>
                        </a:rPr>
                        <a:t>Table</a:t>
                      </a:r>
                      <a:endParaRPr lang="en-US" b="1" dirty="0">
                        <a:solidFill>
                          <a:srgbClr val="2816AA"/>
                        </a:solidFill>
                        <a:effectLst/>
                        <a:latin typeface="Times New Roman" panose="02020603050405020304" pitchFamily="18" charset="0"/>
                        <a:cs typeface="Times New Roman" panose="02020603050405020304" pitchFamily="18" charset="0"/>
                      </a:endParaRPr>
                    </a:p>
                  </a:txBody>
                  <a:tcPr anchor="ctr">
                    <a:lnT w="12700"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2558953655"/>
                  </a:ext>
                </a:extLst>
              </a:tr>
              <a:tr h="0">
                <a:tc>
                  <a:txBody>
                    <a:bodyPr/>
                    <a:lstStyle/>
                    <a:p>
                      <a:r>
                        <a:rPr lang="en-US" b="1" dirty="0">
                          <a:solidFill>
                            <a:srgbClr val="2816AA"/>
                          </a:solidFill>
                          <a:effectLst/>
                          <a:latin typeface="Times New Roman" panose="02020603050405020304" pitchFamily="18" charset="0"/>
                          <a:cs typeface="Times New Roman" panose="02020603050405020304" pitchFamily="18" charset="0"/>
                        </a:rPr>
                        <a:t>Row</a:t>
                      </a:r>
                    </a:p>
                  </a:txBody>
                  <a:tcPr anchor="ctr"/>
                </a:tc>
                <a:tc>
                  <a:txBody>
                    <a:bodyPr/>
                    <a:lstStyle/>
                    <a:p>
                      <a:r>
                        <a:rPr lang="en-US" b="1">
                          <a:solidFill>
                            <a:srgbClr val="2816AA"/>
                          </a:solidFill>
                          <a:effectLst/>
                          <a:latin typeface="Times New Roman" panose="02020603050405020304" pitchFamily="18" charset="0"/>
                          <a:cs typeface="Times New Roman" panose="02020603050405020304" pitchFamily="18" charset="0"/>
                        </a:rPr>
                        <a:t>Document</a:t>
                      </a:r>
                    </a:p>
                  </a:txBody>
                  <a:tcPr anchor="ctr"/>
                </a:tc>
                <a:tc>
                  <a:txBody>
                    <a:bodyPr/>
                    <a:lstStyle/>
                    <a:p>
                      <a:r>
                        <a:rPr lang="en-US" b="1">
                          <a:solidFill>
                            <a:srgbClr val="2816AA"/>
                          </a:solidFill>
                          <a:effectLst/>
                          <a:latin typeface="Times New Roman" panose="02020603050405020304" pitchFamily="18" charset="0"/>
                          <a:cs typeface="Times New Roman" panose="02020603050405020304" pitchFamily="18" charset="0"/>
                        </a:rPr>
                        <a:t>Column Family</a:t>
                      </a:r>
                    </a:p>
                  </a:txBody>
                  <a:tcPr anchor="ctr"/>
                </a:tc>
                <a:extLst>
                  <a:ext uri="{0D108BD9-81ED-4DB2-BD59-A6C34878D82A}">
                    <a16:rowId xmlns:a16="http://schemas.microsoft.com/office/drawing/2014/main" val="4041511940"/>
                  </a:ext>
                </a:extLst>
              </a:tr>
              <a:tr h="0">
                <a:tc>
                  <a:txBody>
                    <a:bodyPr/>
                    <a:lstStyle/>
                    <a:p>
                      <a:r>
                        <a:rPr lang="en-US" b="1">
                          <a:solidFill>
                            <a:srgbClr val="2816AA"/>
                          </a:solidFill>
                          <a:effectLst/>
                          <a:latin typeface="Times New Roman" panose="02020603050405020304" pitchFamily="18" charset="0"/>
                          <a:cs typeface="Times New Roman" panose="02020603050405020304" pitchFamily="18" charset="0"/>
                        </a:rPr>
                        <a:t>No Equivalent</a:t>
                      </a:r>
                    </a:p>
                  </a:txBody>
                  <a:tcPr anchor="ctr"/>
                </a:tc>
                <a:tc>
                  <a:txBody>
                    <a:bodyPr/>
                    <a:lstStyle/>
                    <a:p>
                      <a:r>
                        <a:rPr lang="en-US" b="1">
                          <a:solidFill>
                            <a:srgbClr val="2816AA"/>
                          </a:solidFill>
                          <a:effectLst/>
                          <a:latin typeface="Times New Roman" panose="02020603050405020304" pitchFamily="18" charset="0"/>
                          <a:cs typeface="Times New Roman" panose="02020603050405020304" pitchFamily="18" charset="0"/>
                        </a:rPr>
                        <a:t>Shard</a:t>
                      </a:r>
                    </a:p>
                  </a:txBody>
                  <a:tcPr anchor="ctr"/>
                </a:tc>
                <a:tc>
                  <a:txBody>
                    <a:bodyPr/>
                    <a:lstStyle/>
                    <a:p>
                      <a:r>
                        <a:rPr lang="en-US" b="1">
                          <a:solidFill>
                            <a:srgbClr val="2816AA"/>
                          </a:solidFill>
                          <a:effectLst/>
                          <a:latin typeface="Times New Roman" panose="02020603050405020304" pitchFamily="18" charset="0"/>
                          <a:cs typeface="Times New Roman" panose="02020603050405020304" pitchFamily="18" charset="0"/>
                        </a:rPr>
                        <a:t>Region</a:t>
                      </a:r>
                      <a:endParaRPr lang="en-US" b="1" dirty="0">
                        <a:solidFill>
                          <a:srgbClr val="2816AA"/>
                        </a:solidFill>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258570164"/>
                  </a:ext>
                </a:extLst>
              </a:tr>
              <a:tr h="0">
                <a:tc>
                  <a:txBody>
                    <a:bodyPr/>
                    <a:lstStyle/>
                    <a:p>
                      <a:r>
                        <a:rPr lang="en-US" b="1">
                          <a:solidFill>
                            <a:srgbClr val="2816AA"/>
                          </a:solidFill>
                          <a:effectLst/>
                          <a:latin typeface="Times New Roman" panose="02020603050405020304" pitchFamily="18" charset="0"/>
                          <a:cs typeface="Times New Roman" panose="02020603050405020304" pitchFamily="18" charset="0"/>
                        </a:rPr>
                        <a:t>GROUP_BY</a:t>
                      </a:r>
                    </a:p>
                  </a:txBody>
                  <a:tcPr anchor="ctr"/>
                </a:tc>
                <a:tc>
                  <a:txBody>
                    <a:bodyPr/>
                    <a:lstStyle/>
                    <a:p>
                      <a:r>
                        <a:rPr lang="en-US" b="1">
                          <a:solidFill>
                            <a:srgbClr val="2816AA"/>
                          </a:solidFill>
                          <a:effectLst/>
                          <a:latin typeface="Times New Roman" panose="02020603050405020304" pitchFamily="18" charset="0"/>
                          <a:cs typeface="Times New Roman" panose="02020603050405020304" pitchFamily="18" charset="0"/>
                        </a:rPr>
                        <a:t>Aggregation Pipeline</a:t>
                      </a:r>
                    </a:p>
                  </a:txBody>
                  <a:tcPr anchor="ctr"/>
                </a:tc>
                <a:tc>
                  <a:txBody>
                    <a:bodyPr/>
                    <a:lstStyle/>
                    <a:p>
                      <a:r>
                        <a:rPr lang="en-US" b="1">
                          <a:solidFill>
                            <a:srgbClr val="2816AA"/>
                          </a:solidFill>
                          <a:effectLst/>
                          <a:latin typeface="Times New Roman" panose="02020603050405020304" pitchFamily="18" charset="0"/>
                          <a:cs typeface="Times New Roman" panose="02020603050405020304" pitchFamily="18" charset="0"/>
                        </a:rPr>
                        <a:t>MapReduce</a:t>
                      </a:r>
                    </a:p>
                  </a:txBody>
                  <a:tcPr anchor="ctr"/>
                </a:tc>
                <a:extLst>
                  <a:ext uri="{0D108BD9-81ED-4DB2-BD59-A6C34878D82A}">
                    <a16:rowId xmlns:a16="http://schemas.microsoft.com/office/drawing/2014/main" val="1506971897"/>
                  </a:ext>
                </a:extLst>
              </a:tr>
              <a:tr h="0">
                <a:tc>
                  <a:txBody>
                    <a:bodyPr/>
                    <a:lstStyle/>
                    <a:p>
                      <a:r>
                        <a:rPr lang="en-US" b="1">
                          <a:solidFill>
                            <a:srgbClr val="2816AA"/>
                          </a:solidFill>
                          <a:effectLst/>
                          <a:latin typeface="Times New Roman" panose="02020603050405020304" pitchFamily="18" charset="0"/>
                          <a:cs typeface="Times New Roman" panose="02020603050405020304" pitchFamily="18" charset="0"/>
                        </a:rPr>
                        <a:t>Multi-record ACID transactions</a:t>
                      </a:r>
                      <a:endParaRPr lang="en-US" b="1" dirty="0">
                        <a:solidFill>
                          <a:srgbClr val="2816AA"/>
                        </a:solidFill>
                        <a:effectLst/>
                        <a:latin typeface="Times New Roman" panose="02020603050405020304" pitchFamily="18" charset="0"/>
                        <a:cs typeface="Times New Roman" panose="02020603050405020304" pitchFamily="18" charset="0"/>
                      </a:endParaRPr>
                    </a:p>
                  </a:txBody>
                  <a:tcPr anchor="ctr"/>
                </a:tc>
                <a:tc>
                  <a:txBody>
                    <a:bodyPr/>
                    <a:lstStyle/>
                    <a:p>
                      <a:r>
                        <a:rPr lang="en-US" b="1" dirty="0">
                          <a:solidFill>
                            <a:srgbClr val="2816AA"/>
                          </a:solidFill>
                          <a:effectLst/>
                          <a:latin typeface="Times New Roman" panose="02020603050405020304" pitchFamily="18" charset="0"/>
                          <a:cs typeface="Times New Roman" panose="02020603050405020304" pitchFamily="18" charset="0"/>
                        </a:rPr>
                        <a:t>Multi-document ACID transactions</a:t>
                      </a:r>
                    </a:p>
                  </a:txBody>
                  <a:tcPr anchor="ctr"/>
                </a:tc>
                <a:tc>
                  <a:txBody>
                    <a:bodyPr/>
                    <a:lstStyle/>
                    <a:p>
                      <a:r>
                        <a:rPr lang="en-US" b="1" dirty="0">
                          <a:solidFill>
                            <a:srgbClr val="2816AA"/>
                          </a:solidFill>
                          <a:effectLst/>
                          <a:latin typeface="Times New Roman" panose="02020603050405020304" pitchFamily="18" charset="0"/>
                          <a:cs typeface="Times New Roman" panose="02020603050405020304" pitchFamily="18" charset="0"/>
                        </a:rPr>
                        <a:t>None. Requires implementation in app layer</a:t>
                      </a:r>
                    </a:p>
                  </a:txBody>
                  <a:tcPr anchor="ctr"/>
                </a:tc>
                <a:extLst>
                  <a:ext uri="{0D108BD9-81ED-4DB2-BD59-A6C34878D82A}">
                    <a16:rowId xmlns:a16="http://schemas.microsoft.com/office/drawing/2014/main" val="3580261558"/>
                  </a:ext>
                </a:extLst>
              </a:tr>
            </a:tbl>
          </a:graphicData>
        </a:graphic>
      </p:graphicFrame>
      <p:sp>
        <p:nvSpPr>
          <p:cNvPr id="17" name="矩形 16">
            <a:extLst>
              <a:ext uri="{FF2B5EF4-FFF2-40B4-BE49-F238E27FC236}">
                <a16:creationId xmlns:a16="http://schemas.microsoft.com/office/drawing/2014/main" id="{269E91FF-1180-4D46-9D2D-9A9AF1A280F4}"/>
              </a:ext>
            </a:extLst>
          </p:cNvPr>
          <p:cNvSpPr/>
          <p:nvPr/>
        </p:nvSpPr>
        <p:spPr>
          <a:xfrm>
            <a:off x="2906327" y="6333873"/>
            <a:ext cx="6413377" cy="461665"/>
          </a:xfrm>
          <a:prstGeom prst="rect">
            <a:avLst/>
          </a:prstGeom>
        </p:spPr>
        <p:txBody>
          <a:bodyPr wrap="square">
            <a:spAutoFit/>
          </a:bodyPr>
          <a:lstStyle/>
          <a:p>
            <a:pPr algn="ctr"/>
            <a:r>
              <a:rPr lang="zh-CN" altLang="en-US" sz="2400" b="1" dirty="0">
                <a:solidFill>
                  <a:srgbClr val="2816AA"/>
                </a:solidFill>
                <a:latin typeface="宋体" panose="02010600030101010101" pitchFamily="2" charset="-122"/>
                <a:ea typeface="宋体" panose="02010600030101010101" pitchFamily="2" charset="-122"/>
              </a:rPr>
              <a:t>表</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400" b="1" dirty="0">
                <a:solidFill>
                  <a:srgbClr val="2816AA"/>
                </a:solidFill>
                <a:latin typeface="宋体" panose="02010600030101010101" pitchFamily="2" charset="-122"/>
                <a:ea typeface="宋体" panose="02010600030101010101" pitchFamily="2" charset="-122"/>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宋体" panose="02010600030101010101" pitchFamily="2" charset="-122"/>
                <a:ea typeface="宋体" panose="02010600030101010101" pitchFamily="2" charset="-122"/>
              </a:rPr>
              <a:t>、</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400" b="1" dirty="0">
                <a:solidFill>
                  <a:srgbClr val="2816AA"/>
                </a:solidFill>
                <a:latin typeface="宋体" panose="02010600030101010101" pitchFamily="2" charset="-122"/>
                <a:ea typeface="宋体" panose="02010600030101010101" pitchFamily="2" charset="-122"/>
              </a:rPr>
              <a:t>与关系型数据库对比</a:t>
            </a:r>
          </a:p>
        </p:txBody>
      </p:sp>
    </p:spTree>
    <p:extLst>
      <p:ext uri="{BB962C8B-B14F-4D97-AF65-F5344CB8AC3E}">
        <p14:creationId xmlns:p14="http://schemas.microsoft.com/office/powerpoint/2010/main" val="5878119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表格 14">
            <a:extLst>
              <a:ext uri="{FF2B5EF4-FFF2-40B4-BE49-F238E27FC236}">
                <a16:creationId xmlns:a16="http://schemas.microsoft.com/office/drawing/2014/main" id="{F46D1FFA-F8E6-4D05-B0EB-06756C41FF15}"/>
              </a:ext>
            </a:extLst>
          </p:cNvPr>
          <p:cNvGraphicFramePr>
            <a:graphicFrameLocks noGrp="1"/>
          </p:cNvGraphicFramePr>
          <p:nvPr>
            <p:extLst>
              <p:ext uri="{D42A27DB-BD31-4B8C-83A1-F6EECF244321}">
                <p14:modId xmlns:p14="http://schemas.microsoft.com/office/powerpoint/2010/main" val="2255418697"/>
              </p:ext>
            </p:extLst>
          </p:nvPr>
        </p:nvGraphicFramePr>
        <p:xfrm>
          <a:off x="832652" y="1258960"/>
          <a:ext cx="10560726" cy="4572000"/>
        </p:xfrm>
        <a:graphic>
          <a:graphicData uri="http://schemas.openxmlformats.org/drawingml/2006/table">
            <a:tbl>
              <a:tblPr>
                <a:tableStyleId>{3B4B98B0-60AC-42C2-AFA5-B58CD77FA1E5}</a:tableStyleId>
              </a:tblPr>
              <a:tblGrid>
                <a:gridCol w="1768505">
                  <a:extLst>
                    <a:ext uri="{9D8B030D-6E8A-4147-A177-3AD203B41FA5}">
                      <a16:colId xmlns:a16="http://schemas.microsoft.com/office/drawing/2014/main" val="495976611"/>
                    </a:ext>
                  </a:extLst>
                </a:gridCol>
                <a:gridCol w="2565647">
                  <a:extLst>
                    <a:ext uri="{9D8B030D-6E8A-4147-A177-3AD203B41FA5}">
                      <a16:colId xmlns:a16="http://schemas.microsoft.com/office/drawing/2014/main" val="3348255772"/>
                    </a:ext>
                  </a:extLst>
                </a:gridCol>
                <a:gridCol w="2645546">
                  <a:extLst>
                    <a:ext uri="{9D8B030D-6E8A-4147-A177-3AD203B41FA5}">
                      <a16:colId xmlns:a16="http://schemas.microsoft.com/office/drawing/2014/main" val="3369958296"/>
                    </a:ext>
                  </a:extLst>
                </a:gridCol>
                <a:gridCol w="3581028">
                  <a:extLst>
                    <a:ext uri="{9D8B030D-6E8A-4147-A177-3AD203B41FA5}">
                      <a16:colId xmlns:a16="http://schemas.microsoft.com/office/drawing/2014/main" val="1935303839"/>
                    </a:ext>
                  </a:extLst>
                </a:gridCol>
              </a:tblGrid>
              <a:tr h="0">
                <a:tc>
                  <a:txBody>
                    <a:bodyPr/>
                    <a:lstStyle/>
                    <a:p>
                      <a:pPr algn="l"/>
                      <a:endParaRPr lang="zh-CN" altLang="en-US" sz="2400" b="1"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lnB w="12700" cap="flat" cmpd="sng" algn="ctr">
                      <a:solidFill>
                        <a:srgbClr val="0070C0"/>
                      </a:solidFill>
                      <a:prstDash val="solid"/>
                      <a:round/>
                      <a:headEnd type="none" w="med" len="med"/>
                      <a:tailEnd type="none" w="med" len="med"/>
                    </a:lnB>
                    <a:solidFill>
                      <a:srgbClr val="002060"/>
                    </a:solidFill>
                  </a:tcPr>
                </a:tc>
                <a:tc>
                  <a:txBody>
                    <a:bodyPr/>
                    <a:lstStyle/>
                    <a:p>
                      <a:pPr algn="l"/>
                      <a:r>
                        <a:rPr lang="en-US" sz="2000" b="1"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MongoDB</a:t>
                      </a:r>
                    </a:p>
                  </a:txBody>
                  <a:tcPr anchor="ctr">
                    <a:lnB w="12700" cap="flat" cmpd="sng" algn="ctr">
                      <a:solidFill>
                        <a:srgbClr val="0070C0"/>
                      </a:solidFill>
                      <a:prstDash val="solid"/>
                      <a:round/>
                      <a:headEnd type="none" w="med" len="med"/>
                      <a:tailEnd type="none" w="med" len="med"/>
                    </a:lnB>
                    <a:solidFill>
                      <a:srgbClr val="002060"/>
                    </a:solidFill>
                  </a:tcPr>
                </a:tc>
                <a:tc>
                  <a:txBody>
                    <a:bodyPr/>
                    <a:lstStyle/>
                    <a:p>
                      <a:pPr algn="l"/>
                      <a:r>
                        <a:rPr lang="en-US" sz="2000" b="1"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HBase</a:t>
                      </a:r>
                    </a:p>
                  </a:txBody>
                  <a:tcPr anchor="ctr">
                    <a:lnB w="12700" cap="flat" cmpd="sng" algn="ctr">
                      <a:solidFill>
                        <a:srgbClr val="0070C0"/>
                      </a:solidFill>
                      <a:prstDash val="solid"/>
                      <a:round/>
                      <a:headEnd type="none" w="med" len="med"/>
                      <a:tailEnd type="none" w="med" len="med"/>
                    </a:lnB>
                    <a:solidFill>
                      <a:srgbClr val="002060"/>
                    </a:solidFill>
                  </a:tcPr>
                </a:tc>
                <a:tc>
                  <a:txBody>
                    <a:bodyPr/>
                    <a:lstStyle/>
                    <a:p>
                      <a:pPr algn="l"/>
                      <a:r>
                        <a:rPr lang="zh-CN" altLang="en-US" sz="2000" b="1"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结果</a:t>
                      </a:r>
                      <a:endParaRPr lang="en-US" sz="2000" b="1"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lnB w="12700" cap="flat" cmpd="sng" algn="ctr">
                      <a:solidFill>
                        <a:srgbClr val="0070C0"/>
                      </a:solidFill>
                      <a:prstDash val="solid"/>
                      <a:round/>
                      <a:headEnd type="none" w="med" len="med"/>
                      <a:tailEnd type="none" w="med" len="med"/>
                    </a:lnB>
                    <a:solidFill>
                      <a:srgbClr val="002060"/>
                    </a:solidFill>
                  </a:tcPr>
                </a:tc>
                <a:extLst>
                  <a:ext uri="{0D108BD9-81ED-4DB2-BD59-A6C34878D82A}">
                    <a16:rowId xmlns:a16="http://schemas.microsoft.com/office/drawing/2014/main" val="3592366663"/>
                  </a:ext>
                </a:extLst>
              </a:tr>
              <a:tr h="0">
                <a:tc>
                  <a:txBody>
                    <a:bodyPr/>
                    <a:lstStyle/>
                    <a:p>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资料模型</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lnT w="12700" cap="flat" cmpd="sng" algn="ctr">
                      <a:solidFill>
                        <a:srgbClr val="0070C0"/>
                      </a:solidFill>
                      <a:prstDash val="solid"/>
                      <a:round/>
                      <a:headEnd type="none" w="med" len="med"/>
                      <a:tailEnd type="none" w="med" len="med"/>
                    </a:lnT>
                  </a:tcP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文档</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lnT w="12700" cap="flat" cmpd="sng" algn="ctr">
                      <a:solidFill>
                        <a:srgbClr val="0070C0"/>
                      </a:solidFill>
                      <a:prstDash val="solid"/>
                      <a:round/>
                      <a:headEnd type="none" w="med" len="med"/>
                      <a:tailEnd type="none" w="med" len="med"/>
                    </a:lnT>
                  </a:tcPr>
                </a:tc>
                <a:tc>
                  <a:txBody>
                    <a:bodyPr/>
                    <a:lstStyle/>
                    <a:p>
                      <a:r>
                        <a:rPr lang="en-US" altLang="zh-CN" sz="16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rPr>
                        <a:t>Wide Column</a:t>
                      </a:r>
                      <a:endParaRPr lang="en-US" sz="16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lnT w="12700" cap="flat" cmpd="sng" algn="ctr">
                      <a:solidFill>
                        <a:srgbClr val="0070C0"/>
                      </a:solidFill>
                      <a:prstDash val="solid"/>
                      <a:round/>
                      <a:headEnd type="none" w="med" len="med"/>
                      <a:tailEnd type="none" w="med" len="med"/>
                    </a:lnT>
                  </a:tcP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文档以编程语言匹配对象的结构，从而为开发人员提供了更大的</a:t>
                      </a:r>
                      <a:r>
                        <a:rPr lang="zh-CN" altLang="en-US" sz="1600" b="1"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简化</a:t>
                      </a:r>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lnT w="12700"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2558953655"/>
                  </a:ext>
                </a:extLst>
              </a:tr>
              <a:tr h="0">
                <a:tc>
                  <a:txBody>
                    <a:bodyPr/>
                    <a:lstStyle/>
                    <a:p>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支持的数据类型</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rPr>
                        <a:t>包括字符串，</a:t>
                      </a:r>
                      <a:r>
                        <a:rPr lang="en-US" altLang="zh-CN" sz="1600" b="1" dirty="0">
                          <a:solidFill>
                            <a:srgbClr val="2816AA"/>
                          </a:solidFill>
                          <a:effectLst/>
                          <a:latin typeface="宋体" panose="02010600030101010101" pitchFamily="2" charset="-122"/>
                          <a:ea typeface="宋体" panose="02010600030101010101" pitchFamily="2" charset="-122"/>
                        </a:rPr>
                        <a:t>32</a:t>
                      </a:r>
                      <a:r>
                        <a:rPr lang="zh-CN" altLang="en-US" sz="1600" b="1" dirty="0">
                          <a:solidFill>
                            <a:srgbClr val="2816AA"/>
                          </a:solidFill>
                          <a:effectLst/>
                          <a:latin typeface="宋体" panose="02010600030101010101" pitchFamily="2" charset="-122"/>
                          <a:ea typeface="宋体" panose="02010600030101010101" pitchFamily="2" charset="-122"/>
                        </a:rPr>
                        <a:t>和</a:t>
                      </a:r>
                      <a:r>
                        <a:rPr lang="en-US" altLang="zh-CN" sz="1600" b="1" dirty="0">
                          <a:solidFill>
                            <a:srgbClr val="2816AA"/>
                          </a:solidFill>
                          <a:effectLst/>
                          <a:latin typeface="宋体" panose="02010600030101010101" pitchFamily="2" charset="-122"/>
                          <a:ea typeface="宋体" panose="02010600030101010101" pitchFamily="2" charset="-122"/>
                        </a:rPr>
                        <a:t>64</a:t>
                      </a:r>
                      <a:r>
                        <a:rPr lang="zh-CN" altLang="en-US" sz="1600" b="1" dirty="0">
                          <a:solidFill>
                            <a:srgbClr val="2816AA"/>
                          </a:solidFill>
                          <a:effectLst/>
                          <a:latin typeface="宋体" panose="02010600030101010101" pitchFamily="2" charset="-122"/>
                          <a:ea typeface="宋体" panose="02010600030101010101" pitchFamily="2" charset="-122"/>
                        </a:rPr>
                        <a:t>位整数，浮点数，十进制</a:t>
                      </a:r>
                      <a:r>
                        <a:rPr lang="en-US" altLang="zh-CN" sz="1600" b="1" dirty="0">
                          <a:solidFill>
                            <a:srgbClr val="2816AA"/>
                          </a:solidFill>
                          <a:effectLst/>
                          <a:latin typeface="宋体" panose="02010600030101010101" pitchFamily="2" charset="-122"/>
                          <a:ea typeface="宋体" panose="02010600030101010101" pitchFamily="2" charset="-122"/>
                        </a:rPr>
                        <a:t>128</a:t>
                      </a:r>
                      <a:r>
                        <a:rPr lang="zh-CN" altLang="en-US" sz="1600" b="1" dirty="0">
                          <a:solidFill>
                            <a:srgbClr val="2816AA"/>
                          </a:solidFill>
                          <a:effectLst/>
                          <a:latin typeface="宋体" panose="02010600030101010101" pitchFamily="2" charset="-122"/>
                          <a:ea typeface="宋体" panose="02010600030101010101" pitchFamily="2" charset="-122"/>
                        </a:rPr>
                        <a:t>，日期，时间戳和地理空间</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lstStyle/>
                    <a:p>
                      <a:r>
                        <a:rPr lang="en-US" sz="16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rPr>
                        <a:t>Data converted to uninterpreted bytes</a:t>
                      </a: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对</a:t>
                      </a:r>
                      <a:r>
                        <a:rPr lang="zh-CN" altLang="en-US" sz="1600" b="1"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多种类型</a:t>
                      </a:r>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的支持允许以较少的应用程序开发工作来进行有效的数据比较，排序和处理。</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4041511940"/>
                  </a:ext>
                </a:extLst>
              </a:tr>
              <a:tr h="0">
                <a:tc>
                  <a:txBody>
                    <a:bodyPr/>
                    <a:lstStyle/>
                    <a:p>
                      <a:r>
                        <a:rPr lang="en-US" altLang="zh-CN" sz="16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rPr>
                        <a:t>Query Model</a:t>
                      </a:r>
                      <a:endParaRPr lang="en-US" sz="16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rPr>
                        <a:t>具有强大的查询运算符，比较，相等，预测，过滤和聚合的富有表现力的查询语言</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lstStyle/>
                    <a:p>
                      <a:r>
                        <a:rPr lang="en-US" sz="16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rPr>
                        <a:t>Key-Value</a:t>
                      </a: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富有表现力的查询语言可以运行</a:t>
                      </a:r>
                      <a:r>
                        <a:rPr lang="zh-CN" altLang="en-US" sz="1600" b="1"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更复杂的查询</a:t>
                      </a:r>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，以支持高级操作和</a:t>
                      </a:r>
                      <a:r>
                        <a:rPr lang="zh-CN" altLang="en-US" sz="1600" b="1"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实时分析</a:t>
                      </a:r>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工作负载。</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1258570164"/>
                  </a:ext>
                </a:extLst>
              </a:tr>
              <a:tr h="0">
                <a:tc>
                  <a:txBody>
                    <a:bodyPr/>
                    <a:lstStyle/>
                    <a:p>
                      <a:r>
                        <a:rPr lang="en-US" altLang="zh-CN" sz="16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rPr>
                        <a:t>Secondary Indexes</a:t>
                      </a:r>
                      <a:endParaRPr lang="en-US" sz="16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rPr>
                        <a:t>数据库的本机功能，包括文本地理空间，化合物，</a:t>
                      </a:r>
                      <a:r>
                        <a:rPr lang="en-US" altLang="zh-CN" sz="1600" b="1" dirty="0">
                          <a:solidFill>
                            <a:srgbClr val="2816AA"/>
                          </a:solidFill>
                          <a:effectLst/>
                          <a:latin typeface="宋体" panose="02010600030101010101" pitchFamily="2" charset="-122"/>
                          <a:ea typeface="宋体" panose="02010600030101010101" pitchFamily="2" charset="-122"/>
                        </a:rPr>
                        <a:t>TTL</a:t>
                      </a:r>
                      <a:r>
                        <a:rPr lang="zh-CN" altLang="en-US" sz="1600" b="1" dirty="0">
                          <a:solidFill>
                            <a:srgbClr val="2816AA"/>
                          </a:solidFill>
                          <a:effectLst/>
                          <a:latin typeface="宋体" panose="02010600030101010101" pitchFamily="2" charset="-122"/>
                          <a:ea typeface="宋体" panose="02010600030101010101" pitchFamily="2" charset="-122"/>
                        </a:rPr>
                        <a:t>索引等</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rPr>
                        <a:t>开发人员在代码中或与协处理器一起维护的物化视图</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本机</a:t>
                      </a:r>
                      <a:r>
                        <a:rPr lang="zh-CN" altLang="en-US" sz="1600" b="1"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二级索引</a:t>
                      </a:r>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可提高开发人员的工作效率，同时支持</a:t>
                      </a:r>
                      <a:r>
                        <a:rPr lang="zh-CN" altLang="en-US" sz="1600" b="1"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更丰富的数据访问模式</a:t>
                      </a:r>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来回答复杂的查询。</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1506971897"/>
                  </a:ext>
                </a:extLst>
              </a:tr>
              <a:tr h="0">
                <a:tc>
                  <a:txBody>
                    <a:bodyPr/>
                    <a:lstStyle/>
                    <a:p>
                      <a:r>
                        <a:rPr lang="en-US" altLang="zh-CN" sz="16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rPr>
                        <a:t>Aggregation</a:t>
                      </a:r>
                      <a:r>
                        <a:rPr lang="zh-CN" altLang="en-US" sz="1600" b="1" dirty="0">
                          <a:solidFill>
                            <a:srgbClr val="2816AA"/>
                          </a:solidFill>
                          <a:effectLst/>
                          <a:latin typeface="宋体" panose="02010600030101010101" pitchFamily="2" charset="-122"/>
                          <a:ea typeface="宋体" panose="02010600030101010101" pitchFamily="2" charset="-122"/>
                        </a:rPr>
                        <a:t>（聚合）</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rPr>
                        <a:t>聚合管道，包括</a:t>
                      </a:r>
                      <a:r>
                        <a:rPr lang="en-US" altLang="zh-CN" sz="16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rPr>
                        <a:t>JOIN</a:t>
                      </a:r>
                      <a:r>
                        <a:rPr lang="zh-CN" altLang="en-US" sz="1600" b="1" dirty="0">
                          <a:solidFill>
                            <a:srgbClr val="2816AA"/>
                          </a:solidFill>
                          <a:effectLst/>
                          <a:latin typeface="宋体" panose="02010600030101010101" pitchFamily="2" charset="-122"/>
                          <a:ea typeface="宋体" panose="02010600030101010101" pitchFamily="2" charset="-122"/>
                        </a:rPr>
                        <a:t>，图形遍历，搜索构面等</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rPr>
                        <a:t>必须将数据移入专用的分析基础架构中，以进行键值查找之外的任何查询</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本机数据库聚合可对实时运营数据进行实时分析，而无需将</a:t>
                      </a:r>
                      <a:r>
                        <a:rPr lang="en-US" altLang="zh-CN"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ETL</a:t>
                      </a:r>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集成到专用分析系统中</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3580261558"/>
                  </a:ext>
                </a:extLst>
              </a:tr>
            </a:tbl>
          </a:graphicData>
        </a:graphic>
      </p:graphicFrame>
      <p:sp>
        <p:nvSpPr>
          <p:cNvPr id="17" name="矩形 16">
            <a:extLst>
              <a:ext uri="{FF2B5EF4-FFF2-40B4-BE49-F238E27FC236}">
                <a16:creationId xmlns:a16="http://schemas.microsoft.com/office/drawing/2014/main" id="{269E91FF-1180-4D46-9D2D-9A9AF1A280F4}"/>
              </a:ext>
            </a:extLst>
          </p:cNvPr>
          <p:cNvSpPr/>
          <p:nvPr/>
        </p:nvSpPr>
        <p:spPr>
          <a:xfrm>
            <a:off x="2889311" y="6103041"/>
            <a:ext cx="6413377" cy="461665"/>
          </a:xfrm>
          <a:prstGeom prst="rect">
            <a:avLst/>
          </a:prstGeom>
        </p:spPr>
        <p:txBody>
          <a:bodyPr wrap="square">
            <a:spAutoFit/>
          </a:bodyPr>
          <a:lstStyle/>
          <a:p>
            <a:pPr algn="ctr"/>
            <a:r>
              <a:rPr lang="zh-CN" altLang="en-US" sz="2400" b="1" dirty="0">
                <a:solidFill>
                  <a:srgbClr val="2816AA"/>
                </a:solidFill>
                <a:latin typeface="宋体" panose="02010600030101010101" pitchFamily="2" charset="-122"/>
                <a:ea typeface="宋体" panose="02010600030101010101" pitchFamily="2" charset="-122"/>
              </a:rPr>
              <a:t>表</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400" b="1" dirty="0">
                <a:solidFill>
                  <a:srgbClr val="2816AA"/>
                </a:solidFill>
                <a:latin typeface="宋体" panose="02010600030101010101" pitchFamily="2" charset="-122"/>
                <a:ea typeface="宋体" panose="02010600030101010101" pitchFamily="2" charset="-122"/>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与</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400" b="1" dirty="0">
                <a:solidFill>
                  <a:srgbClr val="2816AA"/>
                </a:solidFill>
                <a:latin typeface="宋体" panose="02010600030101010101" pitchFamily="2" charset="-122"/>
                <a:ea typeface="宋体" panose="02010600030101010101" pitchFamily="2" charset="-122"/>
              </a:rPr>
              <a:t>据库对比</a:t>
            </a:r>
          </a:p>
        </p:txBody>
      </p:sp>
    </p:spTree>
    <p:extLst>
      <p:ext uri="{BB962C8B-B14F-4D97-AF65-F5344CB8AC3E}">
        <p14:creationId xmlns:p14="http://schemas.microsoft.com/office/powerpoint/2010/main" val="39479026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
        <p:nvSpPr>
          <p:cNvPr id="6" name="文本框 5">
            <a:extLst>
              <a:ext uri="{FF2B5EF4-FFF2-40B4-BE49-F238E27FC236}">
                <a16:creationId xmlns:a16="http://schemas.microsoft.com/office/drawing/2014/main" id="{22C5A6CD-A25C-4CDB-8728-126C82435869}"/>
              </a:ext>
            </a:extLst>
          </p:cNvPr>
          <p:cNvSpPr txBox="1"/>
          <p:nvPr/>
        </p:nvSpPr>
        <p:spPr>
          <a:xfrm>
            <a:off x="823405" y="1843724"/>
            <a:ext cx="4879019" cy="486287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228600">
              <a:spcBef>
                <a:spcPct val="0"/>
              </a:spcBef>
              <a:spcAft>
                <a:spcPts val="600"/>
              </a:spcAft>
              <a:buFont typeface="Wingdings" panose="05000000000000000000" pitchFamily="2" charset="2"/>
              <a:buChar char="Ø"/>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年</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月</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18</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日，中国北京</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全球领先的现代通用数据库平台供应商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纳斯达克股票代码：</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MDB</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日前宣布， </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Forrester</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在其</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Forrester Wave™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大数据</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综述</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报告中，授予</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领导者称号。</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indent="-228600">
              <a:spcBef>
                <a:spcPct val="0"/>
              </a:spcBef>
              <a:spcAft>
                <a:spcPts val="600"/>
              </a:spcAft>
              <a:buFont typeface="Wingdings" panose="05000000000000000000" pitchFamily="2" charset="2"/>
              <a:buChar char="Ø"/>
            </a:pPr>
            <a:endParaRPr lang="en-US" altLang="zh-CN" sz="2000"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indent="-228600">
              <a:spcBef>
                <a:spcPct val="0"/>
              </a:spcBef>
              <a:spcAft>
                <a:spcPts val="600"/>
              </a:spcAft>
              <a:buFont typeface="Wingdings" panose="05000000000000000000" pitchFamily="2" charset="2"/>
              <a:buChar char="Ø"/>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在该报告</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26</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项评估标准中，</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荣获了其中</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21</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项的最高分</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，包括：</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数据安全</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性能</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可扩展性</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高可用性</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、全球布局和执行力。报告指出，凭借“易于使用的简化模型、基于需求的弹性化规模、多云环境支持能力以及完善的工具，</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保持了通用型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领域最受欢迎者的地位”。</a:t>
            </a:r>
          </a:p>
        </p:txBody>
      </p:sp>
      <p:pic>
        <p:nvPicPr>
          <p:cNvPr id="4" name="图片 3">
            <a:extLst>
              <a:ext uri="{FF2B5EF4-FFF2-40B4-BE49-F238E27FC236}">
                <a16:creationId xmlns:a16="http://schemas.microsoft.com/office/drawing/2014/main" id="{FFDE800D-9F7F-4545-BE78-0983D85DA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550" y="1642325"/>
            <a:ext cx="4827845" cy="5004165"/>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descr="éç¹å®éªå®¤">
            <a:extLst>
              <a:ext uri="{FF2B5EF4-FFF2-40B4-BE49-F238E27FC236}">
                <a16:creationId xmlns:a16="http://schemas.microsoft.com/office/drawing/2014/main" id="{0BDF1053-BC17-4BF2-A3C2-CDDB473FA1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a:extLst>
              <a:ext uri="{FF2B5EF4-FFF2-40B4-BE49-F238E27FC236}">
                <a16:creationId xmlns:a16="http://schemas.microsoft.com/office/drawing/2014/main" id="{E049C690-0C8D-41CE-8C4F-EC13367ADB4A}"/>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sp>
        <p:nvSpPr>
          <p:cNvPr id="11" name="内容占位符 2">
            <a:extLst>
              <a:ext uri="{FF2B5EF4-FFF2-40B4-BE49-F238E27FC236}">
                <a16:creationId xmlns:a16="http://schemas.microsoft.com/office/drawing/2014/main" id="{00CCE0D7-F01F-40CD-BA6B-9C60A421B4AE}"/>
              </a:ext>
            </a:extLst>
          </p:cNvPr>
          <p:cNvSpPr>
            <a:spLocks noGrp="1"/>
          </p:cNvSpPr>
          <p:nvPr>
            <p:ph idx="1"/>
          </p:nvPr>
        </p:nvSpPr>
        <p:spPr>
          <a:xfrm>
            <a:off x="823405" y="1180660"/>
            <a:ext cx="2520000"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数据库</a:t>
            </a:r>
          </a:p>
        </p:txBody>
      </p:sp>
    </p:spTree>
    <p:extLst>
      <p:ext uri="{BB962C8B-B14F-4D97-AF65-F5344CB8AC3E}">
        <p14:creationId xmlns:p14="http://schemas.microsoft.com/office/powerpoint/2010/main" val="10040530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
        <p:nvSpPr>
          <p:cNvPr id="6" name="文本框 5">
            <a:extLst>
              <a:ext uri="{FF2B5EF4-FFF2-40B4-BE49-F238E27FC236}">
                <a16:creationId xmlns:a16="http://schemas.microsoft.com/office/drawing/2014/main" id="{22C5A6CD-A25C-4CDB-8728-126C82435869}"/>
              </a:ext>
            </a:extLst>
          </p:cNvPr>
          <p:cNvSpPr txBox="1"/>
          <p:nvPr/>
        </p:nvSpPr>
        <p:spPr>
          <a:xfrm>
            <a:off x="823405" y="1852767"/>
            <a:ext cx="10440000" cy="463203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是一个面向集合的</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模式自由的文档型数据库。</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使用</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BSON</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(Binary JSON)</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格式进行数据的存储和读取。</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indent="-228600">
              <a:spcBef>
                <a:spcPct val="0"/>
              </a:spcBef>
              <a:spcAft>
                <a:spcPts val="600"/>
              </a:spcAft>
              <a:buFont typeface="Wingdings" panose="05000000000000000000" pitchFamily="2" charset="2"/>
              <a:buChar char="Ø"/>
            </a:pP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效率：</a:t>
            </a:r>
            <a:endParaRPr lang="en-US" altLang="zh-CN" sz="20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BSON</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是为效率而设计的，它只需要使用很少的空间。即使在最坏的情况下，</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BSON</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格式也比</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JSON</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格式在最好的情况下存储效率高。</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indent="-228600">
              <a:spcBef>
                <a:spcPct val="0"/>
              </a:spcBef>
              <a:spcAft>
                <a:spcPts val="600"/>
              </a:spcAft>
              <a:buFont typeface="Wingdings" panose="05000000000000000000" pitchFamily="2" charset="2"/>
              <a:buChar char="Ø"/>
            </a:pP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传输性： </a:t>
            </a:r>
            <a:endParaRPr lang="en-US" altLang="zh-CN" sz="20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a:p>
            <a:pPr indent="457200">
              <a:spcBef>
                <a:spcPct val="0"/>
              </a:spcBef>
              <a:spcAft>
                <a:spcPts val="600"/>
              </a:spcAft>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在某些情况下，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BSON</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会牺牲额外的空间让数据的传输更加方便。比如，字符串的传输的前缀会标识字符串的长度，而不是在字符串的末尾打上结束的标记。这样的传输形式有利于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修改传输的数据。</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indent="-228600">
              <a:spcBef>
                <a:spcPct val="0"/>
              </a:spcBef>
              <a:spcAft>
                <a:spcPts val="600"/>
              </a:spcAft>
              <a:buFont typeface="Wingdings" panose="05000000000000000000" pitchFamily="2" charset="2"/>
              <a:buChar char="Ø"/>
            </a:pP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性能：</a:t>
            </a:r>
            <a:endParaRPr lang="en-US" altLang="zh-CN" sz="20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BSON</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格式的编码和解码都是非常快速的。它使用了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风格的数据表现形式，这样在各种语言中都可以高效地使用。</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spcBef>
                <a:spcPct val="0"/>
              </a:spcBef>
              <a:spcAft>
                <a:spcPts val="600"/>
              </a:spcAft>
            </a:pPr>
            <a:endParaRPr lang="en-US" altLang="zh-CN" sz="2000"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pic>
        <p:nvPicPr>
          <p:cNvPr id="3" name="Picture 2" descr="éç¹å®éªå®¤">
            <a:extLst>
              <a:ext uri="{FF2B5EF4-FFF2-40B4-BE49-F238E27FC236}">
                <a16:creationId xmlns:a16="http://schemas.microsoft.com/office/drawing/2014/main" id="{404D4793-5C95-42DE-BB82-5143C1763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1">
            <a:extLst>
              <a:ext uri="{FF2B5EF4-FFF2-40B4-BE49-F238E27FC236}">
                <a16:creationId xmlns:a16="http://schemas.microsoft.com/office/drawing/2014/main" id="{DAF29A02-7FE1-40A1-B919-B50E490C3DB1}"/>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sp>
        <p:nvSpPr>
          <p:cNvPr id="10" name="内容占位符 2">
            <a:extLst>
              <a:ext uri="{FF2B5EF4-FFF2-40B4-BE49-F238E27FC236}">
                <a16:creationId xmlns:a16="http://schemas.microsoft.com/office/drawing/2014/main" id="{C64DDDA9-98C3-42A7-9C61-F2E68C7565FD}"/>
              </a:ext>
            </a:extLst>
          </p:cNvPr>
          <p:cNvSpPr>
            <a:spLocks noGrp="1"/>
          </p:cNvSpPr>
          <p:nvPr>
            <p:ph idx="1"/>
          </p:nvPr>
        </p:nvSpPr>
        <p:spPr>
          <a:xfrm>
            <a:off x="823405" y="1180660"/>
            <a:ext cx="3240000"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数据库简介</a:t>
            </a:r>
          </a:p>
        </p:txBody>
      </p:sp>
    </p:spTree>
    <p:extLst>
      <p:ext uri="{BB962C8B-B14F-4D97-AF65-F5344CB8AC3E}">
        <p14:creationId xmlns:p14="http://schemas.microsoft.com/office/powerpoint/2010/main" val="41129546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
        <p:nvSpPr>
          <p:cNvPr id="3" name="矩形 2">
            <a:extLst>
              <a:ext uri="{FF2B5EF4-FFF2-40B4-BE49-F238E27FC236}">
                <a16:creationId xmlns:a16="http://schemas.microsoft.com/office/drawing/2014/main" id="{B840321A-B0FA-447F-A27E-D6F3318C7153}"/>
              </a:ext>
            </a:extLst>
          </p:cNvPr>
          <p:cNvSpPr/>
          <p:nvPr/>
        </p:nvSpPr>
        <p:spPr>
          <a:xfrm>
            <a:off x="823405" y="1855425"/>
            <a:ext cx="10440000" cy="440120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342900" indent="-342900">
              <a:spcBef>
                <a:spcPct val="0"/>
              </a:spcBef>
              <a:spcAft>
                <a:spcPts val="600"/>
              </a:spcAft>
              <a:buFont typeface="Wingdings" panose="05000000000000000000" pitchFamily="2" charset="2"/>
              <a:buChar char="n"/>
            </a:pP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优势：</a:t>
            </a:r>
            <a:endParaRPr lang="en-US" altLang="zh-CN" sz="20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a:p>
            <a:pPr lvl="1" indent="-228600">
              <a:spcBef>
                <a:spcPct val="0"/>
              </a:spcBef>
              <a:spcAft>
                <a:spcPts val="600"/>
              </a:spcAft>
              <a:buFont typeface="Wingdings" panose="05000000000000000000" pitchFamily="2" charset="2"/>
              <a:buChar char="Ø"/>
            </a:pP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1</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、在适量级的内存的</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的性能是非常迅速的，它将热数据存储在物理内存中，使得热数据的读写变得十分快。</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lvl="1" indent="-228600">
              <a:spcBef>
                <a:spcPct val="0"/>
              </a:spcBef>
              <a:spcAft>
                <a:spcPts val="600"/>
              </a:spcAft>
              <a:buFont typeface="Wingdings" panose="05000000000000000000" pitchFamily="2" charset="2"/>
              <a:buChar char="Ø"/>
            </a:pP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2</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的高可用和集群架构拥有十分高的扩展性。</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lvl="1" indent="-228600">
              <a:spcBef>
                <a:spcPct val="0"/>
              </a:spcBef>
              <a:spcAft>
                <a:spcPts val="600"/>
              </a:spcAft>
              <a:buFont typeface="Wingdings" panose="05000000000000000000" pitchFamily="2" charset="2"/>
              <a:buChar char="Ø"/>
            </a:pP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3</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、在副本集中，当主库遇到问题，无法继续提供服务的时候，副本集将选举一个新的主库继续提供服务。</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lvl="1" indent="-228600">
              <a:spcBef>
                <a:spcPct val="0"/>
              </a:spcBef>
              <a:spcAft>
                <a:spcPts val="600"/>
              </a:spcAft>
              <a:buFont typeface="Wingdings" panose="05000000000000000000" pitchFamily="2" charset="2"/>
              <a:buChar char="Ø"/>
            </a:pP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4</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的</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BSON</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和</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JSON</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格式的数据十分适合文档格式的存储与查询。</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14300" indent="-342900">
              <a:spcBef>
                <a:spcPct val="0"/>
              </a:spcBef>
              <a:spcAft>
                <a:spcPts val="600"/>
              </a:spcAft>
              <a:buFont typeface="Wingdings" panose="05000000000000000000" pitchFamily="2" charset="2"/>
              <a:buChar char="n"/>
            </a:pP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劣势：</a:t>
            </a:r>
            <a:endParaRPr lang="en-US" altLang="zh-CN" sz="20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a:p>
            <a:pPr lvl="1" indent="-228600">
              <a:spcBef>
                <a:spcPct val="0"/>
              </a:spcBef>
              <a:spcAft>
                <a:spcPts val="600"/>
              </a:spcAft>
              <a:buFont typeface="Wingdings" panose="05000000000000000000" pitchFamily="2" charset="2"/>
              <a:buChar char="Ø"/>
            </a:pP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1</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、不支持事务操作。</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本身没有自带事务机制，若需要在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中实现事务机制，需通过一个额外的表，从逻辑上自行实现事务。</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lvl="1" indent="-228600">
              <a:spcBef>
                <a:spcPct val="0"/>
              </a:spcBef>
              <a:spcAft>
                <a:spcPts val="600"/>
              </a:spcAft>
              <a:buFont typeface="Wingdings" panose="05000000000000000000" pitchFamily="2" charset="2"/>
              <a:buChar char="Ø"/>
            </a:pP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2</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、应用经验少，由于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兴起时间短，应用经验相比关系型数据库较少。</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lvl="1" indent="-228600">
              <a:spcBef>
                <a:spcPct val="0"/>
              </a:spcBef>
              <a:spcAft>
                <a:spcPts val="600"/>
              </a:spcAft>
              <a:buFont typeface="Wingdings" panose="05000000000000000000" pitchFamily="2" charset="2"/>
              <a:buChar char="Ø"/>
            </a:pP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3</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占用空间较大。</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pic>
        <p:nvPicPr>
          <p:cNvPr id="4" name="Picture 2" descr="éç¹å®éªå®¤">
            <a:extLst>
              <a:ext uri="{FF2B5EF4-FFF2-40B4-BE49-F238E27FC236}">
                <a16:creationId xmlns:a16="http://schemas.microsoft.com/office/drawing/2014/main" id="{EC5D9130-5A95-4F2D-A19B-54EC40D170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3" name="标题 1">
            <a:extLst>
              <a:ext uri="{FF2B5EF4-FFF2-40B4-BE49-F238E27FC236}">
                <a16:creationId xmlns:a16="http://schemas.microsoft.com/office/drawing/2014/main" id="{167A9F36-C766-4773-9F44-FFDB98BC2B03}"/>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sp>
        <p:nvSpPr>
          <p:cNvPr id="17" name="内容占位符 2">
            <a:extLst>
              <a:ext uri="{FF2B5EF4-FFF2-40B4-BE49-F238E27FC236}">
                <a16:creationId xmlns:a16="http://schemas.microsoft.com/office/drawing/2014/main" id="{F9DE91B0-A7AF-4213-8ADD-4746D0AAB8B6}"/>
              </a:ext>
            </a:extLst>
          </p:cNvPr>
          <p:cNvSpPr>
            <a:spLocks noGrp="1"/>
          </p:cNvSpPr>
          <p:nvPr>
            <p:ph idx="1"/>
          </p:nvPr>
        </p:nvSpPr>
        <p:spPr>
          <a:xfrm>
            <a:off x="823404" y="1180660"/>
            <a:ext cx="3109404"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数据库特点</a:t>
            </a:r>
          </a:p>
        </p:txBody>
      </p:sp>
    </p:spTree>
    <p:extLst>
      <p:ext uri="{BB962C8B-B14F-4D97-AF65-F5344CB8AC3E}">
        <p14:creationId xmlns:p14="http://schemas.microsoft.com/office/powerpoint/2010/main" val="16901402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
        <p:nvSpPr>
          <p:cNvPr id="8" name="标题 1">
            <a:extLst>
              <a:ext uri="{FF2B5EF4-FFF2-40B4-BE49-F238E27FC236}">
                <a16:creationId xmlns:a16="http://schemas.microsoft.com/office/drawing/2014/main" id="{C1B3AA03-275E-452E-B8F2-251AA775AA90}"/>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pic>
        <p:nvPicPr>
          <p:cNvPr id="10" name="Picture 2" descr="éç¹å®éªå®¤">
            <a:extLst>
              <a:ext uri="{FF2B5EF4-FFF2-40B4-BE49-F238E27FC236}">
                <a16:creationId xmlns:a16="http://schemas.microsoft.com/office/drawing/2014/main" id="{06553CF2-4017-47DC-A4B9-D04148570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a:extLst>
              <a:ext uri="{FF2B5EF4-FFF2-40B4-BE49-F238E27FC236}">
                <a16:creationId xmlns:a16="http://schemas.microsoft.com/office/drawing/2014/main" id="{A098C83A-4CDE-4A30-A031-EF37F9DF0014}"/>
              </a:ext>
            </a:extLst>
          </p:cNvPr>
          <p:cNvSpPr>
            <a:spLocks noGrp="1"/>
          </p:cNvSpPr>
          <p:nvPr>
            <p:ph idx="1"/>
          </p:nvPr>
        </p:nvSpPr>
        <p:spPr>
          <a:xfrm>
            <a:off x="823405" y="1180660"/>
            <a:ext cx="2520000"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组件</a:t>
            </a:r>
          </a:p>
        </p:txBody>
      </p:sp>
      <p:sp>
        <p:nvSpPr>
          <p:cNvPr id="13" name="文本框 12">
            <a:extLst>
              <a:ext uri="{FF2B5EF4-FFF2-40B4-BE49-F238E27FC236}">
                <a16:creationId xmlns:a16="http://schemas.microsoft.com/office/drawing/2014/main" id="{8EADCAF3-0719-4D05-A5EB-CC5ABEAB14EB}"/>
              </a:ext>
            </a:extLst>
          </p:cNvPr>
          <p:cNvSpPr txBox="1"/>
          <p:nvPr/>
        </p:nvSpPr>
        <p:spPr>
          <a:xfrm>
            <a:off x="823404" y="1748308"/>
            <a:ext cx="10440000" cy="452431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Wingdings" panose="05000000000000000000" pitchFamily="2" charset="2"/>
              <a:buChar char="n"/>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Mongos</a:t>
            </a:r>
          </a:p>
          <a:p>
            <a:pPr indent="432000"/>
            <a:r>
              <a:rPr lang="zh-CN" altLang="en-US" sz="2400" b="1" dirty="0">
                <a:solidFill>
                  <a:srgbClr val="2816AA"/>
                </a:solidFill>
                <a:latin typeface="宋体" panose="02010600030101010101" pitchFamily="2" charset="-122"/>
                <a:ea typeface="宋体" panose="02010600030101010101" pitchFamily="2" charset="-122"/>
              </a:rPr>
              <a:t>数据库集群请求的入口，所有的请求都通过</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mongos</a:t>
            </a:r>
            <a:r>
              <a:rPr lang="zh-CN" altLang="en-US" sz="2400" b="1" dirty="0">
                <a:solidFill>
                  <a:srgbClr val="2816AA"/>
                </a:solidFill>
                <a:latin typeface="宋体" panose="02010600030101010101" pitchFamily="2" charset="-122"/>
                <a:ea typeface="宋体" panose="02010600030101010101" pitchFamily="2" charset="-122"/>
              </a:rPr>
              <a:t>进行协调，负责把对应的数据请求请求转发到对应的</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Sharding</a:t>
            </a:r>
            <a:r>
              <a:rPr lang="zh-CN" altLang="en-US" sz="2400" b="1" dirty="0">
                <a:solidFill>
                  <a:srgbClr val="2816AA"/>
                </a:solidFill>
                <a:latin typeface="宋体" panose="02010600030101010101" pitchFamily="2" charset="-122"/>
                <a:ea typeface="宋体" panose="02010600030101010101" pitchFamily="2" charset="-122"/>
              </a:rPr>
              <a:t>服务器上。</a:t>
            </a:r>
          </a:p>
          <a:p>
            <a:pPr marL="285750" indent="-285750">
              <a:buFont typeface="Wingdings" panose="05000000000000000000" pitchFamily="2" charset="2"/>
              <a:buChar char="n"/>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Config server</a:t>
            </a:r>
          </a:p>
          <a:p>
            <a:pPr indent="432000"/>
            <a:r>
              <a:rPr lang="zh-CN" altLang="en-US" sz="2400" b="1" dirty="0">
                <a:solidFill>
                  <a:srgbClr val="2816AA"/>
                </a:solidFill>
                <a:latin typeface="宋体" panose="02010600030101010101" pitchFamily="2" charset="-122"/>
                <a:ea typeface="宋体" panose="02010600030101010101" pitchFamily="2" charset="-122"/>
              </a:rPr>
              <a:t>存储所有数据库元信息（路由、分片）的配置。</a:t>
            </a:r>
          </a:p>
          <a:p>
            <a:pPr marL="342900" indent="-342900">
              <a:buFont typeface="Wingdings" panose="05000000000000000000" pitchFamily="2" charset="2"/>
              <a:buChar char="n"/>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Sharding</a:t>
            </a:r>
          </a:p>
          <a:p>
            <a:pPr indent="432000"/>
            <a:r>
              <a:rPr lang="zh-CN" altLang="en-US" sz="2400" b="1" dirty="0">
                <a:solidFill>
                  <a:srgbClr val="2816AA"/>
                </a:solidFill>
                <a:latin typeface="宋体" panose="02010600030101010101" pitchFamily="2" charset="-122"/>
                <a:ea typeface="宋体" panose="02010600030101010101" pitchFamily="2" charset="-122"/>
              </a:rPr>
              <a:t>将数据库拆分，将其分散在不同的机器上的过程。</a:t>
            </a:r>
          </a:p>
          <a:p>
            <a:pPr marL="285750" indent="-285750">
              <a:buFont typeface="Wingdings" panose="05000000000000000000" pitchFamily="2" charset="2"/>
              <a:buChar char="n"/>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Replica set</a:t>
            </a:r>
          </a:p>
          <a:p>
            <a:pPr indent="432000"/>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Sharding</a:t>
            </a:r>
            <a:r>
              <a:rPr lang="zh-CN" altLang="en-US" sz="2400" b="1" dirty="0">
                <a:solidFill>
                  <a:srgbClr val="2816AA"/>
                </a:solidFill>
                <a:latin typeface="宋体" panose="02010600030101010101" pitchFamily="2" charset="-122"/>
                <a:ea typeface="宋体" panose="02010600030101010101" pitchFamily="2" charset="-122"/>
              </a:rPr>
              <a:t>的备份，防止</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Sharding</a:t>
            </a:r>
            <a:r>
              <a:rPr lang="zh-CN" altLang="en-US" sz="2400" b="1" dirty="0">
                <a:solidFill>
                  <a:srgbClr val="2816AA"/>
                </a:solidFill>
                <a:latin typeface="宋体" panose="02010600030101010101" pitchFamily="2" charset="-122"/>
                <a:ea typeface="宋体" panose="02010600030101010101" pitchFamily="2" charset="-122"/>
              </a:rPr>
              <a:t>挂掉之后数据丢失，提高了数据的可用性， 并可以保证数据的安全性。</a:t>
            </a:r>
          </a:p>
          <a:p>
            <a:pPr marL="285750" indent="-285750">
              <a:buFont typeface="Wingdings" panose="05000000000000000000" pitchFamily="2" charset="2"/>
              <a:buChar char="n"/>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Arbiter</a:t>
            </a:r>
          </a:p>
          <a:p>
            <a:pPr indent="432000"/>
            <a:r>
              <a:rPr lang="zh-CN" altLang="en-US" sz="2400" b="1" dirty="0">
                <a:solidFill>
                  <a:srgbClr val="2816AA"/>
                </a:solidFill>
                <a:latin typeface="宋体" panose="02010600030101010101" pitchFamily="2" charset="-122"/>
                <a:ea typeface="宋体" panose="02010600030101010101" pitchFamily="2" charset="-122"/>
              </a:rPr>
              <a:t>复制集中的一个</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宋体" panose="02010600030101010101" pitchFamily="2" charset="-122"/>
                <a:ea typeface="宋体" panose="02010600030101010101" pitchFamily="2" charset="-122"/>
              </a:rPr>
              <a:t>实例，它并不保存数据。</a:t>
            </a:r>
          </a:p>
        </p:txBody>
      </p:sp>
    </p:spTree>
    <p:extLst>
      <p:ext uri="{BB962C8B-B14F-4D97-AF65-F5344CB8AC3E}">
        <p14:creationId xmlns:p14="http://schemas.microsoft.com/office/powerpoint/2010/main" val="25907364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4" name="图片 3">
            <a:extLst>
              <a:ext uri="{FF2B5EF4-FFF2-40B4-BE49-F238E27FC236}">
                <a16:creationId xmlns:a16="http://schemas.microsoft.com/office/drawing/2014/main" id="{FDBC1364-EFCB-4C11-A427-850FF0470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125" y="2232772"/>
            <a:ext cx="4340161" cy="3550251"/>
          </a:xfrm>
          <a:prstGeom prst="rect">
            <a:avLst/>
          </a:prstGeom>
        </p:spPr>
      </p:pic>
      <p:pic>
        <p:nvPicPr>
          <p:cNvPr id="8" name="图片 7">
            <a:extLst>
              <a:ext uri="{FF2B5EF4-FFF2-40B4-BE49-F238E27FC236}">
                <a16:creationId xmlns:a16="http://schemas.microsoft.com/office/drawing/2014/main" id="{1660D0E3-91E2-439F-9B52-7B2CE8ED5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045" y="2223895"/>
            <a:ext cx="5179500" cy="3547958"/>
          </a:xfrm>
          <a:prstGeom prst="rect">
            <a:avLst/>
          </a:prstGeom>
        </p:spPr>
      </p:pic>
      <p:sp>
        <p:nvSpPr>
          <p:cNvPr id="7" name="标题 1">
            <a:extLst>
              <a:ext uri="{FF2B5EF4-FFF2-40B4-BE49-F238E27FC236}">
                <a16:creationId xmlns:a16="http://schemas.microsoft.com/office/drawing/2014/main" id="{678C3F65-2A79-432C-82FE-21107BC661B5}"/>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pic>
        <p:nvPicPr>
          <p:cNvPr id="11" name="Picture 2" descr="éç¹å®éªå®¤">
            <a:extLst>
              <a:ext uri="{FF2B5EF4-FFF2-40B4-BE49-F238E27FC236}">
                <a16:creationId xmlns:a16="http://schemas.microsoft.com/office/drawing/2014/main" id="{2C2278D7-4014-4CA0-BBC5-7E7E80BFF2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a:extLst>
              <a:ext uri="{FF2B5EF4-FFF2-40B4-BE49-F238E27FC236}">
                <a16:creationId xmlns:a16="http://schemas.microsoft.com/office/drawing/2014/main" id="{94AC99D8-6437-469B-9E4B-255C466E04A8}"/>
              </a:ext>
            </a:extLst>
          </p:cNvPr>
          <p:cNvSpPr>
            <a:spLocks noGrp="1"/>
          </p:cNvSpPr>
          <p:nvPr>
            <p:ph idx="1"/>
          </p:nvPr>
        </p:nvSpPr>
        <p:spPr>
          <a:xfrm>
            <a:off x="823405" y="1180660"/>
            <a:ext cx="6545061" cy="1025478"/>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数据库集群模式</a:t>
            </a:r>
            <a:endParaRPr lang="en-US" altLang="zh-CN"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a:p>
            <a:pPr marL="0" indent="0">
              <a:lnSpc>
                <a:spcPct val="120000"/>
              </a:lnSpc>
              <a:spcBef>
                <a:spcPct val="0"/>
              </a:spcBef>
              <a:spcAft>
                <a:spcPts val="600"/>
              </a:spcAft>
              <a:buNone/>
            </a:pPr>
            <a:r>
              <a:rPr kumimoji="0" lang="en-US" altLang="zh-CN" sz="2400" b="1" i="0" u="none" strike="noStrike" kern="1200" cap="none" spc="0" normalizeH="0" baseline="0" noProof="0" dirty="0">
                <a:ln>
                  <a:noFill/>
                </a:ln>
                <a:solidFill>
                  <a:srgbClr val="2816AA"/>
                </a:solidFill>
                <a:effectLst/>
                <a:uLnTx/>
                <a:uFillTx/>
                <a:latin typeface="Times New Roman" panose="02020603050405020304" pitchFamily="18" charset="0"/>
                <a:ea typeface="宋体" panose="02010600030101010101" pitchFamily="2" charset="-122"/>
                <a:cs typeface="Times New Roman" panose="02020603050405020304" pitchFamily="18" charset="0"/>
              </a:rPr>
              <a:t>MongoDB</a:t>
            </a:r>
            <a:r>
              <a:rPr kumimoji="0" lang="zh-CN" altLang="en-US" sz="2400" b="1" i="0" u="none" strike="noStrike" kern="1200" cap="none" spc="0" normalizeH="0" baseline="0" noProof="0" dirty="0">
                <a:ln>
                  <a:noFill/>
                </a:ln>
                <a:solidFill>
                  <a:srgbClr val="2816AA"/>
                </a:solidFill>
                <a:effectLst/>
                <a:uLnTx/>
                <a:uFillTx/>
                <a:latin typeface="宋体" panose="02010600030101010101" pitchFamily="2" charset="-122"/>
                <a:ea typeface="宋体" panose="02010600030101010101" pitchFamily="2" charset="-122"/>
                <a:cs typeface="Calibri" panose="020F0502020204030204" pitchFamily="34" charset="0"/>
              </a:rPr>
              <a:t>集群搭建：</a:t>
            </a:r>
            <a:r>
              <a:rPr kumimoji="0" lang="en-US" altLang="zh-CN" sz="2400" b="1" i="0" u="none" strike="noStrike" kern="1200" cap="none" spc="0" normalizeH="0" baseline="0" noProof="0" dirty="0">
                <a:ln>
                  <a:noFill/>
                </a:ln>
                <a:solidFill>
                  <a:srgbClr val="2816AA"/>
                </a:solidFill>
                <a:effectLst/>
                <a:uLnTx/>
                <a:uFillTx/>
                <a:latin typeface="宋体" panose="02010600030101010101" pitchFamily="2" charset="-122"/>
                <a:ea typeface="宋体" panose="02010600030101010101" pitchFamily="2" charset="-122"/>
                <a:cs typeface="Calibri" panose="020F0502020204030204" pitchFamily="34" charset="0"/>
              </a:rPr>
              <a:t>①</a:t>
            </a:r>
            <a:r>
              <a:rPr kumimoji="0" lang="zh-CN" altLang="en-US" sz="2400" b="1" i="0" u="none" strike="noStrike" kern="1200" cap="none" spc="0" normalizeH="0" baseline="0" noProof="0" dirty="0">
                <a:ln>
                  <a:noFill/>
                </a:ln>
                <a:solidFill>
                  <a:srgbClr val="2816AA"/>
                </a:solidFill>
                <a:effectLst/>
                <a:uLnTx/>
                <a:uFillTx/>
                <a:latin typeface="宋体" panose="02010600030101010101" pitchFamily="2" charset="-122"/>
                <a:ea typeface="宋体" panose="02010600030101010101" pitchFamily="2" charset="-122"/>
                <a:cs typeface="Calibri" panose="020F0502020204030204" pitchFamily="34" charset="0"/>
              </a:rPr>
              <a:t>主从 </a:t>
            </a:r>
            <a:r>
              <a:rPr kumimoji="0" lang="en-US" altLang="zh-CN" sz="2400" b="1" i="0" u="none" strike="noStrike" kern="1200" cap="none" spc="0" normalizeH="0" baseline="0" noProof="0" dirty="0">
                <a:ln>
                  <a:noFill/>
                </a:ln>
                <a:solidFill>
                  <a:srgbClr val="2816AA"/>
                </a:solidFill>
                <a:effectLst/>
                <a:uLnTx/>
                <a:uFillTx/>
                <a:latin typeface="宋体" panose="02010600030101010101" pitchFamily="2" charset="-122"/>
                <a:ea typeface="宋体" panose="02010600030101010101" pitchFamily="2" charset="-122"/>
                <a:cs typeface="Calibri" panose="020F0502020204030204" pitchFamily="34" charset="0"/>
              </a:rPr>
              <a:t>②</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复制</a:t>
            </a:r>
            <a:r>
              <a:rPr kumimoji="0" lang="zh-CN" altLang="en-US" sz="2400" b="1" i="0" u="none" strike="noStrike" kern="1200" cap="none" spc="0" normalizeH="0" baseline="0" noProof="0" dirty="0">
                <a:ln>
                  <a:noFill/>
                </a:ln>
                <a:solidFill>
                  <a:srgbClr val="2816AA"/>
                </a:solidFill>
                <a:effectLst/>
                <a:uLnTx/>
                <a:uFillTx/>
                <a:latin typeface="宋体" panose="02010600030101010101" pitchFamily="2" charset="-122"/>
                <a:ea typeface="宋体" panose="02010600030101010101" pitchFamily="2" charset="-122"/>
                <a:cs typeface="Calibri" panose="020F0502020204030204" pitchFamily="34" charset="0"/>
              </a:rPr>
              <a:t>集 </a:t>
            </a:r>
            <a:r>
              <a:rPr kumimoji="0"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Calibri" panose="020F0502020204030204" pitchFamily="34" charset="0"/>
              </a:rPr>
              <a:t>③</a:t>
            </a:r>
            <a:r>
              <a:rPr kumimoji="0"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Calibri" panose="020F0502020204030204" pitchFamily="34" charset="0"/>
              </a:rPr>
              <a:t>分片</a:t>
            </a:r>
          </a:p>
        </p:txBody>
      </p:sp>
      <p:sp>
        <p:nvSpPr>
          <p:cNvPr id="14" name="文本框 13">
            <a:extLst>
              <a:ext uri="{FF2B5EF4-FFF2-40B4-BE49-F238E27FC236}">
                <a16:creationId xmlns:a16="http://schemas.microsoft.com/office/drawing/2014/main" id="{46F2A927-05DC-41AE-9BFB-CCC6B4560537}"/>
              </a:ext>
            </a:extLst>
          </p:cNvPr>
          <p:cNvSpPr txBox="1"/>
          <p:nvPr/>
        </p:nvSpPr>
        <p:spPr>
          <a:xfrm>
            <a:off x="1607814" y="6089368"/>
            <a:ext cx="3236785" cy="461665"/>
          </a:xfrm>
          <a:prstGeom prst="rect">
            <a:avLst/>
          </a:prstGeom>
          <a:noFill/>
        </p:spPr>
        <p:txBody>
          <a:bodyPr wrap="non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22</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复制集</a:t>
            </a:r>
            <a:endPar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
        <p:nvSpPr>
          <p:cNvPr id="16" name="文本框 15">
            <a:extLst>
              <a:ext uri="{FF2B5EF4-FFF2-40B4-BE49-F238E27FC236}">
                <a16:creationId xmlns:a16="http://schemas.microsoft.com/office/drawing/2014/main" id="{8D97099C-5CD4-40BE-8C24-C74C28C23F44}"/>
              </a:ext>
            </a:extLst>
          </p:cNvPr>
          <p:cNvSpPr txBox="1"/>
          <p:nvPr/>
        </p:nvSpPr>
        <p:spPr>
          <a:xfrm>
            <a:off x="7093531" y="6089367"/>
            <a:ext cx="2927404" cy="461665"/>
          </a:xfrm>
          <a:prstGeom prst="rect">
            <a:avLst/>
          </a:prstGeom>
          <a:noFill/>
        </p:spPr>
        <p:txBody>
          <a:bodyPr wrap="non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23</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分片</a:t>
            </a:r>
            <a:endPar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3363090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
        <p:nvSpPr>
          <p:cNvPr id="8" name="标题 1">
            <a:extLst>
              <a:ext uri="{FF2B5EF4-FFF2-40B4-BE49-F238E27FC236}">
                <a16:creationId xmlns:a16="http://schemas.microsoft.com/office/drawing/2014/main" id="{C1B3AA03-275E-452E-B8F2-251AA775AA90}"/>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pic>
        <p:nvPicPr>
          <p:cNvPr id="10" name="Picture 2" descr="éç¹å®éªå®¤">
            <a:extLst>
              <a:ext uri="{FF2B5EF4-FFF2-40B4-BE49-F238E27FC236}">
                <a16:creationId xmlns:a16="http://schemas.microsoft.com/office/drawing/2014/main" id="{06553CF2-4017-47DC-A4B9-D04148570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a:extLst>
              <a:ext uri="{FF2B5EF4-FFF2-40B4-BE49-F238E27FC236}">
                <a16:creationId xmlns:a16="http://schemas.microsoft.com/office/drawing/2014/main" id="{A098C83A-4CDE-4A30-A031-EF37F9DF0014}"/>
              </a:ext>
            </a:extLst>
          </p:cNvPr>
          <p:cNvSpPr>
            <a:spLocks noGrp="1"/>
          </p:cNvSpPr>
          <p:nvPr>
            <p:ph idx="1"/>
          </p:nvPr>
        </p:nvSpPr>
        <p:spPr>
          <a:xfrm>
            <a:off x="823404" y="1180660"/>
            <a:ext cx="2870409"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分片思想</a:t>
            </a:r>
          </a:p>
        </p:txBody>
      </p:sp>
      <p:pic>
        <p:nvPicPr>
          <p:cNvPr id="3" name="图片 2">
            <a:extLst>
              <a:ext uri="{FF2B5EF4-FFF2-40B4-BE49-F238E27FC236}">
                <a16:creationId xmlns:a16="http://schemas.microsoft.com/office/drawing/2014/main" id="{DEF7873A-8738-489F-805C-3C609BD95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7892" y="1899812"/>
            <a:ext cx="5515775" cy="3346237"/>
          </a:xfrm>
          <a:prstGeom prst="rect">
            <a:avLst/>
          </a:prstGeom>
        </p:spPr>
      </p:pic>
      <p:sp>
        <p:nvSpPr>
          <p:cNvPr id="4" name="矩形 3">
            <a:extLst>
              <a:ext uri="{FF2B5EF4-FFF2-40B4-BE49-F238E27FC236}">
                <a16:creationId xmlns:a16="http://schemas.microsoft.com/office/drawing/2014/main" id="{E9529B38-3321-4A0D-90F6-F1DDBCC2A89B}"/>
              </a:ext>
            </a:extLst>
          </p:cNvPr>
          <p:cNvSpPr/>
          <p:nvPr/>
        </p:nvSpPr>
        <p:spPr>
          <a:xfrm>
            <a:off x="823405" y="1899813"/>
            <a:ext cx="3811969" cy="334623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例如，如果数据库</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1tb</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的数据集，并有</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个分片，然后每个分片可能仅持有</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256 GB</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的数据。如果有</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40</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个分片，那么每个切分可能只有</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25GB</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的数据。</a:t>
            </a:r>
            <a:endParaRPr lang="zh-CN" altLang="en-US" sz="2400" b="1" dirty="0">
              <a:solidFill>
                <a:srgbClr val="2816AA"/>
              </a:solidFill>
              <a:latin typeface="宋体" panose="02010600030101010101" pitchFamily="2" charset="-122"/>
              <a:ea typeface="宋体" panose="02010600030101010101" pitchFamily="2" charset="-122"/>
            </a:endParaRPr>
          </a:p>
        </p:txBody>
      </p:sp>
      <p:sp>
        <p:nvSpPr>
          <p:cNvPr id="16" name="文本框 15">
            <a:extLst>
              <a:ext uri="{FF2B5EF4-FFF2-40B4-BE49-F238E27FC236}">
                <a16:creationId xmlns:a16="http://schemas.microsoft.com/office/drawing/2014/main" id="{4D5F53CB-E1F3-4EDB-8D52-3DE2A609E4AE}"/>
              </a:ext>
            </a:extLst>
          </p:cNvPr>
          <p:cNvSpPr txBox="1"/>
          <p:nvPr/>
        </p:nvSpPr>
        <p:spPr>
          <a:xfrm>
            <a:off x="7304864" y="6103041"/>
            <a:ext cx="3623108" cy="461665"/>
          </a:xfrm>
          <a:prstGeom prst="rect">
            <a:avLst/>
          </a:prstGeom>
          <a:noFill/>
        </p:spPr>
        <p:txBody>
          <a:bodyPr wrap="non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24</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分片机制</a:t>
            </a:r>
            <a:endPar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4079708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27310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为什么需要大数据技术</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大数据及技术</a:t>
            </a:r>
          </a:p>
        </p:txBody>
      </p:sp>
      <p:sp>
        <p:nvSpPr>
          <p:cNvPr id="4" name="文本框 3">
            <a:extLst>
              <a:ext uri="{FF2B5EF4-FFF2-40B4-BE49-F238E27FC236}">
                <a16:creationId xmlns:a16="http://schemas.microsoft.com/office/drawing/2014/main" id="{A2725809-DE4C-4DC8-B625-4E51184DEB1A}"/>
              </a:ext>
            </a:extLst>
          </p:cNvPr>
          <p:cNvSpPr txBox="1"/>
          <p:nvPr/>
        </p:nvSpPr>
        <p:spPr>
          <a:xfrm>
            <a:off x="823404" y="1803074"/>
            <a:ext cx="5623116" cy="417518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0" indent="3600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数据本身没有什么用处，但数据里面包含一个很重要的东西，叫做信息（</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Information</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）。数据十分杂乱，经过梳理和清洗，才能够称为信息。信息会包含很多规律，我们需要从信息中将规律总结出来，称为知识（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Knowledge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）。有了知识，然后利用这些知识去应用于实战，有的人会做得非常好，这个东西叫做智慧（</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Intelligence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）。所以数据的应用分这四个步骤：数据、信息、知识、智慧。</a:t>
            </a:r>
            <a:endParaRPr lang="zh-CN" altLang="en-US" sz="2000" b="1" dirty="0">
              <a:solidFill>
                <a:srgbClr val="2816AA"/>
              </a:solidFill>
              <a:latin typeface="宋体" panose="02010600030101010101" pitchFamily="2" charset="-122"/>
              <a:ea typeface="宋体" panose="02010600030101010101" pitchFamily="2" charset="-122"/>
            </a:endParaRPr>
          </a:p>
        </p:txBody>
      </p:sp>
      <p:graphicFrame>
        <p:nvGraphicFramePr>
          <p:cNvPr id="14" name="图示 13">
            <a:extLst>
              <a:ext uri="{FF2B5EF4-FFF2-40B4-BE49-F238E27FC236}">
                <a16:creationId xmlns:a16="http://schemas.microsoft.com/office/drawing/2014/main" id="{3D3D8E1D-F0C7-4C7F-A1F8-63B9AD0A036D}"/>
              </a:ext>
            </a:extLst>
          </p:cNvPr>
          <p:cNvGraphicFramePr/>
          <p:nvPr>
            <p:extLst>
              <p:ext uri="{D42A27DB-BD31-4B8C-83A1-F6EECF244321}">
                <p14:modId xmlns:p14="http://schemas.microsoft.com/office/powerpoint/2010/main" val="1727071155"/>
              </p:ext>
            </p:extLst>
          </p:nvPr>
        </p:nvGraphicFramePr>
        <p:xfrm>
          <a:off x="6652705" y="1803074"/>
          <a:ext cx="4887404" cy="38170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文本框 16">
            <a:extLst>
              <a:ext uri="{FF2B5EF4-FFF2-40B4-BE49-F238E27FC236}">
                <a16:creationId xmlns:a16="http://schemas.microsoft.com/office/drawing/2014/main" id="{3823B9D3-C54F-478A-A15B-8EE1A396324C}"/>
              </a:ext>
            </a:extLst>
          </p:cNvPr>
          <p:cNvSpPr txBox="1"/>
          <p:nvPr/>
        </p:nvSpPr>
        <p:spPr>
          <a:xfrm>
            <a:off x="7784376" y="5747423"/>
            <a:ext cx="2624062"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数据的价值</a:t>
            </a:r>
          </a:p>
        </p:txBody>
      </p:sp>
    </p:spTree>
    <p:extLst>
      <p:ext uri="{BB962C8B-B14F-4D97-AF65-F5344CB8AC3E}">
        <p14:creationId xmlns:p14="http://schemas.microsoft.com/office/powerpoint/2010/main" val="1520105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
        <p:nvSpPr>
          <p:cNvPr id="8" name="标题 1">
            <a:extLst>
              <a:ext uri="{FF2B5EF4-FFF2-40B4-BE49-F238E27FC236}">
                <a16:creationId xmlns:a16="http://schemas.microsoft.com/office/drawing/2014/main" id="{C1B3AA03-275E-452E-B8F2-251AA775AA90}"/>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pic>
        <p:nvPicPr>
          <p:cNvPr id="10" name="Picture 2" descr="éç¹å®éªå®¤">
            <a:extLst>
              <a:ext uri="{FF2B5EF4-FFF2-40B4-BE49-F238E27FC236}">
                <a16:creationId xmlns:a16="http://schemas.microsoft.com/office/drawing/2014/main" id="{06553CF2-4017-47DC-A4B9-D04148570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a:extLst>
              <a:ext uri="{FF2B5EF4-FFF2-40B4-BE49-F238E27FC236}">
                <a16:creationId xmlns:a16="http://schemas.microsoft.com/office/drawing/2014/main" id="{A098C83A-4CDE-4A30-A031-EF37F9DF0014}"/>
              </a:ext>
            </a:extLst>
          </p:cNvPr>
          <p:cNvSpPr>
            <a:spLocks noGrp="1"/>
          </p:cNvSpPr>
          <p:nvPr>
            <p:ph idx="1"/>
          </p:nvPr>
        </p:nvSpPr>
        <p:spPr>
          <a:xfrm>
            <a:off x="823404" y="1180660"/>
            <a:ext cx="2870409"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chunk</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分裂及迁移</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4" name="矩形 3">
            <a:extLst>
              <a:ext uri="{FF2B5EF4-FFF2-40B4-BE49-F238E27FC236}">
                <a16:creationId xmlns:a16="http://schemas.microsoft.com/office/drawing/2014/main" id="{E9529B38-3321-4A0D-90F6-F1DDBCC2A89B}"/>
              </a:ext>
            </a:extLst>
          </p:cNvPr>
          <p:cNvSpPr/>
          <p:nvPr/>
        </p:nvSpPr>
        <p:spPr>
          <a:xfrm>
            <a:off x="823405" y="1899813"/>
            <a:ext cx="5272595" cy="443775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a:lnSpc>
                <a:spcPct val="150000"/>
              </a:lnSpc>
            </a:pP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随着数据的增长，其中的数据大小超过了配置的</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chunk size</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，默认是</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64M</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，则这个</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chunk</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就会分裂成两个。数据的增长会让</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chunk</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分裂得越来越多。</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Mongos</a:t>
            </a:r>
            <a:r>
              <a:rPr lang="zh-CN" altLang="en-US" sz="2400" b="1" dirty="0">
                <a:solidFill>
                  <a:srgbClr val="2816AA"/>
                </a:solidFill>
                <a:latin typeface="宋体" panose="02010600030101010101" pitchFamily="2" charset="-122"/>
                <a:ea typeface="宋体" panose="02010600030101010101" pitchFamily="2" charset="-122"/>
              </a:rPr>
              <a:t>中的一个</a:t>
            </a:r>
            <a:r>
              <a:rPr lang="zh-CN" altLang="en-US" sz="2400" b="1" dirty="0">
                <a:solidFill>
                  <a:srgbClr val="FF0000"/>
                </a:solidFill>
                <a:latin typeface="宋体" panose="02010600030101010101" pitchFamily="2" charset="-122"/>
                <a:ea typeface="宋体" panose="02010600030101010101" pitchFamily="2" charset="-122"/>
              </a:rPr>
              <a:t>组件</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balancer</a:t>
            </a:r>
            <a:r>
              <a:rPr lang="zh-CN" altLang="en-US" sz="2400" b="1" dirty="0">
                <a:solidFill>
                  <a:srgbClr val="2816AA"/>
                </a:solidFill>
                <a:latin typeface="宋体" panose="02010600030101010101" pitchFamily="2" charset="-122"/>
                <a:ea typeface="宋体" panose="02010600030101010101" pitchFamily="2" charset="-122"/>
              </a:rPr>
              <a:t>就会执行自动平衡。把</a:t>
            </a:r>
            <a:r>
              <a:rPr lang="en-US" altLang="zh-CN" sz="2400" b="1" dirty="0">
                <a:solidFill>
                  <a:srgbClr val="2816AA"/>
                </a:solidFill>
                <a:latin typeface="宋体" panose="02010600030101010101" pitchFamily="2" charset="-122"/>
                <a:ea typeface="宋体" panose="02010600030101010101" pitchFamily="2" charset="-122"/>
              </a:rPr>
              <a:t>chunk</a:t>
            </a:r>
            <a:r>
              <a:rPr lang="zh-CN" altLang="en-US" sz="2400" b="1" dirty="0">
                <a:solidFill>
                  <a:srgbClr val="2816AA"/>
                </a:solidFill>
                <a:latin typeface="宋体" panose="02010600030101010101" pitchFamily="2" charset="-122"/>
                <a:ea typeface="宋体" panose="02010600030101010101" pitchFamily="2" charset="-122"/>
              </a:rPr>
              <a:t>从</a:t>
            </a:r>
            <a:r>
              <a:rPr lang="en-US" altLang="zh-CN" sz="2400" b="1" dirty="0">
                <a:solidFill>
                  <a:srgbClr val="2816AA"/>
                </a:solidFill>
                <a:latin typeface="宋体" panose="02010600030101010101" pitchFamily="2" charset="-122"/>
                <a:ea typeface="宋体" panose="02010600030101010101" pitchFamily="2" charset="-122"/>
              </a:rPr>
              <a:t>chunk</a:t>
            </a:r>
            <a:r>
              <a:rPr lang="zh-CN" altLang="en-US" sz="2400" b="1" dirty="0">
                <a:solidFill>
                  <a:srgbClr val="2816AA"/>
                </a:solidFill>
                <a:latin typeface="宋体" panose="02010600030101010101" pitchFamily="2" charset="-122"/>
                <a:ea typeface="宋体" panose="02010600030101010101" pitchFamily="2" charset="-122"/>
              </a:rPr>
              <a:t>数量最多的</a:t>
            </a:r>
            <a:r>
              <a:rPr lang="en-US" altLang="zh-CN" sz="2400" b="1" dirty="0">
                <a:solidFill>
                  <a:srgbClr val="2816AA"/>
                </a:solidFill>
                <a:latin typeface="宋体" panose="02010600030101010101" pitchFamily="2" charset="-122"/>
                <a:ea typeface="宋体" panose="02010600030101010101" pitchFamily="2" charset="-122"/>
              </a:rPr>
              <a:t>shard</a:t>
            </a:r>
            <a:r>
              <a:rPr lang="zh-CN" altLang="en-US" sz="2400" b="1" dirty="0">
                <a:solidFill>
                  <a:srgbClr val="2816AA"/>
                </a:solidFill>
                <a:latin typeface="宋体" panose="02010600030101010101" pitchFamily="2" charset="-122"/>
                <a:ea typeface="宋体" panose="02010600030101010101" pitchFamily="2" charset="-122"/>
              </a:rPr>
              <a:t>节点挪动到数量最少的节点。</a:t>
            </a:r>
          </a:p>
        </p:txBody>
      </p:sp>
      <p:sp>
        <p:nvSpPr>
          <p:cNvPr id="6" name="文本框 5">
            <a:extLst>
              <a:ext uri="{FF2B5EF4-FFF2-40B4-BE49-F238E27FC236}">
                <a16:creationId xmlns:a16="http://schemas.microsoft.com/office/drawing/2014/main" id="{129233D0-2263-4689-B023-27F0A936A318}"/>
              </a:ext>
            </a:extLst>
          </p:cNvPr>
          <p:cNvSpPr txBox="1"/>
          <p:nvPr/>
        </p:nvSpPr>
        <p:spPr>
          <a:xfrm>
            <a:off x="6739002" y="6103041"/>
            <a:ext cx="4754828" cy="461665"/>
          </a:xfrm>
          <a:prstGeom prst="rect">
            <a:avLst/>
          </a:prstGeom>
          <a:noFill/>
        </p:spPr>
        <p:txBody>
          <a:bodyPr wrap="non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25</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chunk</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分裂及迁移</a:t>
            </a:r>
            <a:endPar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pic>
        <p:nvPicPr>
          <p:cNvPr id="7" name="图片 6">
            <a:extLst>
              <a:ext uri="{FF2B5EF4-FFF2-40B4-BE49-F238E27FC236}">
                <a16:creationId xmlns:a16="http://schemas.microsoft.com/office/drawing/2014/main" id="{231D85DA-9105-48D2-97C1-627BF5701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5927" y="1115814"/>
            <a:ext cx="4579086" cy="2550840"/>
          </a:xfrm>
          <a:prstGeom prst="rect">
            <a:avLst/>
          </a:prstGeom>
        </p:spPr>
      </p:pic>
      <p:pic>
        <p:nvPicPr>
          <p:cNvPr id="12" name="图片 11">
            <a:extLst>
              <a:ext uri="{FF2B5EF4-FFF2-40B4-BE49-F238E27FC236}">
                <a16:creationId xmlns:a16="http://schemas.microsoft.com/office/drawing/2014/main" id="{583E683B-8EF5-487C-A204-B28FEF193D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5927" y="3902118"/>
            <a:ext cx="4579086" cy="2027512"/>
          </a:xfrm>
          <a:prstGeom prst="rect">
            <a:avLst/>
          </a:prstGeom>
        </p:spPr>
      </p:pic>
    </p:spTree>
    <p:extLst>
      <p:ext uri="{BB962C8B-B14F-4D97-AF65-F5344CB8AC3E}">
        <p14:creationId xmlns:p14="http://schemas.microsoft.com/office/powerpoint/2010/main" val="16854515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
        <p:nvSpPr>
          <p:cNvPr id="8" name="标题 1">
            <a:extLst>
              <a:ext uri="{FF2B5EF4-FFF2-40B4-BE49-F238E27FC236}">
                <a16:creationId xmlns:a16="http://schemas.microsoft.com/office/drawing/2014/main" id="{C1B3AA03-275E-452E-B8F2-251AA775AA90}"/>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pic>
        <p:nvPicPr>
          <p:cNvPr id="10" name="Picture 2" descr="éç¹å®éªå®¤">
            <a:extLst>
              <a:ext uri="{FF2B5EF4-FFF2-40B4-BE49-F238E27FC236}">
                <a16:creationId xmlns:a16="http://schemas.microsoft.com/office/drawing/2014/main" id="{06553CF2-4017-47DC-A4B9-D04148570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a:extLst>
              <a:ext uri="{FF2B5EF4-FFF2-40B4-BE49-F238E27FC236}">
                <a16:creationId xmlns:a16="http://schemas.microsoft.com/office/drawing/2014/main" id="{A098C83A-4CDE-4A30-A031-EF37F9DF0014}"/>
              </a:ext>
            </a:extLst>
          </p:cNvPr>
          <p:cNvSpPr>
            <a:spLocks noGrp="1"/>
          </p:cNvSpPr>
          <p:nvPr>
            <p:ph idx="1"/>
          </p:nvPr>
        </p:nvSpPr>
        <p:spPr>
          <a:xfrm>
            <a:off x="823404" y="1180660"/>
            <a:ext cx="3437700"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地理空间数据</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4" name="矩形 3">
            <a:extLst>
              <a:ext uri="{FF2B5EF4-FFF2-40B4-BE49-F238E27FC236}">
                <a16:creationId xmlns:a16="http://schemas.microsoft.com/office/drawing/2014/main" id="{E9529B38-3321-4A0D-90F6-F1DDBCC2A89B}"/>
              </a:ext>
            </a:extLst>
          </p:cNvPr>
          <p:cNvSpPr/>
          <p:nvPr/>
        </p:nvSpPr>
        <p:spPr>
          <a:xfrm>
            <a:off x="823404" y="1808373"/>
            <a:ext cx="10440000" cy="500823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a:lnSpc>
                <a:spcPct val="150000"/>
              </a:lnSpc>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存储的数据是</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BSON</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结构，所以只要你的数据符合这个结构都是可以存储的，但是要支持空间索引，就必须按照它的规定来。</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要求把</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GeoJSON</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格式的数据以子文档的形式存入，但实际上并不是存入一个完整</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GeoJSON</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对象，只需要其中的</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type</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coordinates</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两个字段就可以了。</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宋体" panose="02010600030101010101" pitchFamily="2" charset="-122"/>
                <a:ea typeface="宋体" panose="02010600030101010101" pitchFamily="2" charset="-122"/>
              </a:rPr>
              <a:t>的空间索引有三种，</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2dsphere</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2d</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GeoHaystack</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2dsphere</a:t>
            </a:r>
            <a:r>
              <a:rPr lang="zh-CN" altLang="en-US" sz="2400" b="1" dirty="0">
                <a:solidFill>
                  <a:srgbClr val="2816AA"/>
                </a:solidFill>
                <a:latin typeface="宋体" panose="02010600030101010101" pitchFamily="2" charset="-122"/>
                <a:ea typeface="宋体" panose="02010600030101010101" pitchFamily="2" charset="-122"/>
              </a:rPr>
              <a:t>索引支持查询球面几何实体对象。</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2dsphere</a:t>
            </a:r>
            <a:r>
              <a:rPr lang="zh-CN" altLang="en-US" sz="2400" b="1" dirty="0">
                <a:solidFill>
                  <a:srgbClr val="2816AA"/>
                </a:solidFill>
                <a:latin typeface="宋体" panose="02010600030101010101" pitchFamily="2" charset="-122"/>
                <a:ea typeface="宋体" panose="02010600030101010101" pitchFamily="2" charset="-122"/>
              </a:rPr>
              <a:t>是</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宋体" panose="02010600030101010101" pitchFamily="2" charset="-122"/>
                <a:ea typeface="宋体" panose="02010600030101010101" pitchFamily="2" charset="-122"/>
              </a:rPr>
              <a:t>地理空间索引支持所有查询：用于查询、交点和接近。</a:t>
            </a:r>
            <a:endParaRPr lang="en-US" altLang="zh-CN" sz="2400" b="1" dirty="0">
              <a:solidFill>
                <a:srgbClr val="2816AA"/>
              </a:solidFill>
              <a:latin typeface="宋体" panose="02010600030101010101" pitchFamily="2" charset="-122"/>
              <a:ea typeface="宋体" panose="02010600030101010101" pitchFamily="2" charset="-122"/>
            </a:endParaRPr>
          </a:p>
          <a:p>
            <a:pPr indent="457200">
              <a:lnSpc>
                <a:spcPct val="150000"/>
              </a:lnSpc>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GeoHaystack</a:t>
            </a:r>
            <a:r>
              <a:rPr lang="zh-CN" altLang="en-US" sz="2400" b="1" dirty="0">
                <a:solidFill>
                  <a:srgbClr val="2816AA"/>
                </a:solidFill>
                <a:latin typeface="宋体" panose="02010600030101010101" pitchFamily="2" charset="-122"/>
                <a:ea typeface="宋体" panose="02010600030101010101" pitchFamily="2" charset="-122"/>
              </a:rPr>
              <a:t>索引是一种特殊索引，优化小面积内的返回结果。</a:t>
            </a:r>
            <a:endParaRPr lang="en-US" altLang="zh-CN" sz="2400" b="1" dirty="0">
              <a:solidFill>
                <a:srgbClr val="2816AA"/>
              </a:solidFill>
              <a:latin typeface="宋体" panose="02010600030101010101" pitchFamily="2" charset="-122"/>
              <a:ea typeface="宋体" panose="02010600030101010101" pitchFamily="2" charset="-122"/>
            </a:endParaRPr>
          </a:p>
          <a:p>
            <a:pPr indent="457200">
              <a:lnSpc>
                <a:spcPct val="150000"/>
              </a:lnSpc>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GeoHaystack</a:t>
            </a:r>
            <a:r>
              <a:rPr lang="zh-CN" altLang="en-US" sz="2400" b="1" dirty="0">
                <a:solidFill>
                  <a:srgbClr val="2816AA"/>
                </a:solidFill>
                <a:latin typeface="宋体" panose="02010600030101010101" pitchFamily="2" charset="-122"/>
                <a:ea typeface="宋体" panose="02010600030101010101" pitchFamily="2" charset="-122"/>
              </a:rPr>
              <a:t>索引可提高在平面进行几何</a:t>
            </a:r>
            <a:r>
              <a:rPr lang="en-US" altLang="zh-CN" sz="2400" b="1" dirty="0">
                <a:solidFill>
                  <a:srgbClr val="2816AA"/>
                </a:solidFill>
                <a:latin typeface="宋体" panose="02010600030101010101" pitchFamily="2" charset="-122"/>
                <a:ea typeface="宋体" panose="02010600030101010101" pitchFamily="2" charset="-122"/>
              </a:rPr>
              <a:t>(</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geometry</a:t>
            </a:r>
            <a:r>
              <a:rPr lang="en-US" altLang="zh-CN" sz="2400" b="1" dirty="0">
                <a:solidFill>
                  <a:srgbClr val="2816AA"/>
                </a:solidFill>
                <a:latin typeface="宋体" panose="02010600030101010101" pitchFamily="2" charset="-122"/>
                <a:ea typeface="宋体" panose="02010600030101010101" pitchFamily="2" charset="-122"/>
              </a:rPr>
              <a:t>)</a:t>
            </a:r>
            <a:r>
              <a:rPr lang="zh-CN" altLang="en-US" sz="2400" b="1" dirty="0">
                <a:solidFill>
                  <a:srgbClr val="2816AA"/>
                </a:solidFill>
                <a:latin typeface="宋体" panose="02010600030101010101" pitchFamily="2" charset="-122"/>
                <a:ea typeface="宋体" panose="02010600030101010101" pitchFamily="2" charset="-122"/>
              </a:rPr>
              <a:t>查询的性能。</a:t>
            </a:r>
            <a:endParaRPr lang="en-US" altLang="zh-CN" sz="2400" b="1" dirty="0">
              <a:solidFill>
                <a:srgbClr val="2816AA"/>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761738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
        <p:nvSpPr>
          <p:cNvPr id="8" name="标题 1">
            <a:extLst>
              <a:ext uri="{FF2B5EF4-FFF2-40B4-BE49-F238E27FC236}">
                <a16:creationId xmlns:a16="http://schemas.microsoft.com/office/drawing/2014/main" id="{C1B3AA03-275E-452E-B8F2-251AA775AA90}"/>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pic>
        <p:nvPicPr>
          <p:cNvPr id="10" name="Picture 2" descr="éç¹å®éªå®¤">
            <a:extLst>
              <a:ext uri="{FF2B5EF4-FFF2-40B4-BE49-F238E27FC236}">
                <a16:creationId xmlns:a16="http://schemas.microsoft.com/office/drawing/2014/main" id="{06553CF2-4017-47DC-A4B9-D04148570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a:extLst>
              <a:ext uri="{FF2B5EF4-FFF2-40B4-BE49-F238E27FC236}">
                <a16:creationId xmlns:a16="http://schemas.microsoft.com/office/drawing/2014/main" id="{A098C83A-4CDE-4A30-A031-EF37F9DF0014}"/>
              </a:ext>
            </a:extLst>
          </p:cNvPr>
          <p:cNvSpPr>
            <a:spLocks noGrp="1"/>
          </p:cNvSpPr>
          <p:nvPr>
            <p:ph idx="1"/>
          </p:nvPr>
        </p:nvSpPr>
        <p:spPr>
          <a:xfrm>
            <a:off x="823404" y="1180660"/>
            <a:ext cx="3437700"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地理空间数据</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4" name="矩形 3">
            <a:extLst>
              <a:ext uri="{FF2B5EF4-FFF2-40B4-BE49-F238E27FC236}">
                <a16:creationId xmlns:a16="http://schemas.microsoft.com/office/drawing/2014/main" id="{E9529B38-3321-4A0D-90F6-F1DDBCC2A89B}"/>
              </a:ext>
            </a:extLst>
          </p:cNvPr>
          <p:cNvSpPr/>
          <p:nvPr/>
        </p:nvSpPr>
        <p:spPr>
          <a:xfrm>
            <a:off x="823404" y="1808373"/>
            <a:ext cx="3995484" cy="334623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800100" lvl="1" indent="-342900">
              <a:lnSpc>
                <a:spcPct val="150000"/>
              </a:lnSpc>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Point</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点数据</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LineString</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线数据、</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Polygon</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多边形数据</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MultiPoint</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多点</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MultiLineString</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多线</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MultiPolygon</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多多边形</a:t>
            </a:r>
            <a:endParaRPr lang="en-US" altLang="zh-CN" sz="2400" b="1" dirty="0">
              <a:solidFill>
                <a:srgbClr val="2816AA"/>
              </a:solidFill>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568942AC-9A2C-401B-92A1-2B7E14A14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841" y="1902570"/>
            <a:ext cx="7132723" cy="2093104"/>
          </a:xfrm>
          <a:prstGeom prst="rect">
            <a:avLst/>
          </a:prstGeom>
        </p:spPr>
      </p:pic>
      <p:sp>
        <p:nvSpPr>
          <p:cNvPr id="6" name="文本框 5">
            <a:extLst>
              <a:ext uri="{FF2B5EF4-FFF2-40B4-BE49-F238E27FC236}">
                <a16:creationId xmlns:a16="http://schemas.microsoft.com/office/drawing/2014/main" id="{0BA6D3DC-0974-4F9C-82CC-E923F010C237}"/>
              </a:ext>
            </a:extLst>
          </p:cNvPr>
          <p:cNvSpPr txBox="1"/>
          <p:nvPr/>
        </p:nvSpPr>
        <p:spPr>
          <a:xfrm>
            <a:off x="6186578" y="4788522"/>
            <a:ext cx="4551246" cy="461665"/>
          </a:xfrm>
          <a:prstGeom prst="rect">
            <a:avLst/>
          </a:prstGeom>
          <a:noFill/>
        </p:spPr>
        <p:txBody>
          <a:bodyPr wrap="non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26</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线数据存储方式</a:t>
            </a:r>
            <a:endPar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479945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
        <p:nvSpPr>
          <p:cNvPr id="8" name="标题 1">
            <a:extLst>
              <a:ext uri="{FF2B5EF4-FFF2-40B4-BE49-F238E27FC236}">
                <a16:creationId xmlns:a16="http://schemas.microsoft.com/office/drawing/2014/main" id="{C1B3AA03-275E-452E-B8F2-251AA775AA90}"/>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pic>
        <p:nvPicPr>
          <p:cNvPr id="10" name="Picture 2" descr="éç¹å®éªå®¤">
            <a:extLst>
              <a:ext uri="{FF2B5EF4-FFF2-40B4-BE49-F238E27FC236}">
                <a16:creationId xmlns:a16="http://schemas.microsoft.com/office/drawing/2014/main" id="{06553CF2-4017-47DC-A4B9-D04148570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a:extLst>
              <a:ext uri="{FF2B5EF4-FFF2-40B4-BE49-F238E27FC236}">
                <a16:creationId xmlns:a16="http://schemas.microsoft.com/office/drawing/2014/main" id="{A098C83A-4CDE-4A30-A031-EF37F9DF0014}"/>
              </a:ext>
            </a:extLst>
          </p:cNvPr>
          <p:cNvSpPr>
            <a:spLocks noGrp="1"/>
          </p:cNvSpPr>
          <p:nvPr>
            <p:ph idx="1"/>
          </p:nvPr>
        </p:nvSpPr>
        <p:spPr>
          <a:xfrm>
            <a:off x="823404" y="1180660"/>
            <a:ext cx="3437700"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地理空间数据</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4" name="矩形 3">
            <a:extLst>
              <a:ext uri="{FF2B5EF4-FFF2-40B4-BE49-F238E27FC236}">
                <a16:creationId xmlns:a16="http://schemas.microsoft.com/office/drawing/2014/main" id="{E9529B38-3321-4A0D-90F6-F1DDBCC2A89B}"/>
              </a:ext>
            </a:extLst>
          </p:cNvPr>
          <p:cNvSpPr/>
          <p:nvPr/>
        </p:nvSpPr>
        <p:spPr>
          <a:xfrm>
            <a:off x="823404" y="1808373"/>
            <a:ext cx="3995484" cy="334623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800100" lvl="1" indent="-342900">
              <a:lnSpc>
                <a:spcPct val="150000"/>
              </a:lnSpc>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Point</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点数据</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LineString</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线数据、</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Polygon</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多边形数据</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MultiPoint</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多点</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MultiLineString</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多线</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MultiPolygon</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多多边形</a:t>
            </a:r>
            <a:endParaRPr lang="en-US" altLang="zh-CN" sz="2400" b="1" dirty="0">
              <a:solidFill>
                <a:srgbClr val="2816AA"/>
              </a:solidFill>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0BA6D3DC-0974-4F9C-82CC-E923F010C237}"/>
              </a:ext>
            </a:extLst>
          </p:cNvPr>
          <p:cNvSpPr txBox="1"/>
          <p:nvPr/>
        </p:nvSpPr>
        <p:spPr>
          <a:xfrm>
            <a:off x="6250689" y="5511354"/>
            <a:ext cx="4241867" cy="461665"/>
          </a:xfrm>
          <a:prstGeom prst="rect">
            <a:avLst/>
          </a:prstGeom>
          <a:noFill/>
        </p:spPr>
        <p:txBody>
          <a:bodyPr wrap="non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27</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数据存储方式</a:t>
            </a:r>
            <a:endPar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pic>
        <p:nvPicPr>
          <p:cNvPr id="7" name="图片 6">
            <a:extLst>
              <a:ext uri="{FF2B5EF4-FFF2-40B4-BE49-F238E27FC236}">
                <a16:creationId xmlns:a16="http://schemas.microsoft.com/office/drawing/2014/main" id="{0D03FB1C-C148-4925-BC53-CE2C45D59A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1583" y="1235393"/>
            <a:ext cx="7053634" cy="3759720"/>
          </a:xfrm>
          <a:prstGeom prst="rect">
            <a:avLst/>
          </a:prstGeom>
        </p:spPr>
      </p:pic>
    </p:spTree>
    <p:extLst>
      <p:ext uri="{BB962C8B-B14F-4D97-AF65-F5344CB8AC3E}">
        <p14:creationId xmlns:p14="http://schemas.microsoft.com/office/powerpoint/2010/main" val="31091377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éç¹å®éªå®¤">
            <a:extLst>
              <a:ext uri="{FF2B5EF4-FFF2-40B4-BE49-F238E27FC236}">
                <a16:creationId xmlns:a16="http://schemas.microsoft.com/office/drawing/2014/main" id="{AD18946A-A6FA-4B21-B077-6EF79603B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6C2C7F23-B97D-441F-984E-8D8248E51659}"/>
              </a:ext>
            </a:extLst>
          </p:cNvPr>
          <p:cNvSpPr/>
          <p:nvPr/>
        </p:nvSpPr>
        <p:spPr>
          <a:xfrm>
            <a:off x="5465693" y="2180863"/>
            <a:ext cx="342816" cy="672327"/>
          </a:xfrm>
          <a:prstGeom prst="rect">
            <a:avLst/>
          </a:prstGeom>
          <a:solidFill>
            <a:srgbClr val="281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矩形 8">
            <a:extLst>
              <a:ext uri="{FF2B5EF4-FFF2-40B4-BE49-F238E27FC236}">
                <a16:creationId xmlns:a16="http://schemas.microsoft.com/office/drawing/2014/main" id="{78823664-0383-4DD5-9503-B356D757F5C2}"/>
              </a:ext>
            </a:extLst>
          </p:cNvPr>
          <p:cNvSpPr/>
          <p:nvPr/>
        </p:nvSpPr>
        <p:spPr>
          <a:xfrm>
            <a:off x="5465694" y="2180863"/>
            <a:ext cx="2628255" cy="329511"/>
          </a:xfrm>
          <a:prstGeom prst="rect">
            <a:avLst/>
          </a:prstGeom>
          <a:solidFill>
            <a:srgbClr val="281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矩形 9">
            <a:extLst>
              <a:ext uri="{FF2B5EF4-FFF2-40B4-BE49-F238E27FC236}">
                <a16:creationId xmlns:a16="http://schemas.microsoft.com/office/drawing/2014/main" id="{AA5A003F-AEE4-4EE5-BCEE-65EA6D4499E6}"/>
              </a:ext>
            </a:extLst>
          </p:cNvPr>
          <p:cNvSpPr/>
          <p:nvPr/>
        </p:nvSpPr>
        <p:spPr>
          <a:xfrm rot="5400000">
            <a:off x="6697576" y="3462962"/>
            <a:ext cx="2893709" cy="329511"/>
          </a:xfrm>
          <a:prstGeom prst="rect">
            <a:avLst/>
          </a:prstGeom>
          <a:solidFill>
            <a:srgbClr val="281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a:extLst>
              <a:ext uri="{FF2B5EF4-FFF2-40B4-BE49-F238E27FC236}">
                <a16:creationId xmlns:a16="http://schemas.microsoft.com/office/drawing/2014/main" id="{9F59EE4B-DCB0-412B-9CF5-1DA384216A31}"/>
              </a:ext>
            </a:extLst>
          </p:cNvPr>
          <p:cNvSpPr/>
          <p:nvPr/>
        </p:nvSpPr>
        <p:spPr>
          <a:xfrm flipV="1">
            <a:off x="5465693" y="4402245"/>
            <a:ext cx="342816" cy="457088"/>
          </a:xfrm>
          <a:prstGeom prst="rect">
            <a:avLst/>
          </a:prstGeom>
          <a:solidFill>
            <a:srgbClr val="281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矩形 11">
            <a:extLst>
              <a:ext uri="{FF2B5EF4-FFF2-40B4-BE49-F238E27FC236}">
                <a16:creationId xmlns:a16="http://schemas.microsoft.com/office/drawing/2014/main" id="{6F24B842-B408-4D35-9CDC-0AC00F903BFC}"/>
              </a:ext>
            </a:extLst>
          </p:cNvPr>
          <p:cNvSpPr/>
          <p:nvPr/>
        </p:nvSpPr>
        <p:spPr>
          <a:xfrm flipV="1">
            <a:off x="5465694" y="4745062"/>
            <a:ext cx="2628255" cy="329511"/>
          </a:xfrm>
          <a:prstGeom prst="rect">
            <a:avLst/>
          </a:prstGeom>
          <a:solidFill>
            <a:srgbClr val="281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TextBox 27">
            <a:extLst>
              <a:ext uri="{FF2B5EF4-FFF2-40B4-BE49-F238E27FC236}">
                <a16:creationId xmlns:a16="http://schemas.microsoft.com/office/drawing/2014/main" id="{FD02E38E-E347-4D2E-BE69-3B6DD0C9A036}"/>
              </a:ext>
            </a:extLst>
          </p:cNvPr>
          <p:cNvSpPr txBox="1"/>
          <p:nvPr/>
        </p:nvSpPr>
        <p:spPr>
          <a:xfrm>
            <a:off x="4904544" y="3774071"/>
            <a:ext cx="212797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itchFamily="2" charset="-122"/>
                <a:cs typeface="宋体" pitchFamily="2" charset="-122"/>
              </a:defRPr>
            </a:lvl1pPr>
            <a:lvl2pPr fontAlgn="base">
              <a:spcBef>
                <a:spcPct val="0"/>
              </a:spcBef>
              <a:spcAft>
                <a:spcPct val="0"/>
              </a:spcAft>
              <a:defRPr>
                <a:latin typeface="Arial" pitchFamily="34" charset="0"/>
                <a:ea typeface="宋体" pitchFamily="2" charset="-122"/>
                <a:cs typeface="宋体" pitchFamily="2" charset="-122"/>
              </a:defRPr>
            </a:lvl2pPr>
            <a:lvl3pPr fontAlgn="base">
              <a:spcBef>
                <a:spcPct val="0"/>
              </a:spcBef>
              <a:spcAft>
                <a:spcPct val="0"/>
              </a:spcAft>
              <a:defRPr>
                <a:latin typeface="Arial" pitchFamily="34" charset="0"/>
                <a:ea typeface="宋体" pitchFamily="2" charset="-122"/>
                <a:cs typeface="宋体" pitchFamily="2" charset="-122"/>
              </a:defRPr>
            </a:lvl3pPr>
            <a:lvl4pPr fontAlgn="base">
              <a:spcBef>
                <a:spcPct val="0"/>
              </a:spcBef>
              <a:spcAft>
                <a:spcPct val="0"/>
              </a:spcAft>
              <a:defRPr>
                <a:latin typeface="Arial" pitchFamily="34" charset="0"/>
                <a:ea typeface="宋体" pitchFamily="2" charset="-122"/>
                <a:cs typeface="宋体" pitchFamily="2" charset="-122"/>
              </a:defRPr>
            </a:lvl4pPr>
            <a:lvl5pPr fontAlgn="base">
              <a:spcBef>
                <a:spcPct val="0"/>
              </a:spcBef>
              <a:spcAft>
                <a:spcPct val="0"/>
              </a:spcAft>
              <a:defRPr>
                <a:latin typeface="Arial" pitchFamily="34" charset="0"/>
                <a:ea typeface="宋体" pitchFamily="2" charset="-122"/>
                <a:cs typeface="宋体" pitchFamily="2" charset="-122"/>
              </a:defRPr>
            </a:lvl5pPr>
            <a:lvl6pPr fontAlgn="base">
              <a:spcBef>
                <a:spcPct val="0"/>
              </a:spcBef>
              <a:spcAft>
                <a:spcPct val="0"/>
              </a:spcAft>
              <a:defRPr>
                <a:latin typeface="Arial" pitchFamily="34" charset="0"/>
                <a:ea typeface="宋体" pitchFamily="2" charset="-122"/>
                <a:cs typeface="宋体" pitchFamily="2" charset="-122"/>
              </a:defRPr>
            </a:lvl6pPr>
            <a:lvl7pPr fontAlgn="base">
              <a:spcBef>
                <a:spcPct val="0"/>
              </a:spcBef>
              <a:spcAft>
                <a:spcPct val="0"/>
              </a:spcAft>
              <a:defRPr>
                <a:latin typeface="Arial" pitchFamily="34" charset="0"/>
                <a:ea typeface="宋体" pitchFamily="2" charset="-122"/>
                <a:cs typeface="宋体" pitchFamily="2" charset="-122"/>
              </a:defRPr>
            </a:lvl7pPr>
            <a:lvl8pPr fontAlgn="base">
              <a:spcBef>
                <a:spcPct val="0"/>
              </a:spcBef>
              <a:spcAft>
                <a:spcPct val="0"/>
              </a:spcAft>
              <a:defRPr>
                <a:latin typeface="Arial" pitchFamily="34" charset="0"/>
                <a:ea typeface="宋体" pitchFamily="2" charset="-122"/>
                <a:cs typeface="宋体" pitchFamily="2" charset="-122"/>
              </a:defRPr>
            </a:lvl8pPr>
            <a:lvl9pPr fontAlgn="base">
              <a:spcBef>
                <a:spcPct val="0"/>
              </a:spcBef>
              <a:spcAft>
                <a:spcPct val="0"/>
              </a:spcAft>
              <a:defRPr>
                <a:latin typeface="Arial" pitchFamily="34" charset="0"/>
                <a:ea typeface="宋体" pitchFamily="2" charset="-122"/>
                <a:cs typeface="宋体" pitchFamily="2" charset="-122"/>
              </a:defRPr>
            </a:lvl9pPr>
          </a:lstStyle>
          <a:p>
            <a:pPr algn="r"/>
            <a:r>
              <a:rPr lang="zh-CN" altLang="en-US" sz="3200" dirty="0">
                <a:solidFill>
                  <a:srgbClr val="2816AA"/>
                </a:solidFill>
                <a:latin typeface="微软雅黑" panose="020B0503020204020204" pitchFamily="34" charset="-122"/>
                <a:ea typeface="微软雅黑" panose="020B0503020204020204" pitchFamily="34" charset="-122"/>
              </a:rPr>
              <a:t>谢谢观看</a:t>
            </a:r>
          </a:p>
        </p:txBody>
      </p:sp>
      <p:sp>
        <p:nvSpPr>
          <p:cNvPr id="14" name="TextBox 28">
            <a:extLst>
              <a:ext uri="{FF2B5EF4-FFF2-40B4-BE49-F238E27FC236}">
                <a16:creationId xmlns:a16="http://schemas.microsoft.com/office/drawing/2014/main" id="{680B4FCC-DCFA-46D6-AA5A-7B6125FA0C70}"/>
              </a:ext>
            </a:extLst>
          </p:cNvPr>
          <p:cNvSpPr txBox="1"/>
          <p:nvPr/>
        </p:nvSpPr>
        <p:spPr>
          <a:xfrm>
            <a:off x="3121251" y="3019633"/>
            <a:ext cx="4704237" cy="902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itchFamily="2" charset="-122"/>
                <a:cs typeface="宋体" pitchFamily="2" charset="-122"/>
              </a:defRPr>
            </a:lvl1pPr>
            <a:lvl2pPr fontAlgn="base">
              <a:spcBef>
                <a:spcPct val="0"/>
              </a:spcBef>
              <a:spcAft>
                <a:spcPct val="0"/>
              </a:spcAft>
              <a:defRPr>
                <a:latin typeface="Arial" pitchFamily="34" charset="0"/>
                <a:ea typeface="宋体" pitchFamily="2" charset="-122"/>
                <a:cs typeface="宋体" pitchFamily="2" charset="-122"/>
              </a:defRPr>
            </a:lvl2pPr>
            <a:lvl3pPr fontAlgn="base">
              <a:spcBef>
                <a:spcPct val="0"/>
              </a:spcBef>
              <a:spcAft>
                <a:spcPct val="0"/>
              </a:spcAft>
              <a:defRPr>
                <a:latin typeface="Arial" pitchFamily="34" charset="0"/>
                <a:ea typeface="宋体" pitchFamily="2" charset="-122"/>
                <a:cs typeface="宋体" pitchFamily="2" charset="-122"/>
              </a:defRPr>
            </a:lvl3pPr>
            <a:lvl4pPr fontAlgn="base">
              <a:spcBef>
                <a:spcPct val="0"/>
              </a:spcBef>
              <a:spcAft>
                <a:spcPct val="0"/>
              </a:spcAft>
              <a:defRPr>
                <a:latin typeface="Arial" pitchFamily="34" charset="0"/>
                <a:ea typeface="宋体" pitchFamily="2" charset="-122"/>
                <a:cs typeface="宋体" pitchFamily="2" charset="-122"/>
              </a:defRPr>
            </a:lvl4pPr>
            <a:lvl5pPr fontAlgn="base">
              <a:spcBef>
                <a:spcPct val="0"/>
              </a:spcBef>
              <a:spcAft>
                <a:spcPct val="0"/>
              </a:spcAft>
              <a:defRPr>
                <a:latin typeface="Arial" pitchFamily="34" charset="0"/>
                <a:ea typeface="宋体" pitchFamily="2" charset="-122"/>
                <a:cs typeface="宋体" pitchFamily="2" charset="-122"/>
              </a:defRPr>
            </a:lvl5pPr>
            <a:lvl6pPr fontAlgn="base">
              <a:spcBef>
                <a:spcPct val="0"/>
              </a:spcBef>
              <a:spcAft>
                <a:spcPct val="0"/>
              </a:spcAft>
              <a:defRPr>
                <a:latin typeface="Arial" pitchFamily="34" charset="0"/>
                <a:ea typeface="宋体" pitchFamily="2" charset="-122"/>
                <a:cs typeface="宋体" pitchFamily="2" charset="-122"/>
              </a:defRPr>
            </a:lvl6pPr>
            <a:lvl7pPr fontAlgn="base">
              <a:spcBef>
                <a:spcPct val="0"/>
              </a:spcBef>
              <a:spcAft>
                <a:spcPct val="0"/>
              </a:spcAft>
              <a:defRPr>
                <a:latin typeface="Arial" pitchFamily="34" charset="0"/>
                <a:ea typeface="宋体" pitchFamily="2" charset="-122"/>
                <a:cs typeface="宋体" pitchFamily="2" charset="-122"/>
              </a:defRPr>
            </a:lvl7pPr>
            <a:lvl8pPr fontAlgn="base">
              <a:spcBef>
                <a:spcPct val="0"/>
              </a:spcBef>
              <a:spcAft>
                <a:spcPct val="0"/>
              </a:spcAft>
              <a:defRPr>
                <a:latin typeface="Arial" pitchFamily="34" charset="0"/>
                <a:ea typeface="宋体" pitchFamily="2" charset="-122"/>
                <a:cs typeface="宋体" pitchFamily="2" charset="-122"/>
              </a:defRPr>
            </a:lvl8pPr>
            <a:lvl9pPr fontAlgn="base">
              <a:spcBef>
                <a:spcPct val="0"/>
              </a:spcBef>
              <a:spcAft>
                <a:spcPct val="0"/>
              </a:spcAft>
              <a:defRPr>
                <a:latin typeface="Arial" pitchFamily="34" charset="0"/>
                <a:ea typeface="宋体" pitchFamily="2" charset="-122"/>
                <a:cs typeface="宋体" pitchFamily="2" charset="-122"/>
              </a:defRPr>
            </a:lvl9pPr>
          </a:lstStyle>
          <a:p>
            <a:pPr algn="r"/>
            <a:r>
              <a:rPr lang="en-US" altLang="zh-CN" sz="5867" b="1" dirty="0">
                <a:solidFill>
                  <a:srgbClr val="2816AA"/>
                </a:solidFill>
                <a:latin typeface="微软雅黑" panose="020B0503020204020204" pitchFamily="34" charset="-122"/>
                <a:ea typeface="微软雅黑" panose="020B0503020204020204" pitchFamily="34" charset="-122"/>
              </a:rPr>
              <a:t>THANK YOU</a:t>
            </a:r>
            <a:endParaRPr lang="zh-CN" altLang="en-US" sz="5867" b="1" dirty="0">
              <a:solidFill>
                <a:srgbClr val="2816A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866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2500"/>
                            </p:stCondLst>
                            <p:childTnLst>
                              <p:par>
                                <p:cTn id="25" presetID="12" presetClass="entr" presetSubtype="4" fill="hold" grpId="0" nodeType="afterEffect">
                                  <p:stCondLst>
                                    <p:cond delay="0"/>
                                  </p:stCondLst>
                                  <p:iterate type="lt">
                                    <p:tmPct val="10000"/>
                                  </p:iterate>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p:tgtEl>
                                          <p:spTgt spid="13"/>
                                        </p:tgtEl>
                                        <p:attrNameLst>
                                          <p:attrName>ppt_y</p:attrName>
                                        </p:attrNameLst>
                                      </p:cBhvr>
                                      <p:tavLst>
                                        <p:tav tm="0">
                                          <p:val>
                                            <p:strVal val="#ppt_y+#ppt_h*1.125000"/>
                                          </p:val>
                                        </p:tav>
                                        <p:tav tm="100000">
                                          <p:val>
                                            <p:strVal val="#ppt_y"/>
                                          </p:val>
                                        </p:tav>
                                      </p:tavLst>
                                    </p:anim>
                                    <p:animEffect transition="in" filter="wipe(up)">
                                      <p:cBhvr>
                                        <p:cTn id="28" dur="500"/>
                                        <p:tgtEl>
                                          <p:spTgt spid="13"/>
                                        </p:tgtEl>
                                      </p:cBhvr>
                                    </p:animEffect>
                                  </p:childTnLst>
                                </p:cTn>
                              </p:par>
                            </p:childTnLst>
                          </p:cTn>
                        </p:par>
                        <p:par>
                          <p:cTn id="29" fill="hold">
                            <p:stCondLst>
                              <p:cond delay="3150"/>
                            </p:stCondLst>
                            <p:childTnLst>
                              <p:par>
                                <p:cTn id="30" presetID="12" presetClass="entr" presetSubtype="4" fill="hold" grpId="0" nodeType="afterEffect">
                                  <p:stCondLst>
                                    <p:cond delay="0"/>
                                  </p:stCondLst>
                                  <p:iterate type="lt">
                                    <p:tmPct val="10000"/>
                                  </p:iterate>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p:tgtEl>
                                          <p:spTgt spid="14"/>
                                        </p:tgtEl>
                                        <p:attrNameLst>
                                          <p:attrName>ppt_y</p:attrName>
                                        </p:attrNameLst>
                                      </p:cBhvr>
                                      <p:tavLst>
                                        <p:tav tm="0">
                                          <p:val>
                                            <p:strVal val="#ppt_y+#ppt_h*1.125000"/>
                                          </p:val>
                                        </p:tav>
                                        <p:tav tm="100000">
                                          <p:val>
                                            <p:strVal val="#ppt_y"/>
                                          </p:val>
                                        </p:tav>
                                      </p:tavLst>
                                    </p:anim>
                                    <p:animEffect transition="in" filter="wipe(up)">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27310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大数据技术包括：</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大数据及技术</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数据采集：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ETL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工具负责将分布的、异构数据源中的数据如关系数据、平面数据文件等抽取到临时中间层后进行清洗、转换、集成，最后加载到数据仓库或数据集市中，成为联机分析处理、数据挖掘的基础。</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数据存取：关系数据库、</a:t>
            </a:r>
            <a:r>
              <a:rPr lang="en-US" altLang="zh-CN" sz="2000" b="1" dirty="0">
                <a:solidFill>
                  <a:srgbClr val="2816AA"/>
                </a:solidFill>
                <a:latin typeface="宋体" panose="02010600030101010101" pitchFamily="2" charset="-122"/>
                <a:ea typeface="宋体" panose="02010600030101010101" pitchFamily="2" charset="-122"/>
              </a:rPr>
              <a:t>NOSQL</a:t>
            </a:r>
            <a:r>
              <a:rPr lang="zh-CN" altLang="en-US" sz="2000" b="1" dirty="0">
                <a:solidFill>
                  <a:srgbClr val="2816AA"/>
                </a:solidFill>
                <a:latin typeface="宋体" panose="02010600030101010101" pitchFamily="2" charset="-122"/>
                <a:ea typeface="宋体" panose="02010600030101010101" pitchFamily="2" charset="-122"/>
              </a:rPr>
              <a:t>、</a:t>
            </a:r>
            <a:r>
              <a:rPr lang="en-US" altLang="zh-CN" sz="2000" b="1" dirty="0">
                <a:solidFill>
                  <a:srgbClr val="2816AA"/>
                </a:solidFill>
                <a:latin typeface="宋体" panose="02010600030101010101" pitchFamily="2" charset="-122"/>
                <a:ea typeface="宋体" panose="02010600030101010101" pitchFamily="2" charset="-122"/>
              </a:rPr>
              <a:t>SQL</a:t>
            </a:r>
            <a:r>
              <a:rPr lang="zh-CN" altLang="en-US" sz="2000" b="1" dirty="0">
                <a:solidFill>
                  <a:srgbClr val="2816AA"/>
                </a:solidFill>
                <a:latin typeface="宋体" panose="02010600030101010101" pitchFamily="2" charset="-122"/>
                <a:ea typeface="宋体" panose="02010600030101010101" pitchFamily="2" charset="-122"/>
              </a:rPr>
              <a:t>等；</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基础架构：云存储、分布式文件存储等；</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FF0000"/>
                </a:solidFill>
                <a:latin typeface="宋体" panose="02010600030101010101" pitchFamily="2" charset="-122"/>
                <a:ea typeface="宋体" panose="02010600030101010101" pitchFamily="2" charset="-122"/>
              </a:rPr>
              <a:t>数据处理：自然语言处理；</a:t>
            </a:r>
            <a:endParaRPr lang="en-US" altLang="zh-CN" sz="2000" b="1" dirty="0">
              <a:solidFill>
                <a:srgbClr val="FF0000"/>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FF0000"/>
                </a:solidFill>
                <a:latin typeface="宋体" panose="02010600030101010101" pitchFamily="2" charset="-122"/>
                <a:ea typeface="宋体" panose="02010600030101010101" pitchFamily="2" charset="-122"/>
              </a:rPr>
              <a:t>统计分析：假设检验、显著性检验、差异分析、相关分析、</a:t>
            </a:r>
            <a:r>
              <a:rPr lang="en-US" altLang="zh-CN" sz="2000" b="1" dirty="0">
                <a:solidFill>
                  <a:srgbClr val="FF0000"/>
                </a:solidFill>
                <a:latin typeface="宋体" panose="02010600030101010101" pitchFamily="2" charset="-122"/>
                <a:ea typeface="宋体" panose="02010600030101010101" pitchFamily="2" charset="-122"/>
              </a:rPr>
              <a:t>T</a:t>
            </a:r>
            <a:r>
              <a:rPr lang="zh-CN" altLang="en-US" sz="2000" b="1" dirty="0">
                <a:solidFill>
                  <a:srgbClr val="FF0000"/>
                </a:solidFill>
                <a:latin typeface="宋体" panose="02010600030101010101" pitchFamily="2" charset="-122"/>
                <a:ea typeface="宋体" panose="02010600030101010101" pitchFamily="2" charset="-122"/>
              </a:rPr>
              <a:t>检验、方差分析、卡方分析、偏相关分析、距离分析、回归分析等；</a:t>
            </a:r>
            <a:endParaRPr lang="en-US" altLang="zh-CN" sz="2000" b="1" dirty="0">
              <a:solidFill>
                <a:srgbClr val="FF0000"/>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FF0000"/>
                </a:solidFill>
                <a:latin typeface="宋体" panose="02010600030101010101" pitchFamily="2" charset="-122"/>
                <a:ea typeface="宋体" panose="02010600030101010101" pitchFamily="2" charset="-122"/>
              </a:rPr>
              <a:t>数据挖掘：分类 、估计、预测、相关性分组、聚类等；</a:t>
            </a:r>
            <a:endParaRPr lang="en-US" altLang="zh-CN" sz="2000" b="1" dirty="0">
              <a:solidFill>
                <a:srgbClr val="FF0000"/>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FF0000"/>
                </a:solidFill>
                <a:latin typeface="宋体" panose="02010600030101010101" pitchFamily="2" charset="-122"/>
                <a:ea typeface="宋体" panose="02010600030101010101" pitchFamily="2" charset="-122"/>
              </a:rPr>
              <a:t>模型预测：预测模型、机器学习、建模仿真。</a:t>
            </a:r>
          </a:p>
        </p:txBody>
      </p:sp>
    </p:spTree>
    <p:extLst>
      <p:ext uri="{BB962C8B-B14F-4D97-AF65-F5344CB8AC3E}">
        <p14:creationId xmlns:p14="http://schemas.microsoft.com/office/powerpoint/2010/main" val="714730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27310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大数据使用的技术</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大数据及技术</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371351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1"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大数据有数据采集、存储、计算三层。</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1257300" lvl="2"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数据采集层，以</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App</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Sass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为代表的服务。技术有：</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Linux</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Docker</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KVM</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基础、</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Oracle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基础、</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Redis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以及</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 MapReduce HDFS YARN</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1257300" lvl="2"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数据存储层，比如云存储，相关技术有：</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Hive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Sqoop</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1257300" lvl="2"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数据计算应用层，技术有：</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Flume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分布式、</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Zookeeper</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Kafka</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等，以及大数据实时计算的相关技术有：</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Spark</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Storm</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lvl="1" fontAlgn="base">
              <a:lnSpc>
                <a:spcPct val="150000"/>
              </a:lnSpc>
              <a:spcBef>
                <a:spcPct val="0"/>
              </a:spcBef>
              <a:spcAft>
                <a:spcPct val="0"/>
              </a:spcAft>
            </a:pPr>
            <a:endParaRPr lang="zh-CN" altLang="en-US" sz="2000" b="1" dirty="0">
              <a:solidFill>
                <a:srgbClr val="2816AA"/>
              </a:solidFill>
              <a:latin typeface="宋体" panose="02010600030101010101" pitchFamily="2" charset="-122"/>
              <a:ea typeface="宋体" panose="02010600030101010101" pitchFamily="2" charset="-122"/>
            </a:endParaRPr>
          </a:p>
        </p:txBody>
      </p:sp>
      <p:graphicFrame>
        <p:nvGraphicFramePr>
          <p:cNvPr id="6" name="图示 5">
            <a:extLst>
              <a:ext uri="{FF2B5EF4-FFF2-40B4-BE49-F238E27FC236}">
                <a16:creationId xmlns:a16="http://schemas.microsoft.com/office/drawing/2014/main" id="{21D7E076-107D-402D-AB33-9E86CC3C1B3C}"/>
              </a:ext>
            </a:extLst>
          </p:cNvPr>
          <p:cNvGraphicFramePr/>
          <p:nvPr>
            <p:extLst>
              <p:ext uri="{D42A27DB-BD31-4B8C-83A1-F6EECF244321}">
                <p14:modId xmlns:p14="http://schemas.microsoft.com/office/powerpoint/2010/main" val="2412833643"/>
              </p:ext>
            </p:extLst>
          </p:nvPr>
        </p:nvGraphicFramePr>
        <p:xfrm>
          <a:off x="7583389" y="4562074"/>
          <a:ext cx="3680015" cy="2514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83490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大数据时代存储面临的问题</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大数据及技术</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容量问题，海量数据存储系统也一定要有相应等级的扩展能力。存储系统的扩展一定要简便，可以通过增加模块或磁盘柜来增加容量，甚至不需要停机；</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延迟问题，“大数据”应用还存在实时性的问题；</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安全问题，安全标准和保密性需求；</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成本问题，成本控制是关键问题。控制成本，要让每一台设备都实现更高的“效率”；数据的积累，实现长期的数据保存，持续进行数据一致性检测以及长期高可用的特性；</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灵活性，一个大型的数据存储基础设施一旦开始投入使用，就很难再调整了，因此它必须能够适应各种不同的应用类型和数据场景；</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应用感知，在主流存储系统领域，应用感知技术的使用越来越普遍，它也是改善系统效率和性能的重要手段。</a:t>
            </a:r>
          </a:p>
        </p:txBody>
      </p:sp>
    </p:spTree>
    <p:extLst>
      <p:ext uri="{BB962C8B-B14F-4D97-AF65-F5344CB8AC3E}">
        <p14:creationId xmlns:p14="http://schemas.microsoft.com/office/powerpoint/2010/main" val="30718333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7117</TotalTime>
  <Words>7883</Words>
  <Application>Microsoft Office PowerPoint</Application>
  <PresentationFormat>宽屏</PresentationFormat>
  <Paragraphs>573</Paragraphs>
  <Slides>64</Slides>
  <Notes>37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64</vt:i4>
      </vt:variant>
    </vt:vector>
  </HeadingPairs>
  <TitlesOfParts>
    <vt:vector size="75" baseType="lpstr">
      <vt:lpstr>等线</vt:lpstr>
      <vt:lpstr>等线 Light</vt:lpstr>
      <vt:lpstr>黑体</vt:lpstr>
      <vt:lpstr>宋体</vt:lpstr>
      <vt:lpstr>微软雅黑</vt:lpstr>
      <vt:lpstr>Arial</vt:lpstr>
      <vt:lpstr>Calibri</vt:lpstr>
      <vt:lpstr>consolas</vt:lpstr>
      <vt:lpstr>Times New Roman</vt:lpstr>
      <vt:lpstr>Wingdings</vt:lpstr>
      <vt:lpstr>Office 主题​​</vt:lpstr>
      <vt:lpstr>大数据技术在地学领域应用的探讨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数据库在地学领域应用</vt:lpstr>
      <vt:lpstr>PowerPoint 演示文稿</vt:lpstr>
      <vt:lpstr>PowerPoint 演示文稿</vt:lpstr>
      <vt:lpstr>PowerPoint 演示文稿</vt:lpstr>
      <vt:lpstr>PowerPoint 演示文稿</vt:lpstr>
      <vt:lpstr>数据库在地学领域应用</vt:lpstr>
      <vt:lpstr>数据库在地学领域应用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地震大数据应用探讨</vt:lpstr>
      <vt:lpstr>地震大数据应用探讨</vt:lpstr>
      <vt:lpstr>地震大数据应用探讨</vt:lpstr>
      <vt:lpstr>地震大数据应用探讨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应用软件开发基础</dc:title>
  <dc:creator>geng henggao</dc:creator>
  <cp:lastModifiedBy>xuna</cp:lastModifiedBy>
  <cp:revision>447</cp:revision>
  <dcterms:created xsi:type="dcterms:W3CDTF">2019-03-20T07:16:53Z</dcterms:created>
  <dcterms:modified xsi:type="dcterms:W3CDTF">2020-10-17T09:16:19Z</dcterms:modified>
</cp:coreProperties>
</file>