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200">
                <a:solidFill>
                  <a:srgbClr val="404040"/>
                </a:solidFill>
                <a:highlight>
                  <a:srgbClr val="FCFCFC"/>
                </a:highlight>
              </a:rPr>
              <a:t>PySAL is an open source library of spatial analysis functions written in Python intended to support the development of high level applications.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5800233" y="3807169"/>
            <a:ext cx="591422" cy="14084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rIns="121900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rIns="121900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rIns="121900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895010" y="1321066"/>
            <a:ext cx="10401900" cy="23067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 algn="ctr">
              <a:spcBef>
                <a:spcPts val="0"/>
              </a:spcBef>
              <a:buSzPct val="100000"/>
              <a:defRPr sz="6400"/>
            </a:lvl1pPr>
            <a:lvl2pPr lvl="1" algn="ctr">
              <a:spcBef>
                <a:spcPts val="0"/>
              </a:spcBef>
              <a:buSzPct val="100000"/>
              <a:defRPr sz="6400"/>
            </a:lvl2pPr>
            <a:lvl3pPr lvl="2" algn="ctr">
              <a:spcBef>
                <a:spcPts val="0"/>
              </a:spcBef>
              <a:buSzPct val="100000"/>
              <a:defRPr sz="6400"/>
            </a:lvl3pPr>
            <a:lvl4pPr lvl="3" algn="ctr">
              <a:spcBef>
                <a:spcPts val="0"/>
              </a:spcBef>
              <a:buSzPct val="100000"/>
              <a:defRPr sz="6400"/>
            </a:lvl4pPr>
            <a:lvl5pPr lvl="4" algn="ctr">
              <a:spcBef>
                <a:spcPts val="0"/>
              </a:spcBef>
              <a:buSzPct val="100000"/>
              <a:defRPr sz="6400"/>
            </a:lvl5pPr>
            <a:lvl6pPr lvl="5" algn="ctr">
              <a:spcBef>
                <a:spcPts val="0"/>
              </a:spcBef>
              <a:buSzPct val="100000"/>
              <a:defRPr sz="6400"/>
            </a:lvl6pPr>
            <a:lvl7pPr lvl="6" algn="ctr">
              <a:spcBef>
                <a:spcPts val="0"/>
              </a:spcBef>
              <a:buSzPct val="100000"/>
              <a:defRPr sz="6400"/>
            </a:lvl7pPr>
            <a:lvl8pPr lvl="7" algn="ctr">
              <a:spcBef>
                <a:spcPts val="0"/>
              </a:spcBef>
              <a:buSzPct val="100000"/>
              <a:defRPr sz="6400"/>
            </a:lvl8pPr>
            <a:lvl9pPr lvl="8" algn="ctr">
              <a:spcBef>
                <a:spcPts val="0"/>
              </a:spcBef>
              <a:buSzPct val="100000"/>
              <a:defRPr sz="64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895000" y="4233167"/>
            <a:ext cx="10401900" cy="10569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1320333" y="6241345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15600" y="1673700"/>
            <a:ext cx="11360700" cy="25209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 algn="ctr">
              <a:spcBef>
                <a:spcPts val="0"/>
              </a:spcBef>
              <a:buSzPct val="100000"/>
              <a:defRPr sz="16000"/>
            </a:lvl1pPr>
            <a:lvl2pPr lvl="1" algn="ctr">
              <a:spcBef>
                <a:spcPts val="0"/>
              </a:spcBef>
              <a:buSzPct val="100000"/>
              <a:defRPr sz="16000"/>
            </a:lvl2pPr>
            <a:lvl3pPr lvl="2" algn="ctr">
              <a:spcBef>
                <a:spcPts val="0"/>
              </a:spcBef>
              <a:buSzPct val="100000"/>
              <a:defRPr sz="16000"/>
            </a:lvl3pPr>
            <a:lvl4pPr lvl="3" algn="ctr">
              <a:spcBef>
                <a:spcPts val="0"/>
              </a:spcBef>
              <a:buSzPct val="100000"/>
              <a:defRPr sz="16000"/>
            </a:lvl4pPr>
            <a:lvl5pPr lvl="4" algn="ctr">
              <a:spcBef>
                <a:spcPts val="0"/>
              </a:spcBef>
              <a:buSzPct val="100000"/>
              <a:defRPr sz="16000"/>
            </a:lvl5pPr>
            <a:lvl6pPr lvl="5" algn="ctr">
              <a:spcBef>
                <a:spcPts val="0"/>
              </a:spcBef>
              <a:buSzPct val="100000"/>
              <a:defRPr sz="16000"/>
            </a:lvl6pPr>
            <a:lvl7pPr lvl="6" algn="ctr">
              <a:spcBef>
                <a:spcPts val="0"/>
              </a:spcBef>
              <a:buSzPct val="100000"/>
              <a:defRPr sz="16000"/>
            </a:lvl7pPr>
            <a:lvl8pPr lvl="7" algn="ctr">
              <a:spcBef>
                <a:spcPts val="0"/>
              </a:spcBef>
              <a:buSzPct val="100000"/>
              <a:defRPr sz="16000"/>
            </a:lvl8pPr>
            <a:lvl9pPr lvl="8" algn="ctr">
              <a:spcBef>
                <a:spcPts val="0"/>
              </a:spcBef>
              <a:buSzPct val="100000"/>
              <a:defRPr sz="16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15600" y="4304566"/>
            <a:ext cx="11360700" cy="17343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11320333" y="6241345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11320333" y="6241345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标题和内容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95000" y="2855000"/>
            <a:ext cx="10469700" cy="11481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11320333" y="6241345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11320333" y="6241345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11320333" y="6241345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1320333" y="6241345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11320333" y="6241345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53666" y="701800"/>
            <a:ext cx="8302800" cy="54543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11320333" y="6241345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354000" y="1441866"/>
            <a:ext cx="5393700" cy="22803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 algn="ctr">
              <a:spcBef>
                <a:spcPts val="0"/>
              </a:spcBef>
              <a:buSzPct val="100000"/>
              <a:defRPr sz="5600"/>
            </a:lvl1pPr>
            <a:lvl2pPr lvl="1" algn="ctr">
              <a:spcBef>
                <a:spcPts val="0"/>
              </a:spcBef>
              <a:buSzPct val="100000"/>
              <a:defRPr sz="5600"/>
            </a:lvl2pPr>
            <a:lvl3pPr lvl="2" algn="ctr">
              <a:spcBef>
                <a:spcPts val="0"/>
              </a:spcBef>
              <a:buSzPct val="100000"/>
              <a:defRPr sz="5600"/>
            </a:lvl3pPr>
            <a:lvl4pPr lvl="3" algn="ctr">
              <a:spcBef>
                <a:spcPts val="0"/>
              </a:spcBef>
              <a:buSzPct val="100000"/>
              <a:defRPr sz="5600"/>
            </a:lvl4pPr>
            <a:lvl5pPr lvl="4" algn="ctr">
              <a:spcBef>
                <a:spcPts val="0"/>
              </a:spcBef>
              <a:buSzPct val="100000"/>
              <a:defRPr sz="5600"/>
            </a:lvl5pPr>
            <a:lvl6pPr lvl="5" algn="ctr">
              <a:spcBef>
                <a:spcPts val="0"/>
              </a:spcBef>
              <a:buSzPct val="100000"/>
              <a:defRPr sz="5600"/>
            </a:lvl6pPr>
            <a:lvl7pPr lvl="6" algn="ctr">
              <a:spcBef>
                <a:spcPts val="0"/>
              </a:spcBef>
              <a:buSzPct val="100000"/>
              <a:defRPr sz="5600"/>
            </a:lvl7pPr>
            <a:lvl8pPr lvl="7" algn="ctr">
              <a:spcBef>
                <a:spcPts val="0"/>
              </a:spcBef>
              <a:buSzPct val="100000"/>
              <a:defRPr sz="5600"/>
            </a:lvl8pPr>
            <a:lvl9pPr lvl="8" algn="ctr">
              <a:spcBef>
                <a:spcPts val="0"/>
              </a:spcBef>
              <a:buSzPct val="100000"/>
              <a:defRPr sz="56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354000" y="3793601"/>
            <a:ext cx="5393700" cy="17940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11320333" y="6241345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415600" y="5640766"/>
            <a:ext cx="7998300" cy="8067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11320333" y="6241345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SzPct val="100000"/>
              <a:buFont typeface="Average"/>
              <a:defRPr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SzPct val="100000"/>
              <a:buFont typeface="Average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SzPct val="100000"/>
              <a:buFont typeface="Average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SzPct val="100000"/>
              <a:buFont typeface="Average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SzPct val="100000"/>
              <a:buFont typeface="Average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SzPct val="100000"/>
              <a:buFont typeface="Average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SzPct val="100000"/>
              <a:buFont typeface="Average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SzPct val="100000"/>
              <a:buFont typeface="Average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SzPct val="100000"/>
              <a:buFont typeface="Average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1320333" y="624134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Relationship Id="rId4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7.png"/><Relationship Id="rId4" Type="http://schemas.openxmlformats.org/officeDocument/2006/relationships/image" Target="../media/image0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python.org/2/library/urllib2.html#module-urllib2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car2go.com/api/v2.1/vehicles?loc=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895010" y="1321066"/>
            <a:ext cx="10401900" cy="2306700"/>
          </a:xfrm>
          <a:prstGeom prst="rect">
            <a:avLst/>
          </a:prstGeom>
        </p:spPr>
        <p:txBody>
          <a:bodyPr anchorCtr="0" anchor="b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Technology Review</a:t>
            </a: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895000" y="4233167"/>
            <a:ext cx="10401900" cy="10569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Car2Know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Using ArcGIS/Arcpy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2. Merge the Car2Go dataset with the Census Block: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		 Intersect 2 datasets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    Distribute the cars to the blocks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Using ArcGIS/Arcpy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3. Analyze the data: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		 Count the cars in per block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    Get the influx and outflux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Output the data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How</a:t>
            </a: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Arcpy works</a:t>
            </a:r>
          </a:p>
        </p:txBody>
      </p:sp>
      <p:pic>
        <p:nvPicPr>
          <p:cNvPr id="131" name="Shape 1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499326"/>
            <a:ext cx="7066800" cy="475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 rotWithShape="1">
          <a:blip r:embed="rId4">
            <a:alphaModFix/>
          </a:blip>
          <a:srcRect b="0" l="0" r="30983" t="0"/>
          <a:stretch/>
        </p:blipFill>
        <p:spPr>
          <a:xfrm>
            <a:off x="4287012" y="2790216"/>
            <a:ext cx="7066800" cy="20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How</a:t>
            </a: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Arcpy works</a:t>
            </a:r>
          </a:p>
        </p:txBody>
      </p:sp>
      <p:pic>
        <p:nvPicPr>
          <p:cNvPr id="138" name="Shape 1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367" y="1566898"/>
            <a:ext cx="6429300" cy="37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1310" y="3019733"/>
            <a:ext cx="6429300" cy="34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How Arcpy works</a:t>
            </a: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10239375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3894575"/>
            <a:ext cx="735330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 rotWithShape="1">
          <a:blip r:embed="rId5">
            <a:alphaModFix/>
          </a:blip>
          <a:srcRect b="0" l="18963" r="15105" t="23939"/>
          <a:stretch/>
        </p:blipFill>
        <p:spPr>
          <a:xfrm>
            <a:off x="5646198" y="3016250"/>
            <a:ext cx="3458453" cy="3437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Assessment of Arcpy 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Appeal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--strong spatial analysis ability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--good visualization of each step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Drawbacks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--the code is complicated (many setting values)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--</a:t>
            </a:r>
            <a:r>
              <a:rPr lang="en-US"/>
              <a:t>has to be performed in ArcMap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/>
              <a:t>Data </a:t>
            </a:r>
            <a:r>
              <a:rPr lang="en-US" sz="4800">
                <a:solidFill>
                  <a:srgbClr val="FFFFFF"/>
                </a:solidFill>
              </a:rPr>
              <a:t>visualization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-US" sz="3600"/>
              <a:t>matplotlib basemap toolkit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Appeal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a library for plotting 2D data on maps in Python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transform coordinates to map projections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read shapefile attribute format (.dbf) file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Drawbacks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how to load ArcGIS data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77275" y="1621125"/>
            <a:ext cx="10515600" cy="43512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from </a:t>
            </a:r>
            <a:r>
              <a:rPr i="1" lang="en-US">
                <a:solidFill>
                  <a:srgbClr val="FFFF00"/>
                </a:solidFill>
              </a:rPr>
              <a:t>mpl_toolkits.basemap</a:t>
            </a:r>
            <a:r>
              <a:rPr lang="en-US"/>
              <a:t> import </a:t>
            </a:r>
            <a:r>
              <a:rPr i="1" lang="en-US">
                <a:solidFill>
                  <a:srgbClr val="FFFF00"/>
                </a:solidFill>
              </a:rPr>
              <a:t>Basemap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F9F9F9"/>
                </a:solidFill>
              </a:rPr>
              <a:t>…..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00FF00"/>
                </a:solidFill>
              </a:rPr>
              <a:t>arcgisimage</a:t>
            </a:r>
            <a:r>
              <a:rPr lang="en-US" sz="2400">
                <a:solidFill>
                  <a:srgbClr val="F9F9F9"/>
                </a:solidFill>
              </a:rPr>
              <a:t>(server='url', service=' ', xpixels=400, ypixels=None, dpi=96, verbose=False, **kwargs)</a:t>
            </a:r>
          </a:p>
          <a:p>
            <a:pPr lvl="0" rtl="0">
              <a:spcBef>
                <a:spcPts val="0"/>
              </a:spcBef>
              <a:buNone/>
            </a:pPr>
            <a:br>
              <a:rPr lang="en-US" sz="2400">
                <a:solidFill>
                  <a:srgbClr val="FFFF00"/>
                </a:solidFill>
              </a:rPr>
            </a:br>
            <a:r>
              <a:rPr lang="en-US" sz="2400">
                <a:solidFill>
                  <a:srgbClr val="F9F9F9"/>
                </a:solidFill>
              </a:rPr>
              <a:t>Retrieve an image using the ArcGIS Server REST API and display it on the map.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9F9F9"/>
              </a:solidFill>
            </a:endParaRPr>
          </a:p>
          <a:p>
            <a:pPr indent="0" lvl="0" marL="17780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>
              <a:solidFill>
                <a:srgbClr val="FFFF00"/>
              </a:solidFill>
            </a:endParaRP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675" y="443025"/>
            <a:ext cx="3459400" cy="25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267800" y="-69875"/>
            <a:ext cx="10106400" cy="23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4400">
                <a:solidFill>
                  <a:schemeClr val="dk1"/>
                </a:solidFill>
              </a:rPr>
              <a:t>matplotlib basemap toolkit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lang="en-US"/>
              <a:t>PySAL	 </a:t>
            </a:r>
            <a:r>
              <a:rPr lang="en-US" sz="3000"/>
              <a:t>Python Spatial Analysis Library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import </a:t>
            </a:r>
            <a:r>
              <a:rPr i="1" lang="en-US">
                <a:solidFill>
                  <a:srgbClr val="FFFF00"/>
                </a:solidFill>
              </a:rPr>
              <a:t>pysal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spatial analysis functions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spatial weights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spatial autocorrelation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3925" y="3279985"/>
            <a:ext cx="3686524" cy="269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4024" y="2027948"/>
            <a:ext cx="2959901" cy="39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653666" y="701800"/>
            <a:ext cx="8302800" cy="54543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Urllib2 Package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Background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The </a:t>
            </a:r>
            <a:r>
              <a:rPr lang="en-US">
                <a:hlinkClick r:id="rId3"/>
              </a:rPr>
              <a:t>urllib2</a:t>
            </a:r>
            <a:r>
              <a:rPr lang="en-US"/>
              <a:t> module defines functions and classes which help in opening URLs (mostly HTTP) from car2go’s api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Using Request, urlopen function to fetch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Storing the data in a txt file named the data’s date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Using urllib2 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urllib2.Request: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rgbClr val="FFFFFF"/>
                </a:solidFill>
              </a:rPr>
              <a:t>request = Request("</a:t>
            </a:r>
            <a:r>
              <a:rPr lang="en-US" sz="2800" u="sng">
                <a:solidFill>
                  <a:schemeClr val="hlink"/>
                </a:solidFill>
                <a:hlinkClick r:id="rId3"/>
              </a:rPr>
              <a:t>http://www.car2go.com/api/v2.1/vehicles?loc=</a:t>
            </a:r>
            <a:r>
              <a:rPr lang="en-US" sz="2800">
                <a:solidFill>
                  <a:srgbClr val="FFFFFF"/>
                </a:solidFill>
              </a:rPr>
              <a:t>" + city + "&amp;oauth_consumer_key=" key "&amp;format=json")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urllib2.</a:t>
            </a:r>
            <a:r>
              <a:rPr lang="en-US">
                <a:solidFill>
                  <a:srgbClr val="FFFFFF"/>
                </a:solidFill>
              </a:rPr>
              <a:t>urlopen</a:t>
            </a:r>
            <a:r>
              <a:rPr lang="en-US"/>
              <a:t>: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rgbClr val="FFFFFF"/>
                </a:solidFill>
              </a:rPr>
              <a:t>response = urlopen(request)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rgbClr val="FFFFFF"/>
                </a:solidFill>
              </a:rPr>
              <a:t>return response.read()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54000" y="1441866"/>
            <a:ext cx="5393700" cy="2280300"/>
          </a:xfrm>
          <a:prstGeom prst="rect">
            <a:avLst/>
          </a:prstGeom>
        </p:spPr>
        <p:txBody>
          <a:bodyPr anchorCtr="0" anchor="b" bIns="121900" lIns="121900" rIns="121900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Request Results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354000" y="3793601"/>
            <a:ext cx="5393700" cy="17940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Store the data in txt file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7452"/>
            <a:ext cx="12192002" cy="5203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Assessment of urllib2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indent="-2286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Appeal</a:t>
            </a:r>
          </a:p>
          <a:p>
            <a:pPr indent="-2286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--Very easy to use and store the data</a:t>
            </a:r>
          </a:p>
          <a:p>
            <a:pPr indent="-2286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--Could request with high frequency: twice per minute</a:t>
            </a:r>
          </a:p>
          <a:p>
            <a:pPr indent="-2286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Drawbacks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--Have to run all the time to request the data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53666" y="701800"/>
            <a:ext cx="8302800" cy="54543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Arcpy Package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access to ArcGIS data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geographic data analysis, data conversion and map automation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Using ArcGIS/Arcpy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Import Car2Go data into ArcMap: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	Transform the projection system into ‘GSC North American 1983’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	Clip the map size to a proper range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