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1" r:id="rId3"/>
    <p:sldId id="257" r:id="rId4"/>
    <p:sldId id="258" r:id="rId5"/>
    <p:sldId id="261" r:id="rId6"/>
    <p:sldId id="264" r:id="rId7"/>
    <p:sldId id="265" r:id="rId8"/>
    <p:sldId id="266" r:id="rId9"/>
    <p:sldId id="282"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CB697-E250-454D-B2E4-630C4DE16E90}" type="datetimeFigureOut">
              <a:rPr lang="en-US" smtClean="0"/>
              <a:t>11/28/16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3310D-8ED1-B74A-948D-E17CB27DCABC}" type="slidenum">
              <a:rPr lang="en-US" smtClean="0"/>
              <a:t>‹#›</a:t>
            </a:fld>
            <a:endParaRPr lang="en-US"/>
          </a:p>
        </p:txBody>
      </p:sp>
    </p:spTree>
    <p:extLst>
      <p:ext uri="{BB962C8B-B14F-4D97-AF65-F5344CB8AC3E}">
        <p14:creationId xmlns:p14="http://schemas.microsoft.com/office/powerpoint/2010/main" val="13522243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8" name="Shape 1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0" name="Shape 15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4" name="Shape 1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1511CC-DAC4-EB4F-8097-4B028E25FF6D}"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36266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511CC-DAC4-EB4F-8097-4B028E25FF6D}"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167736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511CC-DAC4-EB4F-8097-4B028E25FF6D}"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56071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701800"/>
            <a:ext cx="6227100" cy="5454300"/>
          </a:xfrm>
          <a:prstGeom prst="rect">
            <a:avLst/>
          </a:prstGeom>
        </p:spPr>
        <p:txBody>
          <a:bodyPr lIns="121900" tIns="121900" rIns="121900" bIns="121900" anchor="ctr" anchorCtr="0"/>
          <a:lstStyle>
            <a:lvl1pPr lvl="0">
              <a:spcBef>
                <a:spcPts val="0"/>
              </a:spcBef>
              <a:buClr>
                <a:schemeClr val="lt1"/>
              </a:buClr>
              <a:buSzPct val="100000"/>
              <a:defRPr sz="6400">
                <a:solidFill>
                  <a:schemeClr val="lt1"/>
                </a:solidFill>
              </a:defRPr>
            </a:lvl1pPr>
            <a:lvl2pPr lvl="1">
              <a:spcBef>
                <a:spcPts val="0"/>
              </a:spcBef>
              <a:buClr>
                <a:schemeClr val="lt1"/>
              </a:buClr>
              <a:buSzPct val="100000"/>
              <a:defRPr sz="6400">
                <a:solidFill>
                  <a:schemeClr val="lt1"/>
                </a:solidFill>
              </a:defRPr>
            </a:lvl2pPr>
            <a:lvl3pPr lvl="2">
              <a:spcBef>
                <a:spcPts val="0"/>
              </a:spcBef>
              <a:buClr>
                <a:schemeClr val="lt1"/>
              </a:buClr>
              <a:buSzPct val="100000"/>
              <a:defRPr sz="6400">
                <a:solidFill>
                  <a:schemeClr val="lt1"/>
                </a:solidFill>
              </a:defRPr>
            </a:lvl3pPr>
            <a:lvl4pPr lvl="3">
              <a:spcBef>
                <a:spcPts val="0"/>
              </a:spcBef>
              <a:buClr>
                <a:schemeClr val="lt1"/>
              </a:buClr>
              <a:buSzPct val="100000"/>
              <a:defRPr sz="6400">
                <a:solidFill>
                  <a:schemeClr val="lt1"/>
                </a:solidFill>
              </a:defRPr>
            </a:lvl4pPr>
            <a:lvl5pPr lvl="4">
              <a:spcBef>
                <a:spcPts val="0"/>
              </a:spcBef>
              <a:buClr>
                <a:schemeClr val="lt1"/>
              </a:buClr>
              <a:buSzPct val="100000"/>
              <a:defRPr sz="6400">
                <a:solidFill>
                  <a:schemeClr val="lt1"/>
                </a:solidFill>
              </a:defRPr>
            </a:lvl5pPr>
            <a:lvl6pPr lvl="5">
              <a:spcBef>
                <a:spcPts val="0"/>
              </a:spcBef>
              <a:buClr>
                <a:schemeClr val="lt1"/>
              </a:buClr>
              <a:buSzPct val="100000"/>
              <a:defRPr sz="6400">
                <a:solidFill>
                  <a:schemeClr val="lt1"/>
                </a:solidFill>
              </a:defRPr>
            </a:lvl6pPr>
            <a:lvl7pPr lvl="6">
              <a:spcBef>
                <a:spcPts val="0"/>
              </a:spcBef>
              <a:buClr>
                <a:schemeClr val="lt1"/>
              </a:buClr>
              <a:buSzPct val="100000"/>
              <a:defRPr sz="6400">
                <a:solidFill>
                  <a:schemeClr val="lt1"/>
                </a:solidFill>
              </a:defRPr>
            </a:lvl7pPr>
            <a:lvl8pPr lvl="7">
              <a:spcBef>
                <a:spcPts val="0"/>
              </a:spcBef>
              <a:buClr>
                <a:schemeClr val="lt1"/>
              </a:buClr>
              <a:buSzPct val="100000"/>
              <a:defRPr sz="6400">
                <a:solidFill>
                  <a:schemeClr val="lt1"/>
                </a:solidFill>
              </a:defRPr>
            </a:lvl8pPr>
            <a:lvl9pPr lvl="8">
              <a:spcBef>
                <a:spcPts val="0"/>
              </a:spcBef>
              <a:buClr>
                <a:schemeClr val="lt1"/>
              </a:buClr>
              <a:buSzPct val="100000"/>
              <a:defRPr sz="6400">
                <a:solidFill>
                  <a:schemeClr val="lt1"/>
                </a:solidFill>
              </a:defRPr>
            </a:lvl9pPr>
          </a:lstStyle>
          <a:p>
            <a:endParaRPr/>
          </a:p>
        </p:txBody>
      </p:sp>
      <p:sp>
        <p:nvSpPr>
          <p:cNvPr id="38" name="Shape 38"/>
          <p:cNvSpPr txBox="1">
            <a:spLocks noGrp="1"/>
          </p:cNvSpPr>
          <p:nvPr>
            <p:ph type="sldNum" idx="12"/>
          </p:nvPr>
        </p:nvSpPr>
        <p:spPr>
          <a:xfrm>
            <a:off x="8490250" y="6241345"/>
            <a:ext cx="548775"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extLst>
      <p:ext uri="{BB962C8B-B14F-4D97-AF65-F5344CB8AC3E}">
        <p14:creationId xmlns:p14="http://schemas.microsoft.com/office/powerpoint/2010/main" val="373156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525"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525" cy="45552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6241345"/>
            <a:ext cx="548775"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extLst>
      <p:ext uri="{BB962C8B-B14F-4D97-AF65-F5344CB8AC3E}">
        <p14:creationId xmlns:p14="http://schemas.microsoft.com/office/powerpoint/2010/main" val="378087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511CC-DAC4-EB4F-8097-4B028E25FF6D}"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157772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511CC-DAC4-EB4F-8097-4B028E25FF6D}"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124817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1511CC-DAC4-EB4F-8097-4B028E25FF6D}"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387981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1511CC-DAC4-EB4F-8097-4B028E25FF6D}"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406966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1511CC-DAC4-EB4F-8097-4B028E25FF6D}"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120613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511CC-DAC4-EB4F-8097-4B028E25FF6D}"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213261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511CC-DAC4-EB4F-8097-4B028E25FF6D}"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183176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511CC-DAC4-EB4F-8097-4B028E25FF6D}"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A8703-3DCB-714F-BDCA-11F77896B811}" type="slidenum">
              <a:rPr lang="en-US" smtClean="0"/>
              <a:t>‹#›</a:t>
            </a:fld>
            <a:endParaRPr lang="en-US"/>
          </a:p>
        </p:txBody>
      </p:sp>
    </p:spTree>
    <p:extLst>
      <p:ext uri="{BB962C8B-B14F-4D97-AF65-F5344CB8AC3E}">
        <p14:creationId xmlns:p14="http://schemas.microsoft.com/office/powerpoint/2010/main" val="20071796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511CC-DAC4-EB4F-8097-4B028E25FF6D}" type="datetimeFigureOut">
              <a:rPr lang="en-US" smtClean="0"/>
              <a:t>11/28/16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A8703-3DCB-714F-BDCA-11F77896B811}" type="slidenum">
              <a:rPr lang="en-US" smtClean="0"/>
              <a:t>‹#›</a:t>
            </a:fld>
            <a:endParaRPr lang="en-US"/>
          </a:p>
        </p:txBody>
      </p:sp>
    </p:spTree>
    <p:extLst>
      <p:ext uri="{BB962C8B-B14F-4D97-AF65-F5344CB8AC3E}">
        <p14:creationId xmlns:p14="http://schemas.microsoft.com/office/powerpoint/2010/main" val="96358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python.org/2/library/urllib2.html%23module-urllib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ar2go.com/api/v2.1/vehicles?lo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1900" y="3556331"/>
            <a:ext cx="4140200" cy="3479800"/>
          </a:xfrm>
          <a:prstGeom prst="rect">
            <a:avLst/>
          </a:prstGeom>
        </p:spPr>
      </p:pic>
      <p:sp>
        <p:nvSpPr>
          <p:cNvPr id="9" name="Cloud Callout 8"/>
          <p:cNvSpPr/>
          <p:nvPr/>
        </p:nvSpPr>
        <p:spPr>
          <a:xfrm>
            <a:off x="1978504" y="1564112"/>
            <a:ext cx="5200315" cy="2191361"/>
          </a:xfrm>
          <a:prstGeom prst="cloudCallou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1606" y="0"/>
            <a:ext cx="7772400" cy="1470025"/>
          </a:xfrm>
        </p:spPr>
        <p:txBody>
          <a:bodyPr>
            <a:normAutofit/>
          </a:bodyPr>
          <a:lstStyle/>
          <a:p>
            <a:r>
              <a:rPr lang="en-US" sz="6000" dirty="0" smtClean="0">
                <a:latin typeface="Adobe Garamond Pro"/>
                <a:cs typeface="Adobe Garamond Pro"/>
              </a:rPr>
              <a:t>Car2know</a:t>
            </a:r>
            <a:endParaRPr lang="en-US" sz="6000" dirty="0">
              <a:latin typeface="Adobe Garamond Pro"/>
              <a:cs typeface="Adobe Garamond Pro"/>
            </a:endParaRPr>
          </a:p>
        </p:txBody>
      </p:sp>
      <p:pic>
        <p:nvPicPr>
          <p:cNvPr id="5" name="Picture 4"/>
          <p:cNvPicPr>
            <a:picLocks noChangeAspect="1"/>
          </p:cNvPicPr>
          <p:nvPr/>
        </p:nvPicPr>
        <p:blipFill rotWithShape="1">
          <a:blip r:embed="rId3"/>
          <a:srcRect l="28947" t="16397" r="29311" b="15587"/>
          <a:stretch/>
        </p:blipFill>
        <p:spPr>
          <a:xfrm>
            <a:off x="81325" y="2011028"/>
            <a:ext cx="1091630" cy="1107450"/>
          </a:xfrm>
          <a:prstGeom prst="rect">
            <a:avLst/>
          </a:prstGeom>
        </p:spPr>
      </p:pic>
      <p:pic>
        <p:nvPicPr>
          <p:cNvPr id="6" name="Picture 5"/>
          <p:cNvPicPr>
            <a:picLocks noChangeAspect="1"/>
          </p:cNvPicPr>
          <p:nvPr/>
        </p:nvPicPr>
        <p:blipFill>
          <a:blip r:embed="rId4"/>
          <a:stretch>
            <a:fillRect/>
          </a:stretch>
        </p:blipFill>
        <p:spPr>
          <a:xfrm>
            <a:off x="7700511" y="1564112"/>
            <a:ext cx="1554366" cy="1554366"/>
          </a:xfrm>
          <a:prstGeom prst="rect">
            <a:avLst/>
          </a:prstGeom>
        </p:spPr>
      </p:pic>
      <p:pic>
        <p:nvPicPr>
          <p:cNvPr id="7" name="Picture 6"/>
          <p:cNvPicPr>
            <a:picLocks noChangeAspect="1"/>
          </p:cNvPicPr>
          <p:nvPr/>
        </p:nvPicPr>
        <p:blipFill>
          <a:blip r:embed="rId5"/>
          <a:stretch>
            <a:fillRect/>
          </a:stretch>
        </p:blipFill>
        <p:spPr>
          <a:xfrm>
            <a:off x="6989344" y="2612172"/>
            <a:ext cx="1218531" cy="1218531"/>
          </a:xfrm>
          <a:prstGeom prst="rect">
            <a:avLst/>
          </a:prstGeom>
        </p:spPr>
      </p:pic>
      <p:pic>
        <p:nvPicPr>
          <p:cNvPr id="8" name="Picture 7"/>
          <p:cNvPicPr>
            <a:picLocks noChangeAspect="1"/>
          </p:cNvPicPr>
          <p:nvPr/>
        </p:nvPicPr>
        <p:blipFill rotWithShape="1">
          <a:blip r:embed="rId6"/>
          <a:srcRect b="26571"/>
          <a:stretch/>
        </p:blipFill>
        <p:spPr>
          <a:xfrm>
            <a:off x="656168" y="2714228"/>
            <a:ext cx="1778431" cy="937856"/>
          </a:xfrm>
          <a:prstGeom prst="rect">
            <a:avLst/>
          </a:prstGeom>
        </p:spPr>
      </p:pic>
    </p:spTree>
    <p:extLst>
      <p:ext uri="{BB962C8B-B14F-4D97-AF65-F5344CB8AC3E}">
        <p14:creationId xmlns:p14="http://schemas.microsoft.com/office/powerpoint/2010/main" val="2459278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593366"/>
            <a:ext cx="8520525" cy="763500"/>
          </a:xfrm>
          <a:prstGeom prst="rect">
            <a:avLst/>
          </a:prstGeom>
        </p:spPr>
        <p:txBody>
          <a:bodyPr lIns="121900" tIns="121900" rIns="121900" bIns="121900" anchor="t" anchorCtr="0">
            <a:noAutofit/>
          </a:bodyPr>
          <a:lstStyle/>
          <a:p>
            <a:pPr lvl="0" rtl="0">
              <a:lnSpc>
                <a:spcPct val="90000"/>
              </a:lnSpc>
              <a:spcBef>
                <a:spcPts val="0"/>
              </a:spcBef>
              <a:buClr>
                <a:schemeClr val="dk1"/>
              </a:buClr>
              <a:buSzPct val="25000"/>
              <a:buFont typeface="Arial"/>
              <a:buNone/>
            </a:pPr>
            <a:r>
              <a:rPr lang="en-US" sz="4400">
                <a:latin typeface="Arial"/>
                <a:ea typeface="Arial"/>
                <a:cs typeface="Arial"/>
                <a:sym typeface="Arial"/>
              </a:rPr>
              <a:t>Assessment of urllib2</a:t>
            </a:r>
          </a:p>
          <a:p>
            <a:pPr lvl="0" rtl="0">
              <a:spcBef>
                <a:spcPts val="0"/>
              </a:spcBef>
              <a:buNone/>
            </a:pPr>
            <a:endParaRPr/>
          </a:p>
        </p:txBody>
      </p:sp>
      <p:sp>
        <p:nvSpPr>
          <p:cNvPr id="96" name="Shape 96"/>
          <p:cNvSpPr txBox="1">
            <a:spLocks noGrp="1"/>
          </p:cNvSpPr>
          <p:nvPr>
            <p:ph type="body" idx="1"/>
          </p:nvPr>
        </p:nvSpPr>
        <p:spPr>
          <a:xfrm>
            <a:off x="311700" y="1536633"/>
            <a:ext cx="8520525" cy="4555200"/>
          </a:xfrm>
          <a:prstGeom prst="rect">
            <a:avLst/>
          </a:prstGeom>
        </p:spPr>
        <p:txBody>
          <a:bodyPr lIns="121900" tIns="121900" rIns="121900" bIns="121900" anchor="t" anchorCtr="0">
            <a:noAutofit/>
          </a:bodyPr>
          <a:lstStyle/>
          <a:p>
            <a:pPr marL="228600" lvl="0" indent="-228600" rtl="0">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Appeal</a:t>
            </a:r>
          </a:p>
          <a:p>
            <a:pPr marL="228600" lvl="0" indent="-228600" rtl="0">
              <a:lnSpc>
                <a:spcPct val="90000"/>
              </a:lnSpc>
              <a:spcBef>
                <a:spcPts val="1000"/>
              </a:spcBef>
              <a:spcAft>
                <a:spcPts val="0"/>
              </a:spcAft>
              <a:buClr>
                <a:schemeClr val="dk1"/>
              </a:buClr>
              <a:buSzPct val="100000"/>
              <a:buFont typeface="Arial"/>
              <a:buNone/>
            </a:pPr>
            <a:r>
              <a:rPr lang="en-US" sz="2800">
                <a:solidFill>
                  <a:schemeClr val="dk1"/>
                </a:solidFill>
                <a:latin typeface="Arial"/>
                <a:ea typeface="Arial"/>
                <a:cs typeface="Arial"/>
                <a:sym typeface="Arial"/>
              </a:rPr>
              <a:t>--Very easy to use and store the data</a:t>
            </a:r>
          </a:p>
          <a:p>
            <a:pPr marL="228600" lvl="0" indent="-228600" rtl="0">
              <a:lnSpc>
                <a:spcPct val="90000"/>
              </a:lnSpc>
              <a:spcBef>
                <a:spcPts val="1000"/>
              </a:spcBef>
              <a:spcAft>
                <a:spcPts val="0"/>
              </a:spcAft>
              <a:buClr>
                <a:schemeClr val="dk1"/>
              </a:buClr>
              <a:buSzPct val="100000"/>
              <a:buFont typeface="Arial"/>
              <a:buNone/>
            </a:pPr>
            <a:r>
              <a:rPr lang="en-US" sz="2800">
                <a:solidFill>
                  <a:schemeClr val="dk1"/>
                </a:solidFill>
                <a:latin typeface="Arial"/>
                <a:ea typeface="Arial"/>
                <a:cs typeface="Arial"/>
                <a:sym typeface="Arial"/>
              </a:rPr>
              <a:t>--Could request with high frequency: twice per minute</a:t>
            </a:r>
          </a:p>
          <a:p>
            <a:pPr marL="228600" lvl="0" indent="-228600" rtl="0">
              <a:lnSpc>
                <a:spcPct val="90000"/>
              </a:lnSpc>
              <a:spcBef>
                <a:spcPts val="1000"/>
              </a:spcBef>
              <a:spcAft>
                <a:spcPts val="0"/>
              </a:spcAft>
              <a:buClr>
                <a:schemeClr val="dk1"/>
              </a:buClr>
              <a:buSzPct val="100000"/>
              <a:buFont typeface="Arial"/>
              <a:buNone/>
            </a:pPr>
            <a:endParaRPr sz="2800">
              <a:solidFill>
                <a:schemeClr val="dk1"/>
              </a:solidFill>
              <a:latin typeface="Arial"/>
              <a:ea typeface="Arial"/>
              <a:cs typeface="Arial"/>
              <a:sym typeface="Arial"/>
            </a:endParaRPr>
          </a:p>
          <a:p>
            <a:pPr marL="228600" lvl="0" indent="-228600" rtl="0">
              <a:lnSpc>
                <a:spcPct val="90000"/>
              </a:lnSpc>
              <a:spcBef>
                <a:spcPts val="1000"/>
              </a:spcBef>
              <a:spcAft>
                <a:spcPts val="0"/>
              </a:spcAft>
              <a:buClr>
                <a:schemeClr val="dk1"/>
              </a:buClr>
              <a:buSzPct val="100000"/>
              <a:buFont typeface="Arial"/>
              <a:buChar char="•"/>
            </a:pPr>
            <a:r>
              <a:rPr lang="en-US" sz="2800">
                <a:solidFill>
                  <a:schemeClr val="dk1"/>
                </a:solidFill>
                <a:latin typeface="Arial"/>
                <a:ea typeface="Arial"/>
                <a:cs typeface="Arial"/>
                <a:sym typeface="Arial"/>
              </a:rPr>
              <a:t>Drawbacks</a:t>
            </a:r>
          </a:p>
          <a:p>
            <a:pPr lvl="0" rtl="0">
              <a:lnSpc>
                <a:spcPct val="90000"/>
              </a:lnSpc>
              <a:spcBef>
                <a:spcPts val="1000"/>
              </a:spcBef>
              <a:spcAft>
                <a:spcPts val="0"/>
              </a:spcAft>
              <a:buNone/>
            </a:pPr>
            <a:r>
              <a:rPr lang="en-US" sz="2800">
                <a:solidFill>
                  <a:schemeClr val="dk1"/>
                </a:solidFill>
                <a:latin typeface="Arial"/>
                <a:ea typeface="Arial"/>
                <a:cs typeface="Arial"/>
                <a:sym typeface="Arial"/>
              </a:rPr>
              <a:t>  --Have to run all the time to request the data</a:t>
            </a:r>
          </a:p>
          <a:p>
            <a:pPr lvl="0" rtl="0">
              <a:lnSpc>
                <a:spcPct val="90000"/>
              </a:lnSpc>
              <a:spcBef>
                <a:spcPts val="1000"/>
              </a:spcBef>
              <a:spcAft>
                <a:spcPts val="0"/>
              </a:spcAft>
              <a:buClr>
                <a:schemeClr val="dk1"/>
              </a:buClr>
              <a:buSzPct val="25000"/>
              <a:buFont typeface="Arial"/>
              <a:buNone/>
            </a:pPr>
            <a:r>
              <a:rPr lang="en-US" sz="2800">
                <a:solidFill>
                  <a:schemeClr val="dk1"/>
                </a:solidFill>
                <a:latin typeface="Arial"/>
                <a:ea typeface="Arial"/>
                <a:cs typeface="Arial"/>
                <a:sym typeface="Arial"/>
              </a:rPr>
              <a:t>   </a:t>
            </a:r>
          </a:p>
          <a:p>
            <a:pPr lvl="0" rtl="0">
              <a:spcBef>
                <a:spcPts val="0"/>
              </a:spcBef>
              <a:buNone/>
            </a:pPr>
            <a:endParaRPr/>
          </a:p>
        </p:txBody>
      </p:sp>
    </p:spTree>
    <p:extLst>
      <p:ext uri="{BB962C8B-B14F-4D97-AF65-F5344CB8AC3E}">
        <p14:creationId xmlns:p14="http://schemas.microsoft.com/office/powerpoint/2010/main" val="4472549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90250" y="701800"/>
            <a:ext cx="6227100" cy="5454300"/>
          </a:xfrm>
          <a:prstGeom prst="rect">
            <a:avLst/>
          </a:prstGeom>
        </p:spPr>
        <p:txBody>
          <a:bodyPr lIns="121900" tIns="121900" rIns="121900" bIns="121900" anchor="ctr" anchorCtr="0">
            <a:noAutofit/>
          </a:bodyPr>
          <a:lstStyle/>
          <a:p>
            <a:pPr lvl="0">
              <a:spcBef>
                <a:spcPts val="0"/>
              </a:spcBef>
              <a:buNone/>
            </a:pPr>
            <a:r>
              <a:rPr lang="en-US" dirty="0" err="1">
                <a:solidFill>
                  <a:srgbClr val="008000"/>
                </a:solidFill>
              </a:rPr>
              <a:t>Arcpy</a:t>
            </a:r>
            <a:r>
              <a:rPr lang="en-US" dirty="0">
                <a:solidFill>
                  <a:srgbClr val="008000"/>
                </a:solidFill>
              </a:rPr>
              <a:t> Package</a:t>
            </a:r>
          </a:p>
        </p:txBody>
      </p:sp>
    </p:spTree>
    <p:extLst>
      <p:ext uri="{BB962C8B-B14F-4D97-AF65-F5344CB8AC3E}">
        <p14:creationId xmlns:p14="http://schemas.microsoft.com/office/powerpoint/2010/main" val="24543530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28651" y="365125"/>
            <a:ext cx="78866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4400" b="0" i="0" u="none" strike="noStrike" cap="none">
                <a:solidFill>
                  <a:schemeClr val="dk1"/>
                </a:solidFill>
                <a:latin typeface="Arial"/>
                <a:ea typeface="Arial"/>
                <a:cs typeface="Arial"/>
                <a:sym typeface="Arial"/>
              </a:rPr>
              <a:t>Background</a:t>
            </a:r>
          </a:p>
        </p:txBody>
      </p:sp>
      <p:sp>
        <p:nvSpPr>
          <p:cNvPr id="107" name="Shape 107"/>
          <p:cNvSpPr txBox="1">
            <a:spLocks noGrp="1"/>
          </p:cNvSpPr>
          <p:nvPr>
            <p:ph type="body" idx="1"/>
          </p:nvPr>
        </p:nvSpPr>
        <p:spPr>
          <a:xfrm>
            <a:off x="628651" y="1825625"/>
            <a:ext cx="78866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Need access to ArcGIS data</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Perform geographic data analysis, data conversion and map automation</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062743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a:spcBef>
                <a:spcPts val="0"/>
              </a:spcBef>
              <a:buClr>
                <a:schemeClr val="dk1"/>
              </a:buClr>
              <a:buSzPct val="25000"/>
              <a:buFont typeface="Arial"/>
              <a:buNone/>
            </a:pPr>
            <a:r>
              <a:rPr lang="en-US"/>
              <a:t>Using ArcGIS/Arcpy</a:t>
            </a:r>
          </a:p>
        </p:txBody>
      </p:sp>
      <p:sp>
        <p:nvSpPr>
          <p:cNvPr id="113" name="Shape 113"/>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marL="457200" lvl="0" indent="-228600" rtl="0">
              <a:spcBef>
                <a:spcPts val="0"/>
              </a:spcBef>
              <a:buAutoNum type="arabicPeriod"/>
            </a:pPr>
            <a:r>
              <a:rPr lang="en-US"/>
              <a:t>Import Car2Go data into ArcMap:</a:t>
            </a:r>
          </a:p>
          <a:p>
            <a:pPr marL="0" lvl="0" indent="0" rtl="0">
              <a:spcBef>
                <a:spcPts val="0"/>
              </a:spcBef>
              <a:buNone/>
            </a:pPr>
            <a:r>
              <a:rPr lang="en-US"/>
              <a:t>	Transform the projection system into ‘GSC North American 1983’</a:t>
            </a:r>
          </a:p>
          <a:p>
            <a:pPr marL="0" lvl="0" indent="0" rtl="0">
              <a:spcBef>
                <a:spcPts val="0"/>
              </a:spcBef>
              <a:buNone/>
            </a:pPr>
            <a:r>
              <a:rPr lang="en-US"/>
              <a:t>	Clip the map size to a proper range</a:t>
            </a:r>
          </a:p>
          <a:p>
            <a:pPr marL="0" lvl="0" indent="0" rtl="0">
              <a:spcBef>
                <a:spcPts val="0"/>
              </a:spcBef>
              <a:buNone/>
            </a:pPr>
            <a:endParaRPr/>
          </a:p>
          <a:p>
            <a:pPr marL="0" lvl="0" indent="0">
              <a:spcBef>
                <a:spcPts val="0"/>
              </a:spcBef>
              <a:buNone/>
            </a:pPr>
            <a:r>
              <a:rPr lang="en-US"/>
              <a:t> </a:t>
            </a:r>
          </a:p>
        </p:txBody>
      </p:sp>
    </p:spTree>
    <p:extLst>
      <p:ext uri="{BB962C8B-B14F-4D97-AF65-F5344CB8AC3E}">
        <p14:creationId xmlns:p14="http://schemas.microsoft.com/office/powerpoint/2010/main" val="40416295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a:spcBef>
                <a:spcPts val="0"/>
              </a:spcBef>
              <a:buClr>
                <a:schemeClr val="dk1"/>
              </a:buClr>
              <a:buSzPct val="25000"/>
              <a:buFont typeface="Arial"/>
              <a:buNone/>
            </a:pPr>
            <a:r>
              <a:rPr lang="en-US"/>
              <a:t>Using ArcGIS/Arcpy</a:t>
            </a:r>
          </a:p>
        </p:txBody>
      </p:sp>
      <p:sp>
        <p:nvSpPr>
          <p:cNvPr id="119" name="Shape 119"/>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lvl="0">
              <a:spcBef>
                <a:spcPts val="0"/>
              </a:spcBef>
              <a:buNone/>
            </a:pPr>
            <a:r>
              <a:rPr lang="en-US" dirty="0"/>
              <a:t>2. Merge the Car2Go dataset with the Census Block:</a:t>
            </a:r>
          </a:p>
          <a:p>
            <a:pPr lvl="0">
              <a:spcBef>
                <a:spcPts val="0"/>
              </a:spcBef>
              <a:buNone/>
            </a:pPr>
            <a:r>
              <a:rPr lang="en-US" dirty="0"/>
              <a:t>	</a:t>
            </a:r>
            <a:r>
              <a:rPr lang="en-US" dirty="0" smtClean="0"/>
              <a:t>Intersect </a:t>
            </a:r>
            <a:r>
              <a:rPr lang="en-US" dirty="0"/>
              <a:t>2 datasets</a:t>
            </a:r>
          </a:p>
          <a:p>
            <a:pPr lvl="0">
              <a:spcBef>
                <a:spcPts val="0"/>
              </a:spcBef>
              <a:buNone/>
            </a:pPr>
            <a:r>
              <a:rPr lang="en-US" dirty="0"/>
              <a:t>    Distribute the cars to the blocks </a:t>
            </a:r>
          </a:p>
        </p:txBody>
      </p:sp>
    </p:spTree>
    <p:extLst>
      <p:ext uri="{BB962C8B-B14F-4D97-AF65-F5344CB8AC3E}">
        <p14:creationId xmlns:p14="http://schemas.microsoft.com/office/powerpoint/2010/main" val="3551143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algn="l">
              <a:spcBef>
                <a:spcPts val="0"/>
              </a:spcBef>
              <a:buClr>
                <a:schemeClr val="dk1"/>
              </a:buClr>
              <a:buSzPct val="25000"/>
              <a:buFont typeface="Arial"/>
              <a:buNone/>
            </a:pPr>
            <a:r>
              <a:rPr lang="en-US" dirty="0"/>
              <a:t>Using ArcGIS/</a:t>
            </a:r>
            <a:r>
              <a:rPr lang="en-US" dirty="0" err="1"/>
              <a:t>Arcpy</a:t>
            </a:r>
            <a:endParaRPr lang="en-US" dirty="0"/>
          </a:p>
        </p:txBody>
      </p:sp>
      <p:sp>
        <p:nvSpPr>
          <p:cNvPr id="125" name="Shape 125"/>
          <p:cNvSpPr txBox="1">
            <a:spLocks noGrp="1"/>
          </p:cNvSpPr>
          <p:nvPr>
            <p:ph type="body" idx="1"/>
          </p:nvPr>
        </p:nvSpPr>
        <p:spPr>
          <a:xfrm>
            <a:off x="0" y="1837136"/>
            <a:ext cx="5246557" cy="4351200"/>
          </a:xfrm>
          <a:prstGeom prst="rect">
            <a:avLst/>
          </a:prstGeom>
        </p:spPr>
        <p:txBody>
          <a:bodyPr lIns="121900" tIns="121900" rIns="121900" bIns="121900" anchor="t" anchorCtr="0">
            <a:noAutofit/>
          </a:bodyPr>
          <a:lstStyle/>
          <a:p>
            <a:pPr lvl="0">
              <a:spcBef>
                <a:spcPts val="0"/>
              </a:spcBef>
              <a:buClr>
                <a:schemeClr val="dk1"/>
              </a:buClr>
              <a:buSzPct val="39285"/>
              <a:buFont typeface="Arial"/>
              <a:buNone/>
            </a:pPr>
            <a:r>
              <a:rPr lang="en-US" dirty="0"/>
              <a:t>3. Analyze the data:</a:t>
            </a:r>
          </a:p>
          <a:p>
            <a:pPr lvl="0">
              <a:spcBef>
                <a:spcPts val="0"/>
              </a:spcBef>
              <a:buNone/>
            </a:pPr>
            <a:r>
              <a:rPr lang="en-US" dirty="0"/>
              <a:t>	</a:t>
            </a:r>
            <a:r>
              <a:rPr lang="en-US" dirty="0" smtClean="0"/>
              <a:t>Count </a:t>
            </a:r>
            <a:r>
              <a:rPr lang="en-US" dirty="0"/>
              <a:t>the cars in per block</a:t>
            </a:r>
          </a:p>
          <a:p>
            <a:pPr lvl="0">
              <a:spcBef>
                <a:spcPts val="0"/>
              </a:spcBef>
              <a:buNone/>
            </a:pPr>
            <a:r>
              <a:rPr lang="en-US" dirty="0"/>
              <a:t>    Get the influx and </a:t>
            </a:r>
            <a:r>
              <a:rPr lang="en-US" dirty="0" err="1"/>
              <a:t>outflux</a:t>
            </a:r>
            <a:r>
              <a:rPr lang="en-US" dirty="0"/>
              <a:t> </a:t>
            </a:r>
          </a:p>
          <a:p>
            <a:pPr lvl="0">
              <a:spcBef>
                <a:spcPts val="0"/>
              </a:spcBef>
              <a:buClr>
                <a:schemeClr val="dk1"/>
              </a:buClr>
              <a:buSzPct val="39285"/>
              <a:buFont typeface="Arial"/>
              <a:buNone/>
            </a:pPr>
            <a:r>
              <a:rPr lang="en-US" dirty="0"/>
              <a:t>    Output the data  </a:t>
            </a:r>
          </a:p>
        </p:txBody>
      </p:sp>
      <p:pic>
        <p:nvPicPr>
          <p:cNvPr id="2" name="Picture 1"/>
          <p:cNvPicPr>
            <a:picLocks noChangeAspect="1"/>
          </p:cNvPicPr>
          <p:nvPr/>
        </p:nvPicPr>
        <p:blipFill>
          <a:blip r:embed="rId3"/>
          <a:stretch>
            <a:fillRect/>
          </a:stretch>
        </p:blipFill>
        <p:spPr>
          <a:xfrm>
            <a:off x="5246557" y="0"/>
            <a:ext cx="3897443" cy="6858000"/>
          </a:xfrm>
          <a:prstGeom prst="rect">
            <a:avLst/>
          </a:prstGeom>
        </p:spPr>
      </p:pic>
    </p:spTree>
    <p:extLst>
      <p:ext uri="{BB962C8B-B14F-4D97-AF65-F5344CB8AC3E}">
        <p14:creationId xmlns:p14="http://schemas.microsoft.com/office/powerpoint/2010/main" val="34561642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28651" y="365125"/>
            <a:ext cx="78866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a:t>How</a:t>
            </a:r>
            <a:r>
              <a:rPr lang="en-US" sz="4400" b="0" i="0" u="none" strike="noStrike" cap="none">
                <a:solidFill>
                  <a:schemeClr val="dk1"/>
                </a:solidFill>
                <a:latin typeface="Arial"/>
                <a:ea typeface="Arial"/>
                <a:cs typeface="Arial"/>
                <a:sym typeface="Arial"/>
              </a:rPr>
              <a:t> Arcpy works</a:t>
            </a:r>
          </a:p>
        </p:txBody>
      </p:sp>
      <p:pic>
        <p:nvPicPr>
          <p:cNvPr id="131" name="Shape 131"/>
          <p:cNvPicPr preferRelativeResize="0">
            <a:picLocks noGrp="1"/>
          </p:cNvPicPr>
          <p:nvPr>
            <p:ph type="body" idx="1"/>
          </p:nvPr>
        </p:nvPicPr>
        <p:blipFill rotWithShape="1">
          <a:blip r:embed="rId3">
            <a:alphaModFix/>
          </a:blip>
          <a:srcRect/>
          <a:stretch/>
        </p:blipFill>
        <p:spPr>
          <a:xfrm>
            <a:off x="628650" y="1499326"/>
            <a:ext cx="5300100" cy="4751400"/>
          </a:xfrm>
          <a:prstGeom prst="rect">
            <a:avLst/>
          </a:prstGeom>
          <a:noFill/>
          <a:ln>
            <a:noFill/>
          </a:ln>
        </p:spPr>
      </p:pic>
      <p:pic>
        <p:nvPicPr>
          <p:cNvPr id="132" name="Shape 132"/>
          <p:cNvPicPr preferRelativeResize="0"/>
          <p:nvPr/>
        </p:nvPicPr>
        <p:blipFill rotWithShape="1">
          <a:blip r:embed="rId4">
            <a:alphaModFix/>
          </a:blip>
          <a:srcRect r="30983"/>
          <a:stretch/>
        </p:blipFill>
        <p:spPr>
          <a:xfrm>
            <a:off x="3215259" y="2790216"/>
            <a:ext cx="5300100" cy="2028900"/>
          </a:xfrm>
          <a:prstGeom prst="rect">
            <a:avLst/>
          </a:prstGeom>
          <a:noFill/>
          <a:ln>
            <a:noFill/>
          </a:ln>
        </p:spPr>
      </p:pic>
    </p:spTree>
    <p:extLst>
      <p:ext uri="{BB962C8B-B14F-4D97-AF65-F5344CB8AC3E}">
        <p14:creationId xmlns:p14="http://schemas.microsoft.com/office/powerpoint/2010/main" val="19981826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1" y="365125"/>
            <a:ext cx="78866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a:t>How</a:t>
            </a:r>
            <a:r>
              <a:rPr lang="en-US" sz="4400" b="0" i="0" u="none" strike="noStrike" cap="none">
                <a:solidFill>
                  <a:schemeClr val="dk1"/>
                </a:solidFill>
                <a:latin typeface="Arial"/>
                <a:ea typeface="Arial"/>
                <a:cs typeface="Arial"/>
                <a:sym typeface="Arial"/>
              </a:rPr>
              <a:t> Arcpy works</a:t>
            </a:r>
          </a:p>
        </p:txBody>
      </p:sp>
      <p:pic>
        <p:nvPicPr>
          <p:cNvPr id="138" name="Shape 138"/>
          <p:cNvPicPr preferRelativeResize="0">
            <a:picLocks noGrp="1"/>
          </p:cNvPicPr>
          <p:nvPr>
            <p:ph type="body" idx="1"/>
          </p:nvPr>
        </p:nvPicPr>
        <p:blipFill rotWithShape="1">
          <a:blip r:embed="rId3">
            <a:alphaModFix/>
          </a:blip>
          <a:srcRect/>
          <a:stretch/>
        </p:blipFill>
        <p:spPr>
          <a:xfrm>
            <a:off x="742775" y="1566898"/>
            <a:ext cx="4821975" cy="3724200"/>
          </a:xfrm>
          <a:prstGeom prst="rect">
            <a:avLst/>
          </a:prstGeom>
          <a:noFill/>
          <a:ln>
            <a:noFill/>
          </a:ln>
        </p:spPr>
      </p:pic>
      <p:pic>
        <p:nvPicPr>
          <p:cNvPr id="139" name="Shape 139"/>
          <p:cNvPicPr preferRelativeResize="0"/>
          <p:nvPr/>
        </p:nvPicPr>
        <p:blipFill rotWithShape="1">
          <a:blip r:embed="rId4">
            <a:alphaModFix/>
          </a:blip>
          <a:srcRect/>
          <a:stretch/>
        </p:blipFill>
        <p:spPr>
          <a:xfrm>
            <a:off x="2243483" y="3019733"/>
            <a:ext cx="4821975" cy="3400500"/>
          </a:xfrm>
          <a:prstGeom prst="rect">
            <a:avLst/>
          </a:prstGeom>
          <a:noFill/>
          <a:ln>
            <a:noFill/>
          </a:ln>
        </p:spPr>
      </p:pic>
    </p:spTree>
    <p:extLst>
      <p:ext uri="{BB962C8B-B14F-4D97-AF65-F5344CB8AC3E}">
        <p14:creationId xmlns:p14="http://schemas.microsoft.com/office/powerpoint/2010/main" val="161103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628651" y="365125"/>
            <a:ext cx="7886699" cy="1325562"/>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a:t>How Arcpy works</a:t>
            </a:r>
          </a:p>
        </p:txBody>
      </p:sp>
      <p:pic>
        <p:nvPicPr>
          <p:cNvPr id="145" name="Shape 145"/>
          <p:cNvPicPr preferRelativeResize="0"/>
          <p:nvPr/>
        </p:nvPicPr>
        <p:blipFill rotWithShape="1">
          <a:blip r:embed="rId3">
            <a:alphaModFix/>
          </a:blip>
          <a:srcRect/>
          <a:stretch/>
        </p:blipFill>
        <p:spPr>
          <a:xfrm>
            <a:off x="628651" y="1690689"/>
            <a:ext cx="7679531" cy="2028825"/>
          </a:xfrm>
          <a:prstGeom prst="rect">
            <a:avLst/>
          </a:prstGeom>
          <a:noFill/>
          <a:ln>
            <a:noFill/>
          </a:ln>
        </p:spPr>
      </p:pic>
      <p:pic>
        <p:nvPicPr>
          <p:cNvPr id="146" name="Shape 146"/>
          <p:cNvPicPr preferRelativeResize="0"/>
          <p:nvPr/>
        </p:nvPicPr>
        <p:blipFill rotWithShape="1">
          <a:blip r:embed="rId4">
            <a:alphaModFix/>
          </a:blip>
          <a:srcRect/>
          <a:stretch/>
        </p:blipFill>
        <p:spPr>
          <a:xfrm>
            <a:off x="628650" y="3894575"/>
            <a:ext cx="5514975" cy="466725"/>
          </a:xfrm>
          <a:prstGeom prst="rect">
            <a:avLst/>
          </a:prstGeom>
          <a:noFill/>
          <a:ln>
            <a:noFill/>
          </a:ln>
        </p:spPr>
      </p:pic>
      <p:pic>
        <p:nvPicPr>
          <p:cNvPr id="147" name="Shape 147"/>
          <p:cNvPicPr preferRelativeResize="0"/>
          <p:nvPr/>
        </p:nvPicPr>
        <p:blipFill rotWithShape="1">
          <a:blip r:embed="rId5">
            <a:alphaModFix/>
          </a:blip>
          <a:srcRect l="18963" t="23939" r="15105"/>
          <a:stretch/>
        </p:blipFill>
        <p:spPr>
          <a:xfrm>
            <a:off x="4234649" y="3016250"/>
            <a:ext cx="2593840" cy="3437816"/>
          </a:xfrm>
          <a:prstGeom prst="rect">
            <a:avLst/>
          </a:prstGeom>
          <a:noFill/>
          <a:ln>
            <a:noFill/>
          </a:ln>
        </p:spPr>
      </p:pic>
    </p:spTree>
    <p:extLst>
      <p:ext uri="{BB962C8B-B14F-4D97-AF65-F5344CB8AC3E}">
        <p14:creationId xmlns:p14="http://schemas.microsoft.com/office/powerpoint/2010/main" val="22305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28651" y="365125"/>
            <a:ext cx="78866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4400" b="0" i="0" u="none" strike="noStrike" cap="none">
                <a:solidFill>
                  <a:schemeClr val="dk1"/>
                </a:solidFill>
                <a:latin typeface="Arial"/>
                <a:ea typeface="Arial"/>
                <a:cs typeface="Arial"/>
                <a:sym typeface="Arial"/>
              </a:rPr>
              <a:t>Assessment of Arcpy </a:t>
            </a:r>
          </a:p>
        </p:txBody>
      </p:sp>
      <p:sp>
        <p:nvSpPr>
          <p:cNvPr id="153" name="Shape 153"/>
          <p:cNvSpPr txBox="1">
            <a:spLocks noGrp="1"/>
          </p:cNvSpPr>
          <p:nvPr>
            <p:ph type="body" idx="1"/>
          </p:nvPr>
        </p:nvSpPr>
        <p:spPr>
          <a:xfrm>
            <a:off x="628651" y="1825625"/>
            <a:ext cx="78866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Appeal</a:t>
            </a:r>
          </a:p>
          <a:p>
            <a:pPr marL="228600" marR="0" lvl="0" indent="-228600" algn="l" rtl="0">
              <a:lnSpc>
                <a:spcPct val="90000"/>
              </a:lnSpc>
              <a:spcBef>
                <a:spcPts val="1000"/>
              </a:spcBef>
              <a:spcAft>
                <a:spcPts val="0"/>
              </a:spcAft>
              <a:buClr>
                <a:schemeClr val="dk1"/>
              </a:buClr>
              <a:buSzPct val="100000"/>
              <a:buFont typeface="Arial"/>
              <a:buNone/>
            </a:pPr>
            <a:r>
              <a:rPr lang="en-US"/>
              <a:t>--strong spatial analysis ability</a:t>
            </a:r>
          </a:p>
          <a:p>
            <a:pPr marL="228600" marR="0" lvl="0" indent="-228600" algn="l" rtl="0">
              <a:lnSpc>
                <a:spcPct val="90000"/>
              </a:lnSpc>
              <a:spcBef>
                <a:spcPts val="1000"/>
              </a:spcBef>
              <a:spcAft>
                <a:spcPts val="0"/>
              </a:spcAft>
              <a:buClr>
                <a:schemeClr val="dk1"/>
              </a:buClr>
              <a:buSzPct val="100000"/>
              <a:buFont typeface="Arial"/>
              <a:buNone/>
            </a:pPr>
            <a:r>
              <a:rPr lang="en-US"/>
              <a:t>--good visualization of each step</a:t>
            </a:r>
          </a:p>
          <a:p>
            <a:pPr marL="228600" marR="0" lvl="0" indent="-228600" algn="l" rtl="0">
              <a:lnSpc>
                <a:spcPct val="90000"/>
              </a:lnSpc>
              <a:spcBef>
                <a:spcPts val="1000"/>
              </a:spcBef>
              <a:spcAft>
                <a:spcPts val="0"/>
              </a:spcAft>
              <a:buClr>
                <a:schemeClr val="dk1"/>
              </a:buClr>
              <a:buSzPct val="100000"/>
              <a:buFont typeface="Arial"/>
              <a:buNone/>
            </a:pPr>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Drawbacks</a:t>
            </a:r>
          </a:p>
          <a:p>
            <a:pPr marL="0" marR="0" lvl="0" indent="0" algn="l" rtl="0">
              <a:lnSpc>
                <a:spcPct val="90000"/>
              </a:lnSpc>
              <a:spcBef>
                <a:spcPts val="1000"/>
              </a:spcBef>
              <a:spcAft>
                <a:spcPts val="0"/>
              </a:spcAft>
              <a:buNone/>
            </a:pPr>
            <a:r>
              <a:rPr lang="en-US"/>
              <a:t>  --the code is complicated (many setting values)</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r>
              <a:rPr lang="en-US"/>
              <a:t>has to be performed in ArcMap</a:t>
            </a:r>
          </a:p>
          <a:p>
            <a:pPr marL="0" marR="0" lvl="0" indent="0" algn="l" rtl="0">
              <a:lnSpc>
                <a:spcPct val="90000"/>
              </a:lnSpc>
              <a:spcBef>
                <a:spcPts val="1000"/>
              </a:spcBef>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spTree>
    <p:extLst>
      <p:ext uri="{BB962C8B-B14F-4D97-AF65-F5344CB8AC3E}">
        <p14:creationId xmlns:p14="http://schemas.microsoft.com/office/powerpoint/2010/main" val="26107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1606" y="0"/>
            <a:ext cx="7772400" cy="1470025"/>
          </a:xfrm>
        </p:spPr>
        <p:txBody>
          <a:bodyPr>
            <a:normAutofit/>
          </a:bodyPr>
          <a:lstStyle/>
          <a:p>
            <a:r>
              <a:rPr lang="en-US" sz="6000" dirty="0" smtClean="0">
                <a:latin typeface="Adobe Garamond Pro"/>
                <a:cs typeface="Adobe Garamond Pro"/>
              </a:rPr>
              <a:t>Car2know</a:t>
            </a:r>
            <a:endParaRPr lang="en-US" sz="6000" dirty="0">
              <a:latin typeface="Adobe Garamond Pro"/>
              <a:cs typeface="Adobe Garamond Pro"/>
            </a:endParaRPr>
          </a:p>
        </p:txBody>
      </p:sp>
      <p:sp>
        <p:nvSpPr>
          <p:cNvPr id="3" name="Subtitle 2"/>
          <p:cNvSpPr>
            <a:spLocks noGrp="1"/>
          </p:cNvSpPr>
          <p:nvPr>
            <p:ph type="subTitle" idx="1"/>
          </p:nvPr>
        </p:nvSpPr>
        <p:spPr>
          <a:xfrm>
            <a:off x="1371600" y="2091031"/>
            <a:ext cx="6400800" cy="1752600"/>
          </a:xfrm>
        </p:spPr>
        <p:txBody>
          <a:bodyPr/>
          <a:lstStyle/>
          <a:p>
            <a:r>
              <a:rPr lang="en-US" i="1" dirty="0" smtClean="0">
                <a:solidFill>
                  <a:schemeClr val="tx1"/>
                </a:solidFill>
              </a:rPr>
              <a:t>No more or know more, </a:t>
            </a:r>
          </a:p>
          <a:p>
            <a:r>
              <a:rPr lang="en-US" i="1" dirty="0">
                <a:solidFill>
                  <a:schemeClr val="tx1"/>
                </a:solidFill>
              </a:rPr>
              <a:t>t</a:t>
            </a:r>
            <a:r>
              <a:rPr lang="en-US" i="1" dirty="0" smtClean="0">
                <a:solidFill>
                  <a:schemeClr val="tx1"/>
                </a:solidFill>
              </a:rPr>
              <a:t>hat is the question.</a:t>
            </a:r>
            <a:endParaRPr lang="en-US" i="1" dirty="0">
              <a:solidFill>
                <a:schemeClr val="tx1"/>
              </a:solidFill>
            </a:endParaRPr>
          </a:p>
        </p:txBody>
      </p:sp>
      <p:pic>
        <p:nvPicPr>
          <p:cNvPr id="4" name="Picture 3"/>
          <p:cNvPicPr>
            <a:picLocks noChangeAspect="1"/>
          </p:cNvPicPr>
          <p:nvPr/>
        </p:nvPicPr>
        <p:blipFill>
          <a:blip r:embed="rId2"/>
          <a:stretch>
            <a:fillRect/>
          </a:stretch>
        </p:blipFill>
        <p:spPr>
          <a:xfrm>
            <a:off x="2501900" y="3556331"/>
            <a:ext cx="4140200" cy="3479800"/>
          </a:xfrm>
          <a:prstGeom prst="rect">
            <a:avLst/>
          </a:prstGeom>
        </p:spPr>
      </p:pic>
      <p:pic>
        <p:nvPicPr>
          <p:cNvPr id="5" name="Picture 4"/>
          <p:cNvPicPr>
            <a:picLocks noChangeAspect="1"/>
          </p:cNvPicPr>
          <p:nvPr/>
        </p:nvPicPr>
        <p:blipFill rotWithShape="1">
          <a:blip r:embed="rId3"/>
          <a:srcRect l="28947" t="16397" r="29311" b="15587"/>
          <a:stretch/>
        </p:blipFill>
        <p:spPr>
          <a:xfrm>
            <a:off x="81325" y="2011028"/>
            <a:ext cx="1091630" cy="1107450"/>
          </a:xfrm>
          <a:prstGeom prst="rect">
            <a:avLst/>
          </a:prstGeom>
        </p:spPr>
      </p:pic>
      <p:pic>
        <p:nvPicPr>
          <p:cNvPr id="6" name="Picture 5"/>
          <p:cNvPicPr>
            <a:picLocks noChangeAspect="1"/>
          </p:cNvPicPr>
          <p:nvPr/>
        </p:nvPicPr>
        <p:blipFill>
          <a:blip r:embed="rId4"/>
          <a:stretch>
            <a:fillRect/>
          </a:stretch>
        </p:blipFill>
        <p:spPr>
          <a:xfrm>
            <a:off x="7700511" y="1564112"/>
            <a:ext cx="1554366" cy="1554366"/>
          </a:xfrm>
          <a:prstGeom prst="rect">
            <a:avLst/>
          </a:prstGeom>
        </p:spPr>
      </p:pic>
      <p:pic>
        <p:nvPicPr>
          <p:cNvPr id="7" name="Picture 6"/>
          <p:cNvPicPr>
            <a:picLocks noChangeAspect="1"/>
          </p:cNvPicPr>
          <p:nvPr/>
        </p:nvPicPr>
        <p:blipFill>
          <a:blip r:embed="rId5"/>
          <a:stretch>
            <a:fillRect/>
          </a:stretch>
        </p:blipFill>
        <p:spPr>
          <a:xfrm>
            <a:off x="6989344" y="2612172"/>
            <a:ext cx="1218531" cy="1218531"/>
          </a:xfrm>
          <a:prstGeom prst="rect">
            <a:avLst/>
          </a:prstGeom>
        </p:spPr>
      </p:pic>
      <p:pic>
        <p:nvPicPr>
          <p:cNvPr id="8" name="Picture 7"/>
          <p:cNvPicPr>
            <a:picLocks noChangeAspect="1"/>
          </p:cNvPicPr>
          <p:nvPr/>
        </p:nvPicPr>
        <p:blipFill rotWithShape="1">
          <a:blip r:embed="rId6"/>
          <a:srcRect b="26571"/>
          <a:stretch/>
        </p:blipFill>
        <p:spPr>
          <a:xfrm>
            <a:off x="656168" y="2714228"/>
            <a:ext cx="1778431" cy="937856"/>
          </a:xfrm>
          <a:prstGeom prst="rect">
            <a:avLst/>
          </a:prstGeom>
        </p:spPr>
      </p:pic>
      <p:sp>
        <p:nvSpPr>
          <p:cNvPr id="10" name="Cloud Callout 9"/>
          <p:cNvSpPr/>
          <p:nvPr/>
        </p:nvSpPr>
        <p:spPr>
          <a:xfrm>
            <a:off x="1978504" y="1564112"/>
            <a:ext cx="5200315" cy="2191361"/>
          </a:xfrm>
          <a:prstGeom prst="cloudCallout">
            <a:avLst/>
          </a:prstGeom>
          <a:no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loud Callout 8"/>
          <p:cNvSpPr/>
          <p:nvPr/>
        </p:nvSpPr>
        <p:spPr>
          <a:xfrm>
            <a:off x="1978504" y="1564112"/>
            <a:ext cx="5200315" cy="2191361"/>
          </a:xfrm>
          <a:prstGeom prst="cloudCallou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7337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42" fill="hold" grpId="0" nodeType="clickEffect">
                                  <p:stCondLst>
                                    <p:cond delay="0"/>
                                  </p:stCondLst>
                                  <p:childTnLst>
                                    <p:animEffect transition="out" filter="barn(outHorizontal)">
                                      <p:cBhvr>
                                        <p:cTn id="6" dur="3000"/>
                                        <p:tgtEl>
                                          <p:spTgt spid="9"/>
                                        </p:tgtEl>
                                      </p:cBhvr>
                                    </p:animEffect>
                                    <p:set>
                                      <p:cBhvr>
                                        <p:cTn id="7" dur="1" fill="hold">
                                          <p:stCondLst>
                                            <p:cond delay="2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a:spcBef>
                <a:spcPts val="0"/>
              </a:spcBef>
              <a:buNone/>
            </a:pPr>
            <a:r>
              <a:rPr lang="en-US"/>
              <a:t>matplotlib basemap toolkit</a:t>
            </a:r>
          </a:p>
        </p:txBody>
      </p:sp>
      <p:sp>
        <p:nvSpPr>
          <p:cNvPr id="159" name="Shape 159"/>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marL="0" lvl="0" indent="0" rtl="0">
              <a:spcBef>
                <a:spcPts val="0"/>
              </a:spcBef>
              <a:buNone/>
            </a:pPr>
            <a:r>
              <a:rPr lang="en-US"/>
              <a:t>Appeal</a:t>
            </a:r>
          </a:p>
          <a:p>
            <a:pPr marL="457200" lvl="0" indent="-228600">
              <a:spcBef>
                <a:spcPts val="0"/>
              </a:spcBef>
            </a:pPr>
            <a:r>
              <a:rPr lang="en-US"/>
              <a:t>a library for plotting 2D data on maps in Python</a:t>
            </a:r>
          </a:p>
          <a:p>
            <a:pPr marL="457200" lvl="0" indent="-228600">
              <a:spcBef>
                <a:spcPts val="0"/>
              </a:spcBef>
            </a:pPr>
            <a:r>
              <a:rPr lang="en-US"/>
              <a:t>transform coordinates to map projections</a:t>
            </a:r>
          </a:p>
          <a:p>
            <a:pPr marL="457200" lvl="0" indent="-228600" rtl="0">
              <a:spcBef>
                <a:spcPts val="0"/>
              </a:spcBef>
            </a:pPr>
            <a:r>
              <a:rPr lang="en-US"/>
              <a:t>read shapefile attribute format (.dbf) file</a:t>
            </a:r>
          </a:p>
          <a:p>
            <a:pPr marL="0" lvl="0" indent="0" rtl="0">
              <a:spcBef>
                <a:spcPts val="0"/>
              </a:spcBef>
              <a:buNone/>
            </a:pPr>
            <a:r>
              <a:rPr lang="en-US"/>
              <a:t>Drawbacks</a:t>
            </a:r>
          </a:p>
          <a:p>
            <a:pPr marL="457200" lvl="0" indent="-228600" rtl="0">
              <a:spcBef>
                <a:spcPts val="0"/>
              </a:spcBef>
            </a:pPr>
            <a:r>
              <a:rPr lang="en-US"/>
              <a:t>how to load ArcGIS data </a:t>
            </a:r>
          </a:p>
          <a:p>
            <a:pPr marL="0" lvl="0" indent="0" rtl="0">
              <a:spcBef>
                <a:spcPts val="0"/>
              </a:spcBef>
              <a:buNone/>
            </a:pPr>
            <a:endParaRPr/>
          </a:p>
          <a:p>
            <a:pPr marL="0" lvl="0" indent="0">
              <a:spcBef>
                <a:spcPts val="0"/>
              </a:spcBef>
              <a:buNone/>
            </a:pPr>
            <a:endParaRPr/>
          </a:p>
        </p:txBody>
      </p:sp>
    </p:spTree>
    <p:extLst>
      <p:ext uri="{BB962C8B-B14F-4D97-AF65-F5344CB8AC3E}">
        <p14:creationId xmlns:p14="http://schemas.microsoft.com/office/powerpoint/2010/main" val="314441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507956" y="1621125"/>
            <a:ext cx="7886700" cy="4351200"/>
          </a:xfrm>
          <a:prstGeom prst="rect">
            <a:avLst/>
          </a:prstGeom>
        </p:spPr>
        <p:txBody>
          <a:bodyPr lIns="121900" tIns="121900" rIns="121900" bIns="121900" anchor="t" anchorCtr="0">
            <a:noAutofit/>
          </a:bodyPr>
          <a:lstStyle/>
          <a:p>
            <a:pPr lvl="0" rtl="0">
              <a:spcBef>
                <a:spcPts val="0"/>
              </a:spcBef>
              <a:buNone/>
            </a:pPr>
            <a:r>
              <a:rPr lang="en-US" dirty="0">
                <a:solidFill>
                  <a:srgbClr val="008000"/>
                </a:solidFill>
              </a:rPr>
              <a:t>from </a:t>
            </a:r>
            <a:r>
              <a:rPr lang="en-US" i="1" dirty="0" err="1">
                <a:solidFill>
                  <a:srgbClr val="008000"/>
                </a:solidFill>
              </a:rPr>
              <a:t>mpl_toolkits.basemap</a:t>
            </a:r>
            <a:r>
              <a:rPr lang="en-US" dirty="0">
                <a:solidFill>
                  <a:srgbClr val="008000"/>
                </a:solidFill>
              </a:rPr>
              <a:t> import </a:t>
            </a:r>
            <a:r>
              <a:rPr lang="en-US" i="1" dirty="0" err="1">
                <a:solidFill>
                  <a:srgbClr val="008000"/>
                </a:solidFill>
              </a:rPr>
              <a:t>Basemap</a:t>
            </a:r>
            <a:endParaRPr lang="en-US" i="1" dirty="0">
              <a:solidFill>
                <a:srgbClr val="008000"/>
              </a:solidFill>
            </a:endParaRPr>
          </a:p>
          <a:p>
            <a:pPr lvl="0" rtl="0">
              <a:spcBef>
                <a:spcPts val="0"/>
              </a:spcBef>
              <a:buNone/>
            </a:pPr>
            <a:r>
              <a:rPr lang="en-US" sz="2400" dirty="0">
                <a:solidFill>
                  <a:srgbClr val="F9F9F9"/>
                </a:solidFill>
              </a:rPr>
              <a:t>…..</a:t>
            </a:r>
          </a:p>
          <a:p>
            <a:pPr lvl="0" rtl="0">
              <a:spcBef>
                <a:spcPts val="0"/>
              </a:spcBef>
              <a:buNone/>
            </a:pPr>
            <a:r>
              <a:rPr lang="en-US" sz="2400" dirty="0" err="1">
                <a:solidFill>
                  <a:srgbClr val="00FF00"/>
                </a:solidFill>
              </a:rPr>
              <a:t>arcgisimage</a:t>
            </a:r>
            <a:r>
              <a:rPr lang="en-US" sz="2400" dirty="0">
                <a:solidFill>
                  <a:srgbClr val="008000"/>
                </a:solidFill>
              </a:rPr>
              <a:t>(server='</a:t>
            </a:r>
            <a:r>
              <a:rPr lang="en-US" sz="2400" dirty="0" err="1">
                <a:solidFill>
                  <a:srgbClr val="008000"/>
                </a:solidFill>
              </a:rPr>
              <a:t>url</a:t>
            </a:r>
            <a:r>
              <a:rPr lang="en-US" sz="2400" dirty="0">
                <a:solidFill>
                  <a:srgbClr val="008000"/>
                </a:solidFill>
              </a:rPr>
              <a:t>', service=' ', </a:t>
            </a:r>
            <a:r>
              <a:rPr lang="en-US" sz="2400" dirty="0" err="1">
                <a:solidFill>
                  <a:srgbClr val="008000"/>
                </a:solidFill>
              </a:rPr>
              <a:t>xpixels</a:t>
            </a:r>
            <a:r>
              <a:rPr lang="en-US" sz="2400" dirty="0">
                <a:solidFill>
                  <a:srgbClr val="008000"/>
                </a:solidFill>
              </a:rPr>
              <a:t>=400, </a:t>
            </a:r>
            <a:r>
              <a:rPr lang="en-US" sz="2400" dirty="0" err="1">
                <a:solidFill>
                  <a:srgbClr val="008000"/>
                </a:solidFill>
              </a:rPr>
              <a:t>ypixels</a:t>
            </a:r>
            <a:r>
              <a:rPr lang="en-US" sz="2400" dirty="0">
                <a:solidFill>
                  <a:srgbClr val="008000"/>
                </a:solidFill>
              </a:rPr>
              <a:t>=None, dpi=96, verbose=False, **</a:t>
            </a:r>
            <a:r>
              <a:rPr lang="en-US" sz="2400" dirty="0" err="1">
                <a:solidFill>
                  <a:srgbClr val="008000"/>
                </a:solidFill>
              </a:rPr>
              <a:t>kwargs</a:t>
            </a:r>
            <a:r>
              <a:rPr lang="en-US" sz="2400" dirty="0">
                <a:solidFill>
                  <a:srgbClr val="008000"/>
                </a:solidFill>
              </a:rPr>
              <a:t>)</a:t>
            </a:r>
          </a:p>
          <a:p>
            <a:pPr lvl="0" rtl="0">
              <a:spcBef>
                <a:spcPts val="0"/>
              </a:spcBef>
              <a:buNone/>
            </a:pPr>
            <a:r>
              <a:rPr lang="en-US" sz="2400" dirty="0">
                <a:solidFill>
                  <a:srgbClr val="008000"/>
                </a:solidFill>
              </a:rPr>
              <a:t/>
            </a:r>
            <a:br>
              <a:rPr lang="en-US" sz="2400" dirty="0">
                <a:solidFill>
                  <a:srgbClr val="008000"/>
                </a:solidFill>
              </a:rPr>
            </a:br>
            <a:r>
              <a:rPr lang="en-US" sz="2400" dirty="0">
                <a:solidFill>
                  <a:srgbClr val="008000"/>
                </a:solidFill>
              </a:rPr>
              <a:t>Retrieve an image using the ArcGIS Server REST API and display it on the map. </a:t>
            </a:r>
          </a:p>
          <a:p>
            <a:pPr lvl="0" rtl="0">
              <a:spcBef>
                <a:spcPts val="0"/>
              </a:spcBef>
              <a:buNone/>
            </a:pPr>
            <a:endParaRPr sz="2400" dirty="0">
              <a:solidFill>
                <a:srgbClr val="F9F9F9"/>
              </a:solidFill>
            </a:endParaRPr>
          </a:p>
          <a:p>
            <a:pPr marL="177800" lvl="0" indent="0" rtl="0">
              <a:spcBef>
                <a:spcPts val="0"/>
              </a:spcBef>
              <a:buNone/>
            </a:pPr>
            <a:endParaRPr sz="2400" dirty="0">
              <a:solidFill>
                <a:srgbClr val="F9F9F9"/>
              </a:solidFill>
            </a:endParaRPr>
          </a:p>
          <a:p>
            <a:pPr lvl="0" rtl="0">
              <a:spcBef>
                <a:spcPts val="0"/>
              </a:spcBef>
              <a:buNone/>
            </a:pPr>
            <a:endParaRPr i="1" dirty="0">
              <a:solidFill>
                <a:srgbClr val="FFFF00"/>
              </a:solidFill>
            </a:endParaRPr>
          </a:p>
        </p:txBody>
      </p:sp>
      <p:pic>
        <p:nvPicPr>
          <p:cNvPr id="165" name="Shape 165"/>
          <p:cNvPicPr preferRelativeResize="0"/>
          <p:nvPr/>
        </p:nvPicPr>
        <p:blipFill>
          <a:blip r:embed="rId3">
            <a:alphaModFix/>
          </a:blip>
          <a:stretch>
            <a:fillRect/>
          </a:stretch>
        </p:blipFill>
        <p:spPr>
          <a:xfrm>
            <a:off x="6401006" y="443025"/>
            <a:ext cx="2594550" cy="2594550"/>
          </a:xfrm>
          <a:prstGeom prst="rect">
            <a:avLst/>
          </a:prstGeom>
          <a:noFill/>
          <a:ln>
            <a:noFill/>
          </a:ln>
        </p:spPr>
      </p:pic>
      <p:sp>
        <p:nvSpPr>
          <p:cNvPr id="166" name="Shape 166"/>
          <p:cNvSpPr txBox="1"/>
          <p:nvPr/>
        </p:nvSpPr>
        <p:spPr>
          <a:xfrm>
            <a:off x="200850" y="-69875"/>
            <a:ext cx="7579800" cy="1691000"/>
          </a:xfrm>
          <a:prstGeom prst="rect">
            <a:avLst/>
          </a:prstGeom>
          <a:noFill/>
          <a:ln>
            <a:noFill/>
          </a:ln>
        </p:spPr>
        <p:txBody>
          <a:bodyPr lIns="91425" tIns="91425" rIns="91425" bIns="91425" anchor="ctr" anchorCtr="0">
            <a:noAutofit/>
          </a:bodyPr>
          <a:lstStyle/>
          <a:p>
            <a:pPr lvl="0" rtl="0">
              <a:lnSpc>
                <a:spcPct val="90000"/>
              </a:lnSpc>
              <a:spcBef>
                <a:spcPts val="0"/>
              </a:spcBef>
              <a:buNone/>
            </a:pPr>
            <a:r>
              <a:rPr lang="en-US" sz="4400">
                <a:solidFill>
                  <a:schemeClr val="dk1"/>
                </a:solidFill>
              </a:rPr>
              <a:t>matplotlib basemap toolkit</a:t>
            </a:r>
          </a:p>
        </p:txBody>
      </p:sp>
    </p:spTree>
    <p:extLst>
      <p:ext uri="{BB962C8B-B14F-4D97-AF65-F5344CB8AC3E}">
        <p14:creationId xmlns:p14="http://schemas.microsoft.com/office/powerpoint/2010/main" val="4089340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a:lnSpc>
                <a:spcPct val="115000"/>
              </a:lnSpc>
              <a:spcBef>
                <a:spcPts val="0"/>
              </a:spcBef>
              <a:buNone/>
            </a:pPr>
            <a:endParaRPr sz="1200" dirty="0">
              <a:solidFill>
                <a:srgbClr val="404040"/>
              </a:solidFill>
              <a:highlight>
                <a:srgbClr val="FCFCFC"/>
              </a:highlight>
            </a:endParaRPr>
          </a:p>
          <a:p>
            <a:pPr lvl="0">
              <a:spcBef>
                <a:spcPts val="0"/>
              </a:spcBef>
              <a:buNone/>
            </a:pPr>
            <a:r>
              <a:rPr lang="en-US" dirty="0" err="1"/>
              <a:t>PySAL</a:t>
            </a:r>
            <a:endParaRPr lang="en-US" dirty="0"/>
          </a:p>
        </p:txBody>
      </p:sp>
      <p:sp>
        <p:nvSpPr>
          <p:cNvPr id="172" name="Shape 172"/>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lvl="0">
              <a:spcBef>
                <a:spcPts val="0"/>
              </a:spcBef>
              <a:buNone/>
            </a:pPr>
            <a:r>
              <a:rPr lang="en-US" dirty="0">
                <a:solidFill>
                  <a:srgbClr val="008000"/>
                </a:solidFill>
              </a:rPr>
              <a:t>import </a:t>
            </a:r>
            <a:r>
              <a:rPr lang="en-US" i="1" dirty="0" err="1">
                <a:solidFill>
                  <a:srgbClr val="008000"/>
                </a:solidFill>
              </a:rPr>
              <a:t>pysal</a:t>
            </a:r>
            <a:endParaRPr lang="en-US" i="1" dirty="0">
              <a:solidFill>
                <a:srgbClr val="008000"/>
              </a:solidFill>
            </a:endParaRPr>
          </a:p>
          <a:p>
            <a:pPr marL="457200" lvl="0" indent="-228600">
              <a:spcBef>
                <a:spcPts val="0"/>
              </a:spcBef>
            </a:pPr>
            <a:r>
              <a:rPr lang="en-US" dirty="0"/>
              <a:t>spatial analysis functions</a:t>
            </a:r>
          </a:p>
          <a:p>
            <a:pPr marL="457200" lvl="0" indent="-228600">
              <a:spcBef>
                <a:spcPts val="0"/>
              </a:spcBef>
            </a:pPr>
            <a:r>
              <a:rPr lang="en-US" dirty="0"/>
              <a:t>Spatial Weights</a:t>
            </a:r>
          </a:p>
          <a:p>
            <a:pPr marL="457200" lvl="0" indent="-228600">
              <a:spcBef>
                <a:spcPts val="0"/>
              </a:spcBef>
            </a:pPr>
            <a:r>
              <a:rPr lang="en-US" dirty="0"/>
              <a:t>Spatial Autocorrelation</a:t>
            </a:r>
          </a:p>
        </p:txBody>
      </p:sp>
      <p:pic>
        <p:nvPicPr>
          <p:cNvPr id="173" name="Shape 173"/>
          <p:cNvPicPr preferRelativeResize="0"/>
          <p:nvPr/>
        </p:nvPicPr>
        <p:blipFill>
          <a:blip r:embed="rId3">
            <a:alphaModFix/>
          </a:blip>
          <a:stretch>
            <a:fillRect/>
          </a:stretch>
        </p:blipFill>
        <p:spPr>
          <a:xfrm>
            <a:off x="6317944" y="3279985"/>
            <a:ext cx="2764893" cy="2694514"/>
          </a:xfrm>
          <a:prstGeom prst="rect">
            <a:avLst/>
          </a:prstGeom>
          <a:noFill/>
          <a:ln>
            <a:noFill/>
          </a:ln>
        </p:spPr>
      </p:pic>
      <p:pic>
        <p:nvPicPr>
          <p:cNvPr id="174" name="Shape 174"/>
          <p:cNvPicPr preferRelativeResize="0"/>
          <p:nvPr/>
        </p:nvPicPr>
        <p:blipFill>
          <a:blip r:embed="rId4">
            <a:alphaModFix/>
          </a:blip>
          <a:stretch>
            <a:fillRect/>
          </a:stretch>
        </p:blipFill>
        <p:spPr>
          <a:xfrm>
            <a:off x="4098018" y="2027948"/>
            <a:ext cx="2219926" cy="3946550"/>
          </a:xfrm>
          <a:prstGeom prst="rect">
            <a:avLst/>
          </a:prstGeom>
          <a:noFill/>
          <a:ln>
            <a:noFill/>
          </a:ln>
        </p:spPr>
      </p:pic>
    </p:spTree>
    <p:extLst>
      <p:ext uri="{BB962C8B-B14F-4D97-AF65-F5344CB8AC3E}">
        <p14:creationId xmlns:p14="http://schemas.microsoft.com/office/powerpoint/2010/main" val="105595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Motivation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Emerging </a:t>
            </a:r>
            <a:r>
              <a:rPr lang="en-US" dirty="0" err="1" smtClean="0"/>
              <a:t>Uber</a:t>
            </a:r>
            <a:r>
              <a:rPr lang="en-US" dirty="0" smtClean="0"/>
              <a:t>, </a:t>
            </a:r>
            <a:r>
              <a:rPr lang="en-US" dirty="0" err="1" smtClean="0"/>
              <a:t>Lyft</a:t>
            </a:r>
            <a:r>
              <a:rPr lang="en-US" dirty="0"/>
              <a:t> </a:t>
            </a:r>
            <a:r>
              <a:rPr lang="en-US" dirty="0" smtClean="0"/>
              <a:t>and Car2Go have become important means of transportation in our daily life. Our group want to analyze the Car2Go flux based on the census blocks in Seattle and visualize it on the map. It will provide insight into the supply and demand for the customers, car rental companies, as well as city planners and business analysts. </a:t>
            </a:r>
            <a:endParaRPr lang="en-US" dirty="0"/>
          </a:p>
        </p:txBody>
      </p:sp>
    </p:spTree>
    <p:extLst>
      <p:ext uri="{BB962C8B-B14F-4D97-AF65-F5344CB8AC3E}">
        <p14:creationId xmlns:p14="http://schemas.microsoft.com/office/powerpoint/2010/main" val="1253367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Raw Data</a:t>
            </a:r>
            <a:endParaRPr lang="en-US" dirty="0"/>
          </a:p>
        </p:txBody>
      </p:sp>
      <p:sp>
        <p:nvSpPr>
          <p:cNvPr id="3" name="Content Placeholder 2"/>
          <p:cNvSpPr>
            <a:spLocks noGrp="1"/>
          </p:cNvSpPr>
          <p:nvPr>
            <p:ph idx="1"/>
          </p:nvPr>
        </p:nvSpPr>
        <p:spPr/>
        <p:txBody>
          <a:bodyPr/>
          <a:lstStyle/>
          <a:p>
            <a:r>
              <a:rPr lang="en-US" dirty="0" smtClean="0"/>
              <a:t>Dataset 1: Car2Go API Query (txt file)</a:t>
            </a:r>
          </a:p>
          <a:p>
            <a:r>
              <a:rPr lang="en-US" dirty="0"/>
              <a:t>C</a:t>
            </a:r>
            <a:r>
              <a:rPr lang="en-US" dirty="0" smtClean="0"/>
              <a:t>ontains info on time, location, car id, fuel level</a:t>
            </a:r>
          </a:p>
          <a:p>
            <a:endParaRPr lang="en-US" dirty="0" smtClean="0"/>
          </a:p>
          <a:p>
            <a:r>
              <a:rPr lang="en-US" dirty="0" smtClean="0"/>
              <a:t>Dataset 2: Seattle Census Block Map(ArcGIS format)</a:t>
            </a:r>
          </a:p>
          <a:p>
            <a:r>
              <a:rPr lang="en-US" dirty="0" smtClean="0"/>
              <a:t>Contains multiple file types such as </a:t>
            </a:r>
            <a:r>
              <a:rPr lang="en-US" dirty="0" err="1" smtClean="0"/>
              <a:t>shp</a:t>
            </a:r>
            <a:r>
              <a:rPr lang="en-US" dirty="0" smtClean="0"/>
              <a:t>, dbf, </a:t>
            </a:r>
            <a:r>
              <a:rPr lang="en-US" dirty="0" err="1" smtClean="0"/>
              <a:t>sbn</a:t>
            </a:r>
            <a:r>
              <a:rPr lang="en-US" dirty="0" smtClean="0"/>
              <a:t>, </a:t>
            </a:r>
            <a:r>
              <a:rPr lang="en-US" dirty="0" err="1" smtClean="0"/>
              <a:t>shx</a:t>
            </a:r>
            <a:r>
              <a:rPr lang="en-US" dirty="0" smtClean="0"/>
              <a:t>, </a:t>
            </a:r>
            <a:r>
              <a:rPr lang="en-US" dirty="0" err="1" smtClean="0"/>
              <a:t>sbx</a:t>
            </a:r>
            <a:r>
              <a:rPr lang="en-US" dirty="0"/>
              <a:t> </a:t>
            </a:r>
            <a:r>
              <a:rPr lang="mr-IN" dirty="0" smtClean="0"/>
              <a:t>…</a:t>
            </a:r>
            <a:endParaRPr lang="en-US" dirty="0"/>
          </a:p>
        </p:txBody>
      </p:sp>
    </p:spTree>
    <p:extLst>
      <p:ext uri="{BB962C8B-B14F-4D97-AF65-F5344CB8AC3E}">
        <p14:creationId xmlns:p14="http://schemas.microsoft.com/office/powerpoint/2010/main" val="35366578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and key issues </a:t>
            </a:r>
            <a:endParaRPr lang="en-US" dirty="0"/>
          </a:p>
        </p:txBody>
      </p:sp>
      <p:sp>
        <p:nvSpPr>
          <p:cNvPr id="3" name="Content Placeholder 2"/>
          <p:cNvSpPr>
            <a:spLocks noGrp="1"/>
          </p:cNvSpPr>
          <p:nvPr>
            <p:ph idx="1"/>
          </p:nvPr>
        </p:nvSpPr>
        <p:spPr>
          <a:xfrm>
            <a:off x="457200" y="1205090"/>
            <a:ext cx="8229600" cy="5507133"/>
          </a:xfrm>
        </p:spPr>
        <p:txBody>
          <a:bodyPr>
            <a:normAutofit fontScale="92500" lnSpcReduction="10000"/>
          </a:bodyPr>
          <a:lstStyle/>
          <a:p>
            <a:pPr marL="514350" indent="-514350">
              <a:buFont typeface="+mj-lt"/>
              <a:buAutoNum type="arabicPeriod"/>
            </a:pPr>
            <a:r>
              <a:rPr lang="en-US" i="1" dirty="0" smtClean="0"/>
              <a:t>get_car2go_data()</a:t>
            </a:r>
          </a:p>
          <a:p>
            <a:pPr marL="400050" lvl="1" indent="0">
              <a:buNone/>
            </a:pPr>
            <a:r>
              <a:rPr lang="en-US" dirty="0" smtClean="0"/>
              <a:t>Car2Go API query</a:t>
            </a:r>
            <a:endParaRPr lang="en-US" dirty="0" smtClean="0"/>
          </a:p>
          <a:p>
            <a:pPr marL="514350" indent="-514350">
              <a:buFont typeface="+mj-lt"/>
              <a:buAutoNum type="arabicPeriod"/>
            </a:pPr>
            <a:r>
              <a:rPr lang="en-US" i="1" dirty="0" err="1" smtClean="0"/>
              <a:t>calc_trip</a:t>
            </a:r>
            <a:r>
              <a:rPr lang="en-US" i="1" dirty="0" smtClean="0"/>
              <a:t>()</a:t>
            </a:r>
          </a:p>
          <a:p>
            <a:pPr marL="400050" lvl="1" indent="0">
              <a:buNone/>
            </a:pPr>
            <a:r>
              <a:rPr lang="en-US" dirty="0" smtClean="0"/>
              <a:t>single location -&gt; </a:t>
            </a:r>
            <a:r>
              <a:rPr lang="en-US" dirty="0" err="1" smtClean="0"/>
              <a:t>orig</a:t>
            </a:r>
            <a:r>
              <a:rPr lang="en-US" dirty="0" smtClean="0"/>
              <a:t>/</a:t>
            </a:r>
            <a:r>
              <a:rPr lang="en-US" dirty="0" err="1" smtClean="0"/>
              <a:t>dest</a:t>
            </a:r>
            <a:r>
              <a:rPr lang="en-US" dirty="0" smtClean="0"/>
              <a:t> pairs</a:t>
            </a:r>
          </a:p>
          <a:p>
            <a:pPr marL="514350" indent="-514350">
              <a:buFont typeface="+mj-lt"/>
              <a:buAutoNum type="arabicPeriod"/>
            </a:pPr>
            <a:r>
              <a:rPr lang="en-US" i="1" dirty="0" err="1" smtClean="0"/>
              <a:t>get_block_id</a:t>
            </a:r>
            <a:r>
              <a:rPr lang="en-US" i="1" dirty="0" smtClean="0"/>
              <a:t>() or </a:t>
            </a:r>
            <a:r>
              <a:rPr lang="en-US" i="1" dirty="0" err="1" smtClean="0"/>
              <a:t>get_grid_id</a:t>
            </a:r>
            <a:r>
              <a:rPr lang="en-US" i="1" dirty="0" smtClean="0"/>
              <a:t>()</a:t>
            </a:r>
          </a:p>
          <a:p>
            <a:pPr marL="400050" lvl="1" indent="0">
              <a:buNone/>
            </a:pPr>
            <a:r>
              <a:rPr lang="en-US" dirty="0" smtClean="0"/>
              <a:t>each </a:t>
            </a:r>
            <a:r>
              <a:rPr lang="en-US" dirty="0" err="1" smtClean="0"/>
              <a:t>orig</a:t>
            </a:r>
            <a:r>
              <a:rPr lang="en-US" dirty="0" smtClean="0"/>
              <a:t>/</a:t>
            </a:r>
            <a:r>
              <a:rPr lang="en-US" dirty="0" err="1" smtClean="0"/>
              <a:t>dest</a:t>
            </a:r>
            <a:r>
              <a:rPr lang="en-US" dirty="0" smtClean="0"/>
              <a:t> -&gt; block/grid id. Block info only available in ArcGIS, while grid id can be computed manually</a:t>
            </a:r>
            <a:endParaRPr lang="en-US" dirty="0"/>
          </a:p>
          <a:p>
            <a:pPr marL="514350" indent="-514350">
              <a:buFont typeface="+mj-lt"/>
              <a:buAutoNum type="arabicPeriod"/>
            </a:pPr>
            <a:r>
              <a:rPr lang="en-US" i="1" dirty="0" err="1" smtClean="0"/>
              <a:t>calc_flux</a:t>
            </a:r>
            <a:r>
              <a:rPr lang="en-US" i="1" dirty="0" smtClean="0"/>
              <a:t>()</a:t>
            </a:r>
          </a:p>
          <a:p>
            <a:pPr marL="400050" lvl="1" indent="0">
              <a:buNone/>
            </a:pPr>
            <a:r>
              <a:rPr lang="en-US" dirty="0" err="1" smtClean="0"/>
              <a:t>histograming</a:t>
            </a:r>
            <a:r>
              <a:rPr lang="en-US" dirty="0" smtClean="0"/>
              <a:t> all in Python</a:t>
            </a:r>
          </a:p>
          <a:p>
            <a:pPr marL="514350" indent="-514350">
              <a:buFont typeface="+mj-lt"/>
              <a:buAutoNum type="arabicPeriod"/>
            </a:pPr>
            <a:r>
              <a:rPr lang="en-US" i="1" dirty="0" err="1" smtClean="0"/>
              <a:t>map_flux</a:t>
            </a:r>
            <a:r>
              <a:rPr lang="en-US" i="1" dirty="0" smtClean="0"/>
              <a:t>()</a:t>
            </a:r>
          </a:p>
          <a:p>
            <a:pPr marL="400050" lvl="1" indent="0">
              <a:buNone/>
            </a:pPr>
            <a:r>
              <a:rPr lang="en-US" dirty="0" smtClean="0"/>
              <a:t>In ArcGIS or Python, or both?</a:t>
            </a:r>
          </a:p>
        </p:txBody>
      </p:sp>
    </p:spTree>
    <p:extLst>
      <p:ext uri="{BB962C8B-B14F-4D97-AF65-F5344CB8AC3E}">
        <p14:creationId xmlns:p14="http://schemas.microsoft.com/office/powerpoint/2010/main" val="31336156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90250" y="701800"/>
            <a:ext cx="6227100" cy="5454300"/>
          </a:xfrm>
          <a:prstGeom prst="rect">
            <a:avLst/>
          </a:prstGeom>
        </p:spPr>
        <p:txBody>
          <a:bodyPr lIns="121900" tIns="121900" rIns="121900" bIns="121900" anchor="ctr" anchorCtr="0">
            <a:noAutofit/>
          </a:bodyPr>
          <a:lstStyle/>
          <a:p>
            <a:pPr lvl="0" rtl="0">
              <a:spcBef>
                <a:spcPts val="0"/>
              </a:spcBef>
              <a:buNone/>
            </a:pPr>
            <a:r>
              <a:rPr lang="en-US" dirty="0">
                <a:solidFill>
                  <a:srgbClr val="008000"/>
                </a:solidFill>
              </a:rPr>
              <a:t>Urllib2 Package</a:t>
            </a:r>
          </a:p>
        </p:txBody>
      </p:sp>
    </p:spTree>
    <p:extLst>
      <p:ext uri="{BB962C8B-B14F-4D97-AF65-F5344CB8AC3E}">
        <p14:creationId xmlns:p14="http://schemas.microsoft.com/office/powerpoint/2010/main" val="7478521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rtl="0">
              <a:spcBef>
                <a:spcPts val="0"/>
              </a:spcBef>
              <a:buNone/>
            </a:pPr>
            <a:r>
              <a:rPr lang="en-US"/>
              <a:t>Background</a:t>
            </a:r>
          </a:p>
        </p:txBody>
      </p:sp>
      <p:sp>
        <p:nvSpPr>
          <p:cNvPr id="77" name="Shape 77"/>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marL="457200" lvl="0" indent="-228600" rtl="0">
              <a:spcBef>
                <a:spcPts val="0"/>
              </a:spcBef>
            </a:pPr>
            <a:r>
              <a:rPr lang="en-US"/>
              <a:t>The </a:t>
            </a:r>
            <a:r>
              <a:rPr lang="en-US">
                <a:hlinkClick r:id="rId3"/>
              </a:rPr>
              <a:t>urllib2</a:t>
            </a:r>
            <a:r>
              <a:rPr lang="en-US"/>
              <a:t> module defines functions and classes which help in opening URLs (mostly HTTP) from car2go’s api</a:t>
            </a:r>
          </a:p>
          <a:p>
            <a:pPr marL="457200" lvl="0" indent="-228600" rtl="0">
              <a:spcBef>
                <a:spcPts val="0"/>
              </a:spcBef>
            </a:pPr>
            <a:r>
              <a:rPr lang="en-US"/>
              <a:t>Using Request, urlopen function to fetch data</a:t>
            </a:r>
          </a:p>
          <a:p>
            <a:pPr marL="457200" lvl="0" indent="-228600" rtl="0">
              <a:spcBef>
                <a:spcPts val="0"/>
              </a:spcBef>
            </a:pPr>
            <a:r>
              <a:rPr lang="en-US"/>
              <a:t>Storing the data in a txt file named the data’s date</a:t>
            </a:r>
          </a:p>
        </p:txBody>
      </p:sp>
    </p:spTree>
    <p:extLst>
      <p:ext uri="{BB962C8B-B14F-4D97-AF65-F5344CB8AC3E}">
        <p14:creationId xmlns:p14="http://schemas.microsoft.com/office/powerpoint/2010/main" val="8683285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8650" y="365125"/>
            <a:ext cx="7886700" cy="1325700"/>
          </a:xfrm>
          <a:prstGeom prst="rect">
            <a:avLst/>
          </a:prstGeom>
        </p:spPr>
        <p:txBody>
          <a:bodyPr lIns="121900" tIns="121900" rIns="121900" bIns="121900" anchor="ctr" anchorCtr="0">
            <a:noAutofit/>
          </a:bodyPr>
          <a:lstStyle/>
          <a:p>
            <a:pPr lvl="0" rtl="0">
              <a:spcBef>
                <a:spcPts val="0"/>
              </a:spcBef>
              <a:buNone/>
            </a:pPr>
            <a:r>
              <a:rPr lang="en-US"/>
              <a:t>Using urllib2 </a:t>
            </a:r>
          </a:p>
        </p:txBody>
      </p:sp>
      <p:sp>
        <p:nvSpPr>
          <p:cNvPr id="83" name="Shape 83"/>
          <p:cNvSpPr txBox="1">
            <a:spLocks noGrp="1"/>
          </p:cNvSpPr>
          <p:nvPr>
            <p:ph type="body" idx="1"/>
          </p:nvPr>
        </p:nvSpPr>
        <p:spPr>
          <a:xfrm>
            <a:off x="628650" y="1825625"/>
            <a:ext cx="7886700" cy="4351200"/>
          </a:xfrm>
          <a:prstGeom prst="rect">
            <a:avLst/>
          </a:prstGeom>
        </p:spPr>
        <p:txBody>
          <a:bodyPr lIns="121900" tIns="121900" rIns="121900" bIns="121900" anchor="t" anchorCtr="0">
            <a:noAutofit/>
          </a:bodyPr>
          <a:lstStyle/>
          <a:p>
            <a:pPr marL="457200" lvl="0" indent="-228600" rtl="0">
              <a:spcBef>
                <a:spcPts val="0"/>
              </a:spcBef>
            </a:pPr>
            <a:r>
              <a:rPr lang="en-US" dirty="0">
                <a:solidFill>
                  <a:srgbClr val="008000"/>
                </a:solidFill>
              </a:rPr>
              <a:t>urllib2.Request:</a:t>
            </a:r>
          </a:p>
          <a:p>
            <a:pPr marL="914400" lvl="1" indent="-228600" rtl="0">
              <a:lnSpc>
                <a:spcPct val="115000"/>
              </a:lnSpc>
              <a:spcBef>
                <a:spcPts val="0"/>
              </a:spcBef>
              <a:spcAft>
                <a:spcPts val="0"/>
              </a:spcAft>
            </a:pPr>
            <a:r>
              <a:rPr lang="en-US" sz="2800" dirty="0">
                <a:solidFill>
                  <a:srgbClr val="008000"/>
                </a:solidFill>
              </a:rPr>
              <a:t>request = Request("</a:t>
            </a:r>
            <a:r>
              <a:rPr lang="en-US" sz="2800" u="sng" dirty="0">
                <a:solidFill>
                  <a:srgbClr val="008000"/>
                </a:solidFill>
                <a:hlinkClick r:id="rId3"/>
              </a:rPr>
              <a:t>http://www.car2go.com/api/v2.1/vehicles?loc=</a:t>
            </a:r>
            <a:r>
              <a:rPr lang="en-US" sz="2800" dirty="0">
                <a:solidFill>
                  <a:srgbClr val="008000"/>
                </a:solidFill>
              </a:rPr>
              <a:t>" + city + "&amp;</a:t>
            </a:r>
            <a:r>
              <a:rPr lang="en-US" sz="2800" dirty="0" err="1">
                <a:solidFill>
                  <a:srgbClr val="008000"/>
                </a:solidFill>
              </a:rPr>
              <a:t>oauth_consumer_key</a:t>
            </a:r>
            <a:r>
              <a:rPr lang="en-US" sz="2800" dirty="0">
                <a:solidFill>
                  <a:srgbClr val="008000"/>
                </a:solidFill>
              </a:rPr>
              <a:t>=" key "&amp;format=</a:t>
            </a:r>
            <a:r>
              <a:rPr lang="en-US" sz="2800" dirty="0" err="1">
                <a:solidFill>
                  <a:srgbClr val="008000"/>
                </a:solidFill>
              </a:rPr>
              <a:t>json</a:t>
            </a:r>
            <a:r>
              <a:rPr lang="en-US" sz="2800" dirty="0">
                <a:solidFill>
                  <a:srgbClr val="008000"/>
                </a:solidFill>
              </a:rPr>
              <a:t>")</a:t>
            </a:r>
          </a:p>
          <a:p>
            <a:pPr marL="457200" lvl="0" indent="-228600" rtl="0">
              <a:spcBef>
                <a:spcPts val="0"/>
              </a:spcBef>
            </a:pPr>
            <a:r>
              <a:rPr lang="en-US" dirty="0">
                <a:solidFill>
                  <a:srgbClr val="008000"/>
                </a:solidFill>
              </a:rPr>
              <a:t>urllib2.urlopen:</a:t>
            </a:r>
          </a:p>
          <a:p>
            <a:pPr marL="914400" lvl="1" indent="-228600" rtl="0">
              <a:lnSpc>
                <a:spcPct val="115000"/>
              </a:lnSpc>
              <a:spcBef>
                <a:spcPts val="0"/>
              </a:spcBef>
              <a:spcAft>
                <a:spcPts val="0"/>
              </a:spcAft>
            </a:pPr>
            <a:r>
              <a:rPr lang="en-US" sz="2800" dirty="0">
                <a:solidFill>
                  <a:srgbClr val="008000"/>
                </a:solidFill>
              </a:rPr>
              <a:t>response = </a:t>
            </a:r>
            <a:r>
              <a:rPr lang="en-US" sz="2800" dirty="0" err="1">
                <a:solidFill>
                  <a:srgbClr val="008000"/>
                </a:solidFill>
              </a:rPr>
              <a:t>urlopen</a:t>
            </a:r>
            <a:r>
              <a:rPr lang="en-US" sz="2800" dirty="0">
                <a:solidFill>
                  <a:srgbClr val="008000"/>
                </a:solidFill>
              </a:rPr>
              <a:t>(request)</a:t>
            </a:r>
          </a:p>
          <a:p>
            <a:pPr marL="914400" lvl="1" indent="-228600" rtl="0">
              <a:lnSpc>
                <a:spcPct val="115000"/>
              </a:lnSpc>
              <a:spcBef>
                <a:spcPts val="0"/>
              </a:spcBef>
              <a:spcAft>
                <a:spcPts val="0"/>
              </a:spcAft>
            </a:pPr>
            <a:r>
              <a:rPr lang="en-US" sz="2800" dirty="0">
                <a:solidFill>
                  <a:srgbClr val="008000"/>
                </a:solidFill>
              </a:rPr>
              <a:t>return </a:t>
            </a:r>
            <a:r>
              <a:rPr lang="en-US" sz="2800" dirty="0" err="1">
                <a:solidFill>
                  <a:srgbClr val="008000"/>
                </a:solidFill>
              </a:rPr>
              <a:t>response.read</a:t>
            </a:r>
            <a:r>
              <a:rPr lang="en-US" sz="2800" dirty="0">
                <a:solidFill>
                  <a:srgbClr val="008000"/>
                </a:solidFill>
              </a:rPr>
              <a:t>()</a:t>
            </a:r>
          </a:p>
          <a:p>
            <a:pPr marL="0" lvl="0" indent="0" rtl="0">
              <a:spcBef>
                <a:spcPts val="0"/>
              </a:spcBef>
              <a:buNone/>
            </a:pPr>
            <a:endParaRPr dirty="0">
              <a:solidFill>
                <a:srgbClr val="008000"/>
              </a:solidFill>
            </a:endParaRPr>
          </a:p>
          <a:p>
            <a:pPr marL="0" lvl="0" indent="0" rtl="0">
              <a:lnSpc>
                <a:spcPct val="115000"/>
              </a:lnSpc>
              <a:spcBef>
                <a:spcPts val="0"/>
              </a:spcBef>
              <a:spcAft>
                <a:spcPts val="0"/>
              </a:spcAft>
              <a:buNone/>
            </a:pPr>
            <a:endParaRPr dirty="0">
              <a:solidFill>
                <a:srgbClr val="008000"/>
              </a:solidFill>
            </a:endParaRPr>
          </a:p>
        </p:txBody>
      </p:sp>
    </p:spTree>
    <p:extLst>
      <p:ext uri="{BB962C8B-B14F-4D97-AF65-F5344CB8AC3E}">
        <p14:creationId xmlns:p14="http://schemas.microsoft.com/office/powerpoint/2010/main" val="21892022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224569_1772018753015731_716999398_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7642"/>
            <a:ext cx="9144000" cy="3950804"/>
          </a:xfrm>
          <a:prstGeom prst="rect">
            <a:avLst/>
          </a:prstGeom>
        </p:spPr>
      </p:pic>
      <p:sp>
        <p:nvSpPr>
          <p:cNvPr id="6" name="TextBox 5"/>
          <p:cNvSpPr txBox="1"/>
          <p:nvPr/>
        </p:nvSpPr>
        <p:spPr>
          <a:xfrm>
            <a:off x="2280735" y="697982"/>
            <a:ext cx="3996707" cy="1569660"/>
          </a:xfrm>
          <a:prstGeom prst="rect">
            <a:avLst/>
          </a:prstGeom>
          <a:noFill/>
        </p:spPr>
        <p:txBody>
          <a:bodyPr wrap="none" rtlCol="0">
            <a:spAutoFit/>
          </a:bodyPr>
          <a:lstStyle/>
          <a:p>
            <a:r>
              <a:rPr lang="en-US" sz="4800" b="1" dirty="0" smtClean="0"/>
              <a:t>request results</a:t>
            </a:r>
          </a:p>
          <a:p>
            <a:endParaRPr lang="en-US" sz="4800" b="1" dirty="0"/>
          </a:p>
        </p:txBody>
      </p:sp>
    </p:spTree>
    <p:extLst>
      <p:ext uri="{BB962C8B-B14F-4D97-AF65-F5344CB8AC3E}">
        <p14:creationId xmlns:p14="http://schemas.microsoft.com/office/powerpoint/2010/main" val="391243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529</Words>
  <Application>Microsoft Macintosh PowerPoint</Application>
  <PresentationFormat>On-screen Show (4:3)</PresentationFormat>
  <Paragraphs>93</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Car2know</vt:lpstr>
      <vt:lpstr>Car2know</vt:lpstr>
      <vt:lpstr>Motivation</vt:lpstr>
      <vt:lpstr>Raw Data</vt:lpstr>
      <vt:lpstr>Workflow and key issues </vt:lpstr>
      <vt:lpstr>Urllib2 Package</vt:lpstr>
      <vt:lpstr>Background</vt:lpstr>
      <vt:lpstr>Using urllib2 </vt:lpstr>
      <vt:lpstr>PowerPoint Presentation</vt:lpstr>
      <vt:lpstr>Assessment of urllib2 </vt:lpstr>
      <vt:lpstr>Arcpy Package</vt:lpstr>
      <vt:lpstr>Background</vt:lpstr>
      <vt:lpstr>Using ArcGIS/Arcpy</vt:lpstr>
      <vt:lpstr>Using ArcGIS/Arcpy</vt:lpstr>
      <vt:lpstr>Using ArcGIS/Arcpy</vt:lpstr>
      <vt:lpstr>How Arcpy works</vt:lpstr>
      <vt:lpstr>How Arcpy works</vt:lpstr>
      <vt:lpstr>How Arcpy works</vt:lpstr>
      <vt:lpstr>Assessment of Arcpy </vt:lpstr>
      <vt:lpstr>matplotlib basemap toolkit</vt:lpstr>
      <vt:lpstr>PowerPoint Presentation</vt:lpstr>
      <vt:lpstr> PySAL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Car2know</dc:title>
  <dc:creator>MacBook  Pro</dc:creator>
  <cp:lastModifiedBy>MacBook  Pro</cp:lastModifiedBy>
  <cp:revision>19</cp:revision>
  <dcterms:created xsi:type="dcterms:W3CDTF">2016-11-28T09:29:20Z</dcterms:created>
  <dcterms:modified xsi:type="dcterms:W3CDTF">2016-11-28T21:10:51Z</dcterms:modified>
</cp:coreProperties>
</file>