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5" r:id="rId6"/>
    <p:sldId id="264" r:id="rId7"/>
    <p:sldId id="262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A9E21-9AA2-437F-801A-4F7554E835F6}" v="387" dt="2023-03-31T04:41:11.775"/>
    <p1510:client id="{452B7CCB-3E9D-0E3B-330A-580CF34CD429}" v="62" dt="2023-04-01T02:21:26.170"/>
    <p1510:client id="{4D285A2E-9E82-1E8E-603D-B81760669F59}" v="2" dt="2023-03-21T07:28:33.216"/>
    <p1510:client id="{ECCD2A97-71DC-DEB0-5AAE-69621BE8C546}" v="124" dt="2023-03-21T03:17:4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2563-DA45-4168-BE5E-ACA469B98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3F4D-6E1E-6310-2C49-EBACF4427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B6A76-1124-1B79-A573-E8269BD9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C6D6A-5089-AAF9-14D2-CA0EA150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54D7-A5D8-9D4C-E730-16FFF4E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9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4FCC-78BA-4FA6-D3EC-590ACFEB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35802-B87C-DD06-B7FD-C0EC3B8C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2601-6AB9-CB00-92A8-9AE8B817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C8EA-5EEA-EECC-214B-C9D23CB5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9A8E-7CE5-200F-EB43-752EF2D6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17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A1773-2CBC-36B6-0E63-D0A5F768F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CAD9D-03AB-394C-9D0D-F8B01BEB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455D-5B3E-F524-DF2F-D74DD348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7035C-42A4-F04E-E534-0105ACC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3CD5-48C8-9DCB-B5A0-1A29EE42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6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8A33-6029-9578-E73D-045A9D58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57E2-533F-5AB2-A374-D54678C7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CDB6-1518-654C-6AE9-258C7AAE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625E1-AEFD-DDA5-E56F-4A04136E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A095-0B0F-8BA7-9910-7ADDC67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9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28CE-7450-5FA6-37C8-A5675D78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E40B9-023D-E4AC-2E70-F98485429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722C-AD7A-B1E4-5026-25F82F3F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FEE1-6B88-B490-9B92-0A40128E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ACAC-0D4E-7FB1-98BA-B1A9F828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962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A132-5664-AB7C-7E94-BF8C0595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C9F2-4CB3-1411-CDB6-4655CE1D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68750-9C9C-EDA2-B0BB-E6138979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A9F60-AA50-76B4-604E-A3912161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952DF-96CA-FE7F-3915-788202B7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1C28-3B8A-CB04-DA33-AFC4F17D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04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2E54-4792-D613-1F86-89AC4710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8F33-074B-60BD-133C-42E4C2C32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96EFC-3C2D-4DE7-EC0A-C0D570E6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CEA48-DB2E-8CF7-09BC-5EF507D35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8D7B6-B02F-5357-5A24-2D14D1350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D3C09-0F41-4104-0925-37583D2D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C1E4D-DFC2-FA36-DA2B-6DD0D11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F750E-DA40-12DF-E6E1-99331A18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6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4271-3BFE-88AB-B77B-D0B66515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F061D-890C-F921-B986-3C3B9044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9A120-73C5-237E-BEF5-27DF1A7F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FF783-749B-8139-A225-CE1F5629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57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7CEB5-8F8F-C3D0-5461-5D34B6AF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23202-F8B9-52BD-A454-75247514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A884-6A01-9BF2-35FE-5AAB52CB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57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136D-855B-5DCC-8D4F-7401776B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B7AE-6F96-F0EF-88C3-F4B3BC6A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C9B33-69C7-F034-E7FA-67163383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49D3-B653-D426-9212-A5240052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C4447-8341-B039-8AB2-C862D7A9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E582-CF31-6B9A-A1BF-69AA0248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84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DAC0-3564-4F9D-C3AE-68F4FA7D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D8DED-DAD8-C46F-4722-DF74DF6FF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BFA1-C73B-C02C-6D80-913A8F17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D35C-91C7-199D-90BB-E5C5AD46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16485-4DE0-23A6-BEB9-18E93222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1C08-8DA7-A609-4841-D17D8B28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1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A801F-F22C-49BA-047F-8923E92C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8C69B-B54E-F659-B55C-087F0DBD6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7BFF4-A406-59E8-79C9-128CF6BC7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80C94-6EA7-470B-9A7B-775FE34845C1}" type="datetimeFigureOut">
              <a:rPr lang="en-SG" smtClean="0"/>
              <a:t>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1774-D141-5C05-5DBD-1EDB0EF8A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D4F1-B180-98CB-8D24-834CD7321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A818-D930-4C6A-A921-CCA8420F36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5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rammerbay.com/difference-between-primary-key-and-secondary-ke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3EC1-1401-9E1F-C81F-A3A53FB91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B7F3-3730-9BCC-DD7F-CADF2C9BA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07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504-F838-105D-3557-62899A81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F29E2-6478-BBDD-3ADA-F5067C97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53043-2D11-98C7-30D2-148BD43E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0"/>
            <a:ext cx="107315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9B5CC-D4E1-808C-6FA1-EBCA11211D6B}"/>
              </a:ext>
            </a:extLst>
          </p:cNvPr>
          <p:cNvSpPr txBox="1"/>
          <p:nvPr/>
        </p:nvSpPr>
        <p:spPr>
          <a:xfrm>
            <a:off x="4849585" y="365125"/>
            <a:ext cx="490090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SG" sz="1100" dirty="0"/>
              <a:t>https://api-safeguard.beta.gov.sg/screenshot?api_key=ec16e2d0-1938-49d0-bb0f-a480bc2e8ceb&amp;url_md5=4e332d51fa0c8b94a6b7a9160e10283f</a:t>
            </a:r>
          </a:p>
        </p:txBody>
      </p:sp>
    </p:spTree>
    <p:extLst>
      <p:ext uri="{BB962C8B-B14F-4D97-AF65-F5344CB8AC3E}">
        <p14:creationId xmlns:p14="http://schemas.microsoft.com/office/powerpoint/2010/main" val="6389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D419-B42D-4611-805E-C759569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85004"/>
            <a:ext cx="10515600" cy="1325563"/>
          </a:xfrm>
        </p:spPr>
        <p:txBody>
          <a:bodyPr/>
          <a:lstStyle/>
          <a:p>
            <a:r>
              <a:rPr lang="en-US" dirty="0"/>
              <a:t>ASC dashboard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1CB9-E3A7-D7E5-E81D-1A53178B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41" y="338364"/>
            <a:ext cx="6169814" cy="73588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Currently in excel in </a:t>
            </a:r>
            <a:r>
              <a:rPr lang="en-US" dirty="0" err="1"/>
              <a:t>sdrive</a:t>
            </a:r>
            <a:r>
              <a:rPr lang="en-US" dirty="0"/>
              <a:t> (ASC to port to MySQL)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dashboard is </a:t>
            </a:r>
            <a:r>
              <a:rPr lang="en-US" dirty="0" err="1"/>
              <a:t>phishpulse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D62B5-70A3-8B56-8894-9B136B6DB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9" y="1241650"/>
            <a:ext cx="9423917" cy="53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8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934E33-45CC-2A7D-1DD2-64E9BB3F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3" y="133493"/>
            <a:ext cx="5576551" cy="3156647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331E05-7D76-AB00-43C7-94DC8E20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77" y="137036"/>
            <a:ext cx="5748270" cy="3213957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74C125-F76E-D8C1-FD43-D18864173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146" y="3568793"/>
            <a:ext cx="5866326" cy="3294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84789-099C-AD85-1028-469B3A314E28}"/>
              </a:ext>
            </a:extLst>
          </p:cNvPr>
          <p:cNvSpPr txBox="1"/>
          <p:nvPr/>
        </p:nvSpPr>
        <p:spPr>
          <a:xfrm>
            <a:off x="364901" y="3300211"/>
            <a:ext cx="1247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Design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B8709-4290-12C5-2E2D-01DA7314A317}"/>
              </a:ext>
            </a:extLst>
          </p:cNvPr>
          <p:cNvSpPr txBox="1"/>
          <p:nvPr/>
        </p:nvSpPr>
        <p:spPr>
          <a:xfrm>
            <a:off x="10646535" y="3343140"/>
            <a:ext cx="1247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Design 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6CB93-9B4F-7FA3-E157-5F31A04BEBB3}"/>
              </a:ext>
            </a:extLst>
          </p:cNvPr>
          <p:cNvSpPr txBox="1"/>
          <p:nvPr/>
        </p:nvSpPr>
        <p:spPr>
          <a:xfrm>
            <a:off x="9015211" y="5028126"/>
            <a:ext cx="1247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Design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2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134E-558F-E8BC-CE02-E2B8A166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Mysql</a:t>
            </a:r>
            <a:r>
              <a:rPr lang="en-SG" dirty="0"/>
              <a:t> database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60183-18AF-F797-26C6-7D04774A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IP Address: 119.74.24.181</a:t>
            </a:r>
          </a:p>
          <a:p>
            <a:r>
              <a:rPr lang="en-SG" dirty="0"/>
              <a:t>Port: 3306</a:t>
            </a:r>
          </a:p>
          <a:p>
            <a:r>
              <a:rPr lang="en-SG" dirty="0"/>
              <a:t>User: </a:t>
            </a:r>
            <a:r>
              <a:rPr lang="en-SG" dirty="0" err="1"/>
              <a:t>htx</a:t>
            </a:r>
            <a:endParaRPr lang="en-SG" dirty="0"/>
          </a:p>
          <a:p>
            <a:r>
              <a:rPr lang="en-SG" dirty="0"/>
              <a:t>Password: Police123456</a:t>
            </a:r>
          </a:p>
          <a:p>
            <a:r>
              <a:rPr lang="en-SG" dirty="0"/>
              <a:t>Database: </a:t>
            </a:r>
            <a:r>
              <a:rPr lang="en-SG" dirty="0" err="1"/>
              <a:t>astro</a:t>
            </a:r>
            <a:endParaRPr lang="en-SG" dirty="0" err="1">
              <a:cs typeface="Calibri"/>
            </a:endParaRPr>
          </a:p>
          <a:p>
            <a:r>
              <a:rPr lang="en-SG" dirty="0"/>
              <a:t>SSL: DISABLED</a:t>
            </a:r>
          </a:p>
        </p:txBody>
      </p:sp>
    </p:spTree>
    <p:extLst>
      <p:ext uri="{BB962C8B-B14F-4D97-AF65-F5344CB8AC3E}">
        <p14:creationId xmlns:p14="http://schemas.microsoft.com/office/powerpoint/2010/main" val="100044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EDE0-E670-3417-D08D-C5447406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" y="96815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MySql</a:t>
            </a:r>
            <a:r>
              <a:rPr lang="en-US" dirty="0">
                <a:cs typeface="Calibri Light"/>
              </a:rPr>
              <a:t> data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9FB-D104-D4AC-3321-9D98434B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48" y="1331935"/>
            <a:ext cx="3518079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Report</a:t>
            </a:r>
            <a:endParaRPr lang="en-US" b="1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report_number</a:t>
            </a:r>
            <a:r>
              <a:rPr lang="en-US" dirty="0">
                <a:ea typeface="+mn-lt"/>
                <a:cs typeface="+mn-lt"/>
              </a:rPr>
              <a:t> char(15)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initial_report_number</a:t>
            </a:r>
            <a:r>
              <a:rPr lang="en-US" dirty="0">
                <a:ea typeface="+mn-lt"/>
                <a:cs typeface="+mn-lt"/>
              </a:rPr>
              <a:t> char(15)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classification text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scam_type</a:t>
            </a:r>
            <a:r>
              <a:rPr lang="en-US" dirty="0">
                <a:ea typeface="+mn-lt"/>
                <a:cs typeface="+mn-lt"/>
              </a:rPr>
              <a:t> text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amount_scammed</a:t>
            </a:r>
            <a:r>
              <a:rPr lang="en-US" dirty="0">
                <a:ea typeface="+mn-lt"/>
                <a:cs typeface="+mn-lt"/>
              </a:rPr>
              <a:t> double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amount_transcated</a:t>
            </a:r>
            <a:r>
              <a:rPr lang="en-US" dirty="0">
                <a:ea typeface="+mn-lt"/>
                <a:cs typeface="+mn-lt"/>
              </a:rPr>
              <a:t> double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remarks text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division_assigned</a:t>
            </a:r>
            <a:r>
              <a:rPr lang="en-US" dirty="0">
                <a:ea typeface="+mn-lt"/>
                <a:cs typeface="+mn-lt"/>
              </a:rPr>
              <a:t> text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date_assigned</a:t>
            </a:r>
            <a:r>
              <a:rPr lang="en-US" dirty="0">
                <a:ea typeface="+mn-lt"/>
                <a:cs typeface="+mn-lt"/>
              </a:rPr>
              <a:t> date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asc_do</a:t>
            </a:r>
            <a:r>
              <a:rPr lang="en-US" dirty="0">
                <a:ea typeface="+mn-lt"/>
                <a:cs typeface="+mn-lt"/>
              </a:rPr>
              <a:t> text 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referral_date</a:t>
            </a:r>
            <a:r>
              <a:rPr lang="en-US" dirty="0">
                <a:ea typeface="+mn-lt"/>
                <a:cs typeface="+mn-lt"/>
              </a:rPr>
              <a:t> varchar(255)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division text </a:t>
            </a:r>
            <a:endParaRPr lang="en-US"/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D024A-E218-9BB4-A816-1A5370DBB4E7}"/>
              </a:ext>
            </a:extLst>
          </p:cNvPr>
          <p:cNvSpPr txBox="1"/>
          <p:nvPr/>
        </p:nvSpPr>
        <p:spPr>
          <a:xfrm>
            <a:off x="3724141" y="1255689"/>
            <a:ext cx="517837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Victim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account_holder_name</a:t>
            </a:r>
            <a:r>
              <a:rPr lang="en-US" dirty="0">
                <a:ea typeface="+mn-lt"/>
                <a:cs typeface="+mn-lt"/>
              </a:rPr>
              <a:t> text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account_holder_nric</a:t>
            </a:r>
            <a:r>
              <a:rPr lang="en-US" dirty="0">
                <a:ea typeface="+mn-lt"/>
                <a:cs typeface="+mn-lt"/>
              </a:rPr>
              <a:t> text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acount_holder_phone_number</a:t>
            </a:r>
            <a:r>
              <a:rPr lang="en-US" dirty="0">
                <a:ea typeface="+mn-lt"/>
                <a:cs typeface="+mn-lt"/>
              </a:rPr>
              <a:t> char(8) 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0C44A-0240-1FB6-7684-4CD68177A452}"/>
              </a:ext>
            </a:extLst>
          </p:cNvPr>
          <p:cNvSpPr txBox="1"/>
          <p:nvPr/>
        </p:nvSpPr>
        <p:spPr>
          <a:xfrm>
            <a:off x="3672625" y="2878428"/>
            <a:ext cx="407401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Scammer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bank text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account_number</a:t>
            </a:r>
            <a:r>
              <a:rPr lang="en-US" dirty="0"/>
              <a:t> text 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phone_number</a:t>
            </a:r>
            <a:r>
              <a:rPr lang="en-US" dirty="0"/>
              <a:t> char(8)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whatsap_number</a:t>
            </a:r>
            <a:r>
              <a:rPr lang="en-US" dirty="0"/>
              <a:t> char(8)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online_market_place</a:t>
            </a:r>
            <a:r>
              <a:rPr lang="en-US" dirty="0"/>
              <a:t> text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latest_balance_seized</a:t>
            </a:r>
            <a:r>
              <a:rPr lang="en-US" dirty="0"/>
              <a:t> double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is_coporate_account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(1) </a:t>
            </a:r>
            <a:endParaRPr lang="en-US" dirty="0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62ECD-77D8-E181-AF8F-137146BADD32}"/>
              </a:ext>
            </a:extLst>
          </p:cNvPr>
          <p:cNvSpPr txBox="1"/>
          <p:nvPr/>
        </p:nvSpPr>
        <p:spPr>
          <a:xfrm>
            <a:off x="7890456" y="1257838"/>
            <a:ext cx="43530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Telco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telco_report_number</a:t>
            </a:r>
            <a:r>
              <a:rPr lang="en-US" dirty="0"/>
              <a:t> char(15) 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overseas_local</a:t>
            </a:r>
            <a:r>
              <a:rPr lang="en-US" dirty="0"/>
              <a:t> char(3) </a:t>
            </a:r>
            <a:endParaRPr lang="en-US" dirty="0">
              <a:cs typeface="Calibri" panose="020F0502020204030204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/>
              <a:t>Actions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datetime_production_order_served</a:t>
            </a:r>
            <a:r>
              <a:rPr lang="en-US" dirty="0"/>
              <a:t> datetime 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datetime_bank_account_frozen</a:t>
            </a:r>
            <a:r>
              <a:rPr lang="en-US" dirty="0"/>
              <a:t> datetime 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date_bank_details_received</a:t>
            </a:r>
            <a:r>
              <a:rPr lang="en-US" dirty="0"/>
              <a:t> date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57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D26-D8A8-8EDC-BD81-4389594A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4F59-E4DE-2828-DFDD-99A4E3BA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Input form, data type restricted, with data directly entering </a:t>
            </a:r>
            <a:r>
              <a:rPr lang="en-US" sz="2000" err="1">
                <a:cs typeface="Calibri"/>
              </a:rPr>
              <a:t>mysql</a:t>
            </a:r>
            <a:r>
              <a:rPr lang="en-US" sz="2000" dirty="0">
                <a:cs typeface="Calibri"/>
              </a:rPr>
              <a:t>. To test on local database so that we don't write into their db.</a:t>
            </a:r>
          </a:p>
          <a:p>
            <a:r>
              <a:rPr lang="en-US" sz="2000" dirty="0">
                <a:ea typeface="+mn-lt"/>
                <a:cs typeface="+mn-lt"/>
              </a:rPr>
              <a:t>Filtering based on scam type</a:t>
            </a:r>
          </a:p>
          <a:p>
            <a:r>
              <a:rPr lang="en-US" sz="2000" dirty="0">
                <a:cs typeface="Calibri"/>
              </a:rPr>
              <a:t>Start/end date filtering, on </a:t>
            </a:r>
            <a:r>
              <a:rPr lang="en-US" sz="2000" dirty="0" err="1">
                <a:cs typeface="Calibri"/>
              </a:rPr>
              <a:t>mysql</a:t>
            </a:r>
            <a:r>
              <a:rPr lang="en-US" sz="2000" dirty="0">
                <a:cs typeface="Calibri"/>
              </a:rPr>
              <a:t> level (before it hits pandas level, so that the runtime is faster I think). Standard set to 1 month away from today's date</a:t>
            </a:r>
          </a:p>
          <a:p>
            <a:r>
              <a:rPr lang="en-US" sz="2000" dirty="0">
                <a:cs typeface="Calibri"/>
              </a:rPr>
              <a:t>Filtering of data from identifiers of primary/secondary keys (</a:t>
            </a:r>
            <a:r>
              <a:rPr lang="en-US" sz="2000" dirty="0">
                <a:ea typeface="+mn-lt"/>
                <a:cs typeface="+mn-lt"/>
                <a:hlinkClick r:id="rId2"/>
              </a:rPr>
              <a:t>https://programmerbay.com/difference-between-primary-key-and-secondary-key/</a:t>
            </a:r>
            <a:r>
              <a:rPr lang="en-US" sz="2000" dirty="0">
                <a:ea typeface="+mn-lt"/>
                <a:cs typeface="+mn-lt"/>
              </a:rPr>
              <a:t>),</a:t>
            </a:r>
            <a:r>
              <a:rPr lang="en-US" sz="2000" dirty="0">
                <a:cs typeface="Calibri"/>
              </a:rPr>
              <a:t> such as </a:t>
            </a:r>
            <a:r>
              <a:rPr lang="en-US" sz="2000" err="1">
                <a:cs typeface="Calibri"/>
              </a:rPr>
              <a:t>nric</a:t>
            </a:r>
            <a:r>
              <a:rPr lang="en-US" sz="2000" dirty="0">
                <a:cs typeface="Calibri"/>
              </a:rPr>
              <a:t>/bank account number. Can be a search bar to do the filter. To extend on this, a clickable display of these identifiers based on some filtering (</a:t>
            </a:r>
            <a:r>
              <a:rPr lang="en-US" sz="2000" err="1">
                <a:cs typeface="Calibri"/>
              </a:rPr>
              <a:t>eg.</a:t>
            </a:r>
            <a:r>
              <a:rPr lang="en-US" sz="2000" dirty="0">
                <a:cs typeface="Calibri"/>
              </a:rPr>
              <a:t> Amount lost)</a:t>
            </a:r>
          </a:p>
          <a:p>
            <a:r>
              <a:rPr lang="en-US" sz="2000" dirty="0">
                <a:cs typeface="Calibri"/>
              </a:rPr>
              <a:t>Logistic regression model to predict upward/downward trend for the next day (see python's scikit-learn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30544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AAE0-32B0-0E66-0495-DCD1A930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Phishpulse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5F23-35D2-F336-C2AF-86767A82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03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7B29-B56C-3462-0868-D858DB4E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7C16-1FF1-8A2D-4BCF-22FDFCF5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0ED54-E410-194D-42E2-8745C4AD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3" y="0"/>
            <a:ext cx="1124495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DE547-E2BA-4DFA-334A-AA75543B91DA}"/>
              </a:ext>
            </a:extLst>
          </p:cNvPr>
          <p:cNvSpPr txBox="1"/>
          <p:nvPr/>
        </p:nvSpPr>
        <p:spPr>
          <a:xfrm>
            <a:off x="305572" y="2196426"/>
            <a:ext cx="29041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 30 days record.</a:t>
            </a:r>
          </a:p>
          <a:p>
            <a:endParaRPr lang="en-US" dirty="0"/>
          </a:p>
          <a:p>
            <a:r>
              <a:rPr lang="en-US" dirty="0"/>
              <a:t>Total number of websites</a:t>
            </a:r>
          </a:p>
          <a:p>
            <a:endParaRPr lang="en-US" dirty="0"/>
          </a:p>
          <a:p>
            <a:r>
              <a:rPr lang="en-US" dirty="0"/>
              <a:t>All stored in 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Rate = past certain threshold (e.g. how many days out of 30 days past threshold of 8, e.g. cumulative of past 30 days)</a:t>
            </a:r>
          </a:p>
          <a:p>
            <a:endParaRPr lang="en-US" dirty="0"/>
          </a:p>
          <a:p>
            <a:r>
              <a:rPr lang="en-US" dirty="0"/>
              <a:t>Trend: pass values into linear regression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4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B2342-CD96-3FFD-CB4F-774D39DC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0" y="0"/>
            <a:ext cx="11210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108</Words>
  <Application>Microsoft Office PowerPoint</Application>
  <PresentationFormat>Widescreen</PresentationFormat>
  <Paragraphs>21</Paragraphs>
  <Slides>10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ASC dashboard</vt:lpstr>
      <vt:lpstr>PowerPoint Presentation</vt:lpstr>
      <vt:lpstr>Mysql database login</vt:lpstr>
      <vt:lpstr>MySql data</vt:lpstr>
      <vt:lpstr>To do</vt:lpstr>
      <vt:lpstr>Phishpulse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Lin Tan</dc:creator>
  <cp:lastModifiedBy>Wei Lin Tan</cp:lastModifiedBy>
  <cp:revision>129</cp:revision>
  <dcterms:created xsi:type="dcterms:W3CDTF">2023-03-20T07:50:29Z</dcterms:created>
  <dcterms:modified xsi:type="dcterms:W3CDTF">2023-04-01T13:00:36Z</dcterms:modified>
</cp:coreProperties>
</file>