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78" r:id="rId26"/>
  </p:sldIdLst>
  <p:sldSz cx="9144000" cy="5143500" type="screen16x9"/>
  <p:notesSz cx="6858000" cy="9144000"/>
  <p:embeddedFontLst>
    <p:embeddedFont>
      <p:font typeface="Amatic SC" panose="020B0604020202020204" charset="-79"/>
      <p:regular r:id="rId28"/>
      <p:bold r:id="rId29"/>
    </p:embeddedFont>
    <p:embeddedFont>
      <p:font typeface="Lato" panose="020F0502020204030203"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Source Code Pro" panose="020B0604020202020204" charset="0"/>
      <p:regular r:id="rId38"/>
      <p:bold r:id="rId39"/>
      <p:italic r:id="rId40"/>
      <p:boldItalic r:id="rId41"/>
    </p:embeddedFont>
    <p:embeddedFont>
      <p:font typeface="Source Code Pro Medium"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AE5DCE-0072-4304-809A-4CBE5253F97B}">
  <a:tblStyle styleId="{53AE5DCE-0072-4304-809A-4CBE5253F9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f4d600c5d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f4d600c5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f4d600c5d_1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f4d600c5d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f4d600c5d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f4d600c5d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f4d600c5d_1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f4d600c5d_1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f4d600c5d_1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f4d600c5d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f4d600c5d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f4d600c5d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f4d600c5d_1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f4d600c5d_1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fc342a027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fc342a027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fc342a027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fc342a027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f4d600c5d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f4d600c5d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fc342a02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fc342a02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f4d600c5d_1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f4d600c5d_1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f4d600c5d_1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f4d600c5d_1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f4d600c5d_1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f4d600c5d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319914ab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319914ab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6d2682c0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86d2682c0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fc342a027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fc342a02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f4d600c5d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4d600c5d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f4d600c5d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f4d600c5d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6d2682c04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6d2682c0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6d2682c0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6d2682c0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f4d600c5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f4d600c5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f4d600c5d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f4d600c5d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f4d600c5d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f4d600c5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cpp/cpp/functions-cpp?view=vs-2019"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educative.io/edpresso/pass-by-value-vs-pass-by-reference"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educative.io/edpresso/pass-by-value-vs-pass-by-reference"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cs.uic.edu/~jbell/CourseNotes/OperatingSystems/3_Processes.html"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chin235/CP-DSAlgo_August2020"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hyperlink" Target="https://www.tutorialspoint.com/cplusplus/cpp_references.htm" TargetMode="External"/><Relationship Id="rId5" Type="http://schemas.openxmlformats.org/officeDocument/2006/relationships/hyperlink" Target="https://www.w3schools.com/cpp/default.asp" TargetMode="External"/><Relationship Id="rId4" Type="http://schemas.openxmlformats.org/officeDocument/2006/relationships/hyperlink" Target="https://leetcode.com/problemset/top-100-liked-question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www.educative.io/edpresso/what-are-class-templates-in-c"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cpp/cpp/functions-cpp?view=vs-201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cpp/cpp/functions-cpp?view=vs-2019"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cpp/cpp/functions-cpp?view=vs-2019"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cpp/cpp/function-overloading?view=vs-2019"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latin typeface="Amatic SC"/>
                <a:ea typeface="Amatic SC"/>
                <a:cs typeface="Amatic SC"/>
                <a:sym typeface="Amatic SC"/>
              </a:rPr>
              <a:t> C++ Basic Constructs</a:t>
            </a:r>
            <a:endParaRPr sz="4800">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u="sng">
                <a:solidFill>
                  <a:srgbClr val="FFFFFF"/>
                </a:solidFill>
                <a:hlinkClick r:id="rId3"/>
              </a:rPr>
              <a:t>Function</a:t>
            </a:r>
            <a:r>
              <a:rPr lang="en" sz="3200">
                <a:solidFill>
                  <a:srgbClr val="FFFFFF"/>
                </a:solidFill>
              </a:rPr>
              <a:t> Default Arguments</a:t>
            </a:r>
            <a:endParaRPr sz="3200">
              <a:solidFill>
                <a:srgbClr val="FFFFFF"/>
              </a:solidFill>
            </a:endParaRPr>
          </a:p>
        </p:txBody>
      </p:sp>
      <p:sp>
        <p:nvSpPr>
          <p:cNvPr id="119" name="Google Shape;119;p22"/>
          <p:cNvSpPr txBox="1">
            <a:spLocks noGrp="1"/>
          </p:cNvSpPr>
          <p:nvPr>
            <p:ph type="body" idx="4294967295"/>
          </p:nvPr>
        </p:nvSpPr>
        <p:spPr>
          <a:xfrm>
            <a:off x="412050" y="1329025"/>
            <a:ext cx="7980900" cy="3375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Lato"/>
              <a:buChar char="●"/>
            </a:pPr>
            <a:r>
              <a:rPr lang="en">
                <a:latin typeface="Lato"/>
                <a:ea typeface="Lato"/>
                <a:cs typeface="Lato"/>
                <a:sym typeface="Lato"/>
              </a:rPr>
              <a:t>A default argument is a value provided in a function declaration that is automatically assigned by the compiler if the caller of the function doesn't provide a value for the argument with a default value.</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a:latin typeface="Lato"/>
                <a:ea typeface="Lato"/>
                <a:cs typeface="Lato"/>
                <a:sym typeface="Lato"/>
              </a:rPr>
              <a:t>Default arguments are important because in many cases, functions have arguments that are used so infrequently that a default value would suffice. </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a:latin typeface="Lato"/>
                <a:ea typeface="Lato"/>
                <a:cs typeface="Lato"/>
                <a:sym typeface="Lato"/>
              </a:rPr>
              <a:t>To address this, the default-argument facility allows for specifying only those arguments to a function that are meaningful in a given call.</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a:latin typeface="Lato"/>
                <a:ea typeface="Lato"/>
                <a:cs typeface="Lato"/>
                <a:sym typeface="Lato"/>
              </a:rPr>
              <a:t>Once default value is used for an argument in function definition, all subsequent arguments to it must have default value. It can also be stated as default arguments are assigned from right to left.</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u="sng">
                <a:solidFill>
                  <a:srgbClr val="FFFFFF"/>
                </a:solidFill>
                <a:hlinkClick r:id="rId3"/>
              </a:rPr>
              <a:t>Pass by Value vs Pass by Reference</a:t>
            </a:r>
            <a:endParaRPr sz="3200">
              <a:solidFill>
                <a:srgbClr val="FFFFFF"/>
              </a:solidFill>
            </a:endParaRPr>
          </a:p>
        </p:txBody>
      </p:sp>
      <p:sp>
        <p:nvSpPr>
          <p:cNvPr id="125" name="Google Shape;125;p23"/>
          <p:cNvSpPr txBox="1">
            <a:spLocks noGrp="1"/>
          </p:cNvSpPr>
          <p:nvPr>
            <p:ph type="body" idx="4294967295"/>
          </p:nvPr>
        </p:nvSpPr>
        <p:spPr>
          <a:xfrm>
            <a:off x="412050" y="878600"/>
            <a:ext cx="8445000" cy="382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Lato"/>
              <a:buChar char="●"/>
            </a:pPr>
            <a:r>
              <a:rPr lang="en">
                <a:latin typeface="Lato"/>
                <a:ea typeface="Lato"/>
                <a:cs typeface="Lato"/>
                <a:sym typeface="Lato"/>
              </a:rPr>
              <a:t>When a function is called, the arguments in a function can be passed by value or passed by reference.</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a:latin typeface="Lato"/>
                <a:ea typeface="Lato"/>
                <a:cs typeface="Lato"/>
                <a:sym typeface="Lato"/>
              </a:rPr>
              <a:t>Callee is a function called by another and the caller is a function that calls another function (the callee).</a:t>
            </a:r>
            <a:endParaRPr>
              <a:latin typeface="Lato"/>
              <a:ea typeface="Lato"/>
              <a:cs typeface="Lato"/>
              <a:sym typeface="Lato"/>
            </a:endParaRPr>
          </a:p>
          <a:p>
            <a:pPr marL="914400" lvl="1" indent="-342900" algn="l" rtl="0">
              <a:spcBef>
                <a:spcPts val="0"/>
              </a:spcBef>
              <a:spcAft>
                <a:spcPts val="0"/>
              </a:spcAft>
              <a:buSzPts val="1800"/>
              <a:buFont typeface="Lato"/>
              <a:buChar char="○"/>
            </a:pPr>
            <a:r>
              <a:rPr lang="en" sz="1800">
                <a:latin typeface="Lato"/>
                <a:ea typeface="Lato"/>
                <a:cs typeface="Lato"/>
                <a:sym typeface="Lato"/>
              </a:rPr>
              <a:t>The values that are passed in the function call are called the actual parameters.</a:t>
            </a:r>
            <a:endParaRPr sz="1800">
              <a:latin typeface="Lato"/>
              <a:ea typeface="Lato"/>
              <a:cs typeface="Lato"/>
              <a:sym typeface="Lato"/>
            </a:endParaRPr>
          </a:p>
          <a:p>
            <a:pPr marL="914400" lvl="1" indent="-342900" algn="l" rtl="0">
              <a:spcBef>
                <a:spcPts val="0"/>
              </a:spcBef>
              <a:spcAft>
                <a:spcPts val="0"/>
              </a:spcAft>
              <a:buSzPts val="1800"/>
              <a:buFont typeface="Lato"/>
              <a:buChar char="○"/>
            </a:pPr>
            <a:r>
              <a:rPr lang="en" sz="1800">
                <a:latin typeface="Lato"/>
                <a:ea typeface="Lato"/>
                <a:cs typeface="Lato"/>
                <a:sym typeface="Lato"/>
              </a:rPr>
              <a:t>The values received by the function (when it is called ) are called the formal parameters.</a:t>
            </a:r>
            <a:endParaRPr sz="1800">
              <a:latin typeface="Lato"/>
              <a:ea typeface="Lato"/>
              <a:cs typeface="Lato"/>
              <a:sym typeface="Lato"/>
            </a:endParaRPr>
          </a:p>
          <a:p>
            <a:pPr marL="0" lvl="0" indent="0" algn="l" rtl="0">
              <a:spcBef>
                <a:spcPts val="1600"/>
              </a:spcBef>
              <a:spcAft>
                <a:spcPts val="1600"/>
              </a:spcAft>
              <a:buNone/>
            </a:pP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Pass by Value</a:t>
            </a:r>
            <a:endParaRPr sz="3200">
              <a:solidFill>
                <a:srgbClr val="FFFFFF"/>
              </a:solidFill>
            </a:endParaRPr>
          </a:p>
        </p:txBody>
      </p:sp>
      <p:sp>
        <p:nvSpPr>
          <p:cNvPr id="131" name="Google Shape;131;p24"/>
          <p:cNvSpPr txBox="1">
            <a:spLocks noGrp="1"/>
          </p:cNvSpPr>
          <p:nvPr>
            <p:ph type="body" idx="4294967295"/>
          </p:nvPr>
        </p:nvSpPr>
        <p:spPr>
          <a:xfrm>
            <a:off x="412050" y="878600"/>
            <a:ext cx="8445000" cy="382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Lato"/>
              <a:buChar char="●"/>
            </a:pPr>
            <a:r>
              <a:rPr lang="en">
                <a:latin typeface="Lato"/>
                <a:ea typeface="Lato"/>
                <a:cs typeface="Lato"/>
                <a:sym typeface="Lato"/>
              </a:rPr>
              <a:t>Pass by value means that a copy of the actual parameter value is made in memory, i.e. the caller and callee have two independent variables with the same value. If the callee modifies the parameter value, the effect is not visible to the caller.</a:t>
            </a:r>
            <a:endParaRPr>
              <a:latin typeface="Lato"/>
              <a:ea typeface="Lato"/>
              <a:cs typeface="Lato"/>
              <a:sym typeface="Lato"/>
            </a:endParaRPr>
          </a:p>
          <a:p>
            <a:pPr marL="0" lvl="0" indent="0" algn="l" rtl="0">
              <a:spcBef>
                <a:spcPts val="1600"/>
              </a:spcBef>
              <a:spcAft>
                <a:spcPts val="0"/>
              </a:spcAft>
              <a:buNone/>
            </a:pPr>
            <a:r>
              <a:rPr lang="en">
                <a:latin typeface="Lato"/>
                <a:ea typeface="Lato"/>
                <a:cs typeface="Lato"/>
                <a:sym typeface="Lato"/>
              </a:rPr>
              <a:t>Overview:</a:t>
            </a:r>
            <a:endParaRPr>
              <a:latin typeface="Lato"/>
              <a:ea typeface="Lato"/>
              <a:cs typeface="Lato"/>
              <a:sym typeface="Lato"/>
            </a:endParaRPr>
          </a:p>
          <a:p>
            <a:pPr marL="457200" lvl="0" indent="-342900" algn="l" rtl="0">
              <a:spcBef>
                <a:spcPts val="1600"/>
              </a:spcBef>
              <a:spcAft>
                <a:spcPts val="0"/>
              </a:spcAft>
              <a:buSzPts val="1800"/>
              <a:buFont typeface="Lato"/>
              <a:buAutoNum type="arabicPeriod"/>
            </a:pPr>
            <a:r>
              <a:rPr lang="en">
                <a:latin typeface="Lato"/>
                <a:ea typeface="Lato"/>
                <a:cs typeface="Lato"/>
                <a:sym typeface="Lato"/>
              </a:rPr>
              <a:t>Passes an argument by value.</a:t>
            </a:r>
            <a:endParaRPr>
              <a:latin typeface="Lato"/>
              <a:ea typeface="Lato"/>
              <a:cs typeface="Lato"/>
              <a:sym typeface="Lato"/>
            </a:endParaRPr>
          </a:p>
          <a:p>
            <a:pPr marL="457200" lvl="0" indent="-342900" algn="l" rtl="0">
              <a:spcBef>
                <a:spcPts val="0"/>
              </a:spcBef>
              <a:spcAft>
                <a:spcPts val="0"/>
              </a:spcAft>
              <a:buSzPts val="1800"/>
              <a:buFont typeface="Lato"/>
              <a:buAutoNum type="arabicPeriod"/>
            </a:pPr>
            <a:r>
              <a:rPr lang="en">
                <a:latin typeface="Lato"/>
                <a:ea typeface="Lato"/>
                <a:cs typeface="Lato"/>
                <a:sym typeface="Lato"/>
              </a:rPr>
              <a:t>Callee does not have any access to the underlying element in the calling code.</a:t>
            </a:r>
            <a:endParaRPr>
              <a:latin typeface="Lato"/>
              <a:ea typeface="Lato"/>
              <a:cs typeface="Lato"/>
              <a:sym typeface="Lato"/>
            </a:endParaRPr>
          </a:p>
          <a:p>
            <a:pPr marL="457200" lvl="0" indent="-342900" algn="l" rtl="0">
              <a:spcBef>
                <a:spcPts val="0"/>
              </a:spcBef>
              <a:spcAft>
                <a:spcPts val="0"/>
              </a:spcAft>
              <a:buSzPts val="1800"/>
              <a:buFont typeface="Lato"/>
              <a:buAutoNum type="arabicPeriod"/>
            </a:pPr>
            <a:r>
              <a:rPr lang="en">
                <a:latin typeface="Lato"/>
                <a:ea typeface="Lato"/>
                <a:cs typeface="Lato"/>
                <a:sym typeface="Lato"/>
              </a:rPr>
              <a:t>A copy of the data is sent to the callee.</a:t>
            </a:r>
            <a:endParaRPr>
              <a:latin typeface="Lato"/>
              <a:ea typeface="Lato"/>
              <a:cs typeface="Lato"/>
              <a:sym typeface="Lato"/>
            </a:endParaRPr>
          </a:p>
          <a:p>
            <a:pPr marL="457200" lvl="0" indent="-342900" algn="l" rtl="0">
              <a:spcBef>
                <a:spcPts val="0"/>
              </a:spcBef>
              <a:spcAft>
                <a:spcPts val="0"/>
              </a:spcAft>
              <a:buSzPts val="1800"/>
              <a:buFont typeface="Lato"/>
              <a:buAutoNum type="arabicPeriod"/>
            </a:pPr>
            <a:r>
              <a:rPr lang="en">
                <a:latin typeface="Lato"/>
                <a:ea typeface="Lato"/>
                <a:cs typeface="Lato"/>
                <a:sym typeface="Lato"/>
              </a:rPr>
              <a:t>Changes made to the passed variable do not affect the actual value.</a:t>
            </a:r>
            <a:endParaRPr>
              <a:latin typeface="Lato"/>
              <a:ea typeface="Lato"/>
              <a:cs typeface="Lato"/>
              <a:sym typeface="Lato"/>
            </a:endParaRPr>
          </a:p>
          <a:p>
            <a:pPr marL="0" lvl="0" indent="0" algn="l" rtl="0">
              <a:spcBef>
                <a:spcPts val="1600"/>
              </a:spcBef>
              <a:spcAft>
                <a:spcPts val="1600"/>
              </a:spcAft>
              <a:buNone/>
            </a:pP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Pass by Value</a:t>
            </a:r>
            <a:endParaRPr sz="3200">
              <a:solidFill>
                <a:srgbClr val="FFFFFF"/>
              </a:solidFill>
            </a:endParaRPr>
          </a:p>
        </p:txBody>
      </p:sp>
      <p:pic>
        <p:nvPicPr>
          <p:cNvPr id="137" name="Google Shape;137;p25"/>
          <p:cNvPicPr preferRelativeResize="0"/>
          <p:nvPr/>
        </p:nvPicPr>
        <p:blipFill rotWithShape="1">
          <a:blip r:embed="rId3">
            <a:alphaModFix/>
          </a:blip>
          <a:srcRect l="1710" t="4196"/>
          <a:stretch/>
        </p:blipFill>
        <p:spPr>
          <a:xfrm>
            <a:off x="639950" y="753150"/>
            <a:ext cx="8003026" cy="4091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Pass by</a:t>
            </a:r>
            <a:r>
              <a:rPr lang="en" sz="3200">
                <a:solidFill>
                  <a:srgbClr val="FFFFFF"/>
                </a:solidFill>
              </a:rPr>
              <a:t> Reference</a:t>
            </a:r>
            <a:endParaRPr sz="3200">
              <a:solidFill>
                <a:srgbClr val="FFFFFF"/>
              </a:solidFill>
            </a:endParaRPr>
          </a:p>
        </p:txBody>
      </p:sp>
      <p:sp>
        <p:nvSpPr>
          <p:cNvPr id="143" name="Google Shape;143;p26"/>
          <p:cNvSpPr txBox="1">
            <a:spLocks noGrp="1"/>
          </p:cNvSpPr>
          <p:nvPr>
            <p:ph type="body" idx="4294967295"/>
          </p:nvPr>
        </p:nvSpPr>
        <p:spPr>
          <a:xfrm>
            <a:off x="412050" y="878600"/>
            <a:ext cx="8445000" cy="4039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Lato"/>
              <a:buChar char="●"/>
            </a:pPr>
            <a:r>
              <a:rPr lang="en">
                <a:latin typeface="Lato"/>
                <a:ea typeface="Lato"/>
                <a:cs typeface="Lato"/>
                <a:sym typeface="Lato"/>
              </a:rPr>
              <a:t>Pass by reference (also called pass by address) means to pass the reference of an argument in the calling function to the corresponding formal parameter of the called function so that a copy of the address of the actual parameter is made in memory, i.e. the caller and the callee use the same variable for the parameter. If the callee modifies the parameter variable, the effect is visible to the caller’s variable.</a:t>
            </a:r>
            <a:endParaRPr>
              <a:latin typeface="Lato"/>
              <a:ea typeface="Lato"/>
              <a:cs typeface="Lato"/>
              <a:sym typeface="Lato"/>
            </a:endParaRPr>
          </a:p>
          <a:p>
            <a:pPr marL="0" lvl="0" indent="0" algn="l" rtl="0">
              <a:spcBef>
                <a:spcPts val="1600"/>
              </a:spcBef>
              <a:spcAft>
                <a:spcPts val="0"/>
              </a:spcAft>
              <a:buNone/>
            </a:pPr>
            <a:r>
              <a:rPr lang="en">
                <a:latin typeface="Lato"/>
                <a:ea typeface="Lato"/>
                <a:cs typeface="Lato"/>
                <a:sym typeface="Lato"/>
              </a:rPr>
              <a:t>Overview:</a:t>
            </a:r>
            <a:endParaRPr>
              <a:latin typeface="Lato"/>
              <a:ea typeface="Lato"/>
              <a:cs typeface="Lato"/>
              <a:sym typeface="Lato"/>
            </a:endParaRPr>
          </a:p>
          <a:p>
            <a:pPr marL="457200" lvl="0" indent="-342900" algn="l" rtl="0">
              <a:spcBef>
                <a:spcPts val="1600"/>
              </a:spcBef>
              <a:spcAft>
                <a:spcPts val="0"/>
              </a:spcAft>
              <a:buSzPts val="1800"/>
              <a:buFont typeface="Lato"/>
              <a:buAutoNum type="arabicPeriod"/>
            </a:pPr>
            <a:r>
              <a:rPr lang="en">
                <a:latin typeface="Lato"/>
                <a:ea typeface="Lato"/>
                <a:cs typeface="Lato"/>
                <a:sym typeface="Lato"/>
              </a:rPr>
              <a:t>Passes an argument by reference.</a:t>
            </a:r>
            <a:endParaRPr>
              <a:latin typeface="Lato"/>
              <a:ea typeface="Lato"/>
              <a:cs typeface="Lato"/>
              <a:sym typeface="Lato"/>
            </a:endParaRPr>
          </a:p>
          <a:p>
            <a:pPr marL="457200" lvl="0" indent="-342900" algn="l" rtl="0">
              <a:spcBef>
                <a:spcPts val="0"/>
              </a:spcBef>
              <a:spcAft>
                <a:spcPts val="0"/>
              </a:spcAft>
              <a:buSzPts val="1800"/>
              <a:buFont typeface="Lato"/>
              <a:buAutoNum type="arabicPeriod"/>
            </a:pPr>
            <a:r>
              <a:rPr lang="en">
                <a:latin typeface="Lato"/>
                <a:ea typeface="Lato"/>
                <a:cs typeface="Lato"/>
                <a:sym typeface="Lato"/>
              </a:rPr>
              <a:t>Callee gives a direct reference to the programming element in the calling code.</a:t>
            </a:r>
            <a:endParaRPr>
              <a:latin typeface="Lato"/>
              <a:ea typeface="Lato"/>
              <a:cs typeface="Lato"/>
              <a:sym typeface="Lato"/>
            </a:endParaRPr>
          </a:p>
          <a:p>
            <a:pPr marL="457200" lvl="0" indent="-342900" algn="l" rtl="0">
              <a:spcBef>
                <a:spcPts val="0"/>
              </a:spcBef>
              <a:spcAft>
                <a:spcPts val="0"/>
              </a:spcAft>
              <a:buSzPts val="1800"/>
              <a:buFont typeface="Lato"/>
              <a:buAutoNum type="arabicPeriod"/>
            </a:pPr>
            <a:r>
              <a:rPr lang="en">
                <a:latin typeface="Lato"/>
                <a:ea typeface="Lato"/>
                <a:cs typeface="Lato"/>
                <a:sym typeface="Lato"/>
              </a:rPr>
              <a:t>The memory address of the stored data is passed.</a:t>
            </a:r>
            <a:endParaRPr>
              <a:latin typeface="Lato"/>
              <a:ea typeface="Lato"/>
              <a:cs typeface="Lato"/>
              <a:sym typeface="Lato"/>
            </a:endParaRPr>
          </a:p>
          <a:p>
            <a:pPr marL="457200" lvl="0" indent="-342900" algn="l" rtl="0">
              <a:spcBef>
                <a:spcPts val="0"/>
              </a:spcBef>
              <a:spcAft>
                <a:spcPts val="0"/>
              </a:spcAft>
              <a:buSzPts val="1800"/>
              <a:buFont typeface="Lato"/>
              <a:buAutoNum type="arabicPeriod"/>
            </a:pPr>
            <a:r>
              <a:rPr lang="en">
                <a:latin typeface="Lato"/>
                <a:ea typeface="Lato"/>
                <a:cs typeface="Lato"/>
                <a:sym typeface="Lato"/>
              </a:rPr>
              <a:t>Changes to the value have an effect on the original data.</a:t>
            </a:r>
            <a:endParaRPr>
              <a:latin typeface="Lato"/>
              <a:ea typeface="Lato"/>
              <a:cs typeface="Lato"/>
              <a:sym typeface="Lato"/>
            </a:endParaRPr>
          </a:p>
          <a:p>
            <a:pPr marL="0" lvl="0" indent="0" algn="l" rtl="0">
              <a:spcBef>
                <a:spcPts val="1600"/>
              </a:spcBef>
              <a:spcAft>
                <a:spcPts val="1600"/>
              </a:spcAft>
              <a:buNone/>
            </a:pP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u="sng" dirty="0">
                <a:solidFill>
                  <a:srgbClr val="FFFFFF"/>
                </a:solidFill>
                <a:hlinkClick r:id="rId3"/>
              </a:rPr>
              <a:t>Pass by </a:t>
            </a:r>
            <a:r>
              <a:rPr lang="en" sz="3200" u="sng" dirty="0">
                <a:solidFill>
                  <a:srgbClr val="FFFFFF"/>
                </a:solidFill>
              </a:rPr>
              <a:t>Reference</a:t>
            </a:r>
            <a:endParaRPr sz="3200" dirty="0">
              <a:solidFill>
                <a:srgbClr val="FFFFFF"/>
              </a:solidFill>
            </a:endParaRPr>
          </a:p>
        </p:txBody>
      </p:sp>
      <p:pic>
        <p:nvPicPr>
          <p:cNvPr id="149" name="Google Shape;149;p27"/>
          <p:cNvPicPr preferRelativeResize="0"/>
          <p:nvPr/>
        </p:nvPicPr>
        <p:blipFill rotWithShape="1">
          <a:blip r:embed="rId4">
            <a:alphaModFix/>
          </a:blip>
          <a:srcRect l="1710" t="3725"/>
          <a:stretch/>
        </p:blipFill>
        <p:spPr>
          <a:xfrm>
            <a:off x="666350" y="903700"/>
            <a:ext cx="7811301" cy="4062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265500" y="1656400"/>
            <a:ext cx="40452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Lato"/>
                <a:ea typeface="Lato"/>
                <a:cs typeface="Lato"/>
                <a:sym typeface="Lato"/>
              </a:rPr>
              <a:t>Pointers </a:t>
            </a:r>
            <a:endParaRPr>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&amp; References</a:t>
            </a:r>
            <a:endParaRPr>
              <a:latin typeface="Lato"/>
              <a:ea typeface="Lato"/>
              <a:cs typeface="Lato"/>
              <a:sym typeface="Lato"/>
            </a:endParaRPr>
          </a:p>
        </p:txBody>
      </p:sp>
      <p:sp>
        <p:nvSpPr>
          <p:cNvPr id="155" name="Google Shape;155;p28"/>
          <p:cNvSpPr txBox="1">
            <a:spLocks noGrp="1"/>
          </p:cNvSpPr>
          <p:nvPr>
            <p:ph type="body" idx="2"/>
          </p:nvPr>
        </p:nvSpPr>
        <p:spPr>
          <a:xfrm>
            <a:off x="4572000" y="724200"/>
            <a:ext cx="4572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rgbClr val="000000"/>
              </a:buClr>
              <a:buSzPts val="1800"/>
              <a:buFont typeface="Lato"/>
              <a:buChar char="○"/>
            </a:pPr>
            <a:r>
              <a:rPr lang="en" dirty="0">
                <a:solidFill>
                  <a:srgbClr val="000000"/>
                </a:solidFill>
                <a:latin typeface="Lato"/>
                <a:ea typeface="Lato"/>
                <a:cs typeface="Lato"/>
                <a:sym typeface="Lato"/>
              </a:rPr>
              <a:t>Dynamic memory allocation</a:t>
            </a:r>
            <a:endParaRPr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dirty="0">
                <a:solidFill>
                  <a:srgbClr val="000000"/>
                </a:solidFill>
                <a:latin typeface="Lato"/>
                <a:ea typeface="Lato"/>
                <a:cs typeface="Lato"/>
                <a:sym typeface="Lato"/>
              </a:rPr>
              <a:t>Stack vs Heap</a:t>
            </a:r>
            <a:endParaRPr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dirty="0">
                <a:solidFill>
                  <a:srgbClr val="000000"/>
                </a:solidFill>
                <a:latin typeface="Lato"/>
                <a:ea typeface="Lato"/>
                <a:cs typeface="Lato"/>
                <a:sym typeface="Lato"/>
              </a:rPr>
              <a:t>What is pointer?</a:t>
            </a:r>
            <a:endParaRPr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dirty="0">
                <a:solidFill>
                  <a:srgbClr val="000000"/>
                </a:solidFill>
                <a:latin typeface="Lato"/>
                <a:ea typeface="Lato"/>
                <a:cs typeface="Lato"/>
                <a:sym typeface="Lato"/>
              </a:rPr>
              <a:t>What are references?</a:t>
            </a:r>
            <a:endParaRPr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dirty="0">
                <a:solidFill>
                  <a:srgbClr val="000000"/>
                </a:solidFill>
                <a:latin typeface="Lato"/>
                <a:ea typeface="Lato"/>
                <a:cs typeface="Lato"/>
                <a:sym typeface="Lato"/>
              </a:rPr>
              <a:t>Pointer arithmetics</a:t>
            </a:r>
            <a:endParaRPr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dirty="0">
                <a:solidFill>
                  <a:srgbClr val="000000"/>
                </a:solidFill>
                <a:latin typeface="Lato"/>
                <a:ea typeface="Lato"/>
                <a:cs typeface="Lato"/>
                <a:sym typeface="Lato"/>
              </a:rPr>
              <a:t>new and delete operators</a:t>
            </a:r>
            <a:endParaRPr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dirty="0">
                <a:solidFill>
                  <a:srgbClr val="000000"/>
                </a:solidFill>
                <a:latin typeface="Lato"/>
                <a:ea typeface="Lato"/>
                <a:cs typeface="Lato"/>
                <a:sym typeface="Lato"/>
              </a:rPr>
              <a:t>Smart pointer (*)</a:t>
            </a:r>
            <a:endParaRPr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dirty="0">
                <a:solidFill>
                  <a:srgbClr val="000000"/>
                </a:solidFill>
                <a:latin typeface="Lato"/>
                <a:ea typeface="Lato"/>
                <a:cs typeface="Lato"/>
                <a:sym typeface="Lato"/>
              </a:rPr>
              <a:t>auto_ptr, unique_ptr, shared_ptr and weak_ptr (*)</a:t>
            </a:r>
            <a:endParaRPr dirty="0">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Pointers &amp; References</a:t>
            </a:r>
            <a:endParaRPr/>
          </a:p>
        </p:txBody>
      </p:sp>
      <p:sp>
        <p:nvSpPr>
          <p:cNvPr id="161" name="Google Shape;161;p29"/>
          <p:cNvSpPr txBox="1"/>
          <p:nvPr/>
        </p:nvSpPr>
        <p:spPr>
          <a:xfrm>
            <a:off x="251050" y="853500"/>
            <a:ext cx="8505600" cy="4056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Lato"/>
              <a:buChar char="●"/>
            </a:pPr>
            <a:r>
              <a:rPr lang="en" sz="1800">
                <a:latin typeface="Lato"/>
                <a:ea typeface="Lato"/>
                <a:cs typeface="Lato"/>
                <a:sym typeface="Lato"/>
              </a:rPr>
              <a:t>Pointers are variables which stores the address of another variable. </a:t>
            </a:r>
            <a:endParaRPr sz="1800">
              <a:latin typeface="Lato"/>
              <a:ea typeface="Lato"/>
              <a:cs typeface="Lato"/>
              <a:sym typeface="Lato"/>
            </a:endParaRPr>
          </a:p>
          <a:p>
            <a:pPr marL="457200" lvl="0" indent="-342900" algn="l" rtl="0">
              <a:spcBef>
                <a:spcPts val="0"/>
              </a:spcBef>
              <a:spcAft>
                <a:spcPts val="0"/>
              </a:spcAft>
              <a:buSzPts val="1800"/>
              <a:buFont typeface="Lato"/>
              <a:buChar char="●"/>
            </a:pPr>
            <a:r>
              <a:rPr lang="en" sz="1800">
                <a:latin typeface="Lato"/>
                <a:ea typeface="Lato"/>
                <a:cs typeface="Lato"/>
                <a:sym typeface="Lato"/>
              </a:rPr>
              <a:t>When we allocate memory to a variable, pointer points to the address of the variable. </a:t>
            </a:r>
            <a:endParaRPr sz="1800">
              <a:latin typeface="Lato"/>
              <a:ea typeface="Lato"/>
              <a:cs typeface="Lato"/>
              <a:sym typeface="Lato"/>
            </a:endParaRPr>
          </a:p>
          <a:p>
            <a:pPr marL="457200" lvl="0" indent="-342900" algn="l" rtl="0">
              <a:spcBef>
                <a:spcPts val="0"/>
              </a:spcBef>
              <a:spcAft>
                <a:spcPts val="0"/>
              </a:spcAft>
              <a:buSzPts val="1800"/>
              <a:buFont typeface="Lato"/>
              <a:buChar char="●"/>
            </a:pPr>
            <a:r>
              <a:rPr lang="en" sz="1800">
                <a:latin typeface="Lato"/>
                <a:ea typeface="Lato"/>
                <a:cs typeface="Lato"/>
                <a:sym typeface="Lato"/>
              </a:rPr>
              <a:t>Unary operator ( * ) is used to declare a variable and it returns the address of the allocated memory.</a:t>
            </a:r>
            <a:endParaRPr sz="1800">
              <a:latin typeface="Lato"/>
              <a:ea typeface="Lato"/>
              <a:cs typeface="Lato"/>
              <a:sym typeface="Lato"/>
            </a:endParaRPr>
          </a:p>
          <a:p>
            <a:pPr marL="457200" lvl="0" indent="-342900" algn="l" rtl="0">
              <a:spcBef>
                <a:spcPts val="0"/>
              </a:spcBef>
              <a:spcAft>
                <a:spcPts val="0"/>
              </a:spcAft>
              <a:buSzPts val="1800"/>
              <a:buFont typeface="Lato"/>
              <a:buChar char="●"/>
            </a:pPr>
            <a:r>
              <a:rPr lang="en" sz="1800">
                <a:latin typeface="Lato"/>
                <a:ea typeface="Lato"/>
                <a:cs typeface="Lato"/>
                <a:sym typeface="Lato"/>
              </a:rPr>
              <a:t>The following is the syntax of pointers.</a:t>
            </a:r>
            <a:endParaRPr sz="1800">
              <a:latin typeface="Lato"/>
              <a:ea typeface="Lato"/>
              <a:cs typeface="Lato"/>
              <a:sym typeface="Lato"/>
            </a:endParaRPr>
          </a:p>
          <a:p>
            <a:pPr marL="914400" lvl="1" indent="-342900" algn="l" rtl="0">
              <a:spcBef>
                <a:spcPts val="0"/>
              </a:spcBef>
              <a:spcAft>
                <a:spcPts val="0"/>
              </a:spcAft>
              <a:buSzPts val="1800"/>
              <a:buFont typeface="Source Code Pro"/>
              <a:buChar char="○"/>
            </a:pPr>
            <a:r>
              <a:rPr lang="en" sz="1800">
                <a:latin typeface="Source Code Pro"/>
                <a:ea typeface="Source Code Pro"/>
                <a:cs typeface="Source Code Pro"/>
                <a:sym typeface="Source Code Pro"/>
              </a:rPr>
              <a:t>datatype *variable_name;</a:t>
            </a:r>
            <a:endParaRPr sz="1800">
              <a:latin typeface="Source Code Pro"/>
              <a:ea typeface="Source Code Pro"/>
              <a:cs typeface="Source Code Pro"/>
              <a:sym typeface="Source Code Pro"/>
            </a:endParaRPr>
          </a:p>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Font typeface="Lato"/>
              <a:buChar char="●"/>
            </a:pPr>
            <a:r>
              <a:rPr lang="en" sz="1800">
                <a:latin typeface="Lato"/>
                <a:ea typeface="Lato"/>
                <a:cs typeface="Lato"/>
                <a:sym typeface="Lato"/>
              </a:rPr>
              <a:t>A reference variable is an alias, that is, another name for an already existing variable. Once a reference is initialized with a variable, either the variable name or the reference name may be used to refer to the variable.</a:t>
            </a:r>
            <a:endParaRPr sz="1800">
              <a:latin typeface="Lato"/>
              <a:ea typeface="Lato"/>
              <a:cs typeface="Lato"/>
              <a:sym typeface="Lato"/>
            </a:endParaRPr>
          </a:p>
          <a:p>
            <a:pPr marL="914400" lvl="1" indent="-342900" algn="l" rtl="0">
              <a:spcBef>
                <a:spcPts val="0"/>
              </a:spcBef>
              <a:spcAft>
                <a:spcPts val="0"/>
              </a:spcAft>
              <a:buSzPts val="1800"/>
              <a:buFont typeface="Source Code Pro"/>
              <a:buChar char="○"/>
            </a:pPr>
            <a:r>
              <a:rPr lang="en" sz="1800">
                <a:latin typeface="Source Code Pro"/>
                <a:ea typeface="Source Code Pro"/>
                <a:cs typeface="Source Code Pro"/>
                <a:sym typeface="Source Code Pro"/>
              </a:rPr>
              <a:t>int a = 30;</a:t>
            </a:r>
            <a:endParaRPr sz="1800">
              <a:latin typeface="Source Code Pro"/>
              <a:ea typeface="Source Code Pro"/>
              <a:cs typeface="Source Code Pro"/>
              <a:sym typeface="Source Code Pro"/>
            </a:endParaRPr>
          </a:p>
          <a:p>
            <a:pPr marL="914400" lvl="1" indent="-342900" algn="l" rtl="0">
              <a:spcBef>
                <a:spcPts val="0"/>
              </a:spcBef>
              <a:spcAft>
                <a:spcPts val="0"/>
              </a:spcAft>
              <a:buSzPts val="1800"/>
              <a:buFont typeface="Source Code Pro"/>
              <a:buChar char="○"/>
            </a:pPr>
            <a:r>
              <a:rPr lang="en" sz="1800">
                <a:latin typeface="Source Code Pro"/>
                <a:ea typeface="Source Code Pro"/>
                <a:cs typeface="Source Code Pro"/>
                <a:sym typeface="Source Code Pro"/>
              </a:rPr>
              <a:t>int&amp; r = a;</a:t>
            </a:r>
            <a:endParaRPr sz="1800">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rgbClr val="FFFFFF"/>
                </a:solidFill>
                <a:hlinkClick r:id="rId3"/>
              </a:rPr>
              <a:t>Process Memory Diagram</a:t>
            </a:r>
            <a:endParaRPr>
              <a:solidFill>
                <a:srgbClr val="FFFFFF"/>
              </a:solidFill>
            </a:endParaRPr>
          </a:p>
        </p:txBody>
      </p:sp>
      <p:pic>
        <p:nvPicPr>
          <p:cNvPr id="167" name="Google Shape;167;p30"/>
          <p:cNvPicPr preferRelativeResize="0"/>
          <p:nvPr/>
        </p:nvPicPr>
        <p:blipFill>
          <a:blip r:embed="rId4">
            <a:alphaModFix/>
          </a:blip>
          <a:stretch>
            <a:fillRect/>
          </a:stretch>
        </p:blipFill>
        <p:spPr>
          <a:xfrm>
            <a:off x="152400" y="771450"/>
            <a:ext cx="2629503" cy="4227175"/>
          </a:xfrm>
          <a:prstGeom prst="rect">
            <a:avLst/>
          </a:prstGeom>
          <a:noFill/>
          <a:ln>
            <a:noFill/>
          </a:ln>
        </p:spPr>
      </p:pic>
      <p:sp>
        <p:nvSpPr>
          <p:cNvPr id="168" name="Google Shape;168;p30"/>
          <p:cNvSpPr txBox="1"/>
          <p:nvPr/>
        </p:nvSpPr>
        <p:spPr>
          <a:xfrm>
            <a:off x="2946050" y="845175"/>
            <a:ext cx="5699100" cy="4032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AutoNum type="arabicPeriod"/>
            </a:pPr>
            <a:r>
              <a:rPr lang="en" b="1" dirty="0">
                <a:latin typeface="Lato"/>
                <a:ea typeface="Lato"/>
                <a:cs typeface="Lato"/>
                <a:sym typeface="Lato"/>
              </a:rPr>
              <a:t>The text section</a:t>
            </a:r>
            <a:r>
              <a:rPr lang="en" dirty="0">
                <a:latin typeface="Lato"/>
                <a:ea typeface="Lato"/>
                <a:cs typeface="Lato"/>
                <a:sym typeface="Lato"/>
              </a:rPr>
              <a:t> comprises the compiled program code, read in from non-volatile storage when the program is launched.</a:t>
            </a:r>
            <a:endParaRPr dirty="0">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b="1" dirty="0">
                <a:latin typeface="Lato"/>
                <a:ea typeface="Lato"/>
                <a:cs typeface="Lato"/>
                <a:sym typeface="Lato"/>
              </a:rPr>
              <a:t>The data section </a:t>
            </a:r>
            <a:r>
              <a:rPr lang="en" dirty="0">
                <a:latin typeface="Lato"/>
                <a:ea typeface="Lato"/>
                <a:cs typeface="Lato"/>
                <a:sym typeface="Lato"/>
              </a:rPr>
              <a:t>stores global and static variables, allocated and initialized prior to executing main.</a:t>
            </a:r>
            <a:endParaRPr dirty="0">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b="1" dirty="0">
                <a:latin typeface="Lato"/>
                <a:ea typeface="Lato"/>
                <a:cs typeface="Lato"/>
                <a:sym typeface="Lato"/>
              </a:rPr>
              <a:t>The heap</a:t>
            </a:r>
            <a:r>
              <a:rPr lang="en" dirty="0">
                <a:latin typeface="Lato"/>
                <a:ea typeface="Lato"/>
                <a:cs typeface="Lato"/>
                <a:sym typeface="Lato"/>
              </a:rPr>
              <a:t> is used for dynamic memory allocation, and is managed via calls to new, delete, malloc, free, etc.</a:t>
            </a:r>
            <a:endParaRPr dirty="0">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b="1" dirty="0">
                <a:latin typeface="Lato"/>
                <a:ea typeface="Lato"/>
                <a:cs typeface="Lato"/>
                <a:sym typeface="Lato"/>
              </a:rPr>
              <a:t>The stack</a:t>
            </a:r>
            <a:r>
              <a:rPr lang="en" dirty="0">
                <a:latin typeface="Lato"/>
                <a:ea typeface="Lato"/>
                <a:cs typeface="Lato"/>
                <a:sym typeface="Lato"/>
              </a:rPr>
              <a:t> is used for local variables. Space on the stack is reserved for local variables when they are declared ( at function entrance or elsewhere, depending on the language ), and the space is freed up when the variables go out of scope. Note that the stack is also used for function return values, and the exact mechanisms of stack management may be language specific.</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Note that the stack and the heap start at opposite ends of the process's free space and grow towards each other. If they should ever meet, then either a stack overflow error will occur, or else a call to new or malloc will fail due to insufficient memory available.</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265500" y="1392950"/>
            <a:ext cx="4045200" cy="199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Lato"/>
                <a:ea typeface="Lato"/>
                <a:cs typeface="Lato"/>
                <a:sym typeface="Lato"/>
              </a:rPr>
              <a:t>Object</a:t>
            </a:r>
            <a:endParaRPr>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Oriented </a:t>
            </a:r>
            <a:endParaRPr>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Programming</a:t>
            </a:r>
            <a:endParaRPr>
              <a:latin typeface="Lato"/>
              <a:ea typeface="Lato"/>
              <a:cs typeface="Lato"/>
              <a:sym typeface="Lato"/>
            </a:endParaRPr>
          </a:p>
        </p:txBody>
      </p:sp>
      <p:sp>
        <p:nvSpPr>
          <p:cNvPr id="174" name="Google Shape;174;p31"/>
          <p:cNvSpPr txBox="1">
            <a:spLocks noGrp="1"/>
          </p:cNvSpPr>
          <p:nvPr>
            <p:ph type="body" idx="2"/>
          </p:nvPr>
        </p:nvSpPr>
        <p:spPr>
          <a:xfrm>
            <a:off x="4572000" y="724200"/>
            <a:ext cx="4572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What is a Class?</a:t>
            </a:r>
            <a:endParaRPr>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Access Modifiers - public, private, and protected</a:t>
            </a:r>
            <a:endParaRPr>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Constructor and Destructor</a:t>
            </a:r>
            <a:endParaRPr>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Inheritance, Overloading, Polymorphism, Overriding</a:t>
            </a:r>
            <a:endParaRPr>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Friend class and function, Local class, Nested Class</a:t>
            </a:r>
            <a:endParaRPr>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Char char="○"/>
            </a:pPr>
            <a:r>
              <a:rPr lang="en" b="1">
                <a:solidFill>
                  <a:srgbClr val="000000"/>
                </a:solidFill>
                <a:latin typeface="Lato"/>
                <a:ea typeface="Lato"/>
                <a:cs typeface="Lato"/>
                <a:sym typeface="Lato"/>
              </a:rPr>
              <a:t>this </a:t>
            </a:r>
            <a:r>
              <a:rPr lang="en">
                <a:solidFill>
                  <a:srgbClr val="000000"/>
                </a:solidFill>
                <a:latin typeface="Lato"/>
                <a:ea typeface="Lato"/>
                <a:cs typeface="Lato"/>
                <a:sym typeface="Lato"/>
              </a:rPr>
              <a:t>pointer</a:t>
            </a:r>
            <a:endParaRPr>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p:nvPr/>
        </p:nvSpPr>
        <p:spPr>
          <a:xfrm>
            <a:off x="958950" y="213700"/>
            <a:ext cx="7226100" cy="452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matic SC"/>
              <a:buAutoNum type="arabicPeriod"/>
            </a:pPr>
            <a:r>
              <a:rPr lang="en" sz="2400" b="1" dirty="0">
                <a:latin typeface="Amatic SC"/>
                <a:ea typeface="Amatic SC"/>
                <a:cs typeface="Amatic SC"/>
                <a:sym typeface="Amatic SC"/>
              </a:rPr>
              <a:t>Teaching </a:t>
            </a:r>
            <a:endParaRPr sz="2400" b="1" dirty="0">
              <a:latin typeface="Amatic SC"/>
              <a:ea typeface="Amatic SC"/>
              <a:cs typeface="Amatic SC"/>
              <a:sym typeface="Amatic SC"/>
            </a:endParaRPr>
          </a:p>
          <a:p>
            <a:pPr marL="914400" lvl="1" indent="-381000" algn="l" rtl="0">
              <a:spcBef>
                <a:spcPts val="0"/>
              </a:spcBef>
              <a:spcAft>
                <a:spcPts val="0"/>
              </a:spcAft>
              <a:buSzPts val="2400"/>
              <a:buFont typeface="Amatic SC"/>
              <a:buAutoNum type="alphaLcPeriod"/>
            </a:pPr>
            <a:r>
              <a:rPr lang="en" sz="2400" b="1" dirty="0">
                <a:latin typeface="Amatic SC"/>
                <a:ea typeface="Amatic SC"/>
                <a:cs typeface="Amatic SC"/>
                <a:sym typeface="Amatic SC"/>
              </a:rPr>
              <a:t>Class Schedule </a:t>
            </a:r>
            <a:endParaRPr sz="2400" b="1" dirty="0">
              <a:latin typeface="Amatic SC"/>
              <a:ea typeface="Amatic SC"/>
              <a:cs typeface="Amatic SC"/>
              <a:sym typeface="Amatic SC"/>
            </a:endParaRPr>
          </a:p>
          <a:p>
            <a:pPr marL="914400" lvl="1" indent="-381000" algn="l" rtl="0">
              <a:spcBef>
                <a:spcPts val="0"/>
              </a:spcBef>
              <a:spcAft>
                <a:spcPts val="0"/>
              </a:spcAft>
              <a:buSzPts val="2400"/>
              <a:buFont typeface="Amatic SC"/>
              <a:buAutoNum type="alphaLcPeriod"/>
            </a:pPr>
            <a:r>
              <a:rPr lang="en" sz="2400" b="1" dirty="0">
                <a:latin typeface="Amatic SC"/>
                <a:ea typeface="Amatic SC"/>
                <a:cs typeface="Amatic SC"/>
                <a:sym typeface="Amatic SC"/>
              </a:rPr>
              <a:t>Getting to know your Instructor and TA (Naman)</a:t>
            </a:r>
            <a:endParaRPr sz="2400" b="1" dirty="0">
              <a:latin typeface="Amatic SC"/>
              <a:ea typeface="Amatic SC"/>
              <a:cs typeface="Amatic SC"/>
              <a:sym typeface="Amatic SC"/>
            </a:endParaRPr>
          </a:p>
          <a:p>
            <a:pPr marL="457200" lvl="0" indent="-381000" algn="l" rtl="0">
              <a:spcBef>
                <a:spcPts val="0"/>
              </a:spcBef>
              <a:spcAft>
                <a:spcPts val="0"/>
              </a:spcAft>
              <a:buSzPts val="2400"/>
              <a:buFont typeface="Amatic SC"/>
              <a:buAutoNum type="arabicPeriod"/>
            </a:pPr>
            <a:r>
              <a:rPr lang="en" sz="2400" b="1" dirty="0">
                <a:latin typeface="Amatic SC"/>
                <a:ea typeface="Amatic SC"/>
                <a:cs typeface="Amatic SC"/>
                <a:sym typeface="Amatic SC"/>
              </a:rPr>
              <a:t>Doubts</a:t>
            </a:r>
            <a:endParaRPr sz="2400" b="1" dirty="0">
              <a:latin typeface="Amatic SC"/>
              <a:ea typeface="Amatic SC"/>
              <a:cs typeface="Amatic SC"/>
              <a:sym typeface="Amatic SC"/>
            </a:endParaRPr>
          </a:p>
          <a:p>
            <a:pPr marL="914400" lvl="1" indent="-381000" algn="l" rtl="0">
              <a:spcBef>
                <a:spcPts val="0"/>
              </a:spcBef>
              <a:spcAft>
                <a:spcPts val="0"/>
              </a:spcAft>
              <a:buSzPts val="2400"/>
              <a:buFont typeface="Amatic SC"/>
              <a:buAutoNum type="alphaLcPeriod"/>
            </a:pPr>
            <a:r>
              <a:rPr lang="en" sz="2400" b="1" dirty="0">
                <a:latin typeface="Amatic SC"/>
                <a:ea typeface="Amatic SC"/>
                <a:cs typeface="Amatic SC"/>
                <a:sym typeface="Amatic SC"/>
              </a:rPr>
              <a:t>Slack Channel</a:t>
            </a:r>
            <a:endParaRPr sz="2400" b="1" dirty="0">
              <a:latin typeface="Amatic SC"/>
              <a:ea typeface="Amatic SC"/>
              <a:cs typeface="Amatic SC"/>
              <a:sym typeface="Amatic SC"/>
            </a:endParaRPr>
          </a:p>
          <a:p>
            <a:pPr marL="914400" lvl="1" indent="-381000" algn="l" rtl="0">
              <a:spcBef>
                <a:spcPts val="0"/>
              </a:spcBef>
              <a:spcAft>
                <a:spcPts val="0"/>
              </a:spcAft>
              <a:buSzPts val="2400"/>
              <a:buFont typeface="Amatic SC"/>
              <a:buAutoNum type="alphaLcPeriod"/>
            </a:pPr>
            <a:r>
              <a:rPr lang="en" sz="2400" b="1" dirty="0">
                <a:latin typeface="Amatic SC"/>
                <a:ea typeface="Amatic SC"/>
                <a:cs typeface="Amatic SC"/>
                <a:sym typeface="Amatic SC"/>
              </a:rPr>
              <a:t>WhatsApp Group</a:t>
            </a:r>
            <a:endParaRPr sz="2400" b="1" dirty="0">
              <a:latin typeface="Amatic SC"/>
              <a:ea typeface="Amatic SC"/>
              <a:cs typeface="Amatic SC"/>
              <a:sym typeface="Amatic SC"/>
            </a:endParaRPr>
          </a:p>
          <a:p>
            <a:pPr marL="457200" lvl="0" indent="-381000" algn="l" rtl="0">
              <a:spcBef>
                <a:spcPts val="0"/>
              </a:spcBef>
              <a:spcAft>
                <a:spcPts val="0"/>
              </a:spcAft>
              <a:buSzPts val="2400"/>
              <a:buFont typeface="Amatic SC"/>
              <a:buAutoNum type="arabicPeriod"/>
            </a:pPr>
            <a:r>
              <a:rPr lang="en" sz="2400" b="1" dirty="0">
                <a:latin typeface="Amatic SC"/>
                <a:ea typeface="Amatic SC"/>
                <a:cs typeface="Amatic SC"/>
                <a:sym typeface="Amatic SC"/>
              </a:rPr>
              <a:t>Contribution</a:t>
            </a:r>
            <a:endParaRPr sz="2400" b="1" dirty="0">
              <a:latin typeface="Amatic SC"/>
              <a:ea typeface="Amatic SC"/>
              <a:cs typeface="Amatic SC"/>
              <a:sym typeface="Amatic SC"/>
            </a:endParaRPr>
          </a:p>
          <a:p>
            <a:pPr marL="914400" lvl="1" indent="-381000" algn="l" rtl="0">
              <a:spcBef>
                <a:spcPts val="0"/>
              </a:spcBef>
              <a:spcAft>
                <a:spcPts val="0"/>
              </a:spcAft>
              <a:buSzPts val="2400"/>
              <a:buFont typeface="Amatic SC"/>
              <a:buAutoNum type="alphaLcPeriod"/>
            </a:pPr>
            <a:r>
              <a:rPr lang="en" sz="2400" b="1" dirty="0">
                <a:latin typeface="Amatic SC"/>
                <a:ea typeface="Amatic SC"/>
                <a:cs typeface="Amatic SC"/>
                <a:sym typeface="Amatic SC"/>
              </a:rPr>
              <a:t>Github Repository (</a:t>
            </a:r>
            <a:r>
              <a:rPr lang="en-IN" dirty="0">
                <a:hlinkClick r:id="rId3"/>
              </a:rPr>
              <a:t>https://github.com/sachin235/CP-DSAlgo_August2020</a:t>
            </a:r>
            <a:r>
              <a:rPr lang="en" sz="2400" b="1" dirty="0">
                <a:latin typeface="Amatic SC"/>
                <a:ea typeface="Amatic SC"/>
                <a:cs typeface="Amatic SC"/>
                <a:sym typeface="Amatic SC"/>
              </a:rPr>
              <a:t>)</a:t>
            </a:r>
            <a:endParaRPr sz="2400" b="1" dirty="0">
              <a:latin typeface="Amatic SC"/>
              <a:ea typeface="Amatic SC"/>
              <a:cs typeface="Amatic SC"/>
              <a:sym typeface="Amatic SC"/>
            </a:endParaRPr>
          </a:p>
          <a:p>
            <a:pPr marL="914400" lvl="1" indent="-381000" algn="l" rtl="0">
              <a:spcBef>
                <a:spcPts val="0"/>
              </a:spcBef>
              <a:spcAft>
                <a:spcPts val="0"/>
              </a:spcAft>
              <a:buSzPts val="2400"/>
              <a:buFont typeface="Amatic SC"/>
              <a:buAutoNum type="alphaLcPeriod"/>
            </a:pPr>
            <a:r>
              <a:rPr lang="en" sz="2400" b="1" dirty="0">
                <a:latin typeface="Amatic SC"/>
                <a:ea typeface="Amatic SC"/>
                <a:cs typeface="Amatic SC"/>
                <a:sym typeface="Amatic SC"/>
              </a:rPr>
              <a:t>Leetcode (</a:t>
            </a:r>
            <a:r>
              <a:rPr lang="en-IN" dirty="0">
                <a:hlinkClick r:id="rId4"/>
              </a:rPr>
              <a:t>https://leetcode.com/problemset/top-100-liked-questions/</a:t>
            </a:r>
            <a:r>
              <a:rPr lang="en" sz="2400" b="1" dirty="0">
                <a:latin typeface="Amatic SC"/>
                <a:ea typeface="Amatic SC"/>
                <a:cs typeface="Amatic SC"/>
                <a:sym typeface="Amatic SC"/>
              </a:rPr>
              <a:t>)</a:t>
            </a:r>
            <a:endParaRPr sz="2400" b="1" dirty="0">
              <a:latin typeface="Amatic SC"/>
              <a:ea typeface="Amatic SC"/>
              <a:cs typeface="Amatic SC"/>
              <a:sym typeface="Amatic SC"/>
            </a:endParaRPr>
          </a:p>
          <a:p>
            <a:pPr marL="457200" lvl="0" indent="-381000" algn="l" rtl="0">
              <a:spcBef>
                <a:spcPts val="0"/>
              </a:spcBef>
              <a:spcAft>
                <a:spcPts val="0"/>
              </a:spcAft>
              <a:buSzPts val="2400"/>
              <a:buFont typeface="Amatic SC"/>
              <a:buAutoNum type="arabicPeriod"/>
            </a:pPr>
            <a:r>
              <a:rPr lang="en" sz="2400" b="1" dirty="0">
                <a:latin typeface="Amatic SC"/>
                <a:ea typeface="Amatic SC"/>
                <a:cs typeface="Amatic SC"/>
                <a:sym typeface="Amatic SC"/>
              </a:rPr>
              <a:t>Additional</a:t>
            </a:r>
            <a:endParaRPr sz="2400" b="1" dirty="0">
              <a:latin typeface="Amatic SC"/>
              <a:ea typeface="Amatic SC"/>
              <a:cs typeface="Amatic SC"/>
              <a:sym typeface="Amatic SC"/>
            </a:endParaRPr>
          </a:p>
          <a:p>
            <a:pPr marL="914400" lvl="1" indent="-381000" algn="l" rtl="0">
              <a:spcBef>
                <a:spcPts val="0"/>
              </a:spcBef>
              <a:spcAft>
                <a:spcPts val="0"/>
              </a:spcAft>
              <a:buSzPts val="2400"/>
              <a:buFont typeface="Amatic SC"/>
              <a:buAutoNum type="alphaLcPeriod"/>
            </a:pPr>
            <a:r>
              <a:rPr lang="en" sz="2400" b="1" u="sng" dirty="0">
                <a:solidFill>
                  <a:schemeClr val="hlink"/>
                </a:solidFill>
                <a:latin typeface="Amatic SC"/>
                <a:ea typeface="Amatic SC"/>
                <a:cs typeface="Amatic SC"/>
                <a:sym typeface="Amatic SC"/>
                <a:hlinkClick r:id="rId5"/>
              </a:rPr>
              <a:t>C++ Tutorial</a:t>
            </a:r>
            <a:r>
              <a:rPr lang="en" sz="2400" b="1" dirty="0">
                <a:latin typeface="Amatic SC"/>
                <a:ea typeface="Amatic SC"/>
                <a:cs typeface="Amatic SC"/>
                <a:sym typeface="Amatic SC"/>
              </a:rPr>
              <a:t> </a:t>
            </a:r>
            <a:endParaRPr sz="2400" b="1" dirty="0">
              <a:latin typeface="Amatic SC"/>
              <a:ea typeface="Amatic SC"/>
              <a:cs typeface="Amatic SC"/>
              <a:sym typeface="Amatic SC"/>
            </a:endParaRPr>
          </a:p>
          <a:p>
            <a:pPr marL="914400" lvl="1" indent="-381000" algn="l" rtl="0">
              <a:spcBef>
                <a:spcPts val="0"/>
              </a:spcBef>
              <a:spcAft>
                <a:spcPts val="0"/>
              </a:spcAft>
              <a:buSzPts val="2400"/>
              <a:buFont typeface="Amatic SC"/>
              <a:buAutoNum type="alphaLcPeriod"/>
            </a:pPr>
            <a:r>
              <a:rPr lang="en" sz="2400" b="1" u="sng" dirty="0">
                <a:solidFill>
                  <a:schemeClr val="hlink"/>
                </a:solidFill>
                <a:latin typeface="Amatic SC"/>
                <a:ea typeface="Amatic SC"/>
                <a:cs typeface="Amatic SC"/>
                <a:sym typeface="Amatic SC"/>
                <a:hlinkClick r:id="rId6"/>
              </a:rPr>
              <a:t>C++ References</a:t>
            </a:r>
            <a:r>
              <a:rPr lang="en" sz="2400" b="1" dirty="0">
                <a:latin typeface="Amatic SC"/>
                <a:ea typeface="Amatic SC"/>
                <a:cs typeface="Amatic SC"/>
                <a:sym typeface="Amatic SC"/>
              </a:rPr>
              <a:t> </a:t>
            </a:r>
            <a:endParaRPr sz="2400" b="1" dirty="0">
              <a:latin typeface="Amatic SC"/>
              <a:ea typeface="Amatic SC"/>
              <a:cs typeface="Amatic SC"/>
              <a:sym typeface="Amatic S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441125" y="2032750"/>
            <a:ext cx="4045200" cy="9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Lato"/>
                <a:ea typeface="Lato"/>
                <a:cs typeface="Lato"/>
                <a:sym typeface="Lato"/>
              </a:rPr>
              <a:t>Template</a:t>
            </a:r>
            <a:endParaRPr>
              <a:latin typeface="Lato"/>
              <a:ea typeface="Lato"/>
              <a:cs typeface="Lato"/>
              <a:sym typeface="Lato"/>
            </a:endParaRPr>
          </a:p>
        </p:txBody>
      </p:sp>
      <p:sp>
        <p:nvSpPr>
          <p:cNvPr id="180" name="Google Shape;180;p32"/>
          <p:cNvSpPr txBox="1">
            <a:spLocks noGrp="1"/>
          </p:cNvSpPr>
          <p:nvPr>
            <p:ph type="body" idx="2"/>
          </p:nvPr>
        </p:nvSpPr>
        <p:spPr>
          <a:xfrm>
            <a:off x="4572000" y="724200"/>
            <a:ext cx="4572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What is template (generic programming)?</a:t>
            </a:r>
            <a:endParaRPr>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Class Template</a:t>
            </a:r>
            <a:endParaRPr>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Function Template</a:t>
            </a:r>
            <a:endParaRPr>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u="sng">
                <a:solidFill>
                  <a:srgbClr val="FFFFFF"/>
                </a:solidFill>
                <a:latin typeface="Lato"/>
                <a:ea typeface="Lato"/>
                <a:cs typeface="Lato"/>
                <a:sym typeface="Lato"/>
                <a:hlinkClick r:id="rId3"/>
              </a:rPr>
              <a:t>Templates in C++</a:t>
            </a:r>
            <a:endParaRPr sz="3200">
              <a:solidFill>
                <a:srgbClr val="FFFFFF"/>
              </a:solidFill>
            </a:endParaRPr>
          </a:p>
        </p:txBody>
      </p:sp>
      <p:sp>
        <p:nvSpPr>
          <p:cNvPr id="186" name="Google Shape;186;p33"/>
          <p:cNvSpPr txBox="1"/>
          <p:nvPr/>
        </p:nvSpPr>
        <p:spPr>
          <a:xfrm>
            <a:off x="98250" y="840525"/>
            <a:ext cx="8826600" cy="3952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Lato"/>
              <a:buChar char="●"/>
            </a:pPr>
            <a:r>
              <a:rPr lang="en" sz="1800">
                <a:latin typeface="Lato"/>
                <a:ea typeface="Lato"/>
                <a:cs typeface="Lato"/>
                <a:sym typeface="Lato"/>
              </a:rPr>
              <a:t>Templates are the mechanism by which C++ implements the generic concept. Simply, they allow you to pass data type as a parameter so that you don’t need to write the same code for different data types.</a:t>
            </a:r>
            <a:endParaRPr sz="1800">
              <a:latin typeface="Lato"/>
              <a:ea typeface="Lato"/>
              <a:cs typeface="Lato"/>
              <a:sym typeface="Lato"/>
            </a:endParaRPr>
          </a:p>
          <a:p>
            <a:pPr marL="457200" lvl="0" indent="-342900" algn="l" rtl="0">
              <a:spcBef>
                <a:spcPts val="0"/>
              </a:spcBef>
              <a:spcAft>
                <a:spcPts val="0"/>
              </a:spcAft>
              <a:buSzPts val="1800"/>
              <a:buFont typeface="Lato"/>
              <a:buChar char="●"/>
            </a:pPr>
            <a:r>
              <a:rPr lang="en" sz="1800">
                <a:latin typeface="Lato"/>
                <a:ea typeface="Lato"/>
                <a:cs typeface="Lato"/>
                <a:sym typeface="Lato"/>
              </a:rPr>
              <a:t>A powerful feature of C++ is that you can make ​template classes​ which are ​classes ​that can have ​members ​of the ​generic​ type, i.e., members that use template parameters as types.</a:t>
            </a:r>
            <a:endParaRPr sz="18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403475" y="1881600"/>
            <a:ext cx="4045200" cy="138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Lato"/>
                <a:ea typeface="Lato"/>
                <a:cs typeface="Lato"/>
                <a:sym typeface="Lato"/>
              </a:rPr>
              <a:t>Exception Handling</a:t>
            </a:r>
            <a:endParaRPr>
              <a:latin typeface="Lato"/>
              <a:ea typeface="Lato"/>
              <a:cs typeface="Lato"/>
              <a:sym typeface="Lato"/>
            </a:endParaRPr>
          </a:p>
        </p:txBody>
      </p:sp>
      <p:sp>
        <p:nvSpPr>
          <p:cNvPr id="192" name="Google Shape;192;p34"/>
          <p:cNvSpPr txBox="1">
            <a:spLocks noGrp="1"/>
          </p:cNvSpPr>
          <p:nvPr>
            <p:ph type="body" idx="2"/>
          </p:nvPr>
        </p:nvSpPr>
        <p:spPr>
          <a:xfrm>
            <a:off x="4572000" y="724200"/>
            <a:ext cx="4572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rgbClr val="000000"/>
              </a:buClr>
              <a:buSzPts val="1800"/>
              <a:buFont typeface="Lato"/>
              <a:buChar char="○"/>
            </a:pPr>
            <a:r>
              <a:rPr lang="en" dirty="0">
                <a:solidFill>
                  <a:srgbClr val="000000"/>
                </a:solidFill>
                <a:latin typeface="Lato"/>
                <a:ea typeface="Lato"/>
                <a:cs typeface="Lato"/>
                <a:sym typeface="Lato"/>
              </a:rPr>
              <a:t>What is Exception Handling?</a:t>
            </a:r>
            <a:endParaRPr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dirty="0">
                <a:solidFill>
                  <a:srgbClr val="000000"/>
                </a:solidFill>
                <a:latin typeface="Lato"/>
                <a:ea typeface="Lato"/>
                <a:cs typeface="Lato"/>
                <a:sym typeface="Lato"/>
              </a:rPr>
              <a:t>Try - Catch - Throw</a:t>
            </a:r>
            <a:endParaRPr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dirty="0">
                <a:solidFill>
                  <a:srgbClr val="000000"/>
                </a:solidFill>
                <a:latin typeface="Lato"/>
                <a:ea typeface="Lato"/>
                <a:cs typeface="Lato"/>
                <a:sym typeface="Lato"/>
              </a:rPr>
              <a:t>Unhandled Exception</a:t>
            </a:r>
            <a:endParaRPr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dirty="0">
                <a:solidFill>
                  <a:srgbClr val="000000"/>
                </a:solidFill>
                <a:latin typeface="Lato"/>
                <a:ea typeface="Lato"/>
                <a:cs typeface="Lato"/>
                <a:sym typeface="Lato"/>
              </a:rPr>
              <a:t>Exceptions vs Assertions</a:t>
            </a:r>
            <a:endParaRPr dirty="0">
              <a:solidFill>
                <a:srgbClr val="000000"/>
              </a:solidFill>
              <a:latin typeface="Lato"/>
              <a:ea typeface="Lato"/>
              <a:cs typeface="Lato"/>
              <a:sym typeface="Lato"/>
            </a:endParaRPr>
          </a:p>
          <a:p>
            <a:pPr marL="457200" lvl="0" indent="-342900" algn="l" rtl="0">
              <a:spcBef>
                <a:spcPts val="0"/>
              </a:spcBef>
              <a:spcAft>
                <a:spcPts val="0"/>
              </a:spcAft>
              <a:buClr>
                <a:srgbClr val="000000"/>
              </a:buClr>
              <a:buSzPts val="1800"/>
              <a:buFont typeface="Lato"/>
              <a:buChar char="○"/>
            </a:pPr>
            <a:r>
              <a:rPr lang="en" dirty="0">
                <a:solidFill>
                  <a:srgbClr val="000000"/>
                </a:solidFill>
                <a:latin typeface="Lato"/>
                <a:ea typeface="Lato"/>
                <a:cs typeface="Lato"/>
                <a:sym typeface="Lato"/>
              </a:rPr>
              <a:t>Debugging (IMPORTANT)</a:t>
            </a:r>
            <a:endParaRPr dirty="0">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Lato"/>
                <a:ea typeface="Lato"/>
                <a:cs typeface="Lato"/>
                <a:sym typeface="Lato"/>
              </a:rPr>
              <a:t>Data types &amp; Modifiers</a:t>
            </a:r>
            <a:endParaRPr>
              <a:latin typeface="Lato"/>
              <a:ea typeface="Lato"/>
              <a:cs typeface="Lato"/>
              <a:sym typeface="Lato"/>
            </a:endParaRPr>
          </a:p>
        </p:txBody>
      </p:sp>
      <p:sp>
        <p:nvSpPr>
          <p:cNvPr id="203" name="Google Shape;203;p36"/>
          <p:cNvSpPr txBox="1">
            <a:spLocks noGrp="1"/>
          </p:cNvSpPr>
          <p:nvPr>
            <p:ph type="body" idx="1"/>
          </p:nvPr>
        </p:nvSpPr>
        <p:spPr>
          <a:xfrm>
            <a:off x="311700" y="1993900"/>
            <a:ext cx="4260300" cy="233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Lato"/>
              <a:buChar char="●"/>
            </a:pPr>
            <a:r>
              <a:rPr lang="en">
                <a:latin typeface="Lato"/>
                <a:ea typeface="Lato"/>
                <a:cs typeface="Lato"/>
                <a:sym typeface="Lato"/>
              </a:rPr>
              <a:t>Boolean (bool)</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a:latin typeface="Lato"/>
                <a:ea typeface="Lato"/>
                <a:cs typeface="Lato"/>
                <a:sym typeface="Lato"/>
              </a:rPr>
              <a:t>Character (char)</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a:latin typeface="Lato"/>
                <a:ea typeface="Lato"/>
                <a:cs typeface="Lato"/>
                <a:sym typeface="Lato"/>
              </a:rPr>
              <a:t>Integer (int)</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a:latin typeface="Lato"/>
                <a:ea typeface="Lato"/>
                <a:cs typeface="Lato"/>
                <a:sym typeface="Lato"/>
              </a:rPr>
              <a:t>Floating Point (float)</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a:latin typeface="Lato"/>
                <a:ea typeface="Lato"/>
                <a:cs typeface="Lato"/>
                <a:sym typeface="Lato"/>
              </a:rPr>
              <a:t>Double Floating Point (double)</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a:latin typeface="Lato"/>
                <a:ea typeface="Lato"/>
                <a:cs typeface="Lato"/>
                <a:sym typeface="Lato"/>
              </a:rPr>
              <a:t>No Value (void)</a:t>
            </a:r>
            <a:endParaRPr>
              <a:latin typeface="Lato"/>
              <a:ea typeface="Lato"/>
              <a:cs typeface="Lato"/>
              <a:sym typeface="Lato"/>
            </a:endParaRPr>
          </a:p>
        </p:txBody>
      </p:sp>
      <p:sp>
        <p:nvSpPr>
          <p:cNvPr id="204" name="Google Shape;204;p36"/>
          <p:cNvSpPr/>
          <p:nvPr/>
        </p:nvSpPr>
        <p:spPr>
          <a:xfrm>
            <a:off x="5600725" y="2483800"/>
            <a:ext cx="2729400" cy="17688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latin typeface="Source Code Pro"/>
              <a:ea typeface="Source Code Pro"/>
              <a:cs typeface="Source Code Pro"/>
              <a:sym typeface="Source Code Pro"/>
            </a:endParaRPr>
          </a:p>
          <a:p>
            <a:pPr marL="0" lvl="0" indent="0" algn="l" rtl="0">
              <a:lnSpc>
                <a:spcPct val="115000"/>
              </a:lnSpc>
              <a:spcBef>
                <a:spcPts val="1600"/>
              </a:spcBef>
              <a:spcAft>
                <a:spcPts val="0"/>
              </a:spcAft>
              <a:buNone/>
            </a:pPr>
            <a:endParaRPr>
              <a:latin typeface="Source Code Pro"/>
              <a:ea typeface="Source Code Pro"/>
              <a:cs typeface="Source Code Pro"/>
              <a:sym typeface="Source Code Pro"/>
            </a:endParaRPr>
          </a:p>
          <a:p>
            <a:pPr marL="0" lvl="0" indent="0" algn="l" rtl="0">
              <a:lnSpc>
                <a:spcPct val="115000"/>
              </a:lnSpc>
              <a:spcBef>
                <a:spcPts val="1600"/>
              </a:spcBef>
              <a:spcAft>
                <a:spcPts val="0"/>
              </a:spcAft>
              <a:buNone/>
            </a:pPr>
            <a:endParaRPr>
              <a:latin typeface="Source Code Pro"/>
              <a:ea typeface="Source Code Pro"/>
              <a:cs typeface="Source Code Pro"/>
              <a:sym typeface="Source Code Pro"/>
            </a:endParaRPr>
          </a:p>
          <a:p>
            <a:pPr marL="0" lvl="0" indent="0" algn="l" rtl="0">
              <a:lnSpc>
                <a:spcPct val="115000"/>
              </a:lnSpc>
              <a:spcBef>
                <a:spcPts val="1600"/>
              </a:spcBef>
              <a:spcAft>
                <a:spcPts val="0"/>
              </a:spcAft>
              <a:buNone/>
            </a:pPr>
            <a:r>
              <a:rPr lang="en">
                <a:latin typeface="Source Code Pro"/>
                <a:ea typeface="Source Code Pro"/>
                <a:cs typeface="Source Code Pro"/>
                <a:sym typeface="Source Code Pro"/>
              </a:rPr>
              <a:t>Data Type Modifier</a:t>
            </a:r>
            <a:endParaRPr>
              <a:latin typeface="Source Code Pro"/>
              <a:ea typeface="Source Code Pro"/>
              <a:cs typeface="Source Code Pro"/>
              <a:sym typeface="Source Code Pro"/>
            </a:endParaRPr>
          </a:p>
          <a:p>
            <a:pPr marL="457200" lvl="0" indent="-317500" algn="l" rtl="0">
              <a:lnSpc>
                <a:spcPct val="115000"/>
              </a:lnSpc>
              <a:spcBef>
                <a:spcPts val="1600"/>
              </a:spcBef>
              <a:spcAft>
                <a:spcPts val="0"/>
              </a:spcAft>
              <a:buSzPts val="1400"/>
              <a:buFont typeface="Source Code Pro"/>
              <a:buChar char="●"/>
            </a:pPr>
            <a:r>
              <a:rPr lang="en">
                <a:latin typeface="Source Code Pro"/>
                <a:ea typeface="Source Code Pro"/>
                <a:cs typeface="Source Code Pro"/>
                <a:sym typeface="Source Code Pro"/>
              </a:rPr>
              <a:t>signed</a:t>
            </a:r>
            <a:endParaRPr>
              <a:latin typeface="Source Code Pro"/>
              <a:ea typeface="Source Code Pro"/>
              <a:cs typeface="Source Code Pro"/>
              <a:sym typeface="Source Code Pro"/>
            </a:endParaRPr>
          </a:p>
          <a:p>
            <a:pPr marL="457200" lvl="0" indent="-317500" algn="l" rtl="0">
              <a:lnSpc>
                <a:spcPct val="115000"/>
              </a:lnSpc>
              <a:spcBef>
                <a:spcPts val="0"/>
              </a:spcBef>
              <a:spcAft>
                <a:spcPts val="0"/>
              </a:spcAft>
              <a:buClr>
                <a:srgbClr val="000000"/>
              </a:buClr>
              <a:buSzPts val="1400"/>
              <a:buFont typeface="Source Code Pro"/>
              <a:buChar char="●"/>
            </a:pPr>
            <a:r>
              <a:rPr lang="en">
                <a:latin typeface="Source Code Pro"/>
                <a:ea typeface="Source Code Pro"/>
                <a:cs typeface="Source Code Pro"/>
                <a:sym typeface="Source Code Pro"/>
              </a:rPr>
              <a:t>unsigned</a:t>
            </a:r>
            <a:endParaRPr>
              <a:latin typeface="Source Code Pro"/>
              <a:ea typeface="Source Code Pro"/>
              <a:cs typeface="Source Code Pro"/>
              <a:sym typeface="Source Code Pro"/>
            </a:endParaRPr>
          </a:p>
          <a:p>
            <a:pPr marL="457200" lvl="0" indent="-317500" algn="l" rtl="0">
              <a:lnSpc>
                <a:spcPct val="115000"/>
              </a:lnSpc>
              <a:spcBef>
                <a:spcPts val="0"/>
              </a:spcBef>
              <a:spcAft>
                <a:spcPts val="0"/>
              </a:spcAft>
              <a:buClr>
                <a:srgbClr val="000000"/>
              </a:buClr>
              <a:buSzPts val="1400"/>
              <a:buFont typeface="Source Code Pro"/>
              <a:buChar char="●"/>
            </a:pPr>
            <a:r>
              <a:rPr lang="en">
                <a:latin typeface="Source Code Pro"/>
                <a:ea typeface="Source Code Pro"/>
                <a:cs typeface="Source Code Pro"/>
                <a:sym typeface="Source Code Pro"/>
              </a:rPr>
              <a:t>short</a:t>
            </a:r>
            <a:endParaRPr>
              <a:latin typeface="Source Code Pro"/>
              <a:ea typeface="Source Code Pro"/>
              <a:cs typeface="Source Code Pro"/>
              <a:sym typeface="Source Code Pro"/>
            </a:endParaRPr>
          </a:p>
          <a:p>
            <a:pPr marL="457200" lvl="0" indent="-317500" algn="l" rtl="0">
              <a:lnSpc>
                <a:spcPct val="115000"/>
              </a:lnSpc>
              <a:spcBef>
                <a:spcPts val="0"/>
              </a:spcBef>
              <a:spcAft>
                <a:spcPts val="0"/>
              </a:spcAft>
              <a:buClr>
                <a:srgbClr val="000000"/>
              </a:buClr>
              <a:buSzPts val="1400"/>
              <a:buFont typeface="Source Code Pro"/>
              <a:buChar char="●"/>
            </a:pPr>
            <a:r>
              <a:rPr lang="en">
                <a:latin typeface="Source Code Pro"/>
                <a:ea typeface="Source Code Pro"/>
                <a:cs typeface="Source Code Pro"/>
                <a:sym typeface="Source Code Pro"/>
              </a:rPr>
              <a:t>long</a:t>
            </a:r>
            <a:endParaRPr>
              <a:latin typeface="Source Code Pro"/>
              <a:ea typeface="Source Code Pro"/>
              <a:cs typeface="Source Code Pro"/>
              <a:sym typeface="Source Code Pro"/>
            </a:endParaRPr>
          </a:p>
          <a:p>
            <a:pPr marL="0" lvl="0" indent="0" algn="l" rtl="0">
              <a:lnSpc>
                <a:spcPct val="115000"/>
              </a:lnSpc>
              <a:spcBef>
                <a:spcPts val="1600"/>
              </a:spcBef>
              <a:spcAft>
                <a:spcPts val="0"/>
              </a:spcAft>
              <a:buNone/>
            </a:pPr>
            <a:endParaRPr>
              <a:latin typeface="Source Code Pro"/>
              <a:ea typeface="Source Code Pro"/>
              <a:cs typeface="Source Code Pro"/>
              <a:sym typeface="Source Code Pro"/>
            </a:endParaRPr>
          </a:p>
          <a:p>
            <a:pPr marL="0" lvl="0" indent="0" algn="l" rtl="0">
              <a:lnSpc>
                <a:spcPct val="115000"/>
              </a:lnSpc>
              <a:spcBef>
                <a:spcPts val="1600"/>
              </a:spcBef>
              <a:spcAft>
                <a:spcPts val="0"/>
              </a:spcAft>
              <a:buNone/>
            </a:pPr>
            <a:endParaRPr>
              <a:latin typeface="Source Code Pro"/>
              <a:ea typeface="Source Code Pro"/>
              <a:cs typeface="Source Code Pro"/>
              <a:sym typeface="Source Code Pro"/>
            </a:endParaRPr>
          </a:p>
          <a:p>
            <a:pPr marL="0" lvl="0" indent="0" algn="l" rtl="0">
              <a:spcBef>
                <a:spcPts val="16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latin typeface="Lato"/>
                <a:ea typeface="Lato"/>
                <a:cs typeface="Lato"/>
                <a:sym typeface="Lato"/>
              </a:rPr>
              <a:t>Data types &amp; Modifiers</a:t>
            </a:r>
            <a:endParaRPr sz="3200">
              <a:latin typeface="Lato"/>
              <a:ea typeface="Lato"/>
              <a:cs typeface="Lato"/>
              <a:sym typeface="Lato"/>
            </a:endParaRPr>
          </a:p>
        </p:txBody>
      </p:sp>
      <p:graphicFrame>
        <p:nvGraphicFramePr>
          <p:cNvPr id="210" name="Google Shape;210;p37"/>
          <p:cNvGraphicFramePr/>
          <p:nvPr>
            <p:extLst>
              <p:ext uri="{D42A27DB-BD31-4B8C-83A1-F6EECF244321}">
                <p14:modId xmlns:p14="http://schemas.microsoft.com/office/powerpoint/2010/main" val="722103350"/>
              </p:ext>
            </p:extLst>
          </p:nvPr>
        </p:nvGraphicFramePr>
        <p:xfrm>
          <a:off x="425025" y="958250"/>
          <a:ext cx="8406555" cy="3230810"/>
        </p:xfrm>
        <a:graphic>
          <a:graphicData uri="http://schemas.openxmlformats.org/drawingml/2006/table">
            <a:tbl>
              <a:tblPr>
                <a:noFill/>
                <a:tableStyleId>{53AE5DCE-0072-4304-809A-4CBE5253F97B}</a:tableStyleId>
              </a:tblPr>
              <a:tblGrid>
                <a:gridCol w="2442253">
                  <a:extLst>
                    <a:ext uri="{9D8B030D-6E8A-4147-A177-3AD203B41FA5}">
                      <a16:colId xmlns:a16="http://schemas.microsoft.com/office/drawing/2014/main" val="20000"/>
                    </a:ext>
                  </a:extLst>
                </a:gridCol>
                <a:gridCol w="596430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200">
                          <a:latin typeface="Source Code Pro Medium"/>
                          <a:ea typeface="Source Code Pro Medium"/>
                          <a:cs typeface="Source Code Pro Medium"/>
                          <a:sym typeface="Source Code Pro Medium"/>
                        </a:rPr>
                        <a:t>unsigned char (default)</a:t>
                      </a:r>
                      <a:endParaRPr sz="1200">
                        <a:latin typeface="Source Code Pro Medium"/>
                        <a:ea typeface="Source Code Pro Medium"/>
                        <a:cs typeface="Source Code Pro Medium"/>
                        <a:sym typeface="Source Code Pro Medium"/>
                      </a:endParaRPr>
                    </a:p>
                  </a:txBody>
                  <a:tcPr marL="91425" marR="91425" marT="91425" marB="91425"/>
                </a:tc>
                <a:tc>
                  <a:txBody>
                    <a:bodyPr/>
                    <a:lstStyle/>
                    <a:p>
                      <a:pPr marL="0" lvl="0" indent="0" algn="l" rtl="0">
                        <a:spcBef>
                          <a:spcPts val="0"/>
                        </a:spcBef>
                        <a:spcAft>
                          <a:spcPts val="0"/>
                        </a:spcAft>
                        <a:buNone/>
                      </a:pPr>
                      <a:r>
                        <a:rPr lang="en" sz="1200" dirty="0">
                          <a:latin typeface="Source Code Pro Medium"/>
                          <a:ea typeface="Source Code Pro Medium"/>
                          <a:cs typeface="Source Code Pro Medium"/>
                          <a:sym typeface="Source Code Pro Medium"/>
                        </a:rPr>
                        <a:t>= 1 byte = 0 - 255</a:t>
                      </a:r>
                      <a:endParaRPr sz="1200" dirty="0">
                        <a:latin typeface="Source Code Pro Medium"/>
                        <a:ea typeface="Source Code Pro Medium"/>
                        <a:cs typeface="Source Code Pro Medium"/>
                        <a:sym typeface="Source Code Pro Medium"/>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200">
                          <a:latin typeface="Source Code Pro Medium"/>
                          <a:ea typeface="Source Code Pro Medium"/>
                          <a:cs typeface="Source Code Pro Medium"/>
                          <a:sym typeface="Source Code Pro Medium"/>
                        </a:rPr>
                        <a:t>int</a:t>
                      </a:r>
                      <a:endParaRPr sz="1200">
                        <a:latin typeface="Source Code Pro Medium"/>
                        <a:ea typeface="Source Code Pro Medium"/>
                        <a:cs typeface="Source Code Pro Medium"/>
                        <a:sym typeface="Source Code Pro Medium"/>
                      </a:endParaRPr>
                    </a:p>
                  </a:txBody>
                  <a:tcPr marL="91425" marR="91425" marT="91425" marB="91425"/>
                </a:tc>
                <a:tc>
                  <a:txBody>
                    <a:bodyPr/>
                    <a:lstStyle/>
                    <a:p>
                      <a:pPr marL="0" lvl="0" indent="0" algn="l" rtl="0">
                        <a:spcBef>
                          <a:spcPts val="0"/>
                        </a:spcBef>
                        <a:spcAft>
                          <a:spcPts val="0"/>
                        </a:spcAft>
                        <a:buNone/>
                      </a:pPr>
                      <a:r>
                        <a:rPr lang="en" sz="1200" dirty="0">
                          <a:latin typeface="Source Code Pro Medium"/>
                          <a:ea typeface="Source Code Pro Medium"/>
                          <a:cs typeface="Source Code Pro Medium"/>
                          <a:sym typeface="Source Code Pro Medium"/>
                        </a:rPr>
                        <a:t>= 4 byte = -2,147,483,648 to 2,147,483,647</a:t>
                      </a:r>
                      <a:endParaRPr sz="1200" dirty="0">
                        <a:latin typeface="Source Code Pro Medium"/>
                        <a:ea typeface="Source Code Pro Medium"/>
                        <a:cs typeface="Source Code Pro Medium"/>
                        <a:sym typeface="Source Code Pro Medium"/>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latin typeface="Source Code Pro Medium"/>
                          <a:ea typeface="Source Code Pro Medium"/>
                          <a:cs typeface="Source Code Pro Medium"/>
                          <a:sym typeface="Source Code Pro Medium"/>
                        </a:rPr>
                        <a:t>unsigned int</a:t>
                      </a:r>
                      <a:endParaRPr sz="1200">
                        <a:latin typeface="Source Code Pro Medium"/>
                        <a:ea typeface="Source Code Pro Medium"/>
                        <a:cs typeface="Source Code Pro Medium"/>
                        <a:sym typeface="Source Code Pro Medium"/>
                      </a:endParaRPr>
                    </a:p>
                  </a:txBody>
                  <a:tcPr marL="91425" marR="91425" marT="91425" marB="91425"/>
                </a:tc>
                <a:tc>
                  <a:txBody>
                    <a:bodyPr/>
                    <a:lstStyle/>
                    <a:p>
                      <a:pPr marL="0" lvl="0" indent="0" algn="l" rtl="0">
                        <a:spcBef>
                          <a:spcPts val="0"/>
                        </a:spcBef>
                        <a:spcAft>
                          <a:spcPts val="0"/>
                        </a:spcAft>
                        <a:buNone/>
                      </a:pPr>
                      <a:r>
                        <a:rPr lang="en" sz="1200" dirty="0">
                          <a:latin typeface="Source Code Pro Medium"/>
                          <a:ea typeface="Source Code Pro Medium"/>
                          <a:cs typeface="Source Code Pro Medium"/>
                          <a:sym typeface="Source Code Pro Medium"/>
                        </a:rPr>
                        <a:t>= 4 byte = 0 to 4,294,967,295</a:t>
                      </a:r>
                      <a:endParaRPr sz="1200" dirty="0">
                        <a:latin typeface="Source Code Pro Medium"/>
                        <a:ea typeface="Source Code Pro Medium"/>
                        <a:cs typeface="Source Code Pro Medium"/>
                        <a:sym typeface="Source Code Pro Medium"/>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latin typeface="Source Code Pro Medium"/>
                          <a:ea typeface="Source Code Pro Medium"/>
                          <a:cs typeface="Source Code Pro Medium"/>
                          <a:sym typeface="Source Code Pro Medium"/>
                        </a:rPr>
                        <a:t>long int</a:t>
                      </a:r>
                      <a:endParaRPr sz="1200">
                        <a:latin typeface="Source Code Pro Medium"/>
                        <a:ea typeface="Source Code Pro Medium"/>
                        <a:cs typeface="Source Code Pro Medium"/>
                        <a:sym typeface="Source Code Pro Medium"/>
                      </a:endParaRPr>
                    </a:p>
                  </a:txBody>
                  <a:tcPr marL="91425" marR="91425" marT="91425" marB="91425"/>
                </a:tc>
                <a:tc>
                  <a:txBody>
                    <a:bodyPr/>
                    <a:lstStyle/>
                    <a:p>
                      <a:pPr marL="0" lvl="0" indent="0" algn="l" rtl="0">
                        <a:spcBef>
                          <a:spcPts val="0"/>
                        </a:spcBef>
                        <a:spcAft>
                          <a:spcPts val="0"/>
                        </a:spcAft>
                        <a:buNone/>
                      </a:pPr>
                      <a:r>
                        <a:rPr lang="en" sz="1200">
                          <a:latin typeface="Source Code Pro Medium"/>
                          <a:ea typeface="Source Code Pro Medium"/>
                          <a:cs typeface="Source Code Pro Medium"/>
                          <a:sym typeface="Source Code Pro Medium"/>
                        </a:rPr>
                        <a:t>= 4 byte = -2,147,483,648 to 2,147,483,647</a:t>
                      </a:r>
                      <a:endParaRPr sz="1200">
                        <a:latin typeface="Source Code Pro Medium"/>
                        <a:ea typeface="Source Code Pro Medium"/>
                        <a:cs typeface="Source Code Pro Medium"/>
                        <a:sym typeface="Source Code Pro Medium"/>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latin typeface="Source Code Pro Medium"/>
                          <a:ea typeface="Source Code Pro Medium"/>
                          <a:cs typeface="Source Code Pro Medium"/>
                          <a:sym typeface="Source Code Pro Medium"/>
                        </a:rPr>
                        <a:t>long long int</a:t>
                      </a:r>
                      <a:endParaRPr sz="1200">
                        <a:latin typeface="Source Code Pro Medium"/>
                        <a:ea typeface="Source Code Pro Medium"/>
                        <a:cs typeface="Source Code Pro Medium"/>
                        <a:sym typeface="Source Code Pro Medium"/>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dirty="0">
                          <a:latin typeface="Source Code Pro Medium"/>
                          <a:ea typeface="Source Code Pro Medium"/>
                          <a:cs typeface="Source Code Pro Medium"/>
                          <a:sym typeface="Source Code Pro Medium"/>
                        </a:rPr>
                        <a:t>= 8 bytes </a:t>
                      </a:r>
                      <a:endParaRPr sz="1200" dirty="0">
                        <a:latin typeface="Source Code Pro Medium"/>
                        <a:ea typeface="Source Code Pro Medium"/>
                        <a:cs typeface="Source Code Pro Medium"/>
                        <a:sym typeface="Source Code Pro Medium"/>
                      </a:endParaRPr>
                    </a:p>
                    <a:p>
                      <a:pPr marL="0" lvl="0" indent="0" algn="l" rtl="0">
                        <a:spcBef>
                          <a:spcPts val="0"/>
                        </a:spcBef>
                        <a:spcAft>
                          <a:spcPts val="0"/>
                        </a:spcAft>
                        <a:buNone/>
                      </a:pPr>
                      <a:r>
                        <a:rPr lang="en" sz="1200" dirty="0">
                          <a:latin typeface="Source Code Pro Medium"/>
                          <a:ea typeface="Source Code Pro Medium"/>
                          <a:cs typeface="Source Code Pro Medium"/>
                          <a:sym typeface="Source Code Pro Medium"/>
                        </a:rPr>
                        <a:t>= -9,223,372,036,854,775,808 to 9,223,372,036,854,775,807</a:t>
                      </a:r>
                      <a:endParaRPr sz="1200" dirty="0">
                        <a:latin typeface="Source Code Pro Medium"/>
                        <a:ea typeface="Source Code Pro Medium"/>
                        <a:cs typeface="Source Code Pro Medium"/>
                        <a:sym typeface="Source Code Pro Medium"/>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a:latin typeface="Source Code Pro Medium"/>
                          <a:ea typeface="Source Code Pro Medium"/>
                          <a:cs typeface="Source Code Pro Medium"/>
                          <a:sym typeface="Source Code Pro Medium"/>
                        </a:rPr>
                        <a:t>unsigned long long int</a:t>
                      </a:r>
                      <a:endParaRPr sz="1200">
                        <a:latin typeface="Source Code Pro Medium"/>
                        <a:ea typeface="Source Code Pro Medium"/>
                        <a:cs typeface="Source Code Pro Medium"/>
                        <a:sym typeface="Source Code Pro Medium"/>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Source Code Pro Medium"/>
                          <a:ea typeface="Source Code Pro Medium"/>
                          <a:cs typeface="Source Code Pro Medium"/>
                          <a:sym typeface="Source Code Pro Medium"/>
                        </a:rPr>
                        <a:t>= 8 bytes = 0 to 18,446,744,073,709,551,615</a:t>
                      </a:r>
                      <a:endParaRPr sz="1200">
                        <a:latin typeface="Source Code Pro Medium"/>
                        <a:ea typeface="Source Code Pro Medium"/>
                        <a:cs typeface="Source Code Pro Medium"/>
                        <a:sym typeface="Source Code Pro Medium"/>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200">
                          <a:latin typeface="Source Code Pro Medium"/>
                          <a:ea typeface="Source Code Pro Medium"/>
                          <a:cs typeface="Source Code Pro Medium"/>
                          <a:sym typeface="Source Code Pro Medium"/>
                        </a:rPr>
                        <a:t>float </a:t>
                      </a:r>
                      <a:endParaRPr sz="1200">
                        <a:latin typeface="Source Code Pro Medium"/>
                        <a:ea typeface="Source Code Pro Medium"/>
                        <a:cs typeface="Source Code Pro Medium"/>
                        <a:sym typeface="Source Code Pro Medium"/>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a:latin typeface="Source Code Pro Medium"/>
                          <a:ea typeface="Source Code Pro Medium"/>
                          <a:cs typeface="Source Code Pro Medium"/>
                          <a:sym typeface="Source Code Pro Medium"/>
                        </a:rPr>
                        <a:t>= 4 bytes = 3.4E +/- 38 (7 digits)</a:t>
                      </a:r>
                      <a:endParaRPr sz="1200">
                        <a:latin typeface="Source Code Pro Medium"/>
                        <a:ea typeface="Source Code Pro Medium"/>
                        <a:cs typeface="Source Code Pro Medium"/>
                        <a:sym typeface="Source Code Pro Medium"/>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sz="1200">
                          <a:latin typeface="Source Code Pro Medium"/>
                          <a:ea typeface="Source Code Pro Medium"/>
                          <a:cs typeface="Source Code Pro Medium"/>
                          <a:sym typeface="Source Code Pro Medium"/>
                        </a:rPr>
                        <a:t>double </a:t>
                      </a:r>
                      <a:endParaRPr sz="1200">
                        <a:latin typeface="Source Code Pro Medium"/>
                        <a:ea typeface="Source Code Pro Medium"/>
                        <a:cs typeface="Source Code Pro Medium"/>
                        <a:sym typeface="Source Code Pro Medium"/>
                      </a:endParaRPr>
                    </a:p>
                  </a:txBody>
                  <a:tcPr marL="91425" marR="91425" marT="91425" marB="91425"/>
                </a:tc>
                <a:tc>
                  <a:txBody>
                    <a:bodyPr/>
                    <a:lstStyle/>
                    <a:p>
                      <a:pPr marL="0" lvl="0" indent="0" algn="l" rtl="0">
                        <a:spcBef>
                          <a:spcPts val="0"/>
                        </a:spcBef>
                        <a:spcAft>
                          <a:spcPts val="0"/>
                        </a:spcAft>
                        <a:buNone/>
                      </a:pPr>
                      <a:r>
                        <a:rPr lang="en" sz="1200" dirty="0">
                          <a:latin typeface="Source Code Pro Medium"/>
                          <a:ea typeface="Source Code Pro Medium"/>
                          <a:cs typeface="Source Code Pro Medium"/>
                          <a:sym typeface="Source Code Pro Medium"/>
                        </a:rPr>
                        <a:t>= 8 bytes = 1.7E +/- 308 (15 digits)</a:t>
                      </a:r>
                      <a:endParaRPr sz="1200" dirty="0">
                        <a:latin typeface="Source Code Pro Medium"/>
                        <a:ea typeface="Source Code Pro Medium"/>
                        <a:cs typeface="Source Code Pro Medium"/>
                        <a:sym typeface="Source Code Pro Medium"/>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5"/>
          <p:cNvSpPr txBox="1">
            <a:spLocks noGrp="1"/>
          </p:cNvSpPr>
          <p:nvPr>
            <p:ph type="title"/>
          </p:nvPr>
        </p:nvSpPr>
        <p:spPr>
          <a:xfrm>
            <a:off x="475500" y="1258525"/>
            <a:ext cx="82221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idx="4294967295"/>
          </p:nvPr>
        </p:nvSpPr>
        <p:spPr>
          <a:xfrm>
            <a:off x="539575" y="426950"/>
            <a:ext cx="8279700" cy="4177500"/>
          </a:xfrm>
          <a:prstGeom prst="rect">
            <a:avLst/>
          </a:prstGeom>
        </p:spPr>
        <p:txBody>
          <a:bodyPr spcFirstLastPara="1" wrap="square" lIns="91425" tIns="91425" rIns="91425" bIns="91425" anchor="b" anchorCtr="0">
            <a:noAutofit/>
          </a:bodyPr>
          <a:lstStyle/>
          <a:p>
            <a:pPr marL="1828800" lvl="0" indent="-381000" algn="l" rtl="0">
              <a:lnSpc>
                <a:spcPct val="115000"/>
              </a:lnSpc>
              <a:spcBef>
                <a:spcPts val="0"/>
              </a:spcBef>
              <a:spcAft>
                <a:spcPts val="0"/>
              </a:spcAft>
              <a:buClr>
                <a:srgbClr val="666666"/>
              </a:buClr>
              <a:buSzPts val="2400"/>
              <a:buFont typeface="Amatic SC"/>
              <a:buChar char="○"/>
            </a:pPr>
            <a:r>
              <a:rPr lang="en" sz="2400" b="1">
                <a:solidFill>
                  <a:srgbClr val="666666"/>
                </a:solidFill>
                <a:latin typeface="Amatic SC"/>
                <a:ea typeface="Amatic SC"/>
                <a:cs typeface="Amatic SC"/>
                <a:sym typeface="Amatic SC"/>
              </a:rPr>
              <a:t>Functions</a:t>
            </a:r>
            <a:endParaRPr sz="2400" b="1">
              <a:solidFill>
                <a:srgbClr val="666666"/>
              </a:solidFill>
              <a:latin typeface="Amatic SC"/>
              <a:ea typeface="Amatic SC"/>
              <a:cs typeface="Amatic SC"/>
              <a:sym typeface="Amatic SC"/>
            </a:endParaRPr>
          </a:p>
          <a:p>
            <a:pPr marL="1828800" lvl="0" indent="-381000" algn="l" rtl="0">
              <a:lnSpc>
                <a:spcPct val="115000"/>
              </a:lnSpc>
              <a:spcBef>
                <a:spcPts val="0"/>
              </a:spcBef>
              <a:spcAft>
                <a:spcPts val="0"/>
              </a:spcAft>
              <a:buClr>
                <a:srgbClr val="666666"/>
              </a:buClr>
              <a:buSzPts val="2400"/>
              <a:buFont typeface="Amatic SC"/>
              <a:buChar char="○"/>
            </a:pPr>
            <a:r>
              <a:rPr lang="en" sz="2400" b="1">
                <a:solidFill>
                  <a:srgbClr val="666666"/>
                </a:solidFill>
                <a:latin typeface="Amatic SC"/>
                <a:ea typeface="Amatic SC"/>
                <a:cs typeface="Amatic SC"/>
                <a:sym typeface="Amatic SC"/>
              </a:rPr>
              <a:t>OOPS -  Classes</a:t>
            </a:r>
            <a:endParaRPr sz="2400" b="1">
              <a:solidFill>
                <a:srgbClr val="666666"/>
              </a:solidFill>
              <a:latin typeface="Amatic SC"/>
              <a:ea typeface="Amatic SC"/>
              <a:cs typeface="Amatic SC"/>
              <a:sym typeface="Amatic SC"/>
            </a:endParaRPr>
          </a:p>
          <a:p>
            <a:pPr marL="1828800" lvl="0" indent="-381000" algn="l" rtl="0">
              <a:lnSpc>
                <a:spcPct val="115000"/>
              </a:lnSpc>
              <a:spcBef>
                <a:spcPts val="0"/>
              </a:spcBef>
              <a:spcAft>
                <a:spcPts val="0"/>
              </a:spcAft>
              <a:buClr>
                <a:srgbClr val="666666"/>
              </a:buClr>
              <a:buSzPts val="2400"/>
              <a:buFont typeface="Amatic SC"/>
              <a:buChar char="○"/>
            </a:pPr>
            <a:r>
              <a:rPr lang="en" sz="2400" b="1">
                <a:solidFill>
                  <a:srgbClr val="666666"/>
                </a:solidFill>
                <a:latin typeface="Amatic SC"/>
                <a:ea typeface="Amatic SC"/>
                <a:cs typeface="Amatic SC"/>
                <a:sym typeface="Amatic SC"/>
              </a:rPr>
              <a:t>Lambda Expressions (*)</a:t>
            </a:r>
            <a:endParaRPr sz="2400" b="1">
              <a:solidFill>
                <a:srgbClr val="666666"/>
              </a:solidFill>
              <a:latin typeface="Amatic SC"/>
              <a:ea typeface="Amatic SC"/>
              <a:cs typeface="Amatic SC"/>
              <a:sym typeface="Amatic SC"/>
            </a:endParaRPr>
          </a:p>
          <a:p>
            <a:pPr marL="1828800" lvl="0" indent="-381000" algn="l" rtl="0">
              <a:lnSpc>
                <a:spcPct val="115000"/>
              </a:lnSpc>
              <a:spcBef>
                <a:spcPts val="0"/>
              </a:spcBef>
              <a:spcAft>
                <a:spcPts val="0"/>
              </a:spcAft>
              <a:buClr>
                <a:srgbClr val="666666"/>
              </a:buClr>
              <a:buSzPts val="2400"/>
              <a:buFont typeface="Amatic SC"/>
              <a:buChar char="○"/>
            </a:pPr>
            <a:r>
              <a:rPr lang="en" sz="2400" b="1">
                <a:solidFill>
                  <a:srgbClr val="666666"/>
                </a:solidFill>
                <a:latin typeface="Amatic SC"/>
                <a:ea typeface="Amatic SC"/>
                <a:cs typeface="Amatic SC"/>
                <a:sym typeface="Amatic SC"/>
              </a:rPr>
              <a:t>References</a:t>
            </a:r>
            <a:endParaRPr sz="2400" b="1">
              <a:solidFill>
                <a:srgbClr val="666666"/>
              </a:solidFill>
              <a:latin typeface="Amatic SC"/>
              <a:ea typeface="Amatic SC"/>
              <a:cs typeface="Amatic SC"/>
              <a:sym typeface="Amatic SC"/>
            </a:endParaRPr>
          </a:p>
          <a:p>
            <a:pPr marL="1828800" lvl="0" indent="-381000" algn="l" rtl="0">
              <a:lnSpc>
                <a:spcPct val="115000"/>
              </a:lnSpc>
              <a:spcBef>
                <a:spcPts val="0"/>
              </a:spcBef>
              <a:spcAft>
                <a:spcPts val="0"/>
              </a:spcAft>
              <a:buClr>
                <a:srgbClr val="666666"/>
              </a:buClr>
              <a:buSzPts val="2400"/>
              <a:buFont typeface="Amatic SC"/>
              <a:buChar char="○"/>
            </a:pPr>
            <a:r>
              <a:rPr lang="en" sz="2400" b="1">
                <a:solidFill>
                  <a:srgbClr val="666666"/>
                </a:solidFill>
                <a:latin typeface="Amatic SC"/>
                <a:ea typeface="Amatic SC"/>
                <a:cs typeface="Amatic SC"/>
                <a:sym typeface="Amatic SC"/>
              </a:rPr>
              <a:t>Pointers</a:t>
            </a:r>
            <a:endParaRPr sz="2400" b="1">
              <a:solidFill>
                <a:srgbClr val="666666"/>
              </a:solidFill>
              <a:latin typeface="Amatic SC"/>
              <a:ea typeface="Amatic SC"/>
              <a:cs typeface="Amatic SC"/>
              <a:sym typeface="Amatic SC"/>
            </a:endParaRPr>
          </a:p>
          <a:p>
            <a:pPr marL="1828800" lvl="0" indent="-381000" algn="l" rtl="0">
              <a:lnSpc>
                <a:spcPct val="115000"/>
              </a:lnSpc>
              <a:spcBef>
                <a:spcPts val="0"/>
              </a:spcBef>
              <a:spcAft>
                <a:spcPts val="0"/>
              </a:spcAft>
              <a:buClr>
                <a:srgbClr val="666666"/>
              </a:buClr>
              <a:buSzPts val="2400"/>
              <a:buFont typeface="Amatic SC"/>
              <a:buChar char="○"/>
            </a:pPr>
            <a:r>
              <a:rPr lang="en" sz="2400" b="1">
                <a:solidFill>
                  <a:srgbClr val="666666"/>
                </a:solidFill>
                <a:latin typeface="Amatic SC"/>
                <a:ea typeface="Amatic SC"/>
                <a:cs typeface="Amatic SC"/>
                <a:sym typeface="Amatic SC"/>
              </a:rPr>
              <a:t>Exception Handling</a:t>
            </a:r>
            <a:endParaRPr sz="2400" b="1">
              <a:solidFill>
                <a:srgbClr val="666666"/>
              </a:solidFill>
              <a:latin typeface="Amatic SC"/>
              <a:ea typeface="Amatic SC"/>
              <a:cs typeface="Amatic SC"/>
              <a:sym typeface="Amatic SC"/>
            </a:endParaRPr>
          </a:p>
          <a:p>
            <a:pPr marL="1828800" lvl="0" indent="-381000" algn="l" rtl="0">
              <a:lnSpc>
                <a:spcPct val="115000"/>
              </a:lnSpc>
              <a:spcBef>
                <a:spcPts val="0"/>
              </a:spcBef>
              <a:spcAft>
                <a:spcPts val="0"/>
              </a:spcAft>
              <a:buClr>
                <a:srgbClr val="666666"/>
              </a:buClr>
              <a:buSzPts val="2400"/>
              <a:buFont typeface="Amatic SC"/>
              <a:buChar char="○"/>
            </a:pPr>
            <a:r>
              <a:rPr lang="en" sz="2400" b="1">
                <a:solidFill>
                  <a:srgbClr val="666666"/>
                </a:solidFill>
                <a:latin typeface="Amatic SC"/>
                <a:ea typeface="Amatic SC"/>
                <a:cs typeface="Amatic SC"/>
                <a:sym typeface="Amatic SC"/>
              </a:rPr>
              <a:t>Modules (*)</a:t>
            </a:r>
            <a:endParaRPr sz="2400" b="1">
              <a:solidFill>
                <a:srgbClr val="666666"/>
              </a:solidFill>
              <a:latin typeface="Amatic SC"/>
              <a:ea typeface="Amatic SC"/>
              <a:cs typeface="Amatic SC"/>
              <a:sym typeface="Amatic SC"/>
            </a:endParaRPr>
          </a:p>
          <a:p>
            <a:pPr marL="1828800" lvl="0" indent="-381000" algn="l" rtl="0">
              <a:lnSpc>
                <a:spcPct val="115000"/>
              </a:lnSpc>
              <a:spcBef>
                <a:spcPts val="0"/>
              </a:spcBef>
              <a:spcAft>
                <a:spcPts val="0"/>
              </a:spcAft>
              <a:buClr>
                <a:srgbClr val="666666"/>
              </a:buClr>
              <a:buSzPts val="2400"/>
              <a:buFont typeface="Amatic SC"/>
              <a:buChar char="○"/>
            </a:pPr>
            <a:r>
              <a:rPr lang="en" sz="2400" b="1">
                <a:solidFill>
                  <a:srgbClr val="666666"/>
                </a:solidFill>
                <a:latin typeface="Amatic SC"/>
                <a:ea typeface="Amatic SC"/>
                <a:cs typeface="Amatic SC"/>
                <a:sym typeface="Amatic SC"/>
              </a:rPr>
              <a:t>Generic programming a.k.a Templates (*)</a:t>
            </a:r>
            <a:endParaRPr sz="2400" b="1">
              <a:solidFill>
                <a:srgbClr val="666666"/>
              </a:solidFill>
              <a:latin typeface="Amatic SC"/>
              <a:ea typeface="Amatic SC"/>
              <a:cs typeface="Amatic SC"/>
              <a:sym typeface="Amatic SC"/>
            </a:endParaRPr>
          </a:p>
          <a:p>
            <a:pPr marL="1828800" lvl="0" indent="-381000" algn="l" rtl="0">
              <a:lnSpc>
                <a:spcPct val="115000"/>
              </a:lnSpc>
              <a:spcBef>
                <a:spcPts val="0"/>
              </a:spcBef>
              <a:spcAft>
                <a:spcPts val="0"/>
              </a:spcAft>
              <a:buClr>
                <a:srgbClr val="666666"/>
              </a:buClr>
              <a:buSzPts val="2400"/>
              <a:buFont typeface="Amatic SC"/>
              <a:buChar char="○"/>
            </a:pPr>
            <a:r>
              <a:rPr lang="en" sz="2400" b="1">
                <a:solidFill>
                  <a:srgbClr val="666666"/>
                </a:solidFill>
                <a:latin typeface="Amatic SC"/>
                <a:ea typeface="Amatic SC"/>
                <a:cs typeface="Amatic SC"/>
                <a:sym typeface="Amatic SC"/>
              </a:rPr>
              <a:t>Multithreading (*)</a:t>
            </a:r>
            <a:endParaRPr sz="2400" b="1">
              <a:solidFill>
                <a:srgbClr val="666666"/>
              </a:solidFill>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Functions</a:t>
            </a:r>
            <a:endParaRPr/>
          </a:p>
        </p:txBody>
      </p:sp>
      <p:sp>
        <p:nvSpPr>
          <p:cNvPr id="83" name="Google Shape;83;p16"/>
          <p:cNvSpPr txBox="1">
            <a:spLocks noGrp="1"/>
          </p:cNvSpPr>
          <p:nvPr>
            <p:ph type="body" idx="2"/>
          </p:nvPr>
        </p:nvSpPr>
        <p:spPr>
          <a:xfrm>
            <a:off x="4572000" y="724200"/>
            <a:ext cx="4572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rgbClr val="000000"/>
              </a:buClr>
              <a:buSzPts val="1800"/>
              <a:buChar char="○"/>
            </a:pPr>
            <a:r>
              <a:rPr lang="en">
                <a:solidFill>
                  <a:srgbClr val="000000"/>
                </a:solidFill>
              </a:rPr>
              <a:t>What is function?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Declaration &amp; Definition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Parameters &amp; Arguments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Returning multiple values from function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Function Overloading</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Default Parameters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Pass by Value &amp; Pass by Reference</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a:solidFill>
                  <a:srgbClr val="FFFFFF"/>
                </a:solidFill>
                <a:hlinkClick r:id="rId3"/>
              </a:rPr>
              <a:t>Functions</a:t>
            </a:r>
            <a:endParaRPr>
              <a:solidFill>
                <a:srgbClr val="FFFFFF"/>
              </a:solidFill>
            </a:endParaRPr>
          </a:p>
        </p:txBody>
      </p:sp>
      <p:sp>
        <p:nvSpPr>
          <p:cNvPr id="89" name="Google Shape;89;p17"/>
          <p:cNvSpPr txBox="1">
            <a:spLocks noGrp="1"/>
          </p:cNvSpPr>
          <p:nvPr>
            <p:ph type="body" idx="1"/>
          </p:nvPr>
        </p:nvSpPr>
        <p:spPr>
          <a:xfrm>
            <a:off x="311700" y="2081725"/>
            <a:ext cx="7980900" cy="209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Lato"/>
              <a:buChar char="●"/>
            </a:pPr>
            <a:r>
              <a:rPr lang="en">
                <a:latin typeface="Lato"/>
                <a:ea typeface="Lato"/>
                <a:cs typeface="Lato"/>
                <a:sym typeface="Lato"/>
              </a:rPr>
              <a:t>A function is a block of code that performs some operation.</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a:latin typeface="Lato"/>
                <a:ea typeface="Lato"/>
                <a:cs typeface="Lato"/>
                <a:sym typeface="Lato"/>
              </a:rPr>
              <a:t>A function can also define input parameters that enable calling function can pass in the arguments which can be vital in performing the operations.</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a:latin typeface="Lato"/>
                <a:ea typeface="Lato"/>
                <a:cs typeface="Lato"/>
                <a:sym typeface="Lato"/>
              </a:rPr>
              <a:t>Functions are useful for encapsulating common operations in a single reusable block, ideally with a name that clearly describes what the function does.</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u="sng">
                <a:solidFill>
                  <a:srgbClr val="FFFFFF"/>
                </a:solidFill>
                <a:hlinkClick r:id="rId3"/>
              </a:rPr>
              <a:t>Function</a:t>
            </a:r>
            <a:r>
              <a:rPr lang="en" sz="3200">
                <a:solidFill>
                  <a:srgbClr val="FFFFFF"/>
                </a:solidFill>
              </a:rPr>
              <a:t> </a:t>
            </a:r>
            <a:r>
              <a:rPr lang="en" sz="3200"/>
              <a:t>Declaration &amp; Definition </a:t>
            </a:r>
            <a:endParaRPr sz="3200"/>
          </a:p>
        </p:txBody>
      </p:sp>
      <p:sp>
        <p:nvSpPr>
          <p:cNvPr id="95" name="Google Shape;95;p18"/>
          <p:cNvSpPr txBox="1">
            <a:spLocks noGrp="1"/>
          </p:cNvSpPr>
          <p:nvPr>
            <p:ph type="body" idx="4294967295"/>
          </p:nvPr>
        </p:nvSpPr>
        <p:spPr>
          <a:xfrm>
            <a:off x="311700" y="903675"/>
            <a:ext cx="8495100" cy="40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Declaration</a:t>
            </a:r>
            <a:endParaRPr b="1">
              <a:latin typeface="Lato"/>
              <a:ea typeface="Lato"/>
              <a:cs typeface="Lato"/>
              <a:sym typeface="Lato"/>
            </a:endParaRPr>
          </a:p>
          <a:p>
            <a:pPr marL="457200" lvl="0" indent="-330200" algn="l" rtl="0">
              <a:spcBef>
                <a:spcPts val="1600"/>
              </a:spcBef>
              <a:spcAft>
                <a:spcPts val="0"/>
              </a:spcAft>
              <a:buSzPts val="1600"/>
              <a:buFont typeface="Lato"/>
              <a:buChar char="●"/>
            </a:pPr>
            <a:r>
              <a:rPr lang="en" sz="1600">
                <a:latin typeface="Lato"/>
                <a:ea typeface="Lato"/>
                <a:cs typeface="Lato"/>
                <a:sym typeface="Lato"/>
              </a:rPr>
              <a:t>Function name :  which must begin with a letter or underscore and cannot contain spaces and special characters</a:t>
            </a: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 sz="1600">
                <a:latin typeface="Lato"/>
                <a:ea typeface="Lato"/>
                <a:cs typeface="Lato"/>
                <a:sym typeface="Lato"/>
              </a:rPr>
              <a:t>Parameter list : a brace delimited, comma-separated set of zero or more parameters that specify the type and optionally a local name by which the values may be accessed inside the function body.</a:t>
            </a:r>
            <a:endParaRPr sz="1600">
              <a:latin typeface="Lato"/>
              <a:ea typeface="Lato"/>
              <a:cs typeface="Lato"/>
              <a:sym typeface="Lato"/>
            </a:endParaRPr>
          </a:p>
          <a:p>
            <a:pPr marL="457200" lvl="0" indent="-330200" algn="l" rtl="0">
              <a:spcBef>
                <a:spcPts val="0"/>
              </a:spcBef>
              <a:spcAft>
                <a:spcPts val="0"/>
              </a:spcAft>
              <a:buSzPts val="1600"/>
              <a:buFont typeface="Lato"/>
              <a:buChar char="●"/>
            </a:pPr>
            <a:r>
              <a:rPr lang="en" sz="1600">
                <a:latin typeface="Lato"/>
                <a:ea typeface="Lato"/>
                <a:cs typeface="Lato"/>
                <a:sym typeface="Lato"/>
              </a:rPr>
              <a:t>Return type : which specifies the type of the value that the function returns, or void if no value is returned</a:t>
            </a:r>
            <a:endParaRPr sz="1600">
              <a:latin typeface="Lato"/>
              <a:ea typeface="Lato"/>
              <a:cs typeface="Lato"/>
              <a:sym typeface="Lato"/>
            </a:endParaRPr>
          </a:p>
          <a:p>
            <a:pPr marL="0" lvl="0" indent="0" algn="l" rtl="0">
              <a:spcBef>
                <a:spcPts val="1600"/>
              </a:spcBef>
              <a:spcAft>
                <a:spcPts val="0"/>
              </a:spcAft>
              <a:buNone/>
            </a:pPr>
            <a:r>
              <a:rPr lang="en" b="1">
                <a:latin typeface="Lato"/>
                <a:ea typeface="Lato"/>
                <a:cs typeface="Lato"/>
                <a:sym typeface="Lato"/>
              </a:rPr>
              <a:t>Definition </a:t>
            </a:r>
            <a:endParaRPr b="1">
              <a:latin typeface="Lato"/>
              <a:ea typeface="Lato"/>
              <a:cs typeface="Lato"/>
              <a:sym typeface="Lato"/>
            </a:endParaRPr>
          </a:p>
          <a:p>
            <a:pPr marL="457200" lvl="0" indent="-342900" algn="l" rtl="0">
              <a:spcBef>
                <a:spcPts val="1600"/>
              </a:spcBef>
              <a:spcAft>
                <a:spcPts val="0"/>
              </a:spcAft>
              <a:buSzPts val="1800"/>
              <a:buFont typeface="Lato"/>
              <a:buChar char="●"/>
            </a:pPr>
            <a:r>
              <a:rPr lang="en">
                <a:latin typeface="Lato"/>
                <a:ea typeface="Lato"/>
                <a:cs typeface="Lato"/>
                <a:sym typeface="Lato"/>
              </a:rPr>
              <a:t>A function definition consists of the declaration + function body, enclosed in curly braces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u="sng">
                <a:solidFill>
                  <a:srgbClr val="FFFFFF"/>
                </a:solidFill>
                <a:hlinkClick r:id="rId3"/>
              </a:rPr>
              <a:t>Function</a:t>
            </a:r>
            <a:r>
              <a:rPr lang="en" sz="3200">
                <a:solidFill>
                  <a:srgbClr val="FFFFFF"/>
                </a:solidFill>
              </a:rPr>
              <a:t> </a:t>
            </a:r>
            <a:r>
              <a:rPr lang="en" sz="3200"/>
              <a:t>Parameters vs arguments</a:t>
            </a:r>
            <a:endParaRPr sz="3200"/>
          </a:p>
        </p:txBody>
      </p:sp>
      <p:sp>
        <p:nvSpPr>
          <p:cNvPr id="101" name="Google Shape;101;p19"/>
          <p:cNvSpPr txBox="1">
            <a:spLocks noGrp="1"/>
          </p:cNvSpPr>
          <p:nvPr>
            <p:ph type="body" idx="4294967295"/>
          </p:nvPr>
        </p:nvSpPr>
        <p:spPr>
          <a:xfrm>
            <a:off x="412050" y="1329025"/>
            <a:ext cx="7980900" cy="1443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Lato"/>
              <a:buChar char="●"/>
            </a:pPr>
            <a:r>
              <a:rPr lang="en" b="1">
                <a:highlight>
                  <a:srgbClr val="FFFF00"/>
                </a:highlight>
                <a:latin typeface="Lato"/>
                <a:ea typeface="Lato"/>
                <a:cs typeface="Lato"/>
                <a:sym typeface="Lato"/>
              </a:rPr>
              <a:t>Parameters</a:t>
            </a:r>
            <a:r>
              <a:rPr lang="en">
                <a:latin typeface="Lato"/>
                <a:ea typeface="Lato"/>
                <a:cs typeface="Lato"/>
                <a:sym typeface="Lato"/>
              </a:rPr>
              <a:t>:  Comma separated list of zero or more types, each of which has a name by which it can be accessed inside the function body.</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b="1">
                <a:highlight>
                  <a:srgbClr val="FFFF00"/>
                </a:highlight>
                <a:latin typeface="Lato"/>
                <a:ea typeface="Lato"/>
                <a:cs typeface="Lato"/>
                <a:sym typeface="Lato"/>
              </a:rPr>
              <a:t>Arguments</a:t>
            </a:r>
            <a:r>
              <a:rPr lang="en">
                <a:latin typeface="Lato"/>
                <a:ea typeface="Lato"/>
                <a:cs typeface="Lato"/>
                <a:sym typeface="Lato"/>
              </a:rPr>
              <a:t>: When a method is called, the arguments are the type compatible data you pass into the method's parameters.</a:t>
            </a:r>
            <a:endParaRPr>
              <a:latin typeface="Lato"/>
              <a:ea typeface="Lato"/>
              <a:cs typeface="Lato"/>
              <a:sym typeface="Lato"/>
            </a:endParaRPr>
          </a:p>
          <a:p>
            <a:pPr marL="0" lvl="0" indent="0" algn="l" rtl="0">
              <a:spcBef>
                <a:spcPts val="1600"/>
              </a:spcBef>
              <a:spcAft>
                <a:spcPts val="0"/>
              </a:spcAft>
              <a:buNone/>
            </a:pPr>
            <a:endParaRPr sz="1400">
              <a:solidFill>
                <a:srgbClr val="000000"/>
              </a:solidFill>
              <a:latin typeface="Lato"/>
              <a:ea typeface="Lato"/>
              <a:cs typeface="Lato"/>
              <a:sym typeface="Lato"/>
            </a:endParaRPr>
          </a:p>
          <a:p>
            <a:pPr marL="0" lvl="0" indent="0" algn="l" rtl="0">
              <a:spcBef>
                <a:spcPts val="1600"/>
              </a:spcBef>
              <a:spcAft>
                <a:spcPts val="1600"/>
              </a:spcAft>
              <a:buNone/>
            </a:pPr>
            <a:endParaRPr>
              <a:latin typeface="Lato"/>
              <a:ea typeface="Lato"/>
              <a:cs typeface="Lato"/>
              <a:sym typeface="Lato"/>
            </a:endParaRPr>
          </a:p>
        </p:txBody>
      </p:sp>
      <p:sp>
        <p:nvSpPr>
          <p:cNvPr id="102" name="Google Shape;102;p19"/>
          <p:cNvSpPr/>
          <p:nvPr/>
        </p:nvSpPr>
        <p:spPr>
          <a:xfrm>
            <a:off x="865750" y="2961075"/>
            <a:ext cx="7527300" cy="16812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a:latin typeface="Source Code Pro"/>
                <a:ea typeface="Source Code Pro"/>
                <a:cs typeface="Source Code Pro"/>
                <a:sym typeface="Source Code Pro"/>
              </a:rPr>
              <a:t>void foo(</a:t>
            </a:r>
            <a:r>
              <a:rPr lang="en">
                <a:highlight>
                  <a:srgbClr val="FFFF00"/>
                </a:highlight>
                <a:latin typeface="Source Code Pro"/>
                <a:ea typeface="Source Code Pro"/>
                <a:cs typeface="Source Code Pro"/>
                <a:sym typeface="Source Code Pro"/>
              </a:rPr>
              <a:t>string name</a:t>
            </a:r>
            <a:r>
              <a:rPr lang="en">
                <a:latin typeface="Source Code Pro"/>
                <a:ea typeface="Source Code Pro"/>
                <a:cs typeface="Source Code Pro"/>
                <a:sym typeface="Source Code Pro"/>
              </a:rPr>
              <a:t>) { }</a:t>
            </a:r>
            <a:br>
              <a:rPr lang="en">
                <a:latin typeface="Source Code Pro"/>
                <a:ea typeface="Source Code Pro"/>
                <a:cs typeface="Source Code Pro"/>
                <a:sym typeface="Source Code Pro"/>
              </a:rPr>
            </a:br>
            <a:r>
              <a:rPr lang="en">
                <a:latin typeface="Source Code Pro"/>
                <a:ea typeface="Source Code Pro"/>
                <a:cs typeface="Source Code Pro"/>
                <a:sym typeface="Source Code Pro"/>
              </a:rPr>
              <a:t>…</a:t>
            </a:r>
            <a:br>
              <a:rPr lang="en">
                <a:latin typeface="Source Code Pro"/>
                <a:ea typeface="Source Code Pro"/>
                <a:cs typeface="Source Code Pro"/>
                <a:sym typeface="Source Code Pro"/>
              </a:rPr>
            </a:br>
            <a:r>
              <a:rPr lang="en">
                <a:latin typeface="Source Code Pro"/>
                <a:ea typeface="Source Code Pro"/>
                <a:cs typeface="Source Code Pro"/>
                <a:sym typeface="Source Code Pro"/>
              </a:rPr>
              <a:t>string studentName = "Alpha";</a:t>
            </a:r>
            <a:br>
              <a:rPr lang="en">
                <a:latin typeface="Source Code Pro"/>
                <a:ea typeface="Source Code Pro"/>
                <a:cs typeface="Source Code Pro"/>
                <a:sym typeface="Source Code Pro"/>
              </a:rPr>
            </a:br>
            <a:r>
              <a:rPr lang="en">
                <a:latin typeface="Source Code Pro"/>
                <a:ea typeface="Source Code Pro"/>
                <a:cs typeface="Source Code Pro"/>
                <a:sym typeface="Source Code Pro"/>
              </a:rPr>
              <a:t>foo(</a:t>
            </a:r>
            <a:r>
              <a:rPr lang="en">
                <a:highlight>
                  <a:srgbClr val="FFFF00"/>
                </a:highlight>
                <a:latin typeface="Source Code Pro"/>
                <a:ea typeface="Source Code Pro"/>
                <a:cs typeface="Source Code Pro"/>
                <a:sym typeface="Source Code Pro"/>
              </a:rPr>
              <a:t>studentName</a:t>
            </a:r>
            <a:r>
              <a:rPr lang="en">
                <a:latin typeface="Source Code Pro"/>
                <a:ea typeface="Source Code Pro"/>
                <a:cs typeface="Source Code Pro"/>
                <a:sym typeface="Source Code Pro"/>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idx="4294967295"/>
          </p:nvPr>
        </p:nvSpPr>
        <p:spPr>
          <a:xfrm>
            <a:off x="311700" y="2024075"/>
            <a:ext cx="8520600" cy="80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0000"/>
                </a:solidFill>
              </a:rPr>
              <a:t>Returning multiple values from a function</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a:solidFill>
                  <a:srgbClr val="FFFFFF"/>
                </a:solidFill>
                <a:hlinkClick r:id="rId3"/>
              </a:rPr>
              <a:t>Function</a:t>
            </a:r>
            <a:r>
              <a:rPr lang="en">
                <a:solidFill>
                  <a:srgbClr val="FFFFFF"/>
                </a:solidFill>
              </a:rPr>
              <a:t> </a:t>
            </a:r>
            <a:r>
              <a:rPr lang="en"/>
              <a:t>Overloading</a:t>
            </a:r>
            <a:endParaRPr/>
          </a:p>
        </p:txBody>
      </p:sp>
      <p:sp>
        <p:nvSpPr>
          <p:cNvPr id="113" name="Google Shape;113;p21"/>
          <p:cNvSpPr txBox="1">
            <a:spLocks noGrp="1"/>
          </p:cNvSpPr>
          <p:nvPr>
            <p:ph type="body" idx="1"/>
          </p:nvPr>
        </p:nvSpPr>
        <p:spPr>
          <a:xfrm>
            <a:off x="251050" y="2095475"/>
            <a:ext cx="8041500" cy="2258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Lato"/>
              <a:buChar char="●"/>
            </a:pPr>
            <a:r>
              <a:rPr lang="en">
                <a:latin typeface="Lato"/>
                <a:ea typeface="Lato"/>
                <a:cs typeface="Lato"/>
                <a:sym typeface="Lato"/>
              </a:rPr>
              <a:t>Two functions declared in the same scope can have the same name if the number and/or type of arguments passed is different. </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a:latin typeface="Lato"/>
                <a:ea typeface="Lato"/>
                <a:cs typeface="Lato"/>
                <a:sym typeface="Lato"/>
              </a:rPr>
              <a:t>These functions having the same name but different arguments are known as overloaded functions.</a:t>
            </a:r>
            <a:endParaRPr>
              <a:latin typeface="Lato"/>
              <a:ea typeface="Lato"/>
              <a:cs typeface="Lato"/>
              <a:sym typeface="Lato"/>
            </a:endParaRPr>
          </a:p>
          <a:p>
            <a:pPr marL="457200" lvl="0" indent="-342900" algn="l" rtl="0">
              <a:spcBef>
                <a:spcPts val="0"/>
              </a:spcBef>
              <a:spcAft>
                <a:spcPts val="0"/>
              </a:spcAft>
              <a:buSzPts val="1800"/>
              <a:buFont typeface="Lato"/>
              <a:buChar char="●"/>
            </a:pPr>
            <a:r>
              <a:rPr lang="en" sz="1800">
                <a:latin typeface="Lato"/>
                <a:ea typeface="Lato"/>
                <a:cs typeface="Lato"/>
                <a:sym typeface="Lato"/>
              </a:rPr>
              <a:t>Functions can not be overloaded if they differ only in the return type.</a:t>
            </a:r>
            <a:endParaRPr sz="180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1491</Words>
  <Application>Microsoft Office PowerPoint</Application>
  <PresentationFormat>On-screen Show (16:9)</PresentationFormat>
  <Paragraphs>161</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Source Code Pro</vt:lpstr>
      <vt:lpstr>Source Code Pro Medium</vt:lpstr>
      <vt:lpstr>Amatic SC</vt:lpstr>
      <vt:lpstr>Lato</vt:lpstr>
      <vt:lpstr>Roboto</vt:lpstr>
      <vt:lpstr>Arial</vt:lpstr>
      <vt:lpstr>Material</vt:lpstr>
      <vt:lpstr> C++ Basic Constructs</vt:lpstr>
      <vt:lpstr>PowerPoint Presentation</vt:lpstr>
      <vt:lpstr>Functions OOPS -  Classes Lambda Expressions (*) References Pointers Exception Handling Modules (*) Generic programming a.k.a Templates (*) Multithreading (*)</vt:lpstr>
      <vt:lpstr>Functions</vt:lpstr>
      <vt:lpstr>Functions</vt:lpstr>
      <vt:lpstr>Function Declaration &amp; Definition </vt:lpstr>
      <vt:lpstr>Function Parameters vs arguments</vt:lpstr>
      <vt:lpstr>Returning multiple values from a function</vt:lpstr>
      <vt:lpstr>Function Overloading</vt:lpstr>
      <vt:lpstr>Function Default Arguments</vt:lpstr>
      <vt:lpstr>Pass by Value vs Pass by Reference</vt:lpstr>
      <vt:lpstr>Pass by Value</vt:lpstr>
      <vt:lpstr>Pass by Value</vt:lpstr>
      <vt:lpstr>Pass by Reference</vt:lpstr>
      <vt:lpstr>Pass by Reference</vt:lpstr>
      <vt:lpstr>Pointers  &amp; References</vt:lpstr>
      <vt:lpstr>Pointers &amp; References</vt:lpstr>
      <vt:lpstr>Process Memory Diagram</vt:lpstr>
      <vt:lpstr>Object Oriented  Programming</vt:lpstr>
      <vt:lpstr>Template</vt:lpstr>
      <vt:lpstr>Templates in C++</vt:lpstr>
      <vt:lpstr>Exception Handling</vt:lpstr>
      <vt:lpstr>Data types &amp; Modifiers</vt:lpstr>
      <vt:lpstr>Data types &amp; Modifiers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 Basic Constructs</dc:title>
  <cp:lastModifiedBy>Sachin Singla</cp:lastModifiedBy>
  <cp:revision>4</cp:revision>
  <dcterms:modified xsi:type="dcterms:W3CDTF">2020-08-12T06:25:42Z</dcterms:modified>
</cp:coreProperties>
</file>