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Quicksan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icksand-bold.fntdata"/><Relationship Id="rId14" Type="http://schemas.openxmlformats.org/officeDocument/2006/relationships/slide" Target="slides/slide9.xml"/><Relationship Id="rId36" Type="http://schemas.openxmlformats.org/officeDocument/2006/relationships/font" Target="fonts/Quicksan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3b5c46f58_1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3b5c46f5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NICO</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We gotta adhere to this: </a:t>
            </a:r>
            <a:r>
              <a:rPr lang="en"/>
              <a:t>https://piazza.com/class_profile/get_resource/l1a9bvmlfoa462/l3e1iuakvdi81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09a6a282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09a6a282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092796ea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092796ea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092796ea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092796ea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092796ea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092796ea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092796ea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092796ea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092796ea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092796ea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092796ea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092796ea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92796ea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92796ea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092796ea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092796ea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092796ea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092796ea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b5c46f58_1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b5c46f58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Mahesh</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So our goal was to create a website that made it easy for people to explore </a:t>
            </a:r>
            <a:r>
              <a:rPr b="1" lang="en"/>
              <a:t>neural</a:t>
            </a:r>
            <a:r>
              <a:rPr b="1" lang="en"/>
              <a:t> nets. Our motivation for this goal is that there is a steep learning curve with learning neural nets, so we want to flatten that curve. And the intended users are students, people learning neural nets and those just wanting to mess with neural networks. </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092796ea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092796ea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092796e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092796ea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092796ea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092796ea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092796ea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092796ea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092796ea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092796ea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092796ea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3092796ea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092796ea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092796ea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092796ea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092796ea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92796ea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092796ea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092796ea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092796ea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092796ea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092796e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Anish</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092796ea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092796ea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092796ea2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092796ea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solidFill>
                  <a:schemeClr val="dk1"/>
                </a:solidFill>
                <a:latin typeface="Quicksand"/>
                <a:ea typeface="Quicksand"/>
                <a:cs typeface="Quicksand"/>
                <a:sym typeface="Quicksand"/>
              </a:rPr>
              <a:t>Mahesh:</a:t>
            </a:r>
            <a:endParaRPr b="1" sz="1200">
              <a:solidFill>
                <a:schemeClr val="dk1"/>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t/>
            </a:r>
            <a:endParaRPr b="1" sz="1200">
              <a:solidFill>
                <a:schemeClr val="dk1"/>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icksand"/>
                <a:ea typeface="Quicksand"/>
                <a:cs typeface="Quicksand"/>
                <a:sym typeface="Quicksand"/>
              </a:rPr>
              <a:t>So this is the system overview of how our project works. First the user requests for the website from render, our hosting provider. This gives the user the front end of the website. The front end is built using Svelte and JavaScript. From here the user can build their network and when they are ready they can generate the code for the net. This then uses Brython to send the net to the backend, which then sends it back to the user in the form of a python file. </a:t>
            </a:r>
            <a:endParaRPr b="1" sz="1200">
              <a:solidFill>
                <a:schemeClr val="dk1"/>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t/>
            </a:r>
            <a:endParaRPr b="1" sz="1200">
              <a:solidFill>
                <a:schemeClr val="dk1"/>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icksand"/>
                <a:ea typeface="Quicksand"/>
                <a:cs typeface="Quicksand"/>
                <a:sym typeface="Quicksand"/>
              </a:rPr>
              <a:t>SVELTE: </a:t>
            </a:r>
            <a:r>
              <a:rPr lang="en" sz="1200">
                <a:solidFill>
                  <a:schemeClr val="dk1"/>
                </a:solidFill>
                <a:latin typeface="Quicksand"/>
                <a:ea typeface="Quicksand"/>
                <a:cs typeface="Quicksand"/>
                <a:sym typeface="Quicksand"/>
              </a:rPr>
              <a:t>Front-end, open-source JavaScript framework for making interactive webpages.</a:t>
            </a:r>
            <a:endParaRPr sz="1200">
              <a:solidFill>
                <a:schemeClr val="dk1"/>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icksand"/>
                <a:ea typeface="Quicksand"/>
                <a:cs typeface="Quicksand"/>
                <a:sym typeface="Quicksand"/>
              </a:rPr>
              <a:t>JAVASCRIPT: </a:t>
            </a:r>
            <a:r>
              <a:rPr lang="en" sz="1200">
                <a:solidFill>
                  <a:schemeClr val="dk1"/>
                </a:solidFill>
                <a:latin typeface="Quicksand"/>
                <a:ea typeface="Quicksand"/>
                <a:cs typeface="Quicksand"/>
                <a:sym typeface="Quicksand"/>
              </a:rPr>
              <a:t>Programming language that is one of the core technologies of the World Wide Web, alongside HTML and CSS.</a:t>
            </a:r>
            <a:endParaRPr sz="1200">
              <a:solidFill>
                <a:schemeClr val="dk1"/>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icksand"/>
                <a:ea typeface="Quicksand"/>
                <a:cs typeface="Quicksand"/>
                <a:sym typeface="Quicksand"/>
              </a:rPr>
              <a:t>PYTHON: </a:t>
            </a:r>
            <a:r>
              <a:rPr lang="en" sz="1200">
                <a:solidFill>
                  <a:schemeClr val="dk1"/>
                </a:solidFill>
                <a:latin typeface="Quicksand"/>
                <a:ea typeface="Quicksand"/>
                <a:cs typeface="Quicksand"/>
                <a:sym typeface="Quicksand"/>
              </a:rPr>
              <a:t>High-level, general-purpose programming language.</a:t>
            </a:r>
            <a:endParaRPr sz="1200">
              <a:solidFill>
                <a:schemeClr val="dk1"/>
              </a:solidFill>
              <a:latin typeface="Quicksand"/>
              <a:ea typeface="Quicksand"/>
              <a:cs typeface="Quicksand"/>
              <a:sym typeface="Quicksand"/>
            </a:endParaRPr>
          </a:p>
          <a:p>
            <a:pPr indent="0" lvl="0" marL="0" rtl="0" algn="l">
              <a:spcBef>
                <a:spcPts val="600"/>
              </a:spcBef>
              <a:spcAft>
                <a:spcPts val="0"/>
              </a:spcAft>
              <a:buClr>
                <a:schemeClr val="dk1"/>
              </a:buClr>
              <a:buSzPts val="1100"/>
              <a:buFont typeface="Arial"/>
              <a:buNone/>
            </a:pPr>
            <a:r>
              <a:rPr b="1" lang="en" sz="1200">
                <a:solidFill>
                  <a:schemeClr val="dk1"/>
                </a:solidFill>
                <a:latin typeface="Quicksand"/>
                <a:ea typeface="Quicksand"/>
                <a:cs typeface="Quicksand"/>
                <a:sym typeface="Quicksand"/>
              </a:rPr>
              <a:t>RENDER: </a:t>
            </a:r>
            <a:r>
              <a:rPr lang="en" sz="1200">
                <a:solidFill>
                  <a:schemeClr val="dk1"/>
                </a:solidFill>
                <a:latin typeface="Quicksand"/>
                <a:ea typeface="Quicksand"/>
                <a:cs typeface="Quicksand"/>
                <a:sym typeface="Quicksand"/>
              </a:rPr>
              <a:t>Cloud application for web hosting.</a:t>
            </a:r>
            <a:endParaRPr sz="12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092796ea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092796ea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Anish</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092796ea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092796e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Alex</a:t>
            </a:r>
            <a:endParaRPr b="1" sz="1200">
              <a:solidFill>
                <a:schemeClr val="dk1"/>
              </a:solidFill>
            </a:endParaRPr>
          </a:p>
          <a:p>
            <a:pPr indent="-323850" lvl="1" marL="457200" rtl="0" algn="l">
              <a:spcBef>
                <a:spcPts val="0"/>
              </a:spcBef>
              <a:spcAft>
                <a:spcPts val="0"/>
              </a:spcAft>
              <a:buClr>
                <a:schemeClr val="dk1"/>
              </a:buClr>
              <a:buSzPts val="1500"/>
              <a:buChar char="○"/>
            </a:pPr>
            <a:r>
              <a:rPr lang="en" sz="1500">
                <a:solidFill>
                  <a:schemeClr val="dk1"/>
                </a:solidFill>
              </a:rPr>
              <a:t>One of our major accomplishments was creating something that could generate working Pytorch and Tensorflow code for user defined networks</a:t>
            </a:r>
            <a:endParaRPr sz="1500">
              <a:solidFill>
                <a:schemeClr val="dk1"/>
              </a:solidFill>
            </a:endParaRPr>
          </a:p>
          <a:p>
            <a:pPr indent="-323850" lvl="1" marL="457200" rtl="0" algn="l">
              <a:spcBef>
                <a:spcPts val="0"/>
              </a:spcBef>
              <a:spcAft>
                <a:spcPts val="0"/>
              </a:spcAft>
              <a:buClr>
                <a:schemeClr val="dk1"/>
              </a:buClr>
              <a:buSzPts val="1500"/>
              <a:buChar char="○"/>
            </a:pPr>
            <a:r>
              <a:rPr lang="en" sz="1500">
                <a:solidFill>
                  <a:schemeClr val="dk1"/>
                </a:solidFill>
              </a:rPr>
              <a:t>We </a:t>
            </a:r>
            <a:r>
              <a:rPr lang="en" sz="1500">
                <a:solidFill>
                  <a:schemeClr val="dk1"/>
                </a:solidFill>
              </a:rPr>
              <a:t>consistently</a:t>
            </a:r>
            <a:r>
              <a:rPr lang="en" sz="1500">
                <a:solidFill>
                  <a:schemeClr val="dk1"/>
                </a:solidFill>
              </a:rPr>
              <a:t> completed tasks for each sprint early or on time </a:t>
            </a:r>
            <a:r>
              <a:rPr lang="en" sz="1500">
                <a:solidFill>
                  <a:schemeClr val="dk1"/>
                </a:solidFill>
              </a:rPr>
              <a:t>meaning</a:t>
            </a:r>
            <a:r>
              <a:rPr lang="en" sz="1500">
                <a:solidFill>
                  <a:schemeClr val="dk1"/>
                </a:solidFill>
              </a:rPr>
              <a:t> we had time to add additional </a:t>
            </a:r>
            <a:r>
              <a:rPr lang="en" sz="1500">
                <a:solidFill>
                  <a:schemeClr val="dk1"/>
                </a:solidFill>
              </a:rPr>
              <a:t>features</a:t>
            </a:r>
            <a:r>
              <a:rPr lang="en" sz="1500">
                <a:solidFill>
                  <a:schemeClr val="dk1"/>
                </a:solidFill>
              </a:rPr>
              <a:t> from the backlog. </a:t>
            </a:r>
            <a:endParaRPr sz="1500">
              <a:solidFill>
                <a:schemeClr val="dk1"/>
              </a:solidFill>
            </a:endParaRPr>
          </a:p>
          <a:p>
            <a:pPr indent="-323850" lvl="2" marL="914400" rtl="0" algn="l">
              <a:spcBef>
                <a:spcPts val="0"/>
              </a:spcBef>
              <a:spcAft>
                <a:spcPts val="0"/>
              </a:spcAft>
              <a:buClr>
                <a:schemeClr val="dk1"/>
              </a:buClr>
              <a:buSzPts val="1500"/>
              <a:buChar char="■"/>
            </a:pPr>
            <a:r>
              <a:rPr lang="en" sz="1500" strike="sngStrike">
                <a:solidFill>
                  <a:schemeClr val="dk1"/>
                </a:solidFill>
              </a:rPr>
              <a:t>For example: we were able to add additional layer types and premade neural networks.</a:t>
            </a:r>
            <a:endParaRPr sz="1500" strike="sngStrike">
              <a:solidFill>
                <a:schemeClr val="dk1"/>
              </a:solidFill>
            </a:endParaRPr>
          </a:p>
          <a:p>
            <a:pPr indent="-323850" lvl="1" marL="457200" rtl="0" algn="l">
              <a:spcBef>
                <a:spcPts val="0"/>
              </a:spcBef>
              <a:spcAft>
                <a:spcPts val="0"/>
              </a:spcAft>
              <a:buClr>
                <a:schemeClr val="dk1"/>
              </a:buClr>
              <a:buSzPts val="1500"/>
              <a:buChar char="○"/>
            </a:pPr>
            <a:r>
              <a:rPr lang="en" sz="1500">
                <a:solidFill>
                  <a:schemeClr val="dk1"/>
                </a:solidFill>
              </a:rPr>
              <a:t>However we struggled with learning and utilizing some technologies</a:t>
            </a:r>
            <a:endParaRPr sz="1500">
              <a:solidFill>
                <a:schemeClr val="dk1"/>
              </a:solidFill>
            </a:endParaRPr>
          </a:p>
          <a:p>
            <a:pPr indent="-323850" lvl="2" marL="914400" rtl="0" algn="l">
              <a:spcBef>
                <a:spcPts val="0"/>
              </a:spcBef>
              <a:spcAft>
                <a:spcPts val="0"/>
              </a:spcAft>
              <a:buClr>
                <a:schemeClr val="dk1"/>
              </a:buClr>
              <a:buSzPts val="1500"/>
              <a:buChar char="■"/>
            </a:pPr>
            <a:r>
              <a:rPr lang="en" sz="1500">
                <a:solidFill>
                  <a:schemeClr val="dk1"/>
                </a:solidFill>
              </a:rPr>
              <a:t>For instance, we had to change web hosting </a:t>
            </a:r>
            <a:r>
              <a:rPr lang="en" sz="1500">
                <a:solidFill>
                  <a:schemeClr val="dk1"/>
                </a:solidFill>
              </a:rPr>
              <a:t>platforms</a:t>
            </a:r>
            <a:r>
              <a:rPr lang="en" sz="1500">
                <a:solidFill>
                  <a:schemeClr val="dk1"/>
                </a:solidFill>
              </a:rPr>
              <a:t> during a sprint </a:t>
            </a:r>
            <a:r>
              <a:rPr lang="en" sz="1500" strike="sngStrike">
                <a:solidFill>
                  <a:schemeClr val="dk1"/>
                </a:solidFill>
              </a:rPr>
              <a:t>since we couldn’t troubleshoot the technology issue fast enough.</a:t>
            </a:r>
            <a:endParaRPr sz="1500" strike="sngStrike">
              <a:solidFill>
                <a:schemeClr val="dk1"/>
              </a:solidFill>
            </a:endParaRPr>
          </a:p>
          <a:p>
            <a:pPr indent="-323850" lvl="1" marL="457200" rtl="0" algn="l">
              <a:spcBef>
                <a:spcPts val="0"/>
              </a:spcBef>
              <a:spcAft>
                <a:spcPts val="0"/>
              </a:spcAft>
              <a:buClr>
                <a:schemeClr val="dk1"/>
              </a:buClr>
              <a:buSzPts val="1500"/>
              <a:buChar char="○"/>
            </a:pPr>
            <a:r>
              <a:rPr lang="en" sz="1500">
                <a:solidFill>
                  <a:schemeClr val="dk1"/>
                </a:solidFill>
              </a:rPr>
              <a:t>We also had ideas that were theoretically easy to implement but difficult in practice. </a:t>
            </a:r>
            <a:endParaRPr sz="1500">
              <a:solidFill>
                <a:schemeClr val="dk1"/>
              </a:solidFill>
            </a:endParaRPr>
          </a:p>
          <a:p>
            <a:pPr indent="-323850" lvl="2" marL="914400" rtl="0" algn="l">
              <a:spcBef>
                <a:spcPts val="0"/>
              </a:spcBef>
              <a:spcAft>
                <a:spcPts val="0"/>
              </a:spcAft>
              <a:buClr>
                <a:schemeClr val="dk1"/>
              </a:buClr>
              <a:buSzPts val="1500"/>
              <a:buChar char="■"/>
            </a:pPr>
            <a:r>
              <a:rPr lang="en" sz="1500">
                <a:solidFill>
                  <a:schemeClr val="dk1"/>
                </a:solidFill>
              </a:rPr>
              <a:t>This made it so we were unable to add certain features like user accounts to save networks or training their ML model on the cloud</a:t>
            </a:r>
            <a:endParaRPr sz="15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Ideas that seemed initially easy were too hard to implement (non sequential networks, in-browser optimization).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Unable to give the user the experience of training their ML model on the cloud (since it was too expensive)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We had to change one of our technologies during a sprint since we couldn’t figure out how to host on Heroku (Switched to Render).</a:t>
            </a:r>
            <a:endParaRPr sz="1200">
              <a:solidFill>
                <a:schemeClr val="dk1"/>
              </a:solidFill>
            </a:endParaRPr>
          </a:p>
          <a:p>
            <a:pPr indent="-304800" lvl="0" marL="457200" rtl="0" algn="l">
              <a:spcBef>
                <a:spcPts val="0"/>
              </a:spcBef>
              <a:spcAft>
                <a:spcPts val="0"/>
              </a:spcAft>
              <a:buClr>
                <a:schemeClr val="dk1"/>
              </a:buClr>
              <a:buSzPts val="1200"/>
              <a:buChar char="●"/>
            </a:pPr>
            <a:r>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Ideas that seemed initially easy were too hard to implement (non sequential networks, in-browser optimization).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Expensive to get machine on cloud</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Unable to add feature to save user created neural networks to an account</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09a6a2822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09a6a2822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a:p>
            <a:pPr indent="-323850" lvl="0" marL="457200" rtl="0" algn="l">
              <a:spcBef>
                <a:spcPts val="0"/>
              </a:spcBef>
              <a:spcAft>
                <a:spcPts val="0"/>
              </a:spcAft>
              <a:buClr>
                <a:schemeClr val="dk1"/>
              </a:buClr>
              <a:buSzPts val="1500"/>
              <a:buChar char="●"/>
            </a:pPr>
            <a:r>
              <a:rPr b="1" lang="en" sz="1500">
                <a:solidFill>
                  <a:schemeClr val="dk1"/>
                </a:solidFill>
              </a:rPr>
              <a:t>As for things that we enjoyed about this project:</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Creating a final product that we’re all proud of was satisfying</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Overall it felt like we learned a lot by working with people in a group setting as well as with new technologies.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This project was also a great experience for us to show to future employers and to base new projects off</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For things we didn’t enjoy:</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Waking up early and meeting was difficult for even the average college student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It was also new to a lot of us for working in a group for a project of this magnitude, especially when we had to coordinate 5 different schedules and availabilities. </a:t>
            </a:r>
            <a:endParaRPr sz="15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092796e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092796e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Kat</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09a6a282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09a6a282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NICO: Live Demo</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chemeClr val="accent5"/>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key color">
  <p:cSld name="BLANK_1">
    <p:bg>
      <p:bgPr>
        <a:solidFill>
          <a:schemeClr val="accent1"/>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7" name="Shape 67"/>
        <p:cNvGrpSpPr/>
        <p:nvPr/>
      </p:nvGrpSpPr>
      <p:grpSpPr>
        <a:xfrm>
          <a:off x="0" y="0"/>
          <a:ext cx="0" cy="0"/>
          <a:chOff x="0" y="0"/>
          <a:chExt cx="0" cy="0"/>
        </a:xfrm>
      </p:grpSpPr>
      <p:sp>
        <p:nvSpPr>
          <p:cNvPr id="68" name="Google Shape;68;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 name="Google Shape;69;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71" name="Shape 71"/>
        <p:cNvGrpSpPr/>
        <p:nvPr/>
      </p:nvGrpSpPr>
      <p:grpSpPr>
        <a:xfrm>
          <a:off x="0" y="0"/>
          <a:ext cx="0" cy="0"/>
          <a:chOff x="0" y="0"/>
          <a:chExt cx="0" cy="0"/>
        </a:xfrm>
      </p:grpSpPr>
      <p:sp>
        <p:nvSpPr>
          <p:cNvPr id="72" name="Google Shape;72;p13"/>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73" name="Google Shape;73;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74" name="Google Shape;74;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SzPts val="2800"/>
              <a:buChar char="◦"/>
              <a:defRPr i="1" sz="2800">
                <a:solidFill>
                  <a:schemeClr val="accent1"/>
                </a:solidFill>
              </a:defRPr>
            </a:lvl1pPr>
            <a:lvl2pPr indent="-406400" lvl="1" marL="914400" rtl="0">
              <a:spcBef>
                <a:spcPts val="0"/>
              </a:spcBef>
              <a:spcAft>
                <a:spcPts val="0"/>
              </a:spcAft>
              <a:buSzPts val="2800"/>
              <a:buChar char="▫"/>
              <a:defRPr i="1" sz="2800">
                <a:solidFill>
                  <a:schemeClr val="accent1"/>
                </a:solidFill>
              </a:defRPr>
            </a:lvl2pPr>
            <a:lvl3pPr indent="-406400" lvl="2" marL="1371600" rtl="0">
              <a:spcBef>
                <a:spcPts val="0"/>
              </a:spcBef>
              <a:spcAft>
                <a:spcPts val="0"/>
              </a:spcAft>
              <a:buSzPts val="2800"/>
              <a:buChar char="■"/>
              <a:defRPr i="1" sz="2800">
                <a:solidFill>
                  <a:schemeClr val="accent1"/>
                </a:solidFill>
              </a:defRPr>
            </a:lvl3pPr>
            <a:lvl4pPr indent="-406400" lvl="3" marL="1828800" rtl="0">
              <a:spcBef>
                <a:spcPts val="0"/>
              </a:spcBef>
              <a:spcAft>
                <a:spcPts val="0"/>
              </a:spcAft>
              <a:buClr>
                <a:schemeClr val="accent1"/>
              </a:buClr>
              <a:buSzPts val="2800"/>
              <a:buChar char="●"/>
              <a:defRPr i="1" sz="2800">
                <a:solidFill>
                  <a:schemeClr val="accent1"/>
                </a:solidFill>
              </a:defRPr>
            </a:lvl4pPr>
            <a:lvl5pPr indent="-406400" lvl="4" marL="2286000" rtl="0">
              <a:spcBef>
                <a:spcPts val="0"/>
              </a:spcBef>
              <a:spcAft>
                <a:spcPts val="0"/>
              </a:spcAft>
              <a:buClr>
                <a:schemeClr val="accent1"/>
              </a:buClr>
              <a:buSzPts val="2800"/>
              <a:buChar char="○"/>
              <a:defRPr i="1" sz="2800">
                <a:solidFill>
                  <a:schemeClr val="accent1"/>
                </a:solidFill>
              </a:defRPr>
            </a:lvl5pPr>
            <a:lvl6pPr indent="-406400" lvl="5" marL="2743200" rtl="0">
              <a:spcBef>
                <a:spcPts val="0"/>
              </a:spcBef>
              <a:spcAft>
                <a:spcPts val="0"/>
              </a:spcAft>
              <a:buClr>
                <a:schemeClr val="accent1"/>
              </a:buClr>
              <a:buSzPts val="2800"/>
              <a:buChar char="■"/>
              <a:defRPr i="1" sz="2800">
                <a:solidFill>
                  <a:schemeClr val="accent1"/>
                </a:solidFill>
              </a:defRPr>
            </a:lvl6pPr>
            <a:lvl7pPr indent="-406400" lvl="6" marL="3200400" rtl="0">
              <a:spcBef>
                <a:spcPts val="0"/>
              </a:spcBef>
              <a:spcAft>
                <a:spcPts val="0"/>
              </a:spcAft>
              <a:buClr>
                <a:schemeClr val="accent1"/>
              </a:buClr>
              <a:buSzPts val="2800"/>
              <a:buChar char="●"/>
              <a:defRPr i="1" sz="2800">
                <a:solidFill>
                  <a:schemeClr val="accent1"/>
                </a:solidFill>
              </a:defRPr>
            </a:lvl7pPr>
            <a:lvl8pPr indent="-406400" lvl="7" marL="3657600" rtl="0">
              <a:spcBef>
                <a:spcPts val="0"/>
              </a:spcBef>
              <a:spcAft>
                <a:spcPts val="0"/>
              </a:spcAft>
              <a:buClr>
                <a:schemeClr val="accent1"/>
              </a:buClr>
              <a:buSzPts val="2800"/>
              <a:buChar char="○"/>
              <a:defRPr i="1" sz="2800">
                <a:solidFill>
                  <a:schemeClr val="accent1"/>
                </a:solidFill>
              </a:defRPr>
            </a:lvl8pPr>
            <a:lvl9pPr indent="-406400" lvl="8" marL="4114800">
              <a:spcBef>
                <a:spcPts val="0"/>
              </a:spcBef>
              <a:spcAft>
                <a:spcPts val="0"/>
              </a:spcAft>
              <a:buClr>
                <a:schemeClr val="accent1"/>
              </a:buClr>
              <a:buSzPts val="2800"/>
              <a:buChar char="■"/>
              <a:defRPr i="1" sz="2800">
                <a:solidFill>
                  <a:schemeClr val="accent1"/>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accent1"/>
                </a:solidFill>
                <a:latin typeface="Quicksand"/>
                <a:ea typeface="Quicksand"/>
                <a:cs typeface="Quicksand"/>
                <a:sym typeface="Quicksand"/>
              </a:rPr>
              <a:t>“</a:t>
            </a:r>
            <a:endParaRPr b="1" sz="4800">
              <a:solidFill>
                <a:schemeClr val="accent1"/>
              </a:solidFill>
              <a:latin typeface="Quicksand"/>
              <a:ea typeface="Quicksand"/>
              <a:cs typeface="Quicksand"/>
              <a:sym typeface="Quicksand"/>
            </a:endParaRPr>
          </a:p>
        </p:txBody>
      </p:sp>
      <p:sp>
        <p:nvSpPr>
          <p:cNvPr id="24" name="Google Shape;24;p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56" name="Google Shape;56;p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NEURULA</a:t>
            </a:r>
            <a:endParaRPr/>
          </a:p>
        </p:txBody>
      </p:sp>
      <p:pic>
        <p:nvPicPr>
          <p:cNvPr id="80" name="Google Shape;80;p14"/>
          <p:cNvPicPr preferRelativeResize="0"/>
          <p:nvPr/>
        </p:nvPicPr>
        <p:blipFill rotWithShape="1">
          <a:blip r:embed="rId3">
            <a:alphaModFix/>
          </a:blip>
          <a:srcRect b="11420" l="32260" r="44898" t="12948"/>
          <a:stretch/>
        </p:blipFill>
        <p:spPr>
          <a:xfrm>
            <a:off x="5242975" y="692213"/>
            <a:ext cx="2712827" cy="3759074"/>
          </a:xfrm>
          <a:prstGeom prst="rect">
            <a:avLst/>
          </a:prstGeom>
          <a:noFill/>
          <a:ln>
            <a:noFill/>
          </a:ln>
        </p:spPr>
      </p:pic>
      <p:sp>
        <p:nvSpPr>
          <p:cNvPr id="81" name="Google Shape;81;p14"/>
          <p:cNvSpPr txBox="1"/>
          <p:nvPr/>
        </p:nvSpPr>
        <p:spPr>
          <a:xfrm>
            <a:off x="1357394" y="3105500"/>
            <a:ext cx="3486900" cy="1918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lt1"/>
                </a:solidFill>
                <a:latin typeface="Quicksand"/>
                <a:ea typeface="Quicksand"/>
                <a:cs typeface="Quicksand"/>
                <a:sym typeface="Quicksand"/>
              </a:rPr>
              <a:t>THE TENSORS</a:t>
            </a:r>
            <a:endParaRPr baseline="30000" sz="1200">
              <a:solidFill>
                <a:schemeClr val="lt1"/>
              </a:solidFill>
              <a:latin typeface="Quicksand"/>
              <a:ea typeface="Quicksand"/>
              <a:cs typeface="Quicksand"/>
              <a:sym typeface="Quicksand"/>
            </a:endParaRPr>
          </a:p>
          <a:p>
            <a:pPr indent="0" lvl="0" marL="0" rtl="0" algn="l">
              <a:spcBef>
                <a:spcPts val="1000"/>
              </a:spcBef>
              <a:spcAft>
                <a:spcPts val="0"/>
              </a:spcAft>
              <a:buNone/>
            </a:pPr>
            <a:r>
              <a:rPr lang="en" sz="1200">
                <a:solidFill>
                  <a:schemeClr val="lt1"/>
                </a:solidFill>
                <a:latin typeface="Quicksand"/>
                <a:ea typeface="Quicksand"/>
                <a:cs typeface="Quicksand"/>
                <a:sym typeface="Quicksand"/>
              </a:rPr>
              <a:t>Nicolas Ayala</a:t>
            </a:r>
            <a:r>
              <a:rPr baseline="30000" lang="en" sz="1200">
                <a:solidFill>
                  <a:schemeClr val="lt1"/>
                </a:solidFill>
                <a:latin typeface="Quicksand"/>
                <a:ea typeface="Quicksand"/>
                <a:cs typeface="Quicksand"/>
                <a:sym typeface="Quicksand"/>
              </a:rPr>
              <a:t>PO</a:t>
            </a:r>
            <a:endParaRPr baseline="30000" sz="1200">
              <a:solidFill>
                <a:schemeClr val="lt1"/>
              </a:solidFill>
              <a:latin typeface="Quicksand"/>
              <a:ea typeface="Quicksand"/>
              <a:cs typeface="Quicksand"/>
              <a:sym typeface="Quicksand"/>
            </a:endParaRPr>
          </a:p>
          <a:p>
            <a:pPr indent="0" lvl="0" marL="0" rtl="0" algn="l">
              <a:spcBef>
                <a:spcPts val="0"/>
              </a:spcBef>
              <a:spcAft>
                <a:spcPts val="0"/>
              </a:spcAft>
              <a:buNone/>
            </a:pPr>
            <a:r>
              <a:rPr lang="en" sz="1200">
                <a:solidFill>
                  <a:schemeClr val="lt1"/>
                </a:solidFill>
                <a:latin typeface="Quicksand"/>
                <a:ea typeface="Quicksand"/>
                <a:cs typeface="Quicksand"/>
                <a:sym typeface="Quicksand"/>
              </a:rPr>
              <a:t>Anish Pahilajani</a:t>
            </a:r>
            <a:endParaRPr sz="1200">
              <a:solidFill>
                <a:schemeClr val="lt1"/>
              </a:solidFill>
              <a:latin typeface="Quicksand"/>
              <a:ea typeface="Quicksand"/>
              <a:cs typeface="Quicksand"/>
              <a:sym typeface="Quicksand"/>
            </a:endParaRPr>
          </a:p>
          <a:p>
            <a:pPr indent="0" lvl="0" marL="0" rtl="0" algn="l">
              <a:spcBef>
                <a:spcPts val="0"/>
              </a:spcBef>
              <a:spcAft>
                <a:spcPts val="0"/>
              </a:spcAft>
              <a:buNone/>
            </a:pPr>
            <a:r>
              <a:rPr lang="en" sz="1200">
                <a:solidFill>
                  <a:schemeClr val="lt1"/>
                </a:solidFill>
                <a:latin typeface="Quicksand"/>
                <a:ea typeface="Quicksand"/>
                <a:cs typeface="Quicksand"/>
                <a:sym typeface="Quicksand"/>
              </a:rPr>
              <a:t>Kat Negrete</a:t>
            </a:r>
            <a:endParaRPr sz="1200">
              <a:solidFill>
                <a:schemeClr val="lt1"/>
              </a:solidFill>
              <a:latin typeface="Quicksand"/>
              <a:ea typeface="Quicksand"/>
              <a:cs typeface="Quicksand"/>
              <a:sym typeface="Quicksand"/>
            </a:endParaRPr>
          </a:p>
          <a:p>
            <a:pPr indent="0" lvl="0" marL="0" rtl="0" algn="l">
              <a:spcBef>
                <a:spcPts val="0"/>
              </a:spcBef>
              <a:spcAft>
                <a:spcPts val="0"/>
              </a:spcAft>
              <a:buNone/>
            </a:pPr>
            <a:r>
              <a:rPr lang="en" sz="1200">
                <a:solidFill>
                  <a:schemeClr val="lt1"/>
                </a:solidFill>
                <a:latin typeface="Quicksand"/>
                <a:ea typeface="Quicksand"/>
                <a:cs typeface="Quicksand"/>
                <a:sym typeface="Quicksand"/>
              </a:rPr>
              <a:t>Mahesh Vegiraju</a:t>
            </a:r>
            <a:endParaRPr sz="1200">
              <a:solidFill>
                <a:schemeClr val="lt1"/>
              </a:solidFill>
              <a:latin typeface="Quicksand"/>
              <a:ea typeface="Quicksand"/>
              <a:cs typeface="Quicksand"/>
              <a:sym typeface="Quicksand"/>
            </a:endParaRPr>
          </a:p>
          <a:p>
            <a:pPr indent="0" lvl="0" marL="0" rtl="0" algn="l">
              <a:spcBef>
                <a:spcPts val="0"/>
              </a:spcBef>
              <a:spcAft>
                <a:spcPts val="0"/>
              </a:spcAft>
              <a:buNone/>
            </a:pPr>
            <a:r>
              <a:rPr lang="en" sz="1200">
                <a:solidFill>
                  <a:schemeClr val="lt1"/>
                </a:solidFill>
                <a:latin typeface="Quicksand"/>
                <a:ea typeface="Quicksand"/>
                <a:cs typeface="Quicksand"/>
                <a:sym typeface="Quicksand"/>
              </a:rPr>
              <a:t>Alex Hutchins</a:t>
            </a:r>
            <a:endParaRPr b="1" sz="1200">
              <a:solidFill>
                <a:schemeClr val="lt1"/>
              </a:solidFill>
              <a:latin typeface="Quicksand"/>
              <a:ea typeface="Quicksand"/>
              <a:cs typeface="Quicksand"/>
              <a:sym typeface="Quicksand"/>
            </a:endParaRPr>
          </a:p>
          <a:p>
            <a:pPr indent="0" lvl="0" marL="0" rtl="0" algn="l">
              <a:spcBef>
                <a:spcPts val="600"/>
              </a:spcBef>
              <a:spcAft>
                <a:spcPts val="0"/>
              </a:spcAft>
              <a:buNone/>
            </a:pPr>
            <a:r>
              <a:t/>
            </a:r>
            <a:endParaRPr b="1" sz="1200">
              <a:solidFill>
                <a:schemeClr val="lt1"/>
              </a:solidFill>
              <a:latin typeface="Quicksand"/>
              <a:ea typeface="Quicksand"/>
              <a:cs typeface="Quicksand"/>
              <a:sym typeface="Quicksand"/>
            </a:endParaRPr>
          </a:p>
          <a:p>
            <a:pPr indent="0" lvl="0" marL="0" rtl="0" algn="l">
              <a:spcBef>
                <a:spcPts val="1000"/>
              </a:spcBef>
              <a:spcAft>
                <a:spcPts val="0"/>
              </a:spcAft>
              <a:buClr>
                <a:schemeClr val="dk1"/>
              </a:buClr>
              <a:buSzPts val="1100"/>
              <a:buFont typeface="Arial"/>
              <a:buNone/>
            </a:pPr>
            <a:r>
              <a:t/>
            </a:r>
            <a:endParaRPr sz="1200">
              <a:solidFill>
                <a:srgbClr val="FFFFFF"/>
              </a:solidFill>
              <a:latin typeface="Quicksand"/>
              <a:ea typeface="Quicksand"/>
              <a:cs typeface="Quicksand"/>
              <a:sym typeface="Quicksand"/>
            </a:endParaRPr>
          </a:p>
          <a:p>
            <a:pPr indent="0" lvl="0" marL="0" rtl="0" algn="l">
              <a:spcBef>
                <a:spcPts val="600"/>
              </a:spcBef>
              <a:spcAft>
                <a:spcPts val="0"/>
              </a:spcAft>
              <a:buNone/>
            </a:pPr>
            <a:r>
              <a:t/>
            </a:r>
            <a:endParaRPr sz="1200">
              <a:solidFill>
                <a:srgbClr val="FFFFFF"/>
              </a:solidFill>
              <a:latin typeface="Quicksand"/>
              <a:ea typeface="Quicksand"/>
              <a:cs typeface="Quicksand"/>
              <a:sym typeface="Quicksand"/>
            </a:endParaRPr>
          </a:p>
        </p:txBody>
      </p:sp>
      <p:sp>
        <p:nvSpPr>
          <p:cNvPr id="82" name="Google Shape;82;p14"/>
          <p:cNvSpPr/>
          <p:nvPr/>
        </p:nvSpPr>
        <p:spPr>
          <a:xfrm>
            <a:off x="840825" y="3257600"/>
            <a:ext cx="191700" cy="1917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a:off x="7171226" y="4648550"/>
            <a:ext cx="1905900" cy="41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lt1"/>
                </a:solidFill>
                <a:latin typeface="Quicksand"/>
                <a:ea typeface="Quicksand"/>
                <a:cs typeface="Quicksand"/>
                <a:sym typeface="Quicksand"/>
              </a:rPr>
              <a:t>JUNE 1st</a:t>
            </a:r>
            <a:r>
              <a:rPr lang="en" sz="1800">
                <a:solidFill>
                  <a:schemeClr val="lt1"/>
                </a:solidFill>
                <a:latin typeface="Quicksand"/>
                <a:ea typeface="Quicksand"/>
                <a:cs typeface="Quicksand"/>
                <a:sym typeface="Quicksand"/>
              </a:rPr>
              <a:t>, 2022</a:t>
            </a:r>
            <a:endParaRPr sz="1800">
              <a:solidFill>
                <a:schemeClr val="lt1"/>
              </a:solidFill>
              <a:latin typeface="Quicksand"/>
              <a:ea typeface="Quicksand"/>
              <a:cs typeface="Quicksand"/>
              <a:sym typeface="Quicksand"/>
            </a:endParaRPr>
          </a:p>
          <a:p>
            <a:pPr indent="0" lvl="0" marL="0" rtl="0" algn="r">
              <a:spcBef>
                <a:spcPts val="600"/>
              </a:spcBef>
              <a:spcAft>
                <a:spcPts val="0"/>
              </a:spcAft>
              <a:buClr>
                <a:schemeClr val="dk1"/>
              </a:buClr>
              <a:buSzPts val="1100"/>
              <a:buFont typeface="Arial"/>
              <a:buNone/>
            </a:pPr>
            <a:r>
              <a:t/>
            </a:r>
            <a:endParaRPr sz="1800">
              <a:solidFill>
                <a:schemeClr val="lt1"/>
              </a:solidFill>
              <a:latin typeface="Quicksand"/>
              <a:ea typeface="Quicksand"/>
              <a:cs typeface="Quicksand"/>
              <a:sym typeface="Quicksand"/>
            </a:endParaRPr>
          </a:p>
          <a:p>
            <a:pPr indent="0" lvl="0" marL="0" rtl="0" algn="r">
              <a:spcBef>
                <a:spcPts val="600"/>
              </a:spcBef>
              <a:spcAft>
                <a:spcPts val="0"/>
              </a:spcAft>
              <a:buNone/>
            </a:pPr>
            <a:r>
              <a:t/>
            </a:r>
            <a:endParaRPr sz="1800">
              <a:solidFill>
                <a:schemeClr val="lt1"/>
              </a:solidFill>
              <a:latin typeface="Quicksand"/>
              <a:ea typeface="Quicksand"/>
              <a:cs typeface="Quicksand"/>
              <a:sym typeface="Quicksand"/>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idx="1" type="body"/>
          </p:nvPr>
        </p:nvSpPr>
        <p:spPr>
          <a:xfrm>
            <a:off x="3362950" y="1665912"/>
            <a:ext cx="2944800" cy="75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400"/>
              <a:t>Thank you !</a:t>
            </a:r>
            <a:endParaRPr sz="3400"/>
          </a:p>
          <a:p>
            <a:pPr indent="0" lvl="0" marL="0" rtl="0" algn="ctr">
              <a:spcBef>
                <a:spcPts val="600"/>
              </a:spcBef>
              <a:spcAft>
                <a:spcPts val="0"/>
              </a:spcAft>
              <a:buNone/>
            </a:pPr>
            <a:r>
              <a:t/>
            </a:r>
            <a:endParaRPr sz="3400"/>
          </a:p>
        </p:txBody>
      </p:sp>
      <p:sp>
        <p:nvSpPr>
          <p:cNvPr id="185" name="Google Shape;185;p23"/>
          <p:cNvSpPr txBox="1"/>
          <p:nvPr>
            <p:ph idx="1" type="body"/>
          </p:nvPr>
        </p:nvSpPr>
        <p:spPr>
          <a:xfrm>
            <a:off x="2241250" y="2492675"/>
            <a:ext cx="5188200" cy="1281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Feel free to play </a:t>
            </a:r>
            <a:r>
              <a:rPr lang="en" sz="2000"/>
              <a:t>around</a:t>
            </a:r>
            <a:r>
              <a:rPr lang="en" sz="2000"/>
              <a:t> with our project:</a:t>
            </a:r>
            <a:endParaRPr sz="2000"/>
          </a:p>
          <a:p>
            <a:pPr indent="0" lvl="0" marL="0" rtl="0" algn="ctr">
              <a:spcBef>
                <a:spcPts val="600"/>
              </a:spcBef>
              <a:spcAft>
                <a:spcPts val="0"/>
              </a:spcAft>
              <a:buNone/>
            </a:pPr>
            <a:r>
              <a:rPr lang="en" sz="1800">
                <a:solidFill>
                  <a:srgbClr val="39C0BA"/>
                </a:solidFill>
              </a:rPr>
              <a:t>https://neurula.onrender.com</a:t>
            </a:r>
            <a:endParaRPr sz="1800">
              <a:solidFill>
                <a:srgbClr val="39C0B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4"/>
          <p:cNvPicPr preferRelativeResize="0"/>
          <p:nvPr/>
        </p:nvPicPr>
        <p:blipFill>
          <a:blip r:embed="rId3">
            <a:alphaModFix/>
          </a:blip>
          <a:stretch>
            <a:fillRect/>
          </a:stretch>
        </p:blipFill>
        <p:spPr>
          <a:xfrm>
            <a:off x="0" y="0"/>
            <a:ext cx="9144000" cy="45386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5"/>
          <p:cNvPicPr preferRelativeResize="0"/>
          <p:nvPr/>
        </p:nvPicPr>
        <p:blipFill>
          <a:blip r:embed="rId3">
            <a:alphaModFix/>
          </a:blip>
          <a:stretch>
            <a:fillRect/>
          </a:stretch>
        </p:blipFill>
        <p:spPr>
          <a:xfrm>
            <a:off x="0" y="0"/>
            <a:ext cx="9144000" cy="45196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02" name="Google Shape;202;p26"/>
          <p:cNvPicPr preferRelativeResize="0"/>
          <p:nvPr/>
        </p:nvPicPr>
        <p:blipFill>
          <a:blip r:embed="rId3">
            <a:alphaModFix/>
          </a:blip>
          <a:stretch>
            <a:fillRect/>
          </a:stretch>
        </p:blipFill>
        <p:spPr>
          <a:xfrm>
            <a:off x="0" y="-6"/>
            <a:ext cx="9144000" cy="45386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7"/>
          <p:cNvPicPr preferRelativeResize="0"/>
          <p:nvPr/>
        </p:nvPicPr>
        <p:blipFill>
          <a:blip r:embed="rId3">
            <a:alphaModFix/>
          </a:blip>
          <a:stretch>
            <a:fillRect/>
          </a:stretch>
        </p:blipFill>
        <p:spPr>
          <a:xfrm>
            <a:off x="0" y="-6"/>
            <a:ext cx="9144000" cy="45386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15" name="Google Shape;215;p28"/>
          <p:cNvPicPr preferRelativeResize="0"/>
          <p:nvPr/>
        </p:nvPicPr>
        <p:blipFill>
          <a:blip r:embed="rId3">
            <a:alphaModFix/>
          </a:blip>
          <a:stretch>
            <a:fillRect/>
          </a:stretch>
        </p:blipFill>
        <p:spPr>
          <a:xfrm>
            <a:off x="0" y="-6"/>
            <a:ext cx="9144000" cy="45386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29"/>
          <p:cNvPicPr preferRelativeResize="0"/>
          <p:nvPr/>
        </p:nvPicPr>
        <p:blipFill>
          <a:blip r:embed="rId3">
            <a:alphaModFix/>
          </a:blip>
          <a:stretch>
            <a:fillRect/>
          </a:stretch>
        </p:blipFill>
        <p:spPr>
          <a:xfrm>
            <a:off x="0" y="-12"/>
            <a:ext cx="9144000" cy="4524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28" name="Google Shape;228;p30"/>
          <p:cNvPicPr preferRelativeResize="0"/>
          <p:nvPr/>
        </p:nvPicPr>
        <p:blipFill>
          <a:blip r:embed="rId3">
            <a:alphaModFix/>
          </a:blip>
          <a:stretch>
            <a:fillRect/>
          </a:stretch>
        </p:blipFill>
        <p:spPr>
          <a:xfrm>
            <a:off x="0" y="-6"/>
            <a:ext cx="9144000" cy="45386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31"/>
          <p:cNvPicPr preferRelativeResize="0"/>
          <p:nvPr/>
        </p:nvPicPr>
        <p:blipFill>
          <a:blip r:embed="rId3">
            <a:alphaModFix/>
          </a:blip>
          <a:stretch>
            <a:fillRect/>
          </a:stretch>
        </p:blipFill>
        <p:spPr>
          <a:xfrm>
            <a:off x="0" y="-6"/>
            <a:ext cx="9144000" cy="45386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32"/>
          <p:cNvPicPr preferRelativeResize="0"/>
          <p:nvPr/>
        </p:nvPicPr>
        <p:blipFill>
          <a:blip r:embed="rId3">
            <a:alphaModFix/>
          </a:blip>
          <a:stretch>
            <a:fillRect/>
          </a:stretch>
        </p:blipFill>
        <p:spPr>
          <a:xfrm>
            <a:off x="0" y="-6"/>
            <a:ext cx="9144000" cy="45386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1165500" y="1215400"/>
            <a:ext cx="75378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We set out to create a website that made it easy for those interested in </a:t>
            </a:r>
            <a:r>
              <a:rPr lang="en" sz="2400"/>
              <a:t>neural networks to explore.</a:t>
            </a:r>
            <a:endParaRPr sz="24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rPr b="1" lang="en" sz="1800">
                <a:solidFill>
                  <a:srgbClr val="39C0BA"/>
                </a:solidFill>
              </a:rPr>
              <a:t>Motivation</a:t>
            </a:r>
            <a:r>
              <a:rPr lang="en" sz="1800">
                <a:solidFill>
                  <a:srgbClr val="93C47D"/>
                </a:solidFill>
              </a:rPr>
              <a:t> </a:t>
            </a:r>
            <a:r>
              <a:rPr lang="en" sz="1800">
                <a:solidFill>
                  <a:schemeClr val="lt2"/>
                </a:solidFill>
              </a:rPr>
              <a:t>=</a:t>
            </a:r>
            <a:r>
              <a:rPr lang="en" sz="1800">
                <a:solidFill>
                  <a:schemeClr val="lt1"/>
                </a:solidFill>
              </a:rPr>
              <a:t> The complexity of machine learning can pose a barrier </a:t>
            </a:r>
            <a:endParaRPr sz="1800">
              <a:solidFill>
                <a:schemeClr val="lt1"/>
              </a:solidFill>
            </a:endParaRPr>
          </a:p>
          <a:p>
            <a:pPr indent="0" lvl="0" marL="0" rtl="0" algn="l">
              <a:lnSpc>
                <a:spcPct val="115000"/>
              </a:lnSpc>
              <a:spcBef>
                <a:spcPts val="1200"/>
              </a:spcBef>
              <a:spcAft>
                <a:spcPts val="0"/>
              </a:spcAft>
              <a:buNone/>
            </a:pPr>
            <a:r>
              <a:rPr b="1" lang="en" sz="1800">
                <a:solidFill>
                  <a:srgbClr val="F35B69"/>
                </a:solidFill>
              </a:rPr>
              <a:t>Problem</a:t>
            </a:r>
            <a:r>
              <a:rPr lang="en" sz="1800">
                <a:solidFill>
                  <a:schemeClr val="lt2"/>
                </a:solidFill>
              </a:rPr>
              <a:t> = </a:t>
            </a:r>
            <a:r>
              <a:rPr lang="en" sz="1800">
                <a:solidFill>
                  <a:schemeClr val="lt2"/>
                </a:solidFill>
              </a:rPr>
              <a:t>Intimidating to get started.</a:t>
            </a:r>
            <a:endParaRPr sz="1800">
              <a:solidFill>
                <a:schemeClr val="lt1"/>
              </a:solidFill>
            </a:endParaRPr>
          </a:p>
          <a:p>
            <a:pPr indent="0" lvl="0" marL="0" rtl="0" algn="l">
              <a:lnSpc>
                <a:spcPct val="115000"/>
              </a:lnSpc>
              <a:spcBef>
                <a:spcPts val="1200"/>
              </a:spcBef>
              <a:spcAft>
                <a:spcPts val="1200"/>
              </a:spcAft>
              <a:buNone/>
            </a:pPr>
            <a:r>
              <a:rPr b="1" lang="en" sz="1800">
                <a:solidFill>
                  <a:srgbClr val="93C47D"/>
                </a:solidFill>
              </a:rPr>
              <a:t>Intended users</a:t>
            </a:r>
            <a:r>
              <a:rPr b="1" lang="en" sz="1800">
                <a:solidFill>
                  <a:srgbClr val="39C0BA"/>
                </a:solidFill>
              </a:rPr>
              <a:t> </a:t>
            </a:r>
            <a:r>
              <a:rPr lang="en" sz="1800"/>
              <a:t>= Students, people learning neural networks and those looking for a neural network playground</a:t>
            </a:r>
            <a:r>
              <a:rPr lang="en" sz="1800"/>
              <a:t>.</a:t>
            </a:r>
            <a:endParaRPr sz="1800"/>
          </a:p>
        </p:txBody>
      </p:sp>
      <p:sp>
        <p:nvSpPr>
          <p:cNvPr id="89" name="Google Shape;89;p1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5"/>
          <p:cNvSpPr txBox="1"/>
          <p:nvPr>
            <p:ph type="title"/>
          </p:nvPr>
        </p:nvSpPr>
        <p:spPr>
          <a:xfrm>
            <a:off x="1015750" y="456725"/>
            <a:ext cx="6858000" cy="4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33"/>
          <p:cNvPicPr preferRelativeResize="0"/>
          <p:nvPr/>
        </p:nvPicPr>
        <p:blipFill>
          <a:blip r:embed="rId3">
            <a:alphaModFix/>
          </a:blip>
          <a:stretch>
            <a:fillRect/>
          </a:stretch>
        </p:blipFill>
        <p:spPr>
          <a:xfrm>
            <a:off x="0" y="-12"/>
            <a:ext cx="9144000" cy="4524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4"/>
          <p:cNvPicPr preferRelativeResize="0"/>
          <p:nvPr/>
        </p:nvPicPr>
        <p:blipFill>
          <a:blip r:embed="rId3">
            <a:alphaModFix/>
          </a:blip>
          <a:stretch>
            <a:fillRect/>
          </a:stretch>
        </p:blipFill>
        <p:spPr>
          <a:xfrm>
            <a:off x="0" y="0"/>
            <a:ext cx="9144000" cy="45291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35"/>
          <p:cNvPicPr preferRelativeResize="0"/>
          <p:nvPr/>
        </p:nvPicPr>
        <p:blipFill>
          <a:blip r:embed="rId3">
            <a:alphaModFix/>
          </a:blip>
          <a:stretch>
            <a:fillRect/>
          </a:stretch>
        </p:blipFill>
        <p:spPr>
          <a:xfrm>
            <a:off x="0" y="-12"/>
            <a:ext cx="9144000" cy="4524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6"/>
          <p:cNvPicPr preferRelativeResize="0"/>
          <p:nvPr/>
        </p:nvPicPr>
        <p:blipFill>
          <a:blip r:embed="rId3">
            <a:alphaModFix/>
          </a:blip>
          <a:stretch>
            <a:fillRect/>
          </a:stretch>
        </p:blipFill>
        <p:spPr>
          <a:xfrm>
            <a:off x="-45725" y="0"/>
            <a:ext cx="9189725" cy="45374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7"/>
          <p:cNvPicPr preferRelativeResize="0"/>
          <p:nvPr/>
        </p:nvPicPr>
        <p:blipFill>
          <a:blip r:embed="rId3">
            <a:alphaModFix/>
          </a:blip>
          <a:stretch>
            <a:fillRect/>
          </a:stretch>
        </p:blipFill>
        <p:spPr>
          <a:xfrm>
            <a:off x="0" y="6"/>
            <a:ext cx="9144000" cy="45291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8"/>
          <p:cNvPicPr preferRelativeResize="0"/>
          <p:nvPr/>
        </p:nvPicPr>
        <p:blipFill>
          <a:blip r:embed="rId3">
            <a:alphaModFix/>
          </a:blip>
          <a:stretch>
            <a:fillRect/>
          </a:stretch>
        </p:blipFill>
        <p:spPr>
          <a:xfrm>
            <a:off x="0" y="0"/>
            <a:ext cx="9144000" cy="452914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9"/>
          <p:cNvPicPr preferRelativeResize="0"/>
          <p:nvPr/>
        </p:nvPicPr>
        <p:blipFill>
          <a:blip r:embed="rId3">
            <a:alphaModFix/>
          </a:blip>
          <a:stretch>
            <a:fillRect/>
          </a:stretch>
        </p:blipFill>
        <p:spPr>
          <a:xfrm>
            <a:off x="477799" y="304300"/>
            <a:ext cx="8188401" cy="4328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0"/>
          <p:cNvPicPr preferRelativeResize="0"/>
          <p:nvPr/>
        </p:nvPicPr>
        <p:blipFill>
          <a:blip r:embed="rId3">
            <a:alphaModFix/>
          </a:blip>
          <a:stretch>
            <a:fillRect/>
          </a:stretch>
        </p:blipFill>
        <p:spPr>
          <a:xfrm>
            <a:off x="1972113" y="177550"/>
            <a:ext cx="5199775" cy="47884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1"/>
          <p:cNvPicPr preferRelativeResize="0"/>
          <p:nvPr/>
        </p:nvPicPr>
        <p:blipFill>
          <a:blip r:embed="rId3">
            <a:alphaModFix/>
          </a:blip>
          <a:stretch>
            <a:fillRect/>
          </a:stretch>
        </p:blipFill>
        <p:spPr>
          <a:xfrm>
            <a:off x="0" y="0"/>
            <a:ext cx="9144000" cy="452914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p42"/>
          <p:cNvPicPr preferRelativeResize="0"/>
          <p:nvPr/>
        </p:nvPicPr>
        <p:blipFill>
          <a:blip r:embed="rId3">
            <a:alphaModFix/>
          </a:blip>
          <a:stretch>
            <a:fillRect/>
          </a:stretch>
        </p:blipFill>
        <p:spPr>
          <a:xfrm>
            <a:off x="0" y="0"/>
            <a:ext cx="9144000" cy="453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9C0BA"/>
                </a:solidFill>
              </a:rPr>
              <a:t>Achieved Goals</a:t>
            </a:r>
            <a:endParaRPr>
              <a:solidFill>
                <a:srgbClr val="39C0BA"/>
              </a:solidFill>
            </a:endParaRPr>
          </a:p>
        </p:txBody>
      </p:sp>
      <p:sp>
        <p:nvSpPr>
          <p:cNvPr id="96" name="Google Shape;96;p16"/>
          <p:cNvSpPr txBox="1"/>
          <p:nvPr>
            <p:ph idx="1" type="body"/>
          </p:nvPr>
        </p:nvSpPr>
        <p:spPr>
          <a:xfrm>
            <a:off x="1165498" y="1215401"/>
            <a:ext cx="6858000" cy="3725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en" sz="2400"/>
              <a:t>Single page website</a:t>
            </a:r>
            <a:endParaRPr sz="2400"/>
          </a:p>
          <a:p>
            <a:pPr indent="-381000" lvl="0" marL="457200" rtl="0" algn="l">
              <a:lnSpc>
                <a:spcPct val="115000"/>
              </a:lnSpc>
              <a:spcBef>
                <a:spcPts val="0"/>
              </a:spcBef>
              <a:spcAft>
                <a:spcPts val="0"/>
              </a:spcAft>
              <a:buSzPts val="2400"/>
              <a:buAutoNum type="arabicPeriod"/>
            </a:pPr>
            <a:r>
              <a:rPr lang="en" sz="2400"/>
              <a:t>Drag and drop functionality</a:t>
            </a:r>
            <a:endParaRPr sz="2400"/>
          </a:p>
          <a:p>
            <a:pPr indent="-381000" lvl="0" marL="457200" rtl="0" algn="l">
              <a:lnSpc>
                <a:spcPct val="115000"/>
              </a:lnSpc>
              <a:spcBef>
                <a:spcPts val="0"/>
              </a:spcBef>
              <a:spcAft>
                <a:spcPts val="0"/>
              </a:spcAft>
              <a:buSzPts val="2400"/>
              <a:buAutoNum type="arabicPeriod"/>
            </a:pPr>
            <a:r>
              <a:rPr lang="en" sz="2400"/>
              <a:t>Pytorch and Tensorflow code generation</a:t>
            </a:r>
            <a:endParaRPr sz="2400"/>
          </a:p>
          <a:p>
            <a:pPr indent="-381000" lvl="0" marL="457200" rtl="0" algn="l">
              <a:lnSpc>
                <a:spcPct val="115000"/>
              </a:lnSpc>
              <a:spcBef>
                <a:spcPts val="0"/>
              </a:spcBef>
              <a:spcAft>
                <a:spcPts val="0"/>
              </a:spcAft>
              <a:buSzPts val="2400"/>
              <a:buAutoNum type="arabicPeriod"/>
            </a:pPr>
            <a:r>
              <a:rPr lang="en" sz="2400"/>
              <a:t>Downloadable file of generated code</a:t>
            </a:r>
            <a:endParaRPr sz="2400"/>
          </a:p>
          <a:p>
            <a:pPr indent="-381000" lvl="0" marL="457200" rtl="0" algn="l">
              <a:lnSpc>
                <a:spcPct val="115000"/>
              </a:lnSpc>
              <a:spcBef>
                <a:spcPts val="0"/>
              </a:spcBef>
              <a:spcAft>
                <a:spcPts val="0"/>
              </a:spcAft>
              <a:buSzPts val="2400"/>
              <a:buAutoNum type="arabicPeriod"/>
            </a:pPr>
            <a:r>
              <a:rPr lang="en" sz="2400"/>
              <a:t>Ability to add a wide array of layers, activation, optimizers.</a:t>
            </a:r>
            <a:endParaRPr sz="2400"/>
          </a:p>
          <a:p>
            <a:pPr indent="0" lvl="0" marL="0" rtl="0" algn="l">
              <a:lnSpc>
                <a:spcPct val="115000"/>
              </a:lnSpc>
              <a:spcBef>
                <a:spcPts val="1200"/>
              </a:spcBef>
              <a:spcAft>
                <a:spcPts val="0"/>
              </a:spcAft>
              <a:buNone/>
            </a:pPr>
            <a:r>
              <a:t/>
            </a:r>
            <a:endParaRPr sz="2400"/>
          </a:p>
          <a:p>
            <a:pPr indent="0" lvl="0" marL="0" rtl="0" algn="l">
              <a:lnSpc>
                <a:spcPct val="115000"/>
              </a:lnSpc>
              <a:spcBef>
                <a:spcPts val="1200"/>
              </a:spcBef>
              <a:spcAft>
                <a:spcPts val="1200"/>
              </a:spcAft>
              <a:buNone/>
            </a:pPr>
            <a:r>
              <a:t/>
            </a:r>
            <a:endParaRPr sz="2400"/>
          </a:p>
        </p:txBody>
      </p:sp>
      <p:sp>
        <p:nvSpPr>
          <p:cNvPr id="97" name="Google Shape;97;p1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3"/>
          <p:cNvPicPr preferRelativeResize="0"/>
          <p:nvPr/>
        </p:nvPicPr>
        <p:blipFill>
          <a:blip r:embed="rId3">
            <a:alphaModFix/>
          </a:blip>
          <a:stretch>
            <a:fillRect/>
          </a:stretch>
        </p:blipFill>
        <p:spPr>
          <a:xfrm>
            <a:off x="0" y="0"/>
            <a:ext cx="9144000" cy="45291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1143000" y="56059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9C0BA"/>
                </a:solidFill>
              </a:rPr>
              <a:t>System overview and technologies used</a:t>
            </a:r>
            <a:endParaRPr>
              <a:solidFill>
                <a:srgbClr val="39C0BA"/>
              </a:solidFill>
            </a:endParaRPr>
          </a:p>
        </p:txBody>
      </p:sp>
      <p:sp>
        <p:nvSpPr>
          <p:cNvPr id="103" name="Google Shape;103;p1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7"/>
          <p:cNvPicPr preferRelativeResize="0"/>
          <p:nvPr/>
        </p:nvPicPr>
        <p:blipFill rotWithShape="1">
          <a:blip r:embed="rId3">
            <a:alphaModFix/>
          </a:blip>
          <a:srcRect b="0" l="0" r="0" t="14661"/>
          <a:stretch/>
        </p:blipFill>
        <p:spPr>
          <a:xfrm>
            <a:off x="1665000" y="1027050"/>
            <a:ext cx="5814001" cy="383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a:t>
            </a:r>
            <a:endParaRPr/>
          </a:p>
        </p:txBody>
      </p:sp>
      <p:sp>
        <p:nvSpPr>
          <p:cNvPr id="110" name="Google Shape;110;p18"/>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600"/>
              <a:t>Scrum</a:t>
            </a:r>
            <a:r>
              <a:rPr lang="en" sz="2600"/>
              <a:t> </a:t>
            </a:r>
            <a:endParaRPr sz="2600"/>
          </a:p>
          <a:p>
            <a:pPr indent="0" lvl="0" marL="457200" rtl="0" algn="l">
              <a:spcBef>
                <a:spcPts val="600"/>
              </a:spcBef>
              <a:spcAft>
                <a:spcPts val="0"/>
              </a:spcAft>
              <a:buNone/>
            </a:pPr>
            <a:r>
              <a:rPr lang="en" sz="2400"/>
              <a:t>We met three times a week after class, we updated each other on the progress we made on our user story.</a:t>
            </a:r>
            <a:endParaRPr sz="2400"/>
          </a:p>
          <a:p>
            <a:pPr indent="0" lvl="0" marL="457200" rtl="0" algn="l">
              <a:spcBef>
                <a:spcPts val="600"/>
              </a:spcBef>
              <a:spcAft>
                <a:spcPts val="0"/>
              </a:spcAft>
              <a:buNone/>
            </a:pPr>
            <a:r>
              <a:t/>
            </a:r>
            <a:endParaRPr sz="1000"/>
          </a:p>
          <a:p>
            <a:pPr indent="0" lvl="0" marL="457200" rtl="0" algn="l">
              <a:spcBef>
                <a:spcPts val="600"/>
              </a:spcBef>
              <a:spcAft>
                <a:spcPts val="0"/>
              </a:spcAft>
              <a:buNone/>
            </a:pPr>
            <a:r>
              <a:rPr lang="en" sz="2400"/>
              <a:t>We also met over zoom once a </a:t>
            </a:r>
            <a:r>
              <a:rPr lang="en" sz="2400"/>
              <a:t>fortnight</a:t>
            </a:r>
            <a:r>
              <a:rPr lang="en" sz="2400"/>
              <a:t>. </a:t>
            </a:r>
            <a:endParaRPr sz="2400"/>
          </a:p>
          <a:p>
            <a:pPr indent="0" lvl="0" marL="457200" rtl="0" algn="l">
              <a:spcBef>
                <a:spcPts val="600"/>
              </a:spcBef>
              <a:spcAft>
                <a:spcPts val="0"/>
              </a:spcAft>
              <a:buNone/>
            </a:pPr>
            <a:r>
              <a:t/>
            </a:r>
            <a:endParaRPr sz="1000"/>
          </a:p>
          <a:p>
            <a:pPr indent="0" lvl="0" marL="457200" rtl="0" algn="l">
              <a:spcBef>
                <a:spcPts val="600"/>
              </a:spcBef>
              <a:spcAft>
                <a:spcPts val="0"/>
              </a:spcAft>
              <a:buNone/>
            </a:pPr>
            <a:r>
              <a:rPr lang="en" sz="2400"/>
              <a:t>If we had any pending question we would dm each other on discord.</a:t>
            </a:r>
            <a:endParaRPr sz="24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11" name="Google Shape;111;p18"/>
          <p:cNvSpPr/>
          <p:nvPr/>
        </p:nvSpPr>
        <p:spPr>
          <a:xfrm>
            <a:off x="1351279" y="1811996"/>
            <a:ext cx="217280" cy="217334"/>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351265" y="3204915"/>
            <a:ext cx="217280" cy="217334"/>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351265" y="3864270"/>
            <a:ext cx="217280" cy="217334"/>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1303900" y="1303650"/>
            <a:ext cx="7419300" cy="38400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93C47D"/>
              </a:buClr>
              <a:buSzPts val="1900"/>
              <a:buChar char="◦"/>
            </a:pPr>
            <a:r>
              <a:rPr lang="en" sz="1900">
                <a:solidFill>
                  <a:srgbClr val="93C47D"/>
                </a:solidFill>
              </a:rPr>
              <a:t>Generating </a:t>
            </a:r>
            <a:r>
              <a:rPr lang="en" sz="1900" u="sng">
                <a:solidFill>
                  <a:srgbClr val="93C47D"/>
                </a:solidFill>
              </a:rPr>
              <a:t>working</a:t>
            </a:r>
            <a:r>
              <a:rPr lang="en" sz="1900">
                <a:solidFill>
                  <a:srgbClr val="93C47D"/>
                </a:solidFill>
              </a:rPr>
              <a:t> Pytorch/ Tensorflow code for networks!</a:t>
            </a:r>
            <a:endParaRPr sz="1800">
              <a:solidFill>
                <a:schemeClr val="lt1"/>
              </a:solidFill>
            </a:endParaRPr>
          </a:p>
          <a:p>
            <a:pPr indent="-349250" lvl="0" marL="457200" rtl="0" algn="l">
              <a:lnSpc>
                <a:spcPct val="100000"/>
              </a:lnSpc>
              <a:spcBef>
                <a:spcPts val="1000"/>
              </a:spcBef>
              <a:spcAft>
                <a:spcPts val="0"/>
              </a:spcAft>
              <a:buClr>
                <a:srgbClr val="93C47D"/>
              </a:buClr>
              <a:buSzPts val="1900"/>
              <a:buChar char="◦"/>
            </a:pPr>
            <a:r>
              <a:rPr lang="en" sz="1900">
                <a:solidFill>
                  <a:srgbClr val="93C47D"/>
                </a:solidFill>
              </a:rPr>
              <a:t>Finished sprints early or on-time!</a:t>
            </a:r>
            <a:endParaRPr sz="1900">
              <a:solidFill>
                <a:srgbClr val="93C47D"/>
              </a:solidFill>
            </a:endParaRPr>
          </a:p>
          <a:p>
            <a:pPr indent="0" lvl="0" marL="0" rtl="0" algn="l">
              <a:lnSpc>
                <a:spcPct val="100000"/>
              </a:lnSpc>
              <a:spcBef>
                <a:spcPts val="1000"/>
              </a:spcBef>
              <a:spcAft>
                <a:spcPts val="0"/>
              </a:spcAft>
              <a:buNone/>
            </a:pPr>
            <a:r>
              <a:t/>
            </a:r>
            <a:endParaRPr sz="1900">
              <a:solidFill>
                <a:srgbClr val="93C47D"/>
              </a:solidFill>
            </a:endParaRPr>
          </a:p>
          <a:p>
            <a:pPr indent="-349250" lvl="0" marL="457200" rtl="0" algn="l">
              <a:spcBef>
                <a:spcPts val="1000"/>
              </a:spcBef>
              <a:spcAft>
                <a:spcPts val="0"/>
              </a:spcAft>
              <a:buClr>
                <a:srgbClr val="F35B69"/>
              </a:buClr>
              <a:buSzPts val="1900"/>
              <a:buChar char="◦"/>
            </a:pPr>
            <a:r>
              <a:rPr lang="en" sz="1900">
                <a:solidFill>
                  <a:srgbClr val="F35B69"/>
                </a:solidFill>
              </a:rPr>
              <a:t>Difficulty with technology spikes and ideas.</a:t>
            </a:r>
            <a:endParaRPr sz="1800">
              <a:solidFill>
                <a:srgbClr val="CCCCCC"/>
              </a:solidFill>
            </a:endParaRPr>
          </a:p>
          <a:p>
            <a:pPr indent="-349250" lvl="0" marL="457200" rtl="0" algn="l">
              <a:lnSpc>
                <a:spcPct val="100000"/>
              </a:lnSpc>
              <a:spcBef>
                <a:spcPts val="1000"/>
              </a:spcBef>
              <a:spcAft>
                <a:spcPts val="0"/>
              </a:spcAft>
              <a:buClr>
                <a:srgbClr val="F35B69"/>
              </a:buClr>
              <a:buSzPts val="1900"/>
              <a:buChar char="◦"/>
            </a:pPr>
            <a:r>
              <a:rPr lang="en" sz="1900">
                <a:solidFill>
                  <a:srgbClr val="F35B69"/>
                </a:solidFill>
              </a:rPr>
              <a:t>We did not have time to implement a solution to some problems in our backlog.</a:t>
            </a:r>
            <a:endParaRPr sz="1900">
              <a:solidFill>
                <a:srgbClr val="F35B69"/>
              </a:solidFill>
            </a:endParaRPr>
          </a:p>
          <a:p>
            <a:pPr indent="-330200" lvl="1" marL="914400" rtl="0" algn="l">
              <a:lnSpc>
                <a:spcPct val="100000"/>
              </a:lnSpc>
              <a:spcBef>
                <a:spcPts val="1000"/>
              </a:spcBef>
              <a:spcAft>
                <a:spcPts val="1000"/>
              </a:spcAft>
              <a:buClr>
                <a:schemeClr val="lt1"/>
              </a:buClr>
              <a:buSzPts val="1600"/>
              <a:buChar char="▫"/>
            </a:pPr>
            <a:r>
              <a:rPr lang="en" sz="1600">
                <a:solidFill>
                  <a:schemeClr val="lt1"/>
                </a:solidFill>
              </a:rPr>
              <a:t>Adding ability for users to train ML model on cloud was too expensive</a:t>
            </a:r>
            <a:endParaRPr sz="1600">
              <a:solidFill>
                <a:schemeClr val="lt1"/>
              </a:solidFill>
            </a:endParaRPr>
          </a:p>
        </p:txBody>
      </p:sp>
      <p:sp>
        <p:nvSpPr>
          <p:cNvPr id="119" name="Google Shape;119;p1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1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Accomplishments</a:t>
            </a:r>
            <a:r>
              <a:rPr lang="en"/>
              <a:t> &amp; Challenges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p:nvPr/>
        </p:nvSpPr>
        <p:spPr>
          <a:xfrm>
            <a:off x="1483424" y="299378"/>
            <a:ext cx="3350700" cy="3350700"/>
          </a:xfrm>
          <a:prstGeom prst="ellipse">
            <a:avLst/>
          </a:prstGeom>
          <a:solidFill>
            <a:srgbClr val="90E6E2"/>
          </a:solidFill>
          <a:ln cap="flat" cmpd="sng" w="38100">
            <a:solidFill>
              <a:srgbClr val="39C0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1989075" y="815750"/>
            <a:ext cx="2339400" cy="24321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t/>
            </a:r>
            <a:endParaRPr b="1" sz="600">
              <a:solidFill>
                <a:schemeClr val="dk1"/>
              </a:solidFill>
              <a:latin typeface="Quicksand"/>
              <a:ea typeface="Quicksand"/>
              <a:cs typeface="Quicksand"/>
              <a:sym typeface="Quicksand"/>
            </a:endParaRPr>
          </a:p>
          <a:p>
            <a:pPr indent="0" lvl="0" marL="0" rtl="0" algn="ctr">
              <a:spcBef>
                <a:spcPts val="600"/>
              </a:spcBef>
              <a:spcAft>
                <a:spcPts val="0"/>
              </a:spcAft>
              <a:buNone/>
            </a:pPr>
            <a:r>
              <a:rPr b="1" lang="en" sz="1200">
                <a:solidFill>
                  <a:schemeClr val="dk1"/>
                </a:solidFill>
                <a:latin typeface="Quicksand"/>
                <a:ea typeface="Quicksand"/>
                <a:cs typeface="Quicksand"/>
                <a:sym typeface="Quicksand"/>
              </a:rPr>
              <a:t>We enjoyed creating a </a:t>
            </a:r>
            <a:r>
              <a:rPr b="1" lang="en" sz="1200" u="sng">
                <a:solidFill>
                  <a:schemeClr val="dk1"/>
                </a:solidFill>
                <a:latin typeface="Quicksand"/>
                <a:ea typeface="Quicksand"/>
                <a:cs typeface="Quicksand"/>
                <a:sym typeface="Quicksand"/>
              </a:rPr>
              <a:t>final product</a:t>
            </a:r>
            <a:r>
              <a:rPr b="1" lang="en" sz="1200">
                <a:solidFill>
                  <a:schemeClr val="dk1"/>
                </a:solidFill>
                <a:latin typeface="Quicksand"/>
                <a:ea typeface="Quicksand"/>
                <a:cs typeface="Quicksand"/>
                <a:sym typeface="Quicksand"/>
              </a:rPr>
              <a:t> that were proud of.</a:t>
            </a:r>
            <a:endParaRPr b="1" sz="1200">
              <a:solidFill>
                <a:schemeClr val="dk1"/>
              </a:solidFill>
              <a:latin typeface="Quicksand"/>
              <a:ea typeface="Quicksand"/>
              <a:cs typeface="Quicksand"/>
              <a:sym typeface="Quicksand"/>
            </a:endParaRPr>
          </a:p>
          <a:p>
            <a:pPr indent="0" lvl="0" marL="0" rtl="0" algn="ctr">
              <a:spcBef>
                <a:spcPts val="600"/>
              </a:spcBef>
              <a:spcAft>
                <a:spcPts val="0"/>
              </a:spcAft>
              <a:buNone/>
            </a:pPr>
            <a:r>
              <a:rPr b="1" lang="en" sz="1200">
                <a:solidFill>
                  <a:schemeClr val="dk1"/>
                </a:solidFill>
                <a:latin typeface="Quicksand"/>
                <a:ea typeface="Quicksand"/>
                <a:cs typeface="Quicksand"/>
                <a:sym typeface="Quicksand"/>
              </a:rPr>
              <a:t>We enjoyed learning and familiarizing ourselves with </a:t>
            </a:r>
            <a:r>
              <a:rPr b="1" lang="en" sz="1200" u="sng">
                <a:solidFill>
                  <a:schemeClr val="dk1"/>
                </a:solidFill>
                <a:latin typeface="Quicksand"/>
                <a:ea typeface="Quicksand"/>
                <a:cs typeface="Quicksand"/>
                <a:sym typeface="Quicksand"/>
              </a:rPr>
              <a:t>new technologies</a:t>
            </a:r>
            <a:r>
              <a:rPr b="1" lang="en" sz="1200">
                <a:solidFill>
                  <a:schemeClr val="dk1"/>
                </a:solidFill>
                <a:latin typeface="Quicksand"/>
                <a:ea typeface="Quicksand"/>
                <a:cs typeface="Quicksand"/>
                <a:sym typeface="Quicksand"/>
              </a:rPr>
              <a:t>.</a:t>
            </a:r>
            <a:endParaRPr b="1" sz="1200">
              <a:solidFill>
                <a:schemeClr val="dk1"/>
              </a:solidFill>
              <a:latin typeface="Quicksand"/>
              <a:ea typeface="Quicksand"/>
              <a:cs typeface="Quicksand"/>
              <a:sym typeface="Quicksand"/>
            </a:endParaRPr>
          </a:p>
          <a:p>
            <a:pPr indent="0" lvl="0" marL="0" rtl="0" algn="ctr">
              <a:spcBef>
                <a:spcPts val="600"/>
              </a:spcBef>
              <a:spcAft>
                <a:spcPts val="0"/>
              </a:spcAft>
              <a:buNone/>
            </a:pPr>
            <a:r>
              <a:rPr b="1" lang="en" sz="1200">
                <a:solidFill>
                  <a:schemeClr val="dk1"/>
                </a:solidFill>
                <a:latin typeface="Quicksand"/>
                <a:ea typeface="Quicksand"/>
                <a:cs typeface="Quicksand"/>
                <a:sym typeface="Quicksand"/>
              </a:rPr>
              <a:t>It was fun learning how to </a:t>
            </a:r>
            <a:r>
              <a:rPr b="1" lang="en" sz="1200" u="sng">
                <a:solidFill>
                  <a:schemeClr val="dk1"/>
                </a:solidFill>
                <a:latin typeface="Quicksand"/>
                <a:ea typeface="Quicksand"/>
                <a:cs typeface="Quicksand"/>
                <a:sym typeface="Quicksand"/>
              </a:rPr>
              <a:t>work in a group</a:t>
            </a:r>
            <a:r>
              <a:rPr b="1" lang="en" sz="1200">
                <a:solidFill>
                  <a:schemeClr val="dk1"/>
                </a:solidFill>
                <a:latin typeface="Quicksand"/>
                <a:ea typeface="Quicksand"/>
                <a:cs typeface="Quicksand"/>
                <a:sym typeface="Quicksand"/>
              </a:rPr>
              <a:t>.</a:t>
            </a:r>
            <a:endParaRPr sz="1200"/>
          </a:p>
          <a:p>
            <a:pPr indent="0" lvl="0" marL="0" rtl="0" algn="ctr">
              <a:spcBef>
                <a:spcPts val="600"/>
              </a:spcBef>
              <a:spcAft>
                <a:spcPts val="0"/>
              </a:spcAft>
              <a:buNone/>
            </a:pPr>
            <a:r>
              <a:rPr b="1" lang="en" sz="1200">
                <a:solidFill>
                  <a:schemeClr val="dk1"/>
                </a:solidFill>
                <a:latin typeface="Quicksand"/>
                <a:ea typeface="Quicksand"/>
                <a:cs typeface="Quicksand"/>
                <a:sym typeface="Quicksand"/>
              </a:rPr>
              <a:t>Gave us great </a:t>
            </a:r>
            <a:r>
              <a:rPr b="1" lang="en" sz="1200" u="sng">
                <a:solidFill>
                  <a:schemeClr val="dk1"/>
                </a:solidFill>
                <a:latin typeface="Quicksand"/>
                <a:ea typeface="Quicksand"/>
                <a:cs typeface="Quicksand"/>
                <a:sym typeface="Quicksand"/>
              </a:rPr>
              <a:t>experience</a:t>
            </a:r>
            <a:r>
              <a:rPr b="1" lang="en" sz="1200">
                <a:solidFill>
                  <a:schemeClr val="dk1"/>
                </a:solidFill>
                <a:latin typeface="Quicksand"/>
                <a:ea typeface="Quicksand"/>
                <a:cs typeface="Quicksand"/>
                <a:sym typeface="Quicksand"/>
              </a:rPr>
              <a:t> for future projects/ career.</a:t>
            </a:r>
            <a:endParaRPr sz="1200">
              <a:latin typeface="Quicksand"/>
              <a:ea typeface="Quicksand"/>
              <a:cs typeface="Quicksand"/>
              <a:sym typeface="Quicksand"/>
            </a:endParaRPr>
          </a:p>
          <a:p>
            <a:pPr indent="0" lvl="0" marL="0" rtl="0" algn="ctr">
              <a:spcBef>
                <a:spcPts val="0"/>
              </a:spcBef>
              <a:spcAft>
                <a:spcPts val="0"/>
              </a:spcAft>
              <a:buNone/>
            </a:pPr>
            <a:r>
              <a:t/>
            </a:r>
            <a:endParaRPr b="1" sz="1200">
              <a:solidFill>
                <a:schemeClr val="dk1"/>
              </a:solidFill>
              <a:latin typeface="Quicksand"/>
              <a:ea typeface="Quicksand"/>
              <a:cs typeface="Quicksand"/>
              <a:sym typeface="Quicksand"/>
            </a:endParaRPr>
          </a:p>
        </p:txBody>
      </p:sp>
      <p:sp>
        <p:nvSpPr>
          <p:cNvPr id="127" name="Google Shape;127;p20"/>
          <p:cNvSpPr/>
          <p:nvPr/>
        </p:nvSpPr>
        <p:spPr>
          <a:xfrm>
            <a:off x="4309886" y="1493405"/>
            <a:ext cx="3350700" cy="3350700"/>
          </a:xfrm>
          <a:prstGeom prst="ellipse">
            <a:avLst/>
          </a:prstGeom>
          <a:solidFill>
            <a:srgbClr val="F35B69"/>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4815525" y="1985988"/>
            <a:ext cx="2339400" cy="20523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1200">
                <a:solidFill>
                  <a:schemeClr val="dk1"/>
                </a:solidFill>
                <a:latin typeface="Quicksand"/>
                <a:ea typeface="Quicksand"/>
                <a:cs typeface="Quicksand"/>
                <a:sym typeface="Quicksand"/>
              </a:rPr>
              <a:t>    Daily Scrum meetings after an </a:t>
            </a:r>
            <a:r>
              <a:rPr b="1" lang="en" sz="1200" u="sng">
                <a:solidFill>
                  <a:schemeClr val="dk1"/>
                </a:solidFill>
                <a:latin typeface="Quicksand"/>
                <a:ea typeface="Quicksand"/>
                <a:cs typeface="Quicksand"/>
                <a:sym typeface="Quicksand"/>
              </a:rPr>
              <a:t>early morning</a:t>
            </a:r>
            <a:r>
              <a:rPr b="1" lang="en" sz="1200">
                <a:solidFill>
                  <a:schemeClr val="dk1"/>
                </a:solidFill>
                <a:latin typeface="Quicksand"/>
                <a:ea typeface="Quicksand"/>
                <a:cs typeface="Quicksand"/>
                <a:sym typeface="Quicksand"/>
              </a:rPr>
              <a:t> class were hard to attend.</a:t>
            </a:r>
            <a:endParaRPr b="1" sz="1200">
              <a:solidFill>
                <a:schemeClr val="dk1"/>
              </a:solidFill>
              <a:latin typeface="Quicksand"/>
              <a:ea typeface="Quicksand"/>
              <a:cs typeface="Quicksand"/>
              <a:sym typeface="Quicksand"/>
            </a:endParaRPr>
          </a:p>
          <a:p>
            <a:pPr indent="0" lvl="0" marL="0" rtl="0" algn="ctr">
              <a:spcBef>
                <a:spcPts val="600"/>
              </a:spcBef>
              <a:spcAft>
                <a:spcPts val="0"/>
              </a:spcAft>
              <a:buNone/>
            </a:pPr>
            <a:r>
              <a:rPr b="1" lang="en" sz="1200">
                <a:solidFill>
                  <a:schemeClr val="dk1"/>
                </a:solidFill>
                <a:latin typeface="Quicksand"/>
                <a:ea typeface="Quicksand"/>
                <a:cs typeface="Quicksand"/>
                <a:sym typeface="Quicksand"/>
              </a:rPr>
              <a:t>It was also hard learning how to </a:t>
            </a:r>
            <a:r>
              <a:rPr b="1" lang="en" sz="1200" u="sng">
                <a:solidFill>
                  <a:schemeClr val="dk1"/>
                </a:solidFill>
                <a:latin typeface="Quicksand"/>
                <a:ea typeface="Quicksand"/>
                <a:cs typeface="Quicksand"/>
                <a:sym typeface="Quicksand"/>
              </a:rPr>
              <a:t>work in a group</a:t>
            </a:r>
            <a:r>
              <a:rPr b="1" lang="en" sz="1200">
                <a:solidFill>
                  <a:schemeClr val="dk1"/>
                </a:solidFill>
                <a:latin typeface="Quicksand"/>
                <a:ea typeface="Quicksand"/>
                <a:cs typeface="Quicksand"/>
                <a:sym typeface="Quicksand"/>
              </a:rPr>
              <a:t>.</a:t>
            </a:r>
            <a:endParaRPr b="1" sz="1200">
              <a:solidFill>
                <a:schemeClr val="dk1"/>
              </a:solidFill>
              <a:latin typeface="Quicksand"/>
              <a:ea typeface="Quicksand"/>
              <a:cs typeface="Quicksand"/>
              <a:sym typeface="Quicksand"/>
            </a:endParaRPr>
          </a:p>
          <a:p>
            <a:pPr indent="0" lvl="0" marL="0" rtl="0" algn="ctr">
              <a:spcBef>
                <a:spcPts val="1000"/>
              </a:spcBef>
              <a:spcAft>
                <a:spcPts val="0"/>
              </a:spcAft>
              <a:buNone/>
            </a:pPr>
            <a:r>
              <a:rPr lang="en" sz="1200"/>
              <a:t> </a:t>
            </a:r>
            <a:r>
              <a:rPr b="1" lang="en" sz="1200">
                <a:solidFill>
                  <a:schemeClr val="dk1"/>
                </a:solidFill>
                <a:latin typeface="Quicksand"/>
                <a:ea typeface="Quicksand"/>
                <a:cs typeface="Quicksand"/>
                <a:sym typeface="Quicksand"/>
              </a:rPr>
              <a:t>Coordinating everyone’s </a:t>
            </a:r>
            <a:r>
              <a:rPr b="1" lang="en" sz="1200" u="sng">
                <a:solidFill>
                  <a:schemeClr val="dk1"/>
                </a:solidFill>
                <a:latin typeface="Quicksand"/>
                <a:ea typeface="Quicksand"/>
                <a:cs typeface="Quicksand"/>
                <a:sym typeface="Quicksand"/>
              </a:rPr>
              <a:t>schedules and availability</a:t>
            </a:r>
            <a:r>
              <a:rPr b="1" lang="en" sz="1200">
                <a:solidFill>
                  <a:schemeClr val="dk1"/>
                </a:solidFill>
                <a:latin typeface="Quicksand"/>
                <a:ea typeface="Quicksand"/>
                <a:cs typeface="Quicksand"/>
                <a:sym typeface="Quicksand"/>
              </a:rPr>
              <a:t>  was difficult.</a:t>
            </a:r>
            <a:endParaRPr sz="1200"/>
          </a:p>
          <a:p>
            <a:pPr indent="0" lvl="0" marL="0" rtl="0" algn="ctr">
              <a:spcBef>
                <a:spcPts val="0"/>
              </a:spcBef>
              <a:spcAft>
                <a:spcPts val="0"/>
              </a:spcAft>
              <a:buNone/>
            </a:pPr>
            <a:r>
              <a:t/>
            </a:r>
            <a:endParaRPr b="1" sz="1200">
              <a:solidFill>
                <a:schemeClr val="dk1"/>
              </a:solidFill>
              <a:latin typeface="Quicksand"/>
              <a:ea typeface="Quicksand"/>
              <a:cs typeface="Quicksand"/>
              <a:sym typeface="Quicksand"/>
            </a:endParaRPr>
          </a:p>
        </p:txBody>
      </p:sp>
      <p:grpSp>
        <p:nvGrpSpPr>
          <p:cNvPr id="129" name="Google Shape;129;p20"/>
          <p:cNvGrpSpPr/>
          <p:nvPr/>
        </p:nvGrpSpPr>
        <p:grpSpPr>
          <a:xfrm>
            <a:off x="2008197" y="1540903"/>
            <a:ext cx="161656" cy="161656"/>
            <a:chOff x="1278900" y="2333250"/>
            <a:chExt cx="381175" cy="381175"/>
          </a:xfrm>
        </p:grpSpPr>
        <p:sp>
          <p:nvSpPr>
            <p:cNvPr id="130" name="Google Shape;130;p2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1" name="Google Shape;131;p2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2" name="Google Shape;132;p2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 name="Google Shape;133;p2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34" name="Google Shape;134;p20"/>
          <p:cNvGrpSpPr/>
          <p:nvPr/>
        </p:nvGrpSpPr>
        <p:grpSpPr>
          <a:xfrm>
            <a:off x="1913581" y="1089773"/>
            <a:ext cx="161656" cy="161656"/>
            <a:chOff x="1278900" y="2333250"/>
            <a:chExt cx="381175" cy="381175"/>
          </a:xfrm>
        </p:grpSpPr>
        <p:sp>
          <p:nvSpPr>
            <p:cNvPr id="135" name="Google Shape;135;p2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6" name="Google Shape;136;p2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7" name="Google Shape;137;p2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8" name="Google Shape;138;p2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39" name="Google Shape;139;p20"/>
          <p:cNvGrpSpPr/>
          <p:nvPr/>
        </p:nvGrpSpPr>
        <p:grpSpPr>
          <a:xfrm>
            <a:off x="1969942" y="2156879"/>
            <a:ext cx="161656" cy="161656"/>
            <a:chOff x="1278900" y="2333250"/>
            <a:chExt cx="381175" cy="381175"/>
          </a:xfrm>
        </p:grpSpPr>
        <p:sp>
          <p:nvSpPr>
            <p:cNvPr id="140" name="Google Shape;140;p2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1" name="Google Shape;141;p2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2" name="Google Shape;142;p2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3" name="Google Shape;143;p2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44" name="Google Shape;144;p20"/>
          <p:cNvGrpSpPr/>
          <p:nvPr/>
        </p:nvGrpSpPr>
        <p:grpSpPr>
          <a:xfrm>
            <a:off x="4847193" y="2719518"/>
            <a:ext cx="161667" cy="161618"/>
            <a:chOff x="1951075" y="2333250"/>
            <a:chExt cx="381200" cy="381175"/>
          </a:xfrm>
        </p:grpSpPr>
        <p:sp>
          <p:nvSpPr>
            <p:cNvPr id="145" name="Google Shape;145;p2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0"/>
          <p:cNvGrpSpPr/>
          <p:nvPr/>
        </p:nvGrpSpPr>
        <p:grpSpPr>
          <a:xfrm>
            <a:off x="5037542" y="2079641"/>
            <a:ext cx="161667" cy="161618"/>
            <a:chOff x="1951075" y="2333250"/>
            <a:chExt cx="381200" cy="381175"/>
          </a:xfrm>
        </p:grpSpPr>
        <p:sp>
          <p:nvSpPr>
            <p:cNvPr id="150" name="Google Shape;150;p2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0"/>
          <p:cNvGrpSpPr/>
          <p:nvPr/>
        </p:nvGrpSpPr>
        <p:grpSpPr>
          <a:xfrm>
            <a:off x="4875878" y="3203775"/>
            <a:ext cx="161667" cy="161618"/>
            <a:chOff x="1951075" y="2333250"/>
            <a:chExt cx="381200" cy="381175"/>
          </a:xfrm>
        </p:grpSpPr>
        <p:sp>
          <p:nvSpPr>
            <p:cNvPr id="155" name="Google Shape;155;p20"/>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9" name="Google Shape;159;p20"/>
          <p:cNvPicPr preferRelativeResize="0"/>
          <p:nvPr/>
        </p:nvPicPr>
        <p:blipFill>
          <a:blip r:embed="rId3">
            <a:alphaModFix/>
          </a:blip>
          <a:stretch>
            <a:fillRect/>
          </a:stretch>
        </p:blipFill>
        <p:spPr>
          <a:xfrm>
            <a:off x="5199215" y="1891633"/>
            <a:ext cx="209917" cy="209949"/>
          </a:xfrm>
          <a:prstGeom prst="rect">
            <a:avLst/>
          </a:prstGeom>
          <a:noFill/>
          <a:ln>
            <a:noFill/>
          </a:ln>
        </p:spPr>
      </p:pic>
      <p:grpSp>
        <p:nvGrpSpPr>
          <p:cNvPr id="160" name="Google Shape;160;p20"/>
          <p:cNvGrpSpPr/>
          <p:nvPr/>
        </p:nvGrpSpPr>
        <p:grpSpPr>
          <a:xfrm>
            <a:off x="1856117" y="2596629"/>
            <a:ext cx="161656" cy="161656"/>
            <a:chOff x="1278900" y="2333250"/>
            <a:chExt cx="381175" cy="381175"/>
          </a:xfrm>
        </p:grpSpPr>
        <p:sp>
          <p:nvSpPr>
            <p:cNvPr id="161" name="Google Shape;161;p20"/>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2" name="Google Shape;162;p20"/>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 name="Google Shape;163;p20"/>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4" name="Google Shape;164;p20"/>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65" name="Google Shape;165;p20"/>
          <p:cNvSpPr txBox="1"/>
          <p:nvPr/>
        </p:nvSpPr>
        <p:spPr>
          <a:xfrm rot="-2700000">
            <a:off x="983896" y="450586"/>
            <a:ext cx="1855307" cy="40008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9C0BA"/>
                </a:solidFill>
                <a:latin typeface="Quicksand"/>
                <a:ea typeface="Quicksand"/>
                <a:cs typeface="Quicksand"/>
                <a:sym typeface="Quicksand"/>
              </a:rPr>
              <a:t>ENJOYED</a:t>
            </a:r>
            <a:endParaRPr>
              <a:solidFill>
                <a:srgbClr val="39C0BA"/>
              </a:solidFill>
              <a:latin typeface="Quicksand"/>
              <a:ea typeface="Quicksand"/>
              <a:cs typeface="Quicksand"/>
              <a:sym typeface="Quicksand"/>
            </a:endParaRPr>
          </a:p>
        </p:txBody>
      </p:sp>
      <p:sp>
        <p:nvSpPr>
          <p:cNvPr id="166" name="Google Shape;166;p20"/>
          <p:cNvSpPr txBox="1"/>
          <p:nvPr/>
        </p:nvSpPr>
        <p:spPr>
          <a:xfrm rot="2700000">
            <a:off x="6339921" y="1679206"/>
            <a:ext cx="1855307" cy="40008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35B69"/>
                </a:solidFill>
                <a:latin typeface="Quicksand"/>
                <a:ea typeface="Quicksand"/>
                <a:cs typeface="Quicksand"/>
                <a:sym typeface="Quicksand"/>
              </a:rPr>
              <a:t>DIDN’T ENJOY</a:t>
            </a:r>
            <a:endParaRPr>
              <a:solidFill>
                <a:srgbClr val="F35B69"/>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idx="1" type="body"/>
          </p:nvPr>
        </p:nvSpPr>
        <p:spPr>
          <a:xfrm>
            <a:off x="4799100" y="1257800"/>
            <a:ext cx="4110000" cy="36147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None/>
            </a:pPr>
            <a:r>
              <a:rPr lang="en" sz="1800" u="sng"/>
              <a:t>What Didn’t Work</a:t>
            </a:r>
            <a:endParaRPr sz="1800" u="sng"/>
          </a:p>
          <a:p>
            <a:pPr indent="-342900" lvl="0" marL="457200" rtl="0" algn="l">
              <a:lnSpc>
                <a:spcPct val="150000"/>
              </a:lnSpc>
              <a:spcBef>
                <a:spcPts val="0"/>
              </a:spcBef>
              <a:spcAft>
                <a:spcPts val="0"/>
              </a:spcAft>
              <a:buSzPts val="1800"/>
              <a:buChar char="✘"/>
            </a:pPr>
            <a:r>
              <a:rPr lang="en" sz="1800"/>
              <a:t>Ghosting your Team</a:t>
            </a:r>
            <a:endParaRPr sz="1800"/>
          </a:p>
          <a:p>
            <a:pPr indent="-342900" lvl="0" marL="457200" rtl="0" algn="l">
              <a:lnSpc>
                <a:spcPct val="150000"/>
              </a:lnSpc>
              <a:spcBef>
                <a:spcPts val="0"/>
              </a:spcBef>
              <a:spcAft>
                <a:spcPts val="0"/>
              </a:spcAft>
              <a:buSzPts val="1800"/>
              <a:buChar char="✘"/>
            </a:pPr>
            <a:r>
              <a:rPr lang="en" sz="1800"/>
              <a:t>Keeping roadblocks to yourself</a:t>
            </a:r>
            <a:endParaRPr sz="1800"/>
          </a:p>
          <a:p>
            <a:pPr indent="-342900" lvl="0" marL="457200" rtl="0" algn="l">
              <a:lnSpc>
                <a:spcPct val="150000"/>
              </a:lnSpc>
              <a:spcBef>
                <a:spcPts val="0"/>
              </a:spcBef>
              <a:spcAft>
                <a:spcPts val="0"/>
              </a:spcAft>
              <a:buSzPts val="1800"/>
              <a:buChar char="✘"/>
            </a:pPr>
            <a:r>
              <a:rPr lang="en" sz="1800"/>
              <a:t>Not planning when to meet</a:t>
            </a:r>
            <a:endParaRPr sz="1800"/>
          </a:p>
          <a:p>
            <a:pPr indent="-342900" lvl="0" marL="457200" rtl="0" algn="l">
              <a:lnSpc>
                <a:spcPct val="150000"/>
              </a:lnSpc>
              <a:spcBef>
                <a:spcPts val="0"/>
              </a:spcBef>
              <a:spcAft>
                <a:spcPts val="0"/>
              </a:spcAft>
              <a:buSzPts val="1800"/>
              <a:buChar char="✘"/>
            </a:pPr>
            <a:r>
              <a:rPr lang="en" sz="1800"/>
              <a:t>Picking random goals each Sprint</a:t>
            </a:r>
            <a:endParaRPr sz="1800"/>
          </a:p>
          <a:p>
            <a:pPr indent="0" lvl="0" marL="0" rtl="0" algn="l">
              <a:lnSpc>
                <a:spcPct val="150000"/>
              </a:lnSpc>
              <a:spcBef>
                <a:spcPts val="600"/>
              </a:spcBef>
              <a:spcAft>
                <a:spcPts val="0"/>
              </a:spcAft>
              <a:buNone/>
            </a:pPr>
            <a:r>
              <a:t/>
            </a:r>
            <a:endParaRPr sz="1800"/>
          </a:p>
        </p:txBody>
      </p:sp>
      <p:sp>
        <p:nvSpPr>
          <p:cNvPr id="172" name="Google Shape;172;p21"/>
          <p:cNvSpPr txBox="1"/>
          <p:nvPr>
            <p:ph type="title"/>
          </p:nvPr>
        </p:nvSpPr>
        <p:spPr>
          <a:xfrm>
            <a:off x="1015750" y="456725"/>
            <a:ext cx="6858000" cy="4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t>Lesson</a:t>
            </a:r>
            <a:r>
              <a:rPr lang="en"/>
              <a:t> we learned</a:t>
            </a:r>
            <a:endParaRPr/>
          </a:p>
        </p:txBody>
      </p:sp>
      <p:sp>
        <p:nvSpPr>
          <p:cNvPr id="173" name="Google Shape;173;p21"/>
          <p:cNvSpPr txBox="1"/>
          <p:nvPr>
            <p:ph idx="1" type="body"/>
          </p:nvPr>
        </p:nvSpPr>
        <p:spPr>
          <a:xfrm>
            <a:off x="861000" y="1257800"/>
            <a:ext cx="4065300" cy="36147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None/>
            </a:pPr>
            <a:r>
              <a:rPr lang="en" sz="1800" u="sng"/>
              <a:t>What Worked</a:t>
            </a:r>
            <a:endParaRPr sz="1800" u="sng"/>
          </a:p>
          <a:p>
            <a:pPr indent="-342900" lvl="0" marL="457200" rtl="0" algn="l">
              <a:lnSpc>
                <a:spcPct val="150000"/>
              </a:lnSpc>
              <a:spcBef>
                <a:spcPts val="0"/>
              </a:spcBef>
              <a:spcAft>
                <a:spcPts val="0"/>
              </a:spcAft>
              <a:buSzPts val="1800"/>
              <a:buChar char="✔"/>
            </a:pPr>
            <a:r>
              <a:rPr lang="en" sz="1800"/>
              <a:t>T</a:t>
            </a:r>
            <a:r>
              <a:rPr lang="en" sz="1800"/>
              <a:t>ransparency</a:t>
            </a:r>
            <a:r>
              <a:rPr lang="en" sz="1800"/>
              <a:t> when communicating </a:t>
            </a:r>
            <a:endParaRPr sz="1800"/>
          </a:p>
          <a:p>
            <a:pPr indent="-342900" lvl="0" marL="457200" rtl="0" algn="l">
              <a:lnSpc>
                <a:spcPct val="150000"/>
              </a:lnSpc>
              <a:spcBef>
                <a:spcPts val="0"/>
              </a:spcBef>
              <a:spcAft>
                <a:spcPts val="0"/>
              </a:spcAft>
              <a:buSzPts val="1800"/>
              <a:buChar char="✔"/>
            </a:pPr>
            <a:r>
              <a:rPr lang="en" sz="1800"/>
              <a:t>Communicate </a:t>
            </a:r>
            <a:r>
              <a:rPr lang="en" sz="1800"/>
              <a:t>about </a:t>
            </a:r>
            <a:r>
              <a:rPr lang="en" sz="1800"/>
              <a:t>roadblocks</a:t>
            </a:r>
            <a:endParaRPr sz="1800"/>
          </a:p>
          <a:p>
            <a:pPr indent="-342900" lvl="0" marL="457200" rtl="0" algn="l">
              <a:lnSpc>
                <a:spcPct val="150000"/>
              </a:lnSpc>
              <a:spcBef>
                <a:spcPts val="0"/>
              </a:spcBef>
              <a:spcAft>
                <a:spcPts val="0"/>
              </a:spcAft>
              <a:buSzPts val="1800"/>
              <a:buChar char="✔"/>
            </a:pPr>
            <a:r>
              <a:rPr lang="en" sz="1800"/>
              <a:t>Scheduling when to meet</a:t>
            </a:r>
            <a:endParaRPr sz="1800"/>
          </a:p>
          <a:p>
            <a:pPr indent="-342900" lvl="0" marL="457200" rtl="0" algn="l">
              <a:lnSpc>
                <a:spcPct val="150000"/>
              </a:lnSpc>
              <a:spcBef>
                <a:spcPts val="0"/>
              </a:spcBef>
              <a:spcAft>
                <a:spcPts val="0"/>
              </a:spcAft>
              <a:buSzPts val="1800"/>
              <a:buChar char="✔"/>
            </a:pPr>
            <a:r>
              <a:rPr lang="en" sz="1800"/>
              <a:t>Planning out goals each Sprint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idx="1" type="body"/>
          </p:nvPr>
        </p:nvSpPr>
        <p:spPr>
          <a:xfrm>
            <a:off x="1547900" y="3175950"/>
            <a:ext cx="6765000" cy="75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And now for a live demo of </a:t>
            </a:r>
            <a:r>
              <a:rPr lang="en">
                <a:solidFill>
                  <a:srgbClr val="39C0BA"/>
                </a:solidFill>
              </a:rPr>
              <a:t>Neurula</a:t>
            </a:r>
            <a:endParaRPr>
              <a:solidFill>
                <a:srgbClr val="39C0BA"/>
              </a:solidFill>
            </a:endParaRPr>
          </a:p>
        </p:txBody>
      </p:sp>
      <p:pic>
        <p:nvPicPr>
          <p:cNvPr id="179" name="Google Shape;179;p22"/>
          <p:cNvPicPr preferRelativeResize="0"/>
          <p:nvPr/>
        </p:nvPicPr>
        <p:blipFill rotWithShape="1">
          <a:blip r:embed="rId3">
            <a:alphaModFix/>
          </a:blip>
          <a:srcRect b="11420" l="32260" r="44898" t="12948"/>
          <a:stretch/>
        </p:blipFill>
        <p:spPr>
          <a:xfrm>
            <a:off x="4010476" y="563779"/>
            <a:ext cx="1839826" cy="2549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