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2" r:id="rId1"/>
  </p:sldMasterIdLst>
  <p:notesMasterIdLst>
    <p:notesMasterId r:id="rId54"/>
  </p:notesMasterIdLst>
  <p:handoutMasterIdLst>
    <p:handoutMasterId r:id="rId5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303" r:id="rId22"/>
    <p:sldId id="304" r:id="rId23"/>
    <p:sldId id="305" r:id="rId24"/>
    <p:sldId id="307" r:id="rId25"/>
    <p:sldId id="308" r:id="rId26"/>
    <p:sldId id="309" r:id="rId27"/>
    <p:sldId id="310"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ACF4677E-8BD2-47ae-8A1F-98590045965D">
      <hp:hncThemeShow xmlns:hp="http://schemas.haansoft.com/office/presentation/8.0" xmlns:dsp="http://schemas.microsoft.com/office/drawing/2008/diagram" xmlns:dgm="http://schemas.openxmlformats.org/drawingml/2006/diagram" xmlns:c="http://schemas.openxmlformats.org/drawingml/2006/chart" xmlns=""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0" d="100"/>
          <a:sy n="40" d="100"/>
        </p:scale>
        <p:origin x="-64" y="-408"/>
      </p:cViewPr>
      <p:guideLst>
        <p:guide orient="horz" pos="2136"/>
        <p:guide pos="3840"/>
      </p:guideLst>
    </p:cSldViewPr>
  </p:slideViewPr>
  <p:notesTextViewPr>
    <p:cViewPr>
      <p:scale>
        <a:sx n="100" d="100"/>
        <a:sy n="100" d="100"/>
      </p:scale>
      <p:origin x="0" y="0"/>
    </p:cViewPr>
  </p:notesTextViewPr>
  <p:sorterViewPr>
    <p:cViewPr>
      <p:scale>
        <a:sx n="100" d="100"/>
        <a:sy n="100" d="100"/>
      </p:scale>
      <p:origin x="0" y="-3984"/>
    </p:cViewPr>
  </p:sorterViewPr>
  <p:notesViewPr>
    <p:cSldViewPr snapToGrid="0" showGuides="1">
      <p:cViewPr varScale="1">
        <p:scale>
          <a:sx n="51" d="100"/>
          <a:sy n="51" d="100"/>
        </p:scale>
        <p:origin x="2624"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vert="horz" wrap="none" lIns="0" tIns="0" rIns="0" bIns="0" anchor="ctr" anchorCtr="1"/>
        <a:lstStyle/>
        <a:p>
          <a:pPr algn="l">
            <a:defRPr sz="1800" b="0" i="0" u="none">
              <a:solidFill>
                <a:schemeClr val="tx1">
                  <a:lumMod val="65000"/>
                  <a:lumOff val="35000"/>
                </a:schemeClr>
              </a:solidFill>
              <a:latin typeface="+mn-lt"/>
              <a:ea typeface="+mn-ea"/>
              <a:cs typeface="+mn-ea"/>
              <a:sym typeface="+mn-ea"/>
            </a:defRPr>
          </a:pPr>
          <a:endParaRPr lang="ko-KR"/>
        </a:p>
      </c:txPr>
    </c:title>
    <c:autoTitleDeleted val="0"/>
    <c:plotArea>
      <c:layout/>
      <c:barChart>
        <c:barDir val="col"/>
        <c:grouping val="clustered"/>
        <c:varyColors val="0"/>
        <c:ser>
          <c:idx val="0"/>
          <c:order val="0"/>
          <c:tx>
            <c:strRef>
              <c:f>Sheet1!$B$1</c:f>
              <c:strCache>
                <c:ptCount val="1"/>
                <c:pt idx="0">
                  <c:v>계열 1</c:v>
                </c:pt>
              </c:strCache>
            </c:strRef>
          </c:tx>
          <c:spPr>
            <a:solidFill>
              <a:schemeClr val="accent1"/>
            </a:solidFill>
            <a:ln w="9525">
              <a:noFill/>
            </a:ln>
            <a:effectLst/>
          </c:spPr>
          <c:invertIfNegative val="0"/>
          <c:cat>
            <c:strRef>
              <c:f>Sheet1!$A$2:$A$5</c:f>
              <c:strCache>
                <c:ptCount val="4"/>
                <c:pt idx="0">
                  <c:v>항목 1</c:v>
                </c:pt>
                <c:pt idx="1">
                  <c:v>항목 2</c:v>
                </c:pt>
                <c:pt idx="2">
                  <c:v>항목 3</c:v>
                </c:pt>
                <c:pt idx="3">
                  <c:v>항목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계열 2</c:v>
                </c:pt>
              </c:strCache>
            </c:strRef>
          </c:tx>
          <c:spPr>
            <a:solidFill>
              <a:schemeClr val="accent2"/>
            </a:solidFill>
            <a:ln w="9525">
              <a:noFill/>
            </a:ln>
            <a:effectLst/>
          </c:spPr>
          <c:invertIfNegative val="0"/>
          <c:cat>
            <c:strRef>
              <c:f>Sheet1!$A$2:$A$5</c:f>
              <c:strCache>
                <c:ptCount val="4"/>
                <c:pt idx="0">
                  <c:v>항목 1</c:v>
                </c:pt>
                <c:pt idx="1">
                  <c:v>항목 2</c:v>
                </c:pt>
                <c:pt idx="2">
                  <c:v>항목 3</c:v>
                </c:pt>
                <c:pt idx="3">
                  <c:v>항목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계열 3</c:v>
                </c:pt>
              </c:strCache>
            </c:strRef>
          </c:tx>
          <c:spPr>
            <a:solidFill>
              <a:schemeClr val="accent3"/>
            </a:solidFill>
            <a:ln w="9525">
              <a:noFill/>
            </a:ln>
            <a:effectLst/>
          </c:spPr>
          <c:invertIfNegative val="0"/>
          <c:cat>
            <c:strRef>
              <c:f>Sheet1!$A$2:$A$5</c:f>
              <c:strCache>
                <c:ptCount val="4"/>
                <c:pt idx="0">
                  <c:v>항목 1</c:v>
                </c:pt>
                <c:pt idx="1">
                  <c:v>항목 2</c:v>
                </c:pt>
                <c:pt idx="2">
                  <c:v>항목 3</c:v>
                </c:pt>
                <c:pt idx="3">
                  <c:v>항목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200083712"/>
        <c:axId val="200253440"/>
      </c:barChart>
      <c:catAx>
        <c:axId val="200083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wrap="none" lIns="0" tIns="0" rIns="0" bIns="0" anchor="ctr" anchorCtr="1"/>
          <a:lstStyle/>
          <a:p>
            <a:pPr algn="l">
              <a:defRPr sz="1100" b="0" i="0" u="none">
                <a:solidFill>
                  <a:schemeClr val="tx1">
                    <a:lumMod val="65000"/>
                    <a:lumOff val="35000"/>
                  </a:schemeClr>
                </a:solidFill>
                <a:latin typeface="+mn-lt"/>
                <a:ea typeface="+mn-ea"/>
                <a:cs typeface="+mn-ea"/>
                <a:sym typeface="+mn-ea"/>
              </a:defRPr>
            </a:pPr>
            <a:endParaRPr lang="ko-KR"/>
          </a:p>
        </c:txPr>
        <c:crossAx val="200253440"/>
        <c:crosses val="autoZero"/>
        <c:auto val="1"/>
        <c:lblAlgn val="ctr"/>
        <c:lblOffset val="100"/>
        <c:tickMarkSkip val="1"/>
        <c:noMultiLvlLbl val="0"/>
      </c:catAx>
      <c:valAx>
        <c:axId val="200253440"/>
        <c:scaling>
          <c:orientation val="minMax"/>
        </c:scaling>
        <c:delete val="0"/>
        <c:axPos val="l"/>
        <c:numFmt formatCode="General" sourceLinked="1"/>
        <c:majorTickMark val="none"/>
        <c:minorTickMark val="none"/>
        <c:tickLblPos val="nextTo"/>
        <c:spPr>
          <a:noFill/>
          <a:ln w="9525">
            <a:noFill/>
          </a:ln>
          <a:effectLst/>
        </c:spPr>
        <c:txPr>
          <a:bodyPr rot="0" vert="horz" wrap="none" lIns="0" tIns="0" rIns="0" bIns="0" anchor="ctr" anchorCtr="1"/>
          <a:lstStyle/>
          <a:p>
            <a:pPr algn="l">
              <a:defRPr sz="1100" b="0" i="0" u="none">
                <a:solidFill>
                  <a:schemeClr val="tx1">
                    <a:lumMod val="65000"/>
                    <a:lumOff val="35000"/>
                  </a:schemeClr>
                </a:solidFill>
                <a:latin typeface="+mn-lt"/>
                <a:ea typeface="+mn-ea"/>
                <a:cs typeface="+mn-ea"/>
                <a:sym typeface="+mn-ea"/>
              </a:defRPr>
            </a:pPr>
            <a:endParaRPr lang="ko-KR"/>
          </a:p>
        </c:txPr>
        <c:crossAx val="200083712"/>
        <c:crosses val="autoZero"/>
        <c:crossBetween val="between"/>
      </c:valAx>
      <c:spPr>
        <a:noFill/>
        <a:ln>
          <a:noFill/>
        </a:ln>
        <a:effectLst/>
      </c:spPr>
    </c:plotArea>
    <c:legend>
      <c:legendPos val="b"/>
      <c:layout/>
      <c:overlay val="0"/>
      <c:spPr>
        <a:noFill/>
        <a:ln w="9525">
          <a:noFill/>
        </a:ln>
        <a:effectLst/>
      </c:spPr>
      <c:txPr>
        <a:bodyPr rot="0" vert="horz" wrap="none" lIns="0" tIns="0" rIns="0" bIns="0" anchor="ctr" anchorCtr="1"/>
        <a:lstStyle/>
        <a:p>
          <a:pPr algn="l">
            <a:defRPr sz="1100" b="0" i="0" u="none">
              <a:solidFill>
                <a:schemeClr val="tx1">
                  <a:lumMod val="65000"/>
                  <a:lumOff val="35000"/>
                </a:schemeClr>
              </a:solidFill>
              <a:latin typeface="+mn-lt"/>
              <a:ea typeface="+mn-ea"/>
              <a:cs typeface="+mn-ea"/>
              <a:sym typeface="+mn-ea"/>
            </a:defRPr>
          </a:pPr>
          <a:endParaRPr lang="ko-KR"/>
        </a:p>
      </c:txPr>
    </c:legend>
    <c:plotVisOnly val="1"/>
    <c:dispBlanksAs val="gap"/>
    <c:showDLblsOverMax val="1"/>
  </c:chart>
  <c:spPr>
    <a:noFill/>
    <a:ln w="9525">
      <a:noFill/>
    </a:ln>
    <a:effectLst/>
  </c:spPr>
  <c:txPr>
    <a:bodyPr rot="0" vert="horz" wrap="none" lIns="0" tIns="0" rIns="0" bIns="0" anchor="ctr" anchorCtr="1"/>
    <a:lstStyle/>
    <a:p>
      <a:pPr algn="l">
        <a:defRPr b="0" i="0" u="none"/>
      </a:pPr>
      <a:endParaRPr lang="ko-KR"/>
    </a:p>
  </c:txPr>
  <c:externalData r:id="rId1">
    <c:autoUpdate val="0"/>
  </c:externalData>
  <c:extLst>
    <c:ext uri="CC8EB2C9-7E31-499d-B8F2-F6CE61031016">
      <ho:hncChartStyle xmlns:ho="http://schemas.haansoft.com/office/8.0" layoutIndex="-1" colorIndex="-1" styleIndex="-1"/>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계열 1</c:v>
                </c:pt>
              </c:strCache>
            </c:strRef>
          </c:tx>
          <c:spPr>
            <a:ln w="28575" cap="rnd" cmpd="sng">
              <a:solidFill>
                <a:schemeClr val="accent1"/>
              </a:solidFill>
              <a:round/>
            </a:ln>
            <a:effectLst/>
          </c:spPr>
          <c:marker>
            <c:symbol val="none"/>
          </c:marker>
          <c:dLbls>
            <c:spPr>
              <a:noFill/>
              <a:ln w="9525">
                <a:noFill/>
              </a:ln>
              <a:effectLst/>
            </c:spPr>
            <c:txPr>
              <a:bodyPr rot="0" vert="horz" wrap="none" lIns="0" tIns="0" rIns="0" bIns="0" anchor="ctr" anchorCtr="1"/>
              <a:lstStyle/>
              <a:p>
                <a:pPr algn="l">
                  <a:defRPr sz="1100" b="0" i="0" u="none">
                    <a:solidFill>
                      <a:schemeClr val="tx1">
                        <a:lumMod val="75000"/>
                        <a:lumOff val="25000"/>
                      </a:schemeClr>
                    </a:solidFill>
                    <a:latin typeface="+mn-lt"/>
                    <a:ea typeface="+mn-ea"/>
                    <a:cs typeface="+mn-ea"/>
                    <a:sym typeface="+mn-ea"/>
                  </a:defRPr>
                </a:pPr>
                <a:endParaRPr lang="ko-KR"/>
              </a:p>
            </c:txPr>
            <c:dLblPos val="r"/>
            <c:showLegendKey val="0"/>
            <c:showVal val="1"/>
            <c:showCatName val="0"/>
            <c:showSerName val="0"/>
            <c:showPercent val="0"/>
            <c:showBubbleSize val="0"/>
            <c:showLeaderLines val="0"/>
          </c:dLbls>
          <c:cat>
            <c:strRef>
              <c:f>Sheet1!$A$2:$A$5</c:f>
              <c:strCache>
                <c:ptCount val="4"/>
                <c:pt idx="0">
                  <c:v>항목 1</c:v>
                </c:pt>
                <c:pt idx="1">
                  <c:v>항목 2</c:v>
                </c:pt>
                <c:pt idx="2">
                  <c:v>항목 3</c:v>
                </c:pt>
                <c:pt idx="3">
                  <c:v>항목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계열 2</c:v>
                </c:pt>
              </c:strCache>
            </c:strRef>
          </c:tx>
          <c:spPr>
            <a:ln w="28575" cap="rnd" cmpd="sng">
              <a:solidFill>
                <a:schemeClr val="accent2"/>
              </a:solidFill>
              <a:round/>
            </a:ln>
            <a:effectLst/>
          </c:spPr>
          <c:marker>
            <c:symbol val="none"/>
          </c:marker>
          <c:dLbls>
            <c:spPr>
              <a:noFill/>
              <a:ln w="9525">
                <a:noFill/>
              </a:ln>
              <a:effectLst/>
            </c:spPr>
            <c:txPr>
              <a:bodyPr rot="0" vert="horz" wrap="none" lIns="0" tIns="0" rIns="0" bIns="0" anchor="ctr" anchorCtr="1"/>
              <a:lstStyle/>
              <a:p>
                <a:pPr algn="l">
                  <a:defRPr sz="1100" b="0" i="0" u="none">
                    <a:solidFill>
                      <a:schemeClr val="tx1">
                        <a:lumMod val="75000"/>
                        <a:lumOff val="25000"/>
                      </a:schemeClr>
                    </a:solidFill>
                    <a:latin typeface="+mn-lt"/>
                    <a:ea typeface="+mn-ea"/>
                    <a:cs typeface="+mn-ea"/>
                    <a:sym typeface="+mn-ea"/>
                  </a:defRPr>
                </a:pPr>
                <a:endParaRPr lang="ko-KR"/>
              </a:p>
            </c:txPr>
            <c:dLblPos val="r"/>
            <c:showLegendKey val="0"/>
            <c:showVal val="1"/>
            <c:showCatName val="0"/>
            <c:showSerName val="0"/>
            <c:showPercent val="0"/>
            <c:showBubbleSize val="0"/>
            <c:showLeaderLines val="0"/>
          </c:dLbls>
          <c:cat>
            <c:strRef>
              <c:f>Sheet1!$A$2:$A$5</c:f>
              <c:strCache>
                <c:ptCount val="4"/>
                <c:pt idx="0">
                  <c:v>항목 1</c:v>
                </c:pt>
                <c:pt idx="1">
                  <c:v>항목 2</c:v>
                </c:pt>
                <c:pt idx="2">
                  <c:v>항목 3</c:v>
                </c:pt>
                <c:pt idx="3">
                  <c:v>항목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계열 3</c:v>
                </c:pt>
              </c:strCache>
            </c:strRef>
          </c:tx>
          <c:spPr>
            <a:ln w="28575" cap="rnd" cmpd="sng">
              <a:solidFill>
                <a:schemeClr val="accent3"/>
              </a:solidFill>
              <a:round/>
            </a:ln>
            <a:effectLst/>
          </c:spPr>
          <c:marker>
            <c:symbol val="none"/>
          </c:marker>
          <c:dLbls>
            <c:spPr>
              <a:noFill/>
              <a:ln w="9525">
                <a:noFill/>
              </a:ln>
              <a:effectLst/>
            </c:spPr>
            <c:txPr>
              <a:bodyPr rot="0" vert="horz" wrap="none" lIns="0" tIns="0" rIns="0" bIns="0" anchor="ctr" anchorCtr="1"/>
              <a:lstStyle/>
              <a:p>
                <a:pPr algn="l">
                  <a:defRPr sz="1100" b="0" i="0" u="none">
                    <a:solidFill>
                      <a:schemeClr val="tx1">
                        <a:lumMod val="75000"/>
                        <a:lumOff val="25000"/>
                      </a:schemeClr>
                    </a:solidFill>
                    <a:latin typeface="+mn-lt"/>
                    <a:ea typeface="+mn-ea"/>
                    <a:cs typeface="+mn-ea"/>
                    <a:sym typeface="+mn-ea"/>
                  </a:defRPr>
                </a:pPr>
                <a:endParaRPr lang="ko-KR"/>
              </a:p>
            </c:txPr>
            <c:dLblPos val="r"/>
            <c:showLegendKey val="0"/>
            <c:showVal val="1"/>
            <c:showCatName val="0"/>
            <c:showSerName val="0"/>
            <c:showPercent val="0"/>
            <c:showBubbleSize val="0"/>
            <c:showLeaderLines val="0"/>
          </c:dLbls>
          <c:cat>
            <c:strRef>
              <c:f>Sheet1!$A$2:$A$5</c:f>
              <c:strCache>
                <c:ptCount val="4"/>
                <c:pt idx="0">
                  <c:v>항목 1</c:v>
                </c:pt>
                <c:pt idx="1">
                  <c:v>항목 2</c:v>
                </c:pt>
                <c:pt idx="2">
                  <c:v>항목 3</c:v>
                </c:pt>
                <c:pt idx="3">
                  <c:v>항목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234474112"/>
        <c:axId val="228995456"/>
      </c:lineChart>
      <c:catAx>
        <c:axId val="234474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wrap="none" lIns="0" tIns="0" rIns="0" bIns="0" anchor="ctr" anchorCtr="1"/>
          <a:lstStyle/>
          <a:p>
            <a:pPr algn="l">
              <a:defRPr sz="1100" b="0" i="0" u="none">
                <a:solidFill>
                  <a:schemeClr val="tx1">
                    <a:lumMod val="65000"/>
                    <a:lumOff val="35000"/>
                  </a:schemeClr>
                </a:solidFill>
                <a:latin typeface="+mn-lt"/>
                <a:ea typeface="+mn-ea"/>
                <a:cs typeface="+mn-ea"/>
                <a:sym typeface="+mn-ea"/>
              </a:defRPr>
            </a:pPr>
            <a:endParaRPr lang="ko-KR"/>
          </a:p>
        </c:txPr>
        <c:crossAx val="228995456"/>
        <c:crosses val="autoZero"/>
        <c:auto val="1"/>
        <c:lblAlgn val="ctr"/>
        <c:lblOffset val="100"/>
        <c:tickMarkSkip val="1"/>
        <c:noMultiLvlLbl val="0"/>
      </c:catAx>
      <c:valAx>
        <c:axId val="228995456"/>
        <c:scaling>
          <c:orientation val="minMax"/>
        </c:scaling>
        <c:delete val="1"/>
        <c:axPos val="l"/>
        <c:numFmt formatCode="General" sourceLinked="1"/>
        <c:majorTickMark val="out"/>
        <c:minorTickMark val="none"/>
        <c:tickLblPos val="nextTo"/>
        <c:crossAx val="234474112"/>
        <c:crosses val="autoZero"/>
        <c:crossBetween val="between"/>
      </c:valAx>
      <c:spPr>
        <a:noFill/>
        <a:ln>
          <a:noFill/>
        </a:ln>
        <a:effectLst/>
      </c:spPr>
    </c:plotArea>
    <c:legend>
      <c:legendPos val="t"/>
      <c:layout/>
      <c:overlay val="0"/>
      <c:spPr>
        <a:noFill/>
        <a:ln w="9525">
          <a:noFill/>
        </a:ln>
        <a:effectLst/>
      </c:spPr>
      <c:txPr>
        <a:bodyPr rot="0" vert="horz" wrap="none" lIns="0" tIns="0" rIns="0" bIns="0" anchor="ctr" anchorCtr="1"/>
        <a:lstStyle/>
        <a:p>
          <a:pPr algn="l">
            <a:defRPr sz="1100" b="0" i="0" u="none">
              <a:solidFill>
                <a:schemeClr val="tx1">
                  <a:lumMod val="65000"/>
                  <a:lumOff val="35000"/>
                </a:schemeClr>
              </a:solidFill>
              <a:latin typeface="+mn-lt"/>
              <a:ea typeface="+mn-ea"/>
              <a:cs typeface="+mn-ea"/>
              <a:sym typeface="+mn-ea"/>
            </a:defRPr>
          </a:pPr>
          <a:endParaRPr lang="ko-KR"/>
        </a:p>
      </c:txPr>
    </c:legend>
    <c:plotVisOnly val="1"/>
    <c:dispBlanksAs val="gap"/>
    <c:showDLblsOverMax val="1"/>
  </c:chart>
  <c:spPr>
    <a:noFill/>
    <a:ln w="9525">
      <a:noFill/>
    </a:ln>
    <a:effectLst/>
  </c:spPr>
  <c:txPr>
    <a:bodyPr rot="0" vert="horz" wrap="none" lIns="0" tIns="0" rIns="0" bIns="0" anchor="ctr" anchorCtr="1"/>
    <a:lstStyle/>
    <a:p>
      <a:pPr algn="l">
        <a:defRPr b="0" i="0" u="none"/>
      </a:pPr>
      <a:endParaRPr lang="ko-KR"/>
    </a:p>
  </c:txPr>
  <c:externalData r:id="rId1">
    <c:autoUpdate val="0"/>
  </c:externalData>
  <c:extLst>
    <c:ext uri="CC8EB2C9-7E31-499d-B8F2-F6CE61031016">
      <ho:hncChartStyle xmlns:ho="http://schemas.haansoft.com/office/8.0" layoutIndex="-1" colorIndex="-1" styleIndex="-1"/>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Sheet1!$B$1</c:f>
              <c:strCache>
                <c:ptCount val="1"/>
                <c:pt idx="0">
                  <c:v>판매</c:v>
                </c:pt>
              </c:strCache>
            </c:strRef>
          </c:tx>
          <c:spPr>
            <a:ln>
              <a:noFill/>
            </a:ln>
          </c:spPr>
          <c:dPt>
            <c:idx val="0"/>
            <c:bubble3D val="0"/>
            <c:spPr>
              <a:solidFill>
                <a:schemeClr val="accent3">
                  <a:shade val="58000"/>
                </a:schemeClr>
              </a:solidFill>
              <a:ln w="19050">
                <a:noFill/>
              </a:ln>
              <a:effectLst/>
            </c:spPr>
          </c:dPt>
          <c:dPt>
            <c:idx val="1"/>
            <c:bubble3D val="0"/>
            <c:spPr>
              <a:solidFill>
                <a:schemeClr val="accent3">
                  <a:shade val="86000"/>
                </a:schemeClr>
              </a:solidFill>
              <a:ln w="19050">
                <a:noFill/>
              </a:ln>
              <a:effectLst/>
            </c:spPr>
          </c:dPt>
          <c:dPt>
            <c:idx val="2"/>
            <c:bubble3D val="0"/>
            <c:spPr>
              <a:solidFill>
                <a:schemeClr val="accent3">
                  <a:tint val="86000"/>
                </a:schemeClr>
              </a:solidFill>
              <a:ln w="19050">
                <a:noFill/>
              </a:ln>
              <a:effectLst/>
            </c:spPr>
          </c:dPt>
          <c:dPt>
            <c:idx val="3"/>
            <c:bubble3D val="0"/>
            <c:spPr>
              <a:solidFill>
                <a:schemeClr val="accent3">
                  <a:tint val="58000"/>
                </a:schemeClr>
              </a:solidFill>
              <a:ln w="19050">
                <a:noFill/>
              </a:ln>
              <a:effectLst/>
            </c:spPr>
          </c:dPt>
          <c:cat>
            <c:strRef>
              <c:f>Sheet1!$A$2:$A$5</c:f>
              <c:strCache>
                <c:ptCount val="4"/>
                <c:pt idx="0">
                  <c:v>1분기</c:v>
                </c:pt>
                <c:pt idx="1">
                  <c:v>2분기</c:v>
                </c:pt>
                <c:pt idx="2">
                  <c:v>3분기</c:v>
                </c:pt>
                <c:pt idx="3">
                  <c:v>4분기</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1"/>
  </c:chart>
  <c:spPr>
    <a:noFill/>
    <a:ln w="9525">
      <a:noFill/>
    </a:ln>
    <a:effectLst/>
  </c:spPr>
  <c:txPr>
    <a:bodyPr rot="0" vert="horz" wrap="none" lIns="0" tIns="0" rIns="0" bIns="0" anchor="ctr" anchorCtr="1"/>
    <a:lstStyle/>
    <a:p>
      <a:pPr algn="l">
        <a:defRPr b="0" i="0" u="none"/>
      </a:pPr>
      <a:endParaRPr lang="ko-KR"/>
    </a:p>
  </c:txPr>
  <c:externalData r:id="rId1">
    <c:autoUpdate val="0"/>
  </c:externalData>
  <c:extLst>
    <c:ext uri="CC8EB2C9-7E31-499d-B8F2-F6CE61031016">
      <ho:hncChartStyle xmlns:ho="http://schemas.haansoft.com/office/8.0" layoutIndex="-1" colorIndex="-1" styleIndex="-1"/>
    </c:ext>
  </c:extLst>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a:lstStyle>
            <a:lvl1pPr algn="l">
              <a:defRPr sz="1200"/>
            </a:lvl1pPr>
          </a:lstStyle>
          <a:p>
            <a:pPr lvl="0">
              <a:defRPr/>
            </a:pPr>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anchor="b"/>
          <a:lstStyle>
            <a:lvl1pPr algn="l">
              <a:defRPr sz="1200"/>
            </a:lvl1pPr>
          </a:lstStyle>
          <a:p>
            <a:pPr lvl="0">
              <a:defRPr/>
            </a:pPr>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48A513BA-3E82-4812-9926-DD5B40EAAC25}" type="slidenum">
              <a:rPr lang="ko-KR" altLang="en-US"/>
              <a:pPr lvl="0">
                <a:defRPr/>
              </a:pPr>
              <a:t>‹#›</a:t>
            </a:fld>
            <a:endParaRPr lang="ko-KR" altLang="en-US"/>
          </a:p>
        </p:txBody>
      </p:sp>
      <p:sp>
        <p:nvSpPr>
          <p:cNvPr id="6" name="날짜 개체 틀 5"/>
          <p:cNvSpPr>
            <a:spLocks noGrp="1"/>
          </p:cNvSpPr>
          <p:nvPr>
            <p:ph type="dt" sz="quarter" idx="1"/>
          </p:nvPr>
        </p:nvSpPr>
        <p:spPr>
          <a:xfrm>
            <a:off x="3884613" y="0"/>
            <a:ext cx="2971800" cy="458788"/>
          </a:xfrm>
          <a:prstGeom prst="rect">
            <a:avLst/>
          </a:prstGeom>
        </p:spPr>
        <p:txBody>
          <a:bodyPr vert="horz" lIns="91440" tIns="45720" rIns="91440" bIns="45720"/>
          <a:lstStyle>
            <a:lvl1pPr algn="r">
              <a:defRPr sz="1200"/>
            </a:lvl1pPr>
          </a:lstStyle>
          <a:p>
            <a:pPr lvl="0">
              <a:defRPr/>
            </a:pPr>
            <a:fld id="{22DC2647-C259-4EB5-84B8-93A3F8E54DE7}" type="datetime1">
              <a:rPr lang="ko-KR" altLang="en-US"/>
              <a:pPr lvl="0">
                <a:defRPr/>
              </a:pPr>
              <a:t>2019-01-20</a:t>
            </a:fld>
            <a:endParaRPr lang="ko-KR" altLang="en-US"/>
          </a:p>
        </p:txBody>
      </p:sp>
    </p:spTree>
    <p:extLst>
      <p:ext uri="{BB962C8B-B14F-4D97-AF65-F5344CB8AC3E}">
        <p14:creationId xmlns:p14="http://schemas.microsoft.com/office/powerpoint/2010/main" val="2000866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B440BA11-FEDB-4E64-B4BE-9FDEE8123FE3}" type="datetime1">
              <a:rPr lang="ko-KR" altLang="en-US"/>
              <a:pPr lvl="0">
                <a:defRPr/>
              </a:pPr>
              <a:t>2019-01-20</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8F8D56DB-D808-478E-8624-F84E557D3424}" type="slidenum">
              <a:rPr lang="ko-KR" altLang="en-US"/>
              <a:pPr lvl="0">
                <a:defRPr/>
              </a:pPr>
              <a:t>‹#›</a:t>
            </a:fld>
            <a:endParaRPr lang="ko-KR" altLang="en-US"/>
          </a:p>
        </p:txBody>
      </p:sp>
    </p:spTree>
    <p:extLst>
      <p:ext uri="{BB962C8B-B14F-4D97-AF65-F5344CB8AC3E}">
        <p14:creationId xmlns:p14="http://schemas.microsoft.com/office/powerpoint/2010/main" val="2839433355"/>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endParaRPr lang="ko-KR" altLang="en-US"/>
          </a:p>
        </p:txBody>
      </p:sp>
      <p:sp>
        <p:nvSpPr>
          <p:cNvPr id="4" name="슬라이드 번호 개체 틀 3"/>
          <p:cNvSpPr>
            <a:spLocks noGrp="1"/>
          </p:cNvSpPr>
          <p:nvPr>
            <p:ph type="sldNum" sz="quarter" idx="10"/>
          </p:nvPr>
        </p:nvSpPr>
        <p:spPr/>
        <p:txBody>
          <a:bodyPr/>
          <a:lstStyle/>
          <a:p>
            <a:pPr lvl="0">
              <a:defRPr/>
            </a:pPr>
            <a:fld id="{8F8D56DB-D808-478E-8624-F84E557D3424}" type="slidenum">
              <a:rPr lang="en-US" altLang="en-US"/>
              <a:pPr lvl="0">
                <a:defRPr/>
              </a:pPr>
              <a:t>38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8771C398-EBCC-4210-8AFD-1D056CED0821}" type="datetimeFigureOut">
              <a:rPr lang="ko-KR" altLang="en-US" smtClean="0"/>
              <a:t>2019-01-20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1800255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71C398-EBCC-4210-8AFD-1D056CED0821}" type="datetimeFigureOut">
              <a:rPr lang="ko-KR" altLang="en-US" smtClean="0"/>
              <a:t>2019-01-20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426652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71C398-EBCC-4210-8AFD-1D056CED0821}" type="datetimeFigureOut">
              <a:rPr lang="ko-KR" altLang="en-US" smtClean="0"/>
              <a:t>2019-01-20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203715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71C398-EBCC-4210-8AFD-1D056CED0821}" type="datetimeFigureOut">
              <a:rPr lang="ko-KR" altLang="en-US" smtClean="0"/>
              <a:t>2019-01-20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362112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8771C398-EBCC-4210-8AFD-1D056CED0821}" type="datetimeFigureOut">
              <a:rPr lang="ko-KR" altLang="en-US" smtClean="0"/>
              <a:t>2019-01-20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20720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8771C398-EBCC-4210-8AFD-1D056CED0821}" type="datetimeFigureOut">
              <a:rPr lang="ko-KR" altLang="en-US" smtClean="0"/>
              <a:t>2019-01-20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173035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8771C398-EBCC-4210-8AFD-1D056CED0821}" type="datetimeFigureOut">
              <a:rPr lang="ko-KR" altLang="en-US" smtClean="0"/>
              <a:t>2019-01-20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65936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8771C398-EBCC-4210-8AFD-1D056CED0821}" type="datetimeFigureOut">
              <a:rPr lang="ko-KR" altLang="en-US" smtClean="0"/>
              <a:t>2019-01-20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173316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1C398-EBCC-4210-8AFD-1D056CED0821}" type="datetimeFigureOut">
              <a:rPr lang="ko-KR" altLang="en-US" smtClean="0"/>
              <a:t>2019-01-20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158041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8771C398-EBCC-4210-8AFD-1D056CED0821}" type="datetimeFigureOut">
              <a:rPr lang="ko-KR" altLang="en-US" smtClean="0"/>
              <a:t>2019-01-20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25798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8771C398-EBCC-4210-8AFD-1D056CED0821}" type="datetimeFigureOut">
              <a:rPr lang="ko-KR" altLang="en-US" smtClean="0"/>
              <a:t>2019-01-20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170314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1C398-EBCC-4210-8AFD-1D056CED0821}" type="datetimeFigureOut">
              <a:rPr lang="ko-KR" altLang="en-US" smtClean="0"/>
              <a:t>2019-01-20</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9EC6C-4145-4527-B052-BF633A9807EA}" type="slidenum">
              <a:rPr lang="ko-KR" altLang="en-US" smtClean="0"/>
              <a:t>‹#›</a:t>
            </a:fld>
            <a:endParaRPr lang="ko-KR" altLang="en-US"/>
          </a:p>
        </p:txBody>
      </p:sp>
      <p:sp>
        <p:nvSpPr>
          <p:cNvPr id="7" name="TextBox 6">
            <a:extLst>
              <a:ext uri="{FF2B5EF4-FFF2-40B4-BE49-F238E27FC236}">
                <a16:creationId xmlns:a16="http://schemas.microsoft.com/office/drawing/2014/main" xmlns="" id="{C8A0478F-8E5F-4F47-A1F2-76F3C50F715F}"/>
              </a:ext>
            </a:extLst>
          </p:cNvPr>
          <p:cNvSpPr txBox="1"/>
          <p:nvPr userDrawn="1"/>
        </p:nvSpPr>
        <p:spPr>
          <a:xfrm>
            <a:off x="9879006" y="6505575"/>
            <a:ext cx="2242922" cy="215444"/>
          </a:xfrm>
          <a:prstGeom prst="rect">
            <a:avLst/>
          </a:prstGeom>
          <a:noFill/>
        </p:spPr>
        <p:txBody>
          <a:bodyPr wrap="none" rtlCol="0">
            <a:spAutoFit/>
          </a:bodyPr>
          <a:lstStyle/>
          <a:p>
            <a:pPr algn="r"/>
            <a:r>
              <a:rPr lang="en-US" altLang="ko-KR" sz="800" dirty="0">
                <a:solidFill>
                  <a:schemeClr val="accent6"/>
                </a:solidFill>
                <a:latin typeface="+mn-ea"/>
              </a:rPr>
              <a:t>Copyrightⓒ. Saebyeol Yu. All Rights Reserved.</a:t>
            </a:r>
            <a:endParaRPr lang="ko-KR" altLang="en-US" sz="800" dirty="0">
              <a:solidFill>
                <a:schemeClr val="accent6"/>
              </a:solidFill>
              <a:latin typeface="+mn-ea"/>
            </a:endParaRPr>
          </a:p>
        </p:txBody>
      </p:sp>
    </p:spTree>
    <p:extLst>
      <p:ext uri="{BB962C8B-B14F-4D97-AF65-F5344CB8AC3E}">
        <p14:creationId xmlns:p14="http://schemas.microsoft.com/office/powerpoint/2010/main" val="26250452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rot="17365">
            <a:off x="1749809" y="1994595"/>
            <a:ext cx="4677694" cy="2350654"/>
            <a:chOff x="329086" y="361951"/>
            <a:chExt cx="4054020" cy="821834"/>
          </a:xfrm>
        </p:grpSpPr>
        <p:sp>
          <p:nvSpPr>
            <p:cNvPr id="7" name="TextBox 6"/>
            <p:cNvSpPr txBox="1"/>
            <p:nvPr/>
          </p:nvSpPr>
          <p:spPr>
            <a:xfrm>
              <a:off x="791067" y="383618"/>
              <a:ext cx="3592039" cy="800167"/>
            </a:xfrm>
            <a:prstGeom prst="rect">
              <a:avLst/>
            </a:prstGeom>
            <a:noFill/>
          </p:spPr>
          <p:txBody>
            <a:bodyPr wrap="square">
              <a:spAutoFit/>
            </a:bodyPr>
            <a:lstStyle/>
            <a:p>
              <a:pPr lvl="0">
                <a:defRPr/>
              </a:pPr>
              <a:endParaRPr lang="en-US" altLang="ko-KR" sz="7200" b="1" spc="-300">
                <a:solidFill>
                  <a:schemeClr val="bg2">
                    <a:lumMod val="75000"/>
                    <a:alpha val="30000"/>
                  </a:schemeClr>
                </a:solidFill>
              </a:endParaRPr>
            </a:p>
          </p:txBody>
        </p:sp>
        <p:sp>
          <p:nvSpPr>
            <p:cNvPr id="4" name="TextBox 3"/>
            <p:cNvSpPr txBox="1"/>
            <p:nvPr/>
          </p:nvSpPr>
          <p:spPr>
            <a:xfrm>
              <a:off x="329086" y="361951"/>
              <a:ext cx="3806361" cy="800792"/>
            </a:xfrm>
            <a:prstGeom prst="rect">
              <a:avLst/>
            </a:prstGeom>
            <a:noFill/>
          </p:spPr>
          <p:txBody>
            <a:bodyPr wrap="square">
              <a:spAutoFit/>
            </a:bodyPr>
            <a:lstStyle/>
            <a:p>
              <a:pPr lvl="0">
                <a:defRPr/>
              </a:pPr>
              <a:r>
                <a:rPr lang="en-US" altLang="ko-KR" sz="7200" b="1" spc="-300">
                  <a:solidFill>
                    <a:schemeClr val="accent1">
                      <a:alpha val="70000"/>
                    </a:schemeClr>
                  </a:solidFill>
                </a:rPr>
                <a:t> R ggplot</a:t>
              </a:r>
            </a:p>
            <a:p>
              <a:pPr lvl="0">
                <a:defRPr/>
              </a:pPr>
              <a:r>
                <a:rPr lang="en-US" altLang="ko-KR" sz="7200" b="1" spc="-300">
                  <a:solidFill>
                    <a:schemeClr val="accent1">
                      <a:alpha val="70000"/>
                    </a:schemeClr>
                  </a:solidFill>
                </a:rPr>
                <a:t> Basics</a:t>
              </a:r>
            </a:p>
          </p:txBody>
        </p:sp>
      </p:grpSp>
      <p:sp>
        <p:nvSpPr>
          <p:cNvPr id="8" name="TextBox 7"/>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pSp>
        <p:nvGrpSpPr>
          <p:cNvPr id="2" name="그룹 1"/>
          <p:cNvGrpSpPr/>
          <p:nvPr/>
        </p:nvGrpSpPr>
        <p:grpSpPr>
          <a:xfrm>
            <a:off x="6667500" y="2386130"/>
            <a:ext cx="3376734" cy="1866900"/>
            <a:chOff x="8162925" y="2495550"/>
            <a:chExt cx="3376734" cy="1866900"/>
          </a:xfrm>
        </p:grpSpPr>
        <p:sp>
          <p:nvSpPr>
            <p:cNvPr id="5" name="이등변 삼각형 4"/>
            <p:cNvSpPr/>
            <p:nvPr/>
          </p:nvSpPr>
          <p:spPr>
            <a:xfrm>
              <a:off x="8162925" y="2495550"/>
              <a:ext cx="2165604" cy="1866900"/>
            </a:xfrm>
            <a:prstGeom prst="triangl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이등변 삼각형 8"/>
            <p:cNvSpPr/>
            <p:nvPr/>
          </p:nvSpPr>
          <p:spPr>
            <a:xfrm>
              <a:off x="9374055" y="2495550"/>
              <a:ext cx="2165604" cy="18669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11" name="TextBox 10"/>
          <p:cNvSpPr txBox="1"/>
          <p:nvPr/>
        </p:nvSpPr>
        <p:spPr>
          <a:xfrm>
            <a:off x="2105025" y="4381500"/>
            <a:ext cx="4933950" cy="438150"/>
          </a:xfrm>
          <a:prstGeom prst="rect">
            <a:avLst/>
          </a:prstGeom>
        </p:spPr>
        <p:txBody>
          <a:bodyPr wrap="square"/>
          <a:lstStyle/>
          <a:p>
            <a:pPr>
              <a:defRPr/>
            </a:pPr>
            <a:r>
              <a:rPr lang="ko-KR" altLang="en-US" sz="1500" b="1">
                <a:latin typeface="나눔손글씨 붓"/>
                <a:ea typeface="나눔손글씨 붓"/>
                <a:cs typeface="Arial"/>
              </a:rPr>
              <a:t>스터디원 </a:t>
            </a:r>
            <a:r>
              <a:rPr lang="en-US" altLang="ko-KR" sz="1500" b="1">
                <a:latin typeface="나눔손글씨 붓"/>
                <a:ea typeface="나눔손글씨 붓"/>
                <a:cs typeface="Arial"/>
              </a:rPr>
              <a:t>:</a:t>
            </a:r>
            <a:r>
              <a:rPr lang="ko-KR" altLang="en-US" sz="1500" b="1">
                <a:latin typeface="나눔손글씨 붓"/>
                <a:ea typeface="나눔손글씨 붓"/>
                <a:cs typeface="Arial"/>
              </a:rPr>
              <a:t> 박효선</a:t>
            </a:r>
            <a:r>
              <a:rPr lang="en-US" altLang="ko-KR" sz="1500" b="1">
                <a:latin typeface="나눔손글씨 붓"/>
                <a:ea typeface="나눔손글씨 붓"/>
                <a:cs typeface="Arial"/>
              </a:rPr>
              <a:t>,</a:t>
            </a:r>
            <a:r>
              <a:rPr lang="ko-KR" altLang="en-US" sz="1500" b="1">
                <a:latin typeface="나눔손글씨 붓"/>
                <a:ea typeface="나눔손글씨 붓"/>
                <a:cs typeface="Arial"/>
              </a:rPr>
              <a:t> 나지혜</a:t>
            </a:r>
            <a:r>
              <a:rPr lang="en-US" altLang="ko-KR" sz="1500" b="1">
                <a:latin typeface="나눔손글씨 붓"/>
                <a:ea typeface="나눔손글씨 붓"/>
                <a:cs typeface="Arial"/>
              </a:rPr>
              <a:t>,</a:t>
            </a:r>
            <a:r>
              <a:rPr lang="ko-KR" altLang="en-US" sz="1500" b="1">
                <a:latin typeface="나눔손글씨 붓"/>
                <a:ea typeface="나눔손글씨 붓"/>
                <a:cs typeface="Arial"/>
              </a:rPr>
              <a:t> 강호석</a:t>
            </a:r>
            <a:r>
              <a:rPr lang="en-US" altLang="ko-KR" sz="1500" b="1">
                <a:latin typeface="나눔손글씨 붓"/>
                <a:ea typeface="나눔손글씨 붓"/>
                <a:cs typeface="Arial"/>
              </a:rPr>
              <a:t>,</a:t>
            </a:r>
            <a:r>
              <a:rPr lang="ko-KR" altLang="en-US" sz="1500" b="1">
                <a:latin typeface="나눔손글씨 붓"/>
                <a:ea typeface="나눔손글씨 붓"/>
                <a:cs typeface="Arial"/>
              </a:rPr>
              <a:t> 박정미</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a:off x="6096000" y="1722475"/>
            <a:ext cx="0" cy="40191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2</a:t>
            </a:r>
          </a:p>
        </p:txBody>
      </p:sp>
      <p:grpSp>
        <p:nvGrpSpPr>
          <p:cNvPr id="15" name="그룹 14"/>
          <p:cNvGrpSpPr/>
          <p:nvPr/>
        </p:nvGrpSpPr>
        <p:grpSpPr>
          <a:xfrm>
            <a:off x="1188881" y="351819"/>
            <a:ext cx="2588734" cy="646401"/>
            <a:chOff x="1188881" y="351819"/>
            <a:chExt cx="2588734" cy="646401"/>
          </a:xfrm>
        </p:grpSpPr>
        <p:sp>
          <p:nvSpPr>
            <p:cNvPr id="18" name="TextBox 17"/>
            <p:cNvSpPr txBox="1"/>
            <p:nvPr/>
          </p:nvSpPr>
          <p:spPr>
            <a:xfrm>
              <a:off x="1188881" y="351819"/>
              <a:ext cx="1340959" cy="265401"/>
            </a:xfrm>
            <a:prstGeom prst="rect">
              <a:avLst/>
            </a:prstGeom>
            <a:noFill/>
          </p:spPr>
          <p:txBody>
            <a:bodyPr wrap="none">
              <a:spAutoFit/>
            </a:bodyPr>
            <a:lstStyle/>
            <a:p>
              <a:pPr lvl="0">
                <a:defRPr/>
              </a:pPr>
              <a:r>
                <a:rPr lang="en-US" altLang="ko-KR" sz="1200"/>
                <a:t>001 One variable</a:t>
              </a:r>
            </a:p>
          </p:txBody>
        </p:sp>
        <p:sp>
          <p:nvSpPr>
            <p:cNvPr id="19" name="TextBox 18"/>
            <p:cNvSpPr txBox="1"/>
            <p:nvPr/>
          </p:nvSpPr>
          <p:spPr>
            <a:xfrm>
              <a:off x="1188881" y="581361"/>
              <a:ext cx="2588734" cy="416859"/>
            </a:xfrm>
            <a:prstGeom prst="rect">
              <a:avLst/>
            </a:prstGeom>
            <a:noFill/>
          </p:spPr>
          <p:txBody>
            <a:bodyPr wrap="none">
              <a:spAutoFit/>
            </a:bodyPr>
            <a:lstStyle/>
            <a:p>
              <a:pPr lvl="0">
                <a:defRPr/>
              </a:pPr>
              <a:r>
                <a:rPr lang="en-US" altLang="ko-KR" sz="2200"/>
                <a:t>histogram / bar plot</a:t>
              </a:r>
            </a:p>
          </p:txBody>
        </p:sp>
      </p:grpSp>
      <p:pic>
        <p:nvPicPr>
          <p:cNvPr id="32" name="그림 31"/>
          <p:cNvPicPr>
            <a:picLocks noChangeAspect="1"/>
          </p:cNvPicPr>
          <p:nvPr/>
        </p:nvPicPr>
        <p:blipFill rotWithShape="1">
          <a:blip r:embed="rId2"/>
          <a:stretch>
            <a:fillRect/>
          </a:stretch>
        </p:blipFill>
        <p:spPr>
          <a:xfrm>
            <a:off x="1385340" y="4019113"/>
            <a:ext cx="4234411" cy="1826732"/>
          </a:xfrm>
          <a:prstGeom prst="rect">
            <a:avLst/>
          </a:prstGeom>
        </p:spPr>
      </p:pic>
      <p:sp>
        <p:nvSpPr>
          <p:cNvPr id="34" name="TextBox 24"/>
          <p:cNvSpPr txBox="1"/>
          <p:nvPr/>
        </p:nvSpPr>
        <p:spPr>
          <a:xfrm>
            <a:off x="6285862" y="1901093"/>
            <a:ext cx="5369162" cy="4354927"/>
          </a:xfrm>
          <a:prstGeom prst="rect">
            <a:avLst/>
          </a:prstGeom>
          <a:noFill/>
        </p:spPr>
        <p:txBody>
          <a:bodyPr wrap="square">
            <a:spAutoFit/>
          </a:bodyPr>
          <a:lstStyle/>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a:t>
            </a: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Hisrogram </a:t>
            </a:r>
          </a:p>
          <a:p>
            <a:pPr marL="0" indent="0" algn="just" defTabSz="914400" rtl="0" eaLnBrk="1" latinLnBrk="1" hangingPunct="1">
              <a:lnSpc>
                <a:spcPct val="100000"/>
              </a:lnSpc>
              <a:spcBef>
                <a:spcPct val="0"/>
              </a:spcBef>
              <a:spcAft>
                <a:spcPts val="0"/>
              </a:spcAft>
              <a:buNone/>
              <a:defRPr/>
            </a:pPr>
            <a:r>
              <a:rPr kumimoji="0" lang="ko-KR" altLang="ko-KR" sz="1400" b="0" i="0" u="none" strike="noStrike" kern="1200" cap="none" spc="0" normalizeH="0" baseline="0">
                <a:solidFill>
                  <a:srgbClr val="5D5B5B"/>
                </a:solidFill>
                <a:latin typeface="Arial"/>
                <a:ea typeface="나눔스퀘어라운드 Regular"/>
                <a:cs typeface="Arial"/>
              </a:rPr>
              <a:t>g1=ggplot(data=diamonds,aes(x=carat))</a:t>
            </a:r>
          </a:p>
          <a:p>
            <a:pPr marL="0" indent="0" algn="just" defTabSz="914400" rtl="0" eaLnBrk="1" latinLnBrk="1" hangingPunct="1">
              <a:lnSpc>
                <a:spcPct val="100000"/>
              </a:lnSpc>
              <a:spcBef>
                <a:spcPct val="0"/>
              </a:spcBef>
              <a:spcAft>
                <a:spcPts val="0"/>
              </a:spcAft>
              <a:buNone/>
              <a:defRPr/>
            </a:pPr>
            <a:r>
              <a:rPr kumimoji="0" lang="ko-KR" altLang="ko-KR" sz="1400" b="0" i="0" u="none" strike="noStrike" kern="1200" cap="none" spc="0" normalizeH="0" baseline="0">
                <a:solidFill>
                  <a:srgbClr val="5D5B5B"/>
                </a:solidFill>
                <a:latin typeface="Arial"/>
                <a:ea typeface="나눔스퀘어라운드 Regular"/>
                <a:cs typeface="Arial"/>
              </a:rPr>
              <a:t>g1+geom_histogram(aes(y=..count..), binwidth=0.1, fill="orange") </a:t>
            </a:r>
          </a:p>
          <a:p>
            <a:pPr marL="0" indent="0" algn="just" defTabSz="914400" rtl="0" eaLnBrk="1" latinLnBrk="1" hangingPunct="1">
              <a:lnSpc>
                <a:spcPct val="100000"/>
              </a:lnSpc>
              <a:spcBef>
                <a:spcPct val="0"/>
              </a:spcBef>
              <a:spcAft>
                <a:spcPts val="0"/>
              </a:spcAft>
              <a:buNone/>
              <a:defRPr/>
            </a:pPr>
            <a:r>
              <a:rPr kumimoji="0" lang="ko-KR" altLang="ko-KR" sz="1400" b="0" i="0" u="none" strike="noStrike" kern="1200" cap="none" spc="0" normalizeH="0" baseline="0">
                <a:solidFill>
                  <a:srgbClr val="5D5B5B"/>
                </a:solidFill>
                <a:latin typeface="Arial"/>
                <a:ea typeface="나눔스퀘어라운드 Regular"/>
                <a:cs typeface="Arial"/>
              </a:rPr>
              <a:t># y에 무엇을 놓느냐에 따라 종류가 달라짐</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   ..count.. </a:t>
            </a: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 </a:t>
            </a:r>
            <a:r>
              <a:rPr kumimoji="0" lang="ko-KR" altLang="en-US" sz="1400" b="0" i="0" u="none" strike="noStrike" kern="1200" cap="none" spc="0" normalizeH="0" baseline="0">
                <a:solidFill>
                  <a:srgbClr val="5D5B5B"/>
                </a:solidFill>
                <a:latin typeface="Arial"/>
                <a:ea typeface="나눔스퀘어라운드 Regular"/>
                <a:cs typeface="Arial"/>
              </a:rPr>
              <a:t>도수</a:t>
            </a:r>
          </a:p>
          <a:p>
            <a:pPr marL="0" indent="0" algn="just"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en-US" sz="1400" b="0" i="0" u="none" strike="noStrike" kern="1200" cap="none" spc="0" normalizeH="0" baseline="0">
                <a:solidFill>
                  <a:srgbClr val="5D5B5B"/>
                </a:solidFill>
                <a:latin typeface="Arial"/>
                <a:ea typeface="나눔스퀘어라운드 Regular"/>
                <a:cs typeface="Arial"/>
              </a:rPr>
              <a:t>..ncount..</a:t>
            </a: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a:t>
            </a:r>
            <a:r>
              <a:rPr kumimoji="0" lang="ko-KR" altLang="en-US" sz="1400" b="0" i="0" u="none" strike="noStrike" kern="1200" cap="none" spc="0" normalizeH="0" baseline="0">
                <a:solidFill>
                  <a:srgbClr val="5D5B5B"/>
                </a:solidFill>
                <a:latin typeface="Arial"/>
                <a:ea typeface="나눔스퀘어라운드 Regular"/>
                <a:cs typeface="Arial"/>
              </a:rPr>
              <a:t> 표준화된 도수</a:t>
            </a:r>
          </a:p>
          <a:p>
            <a:pPr marL="0" indent="0" algn="just"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en-US" sz="1400" b="0" i="0" u="none" strike="noStrike" kern="1200" cap="none" spc="0" normalizeH="0" baseline="0">
                <a:solidFill>
                  <a:srgbClr val="5D5B5B"/>
                </a:solidFill>
                <a:latin typeface="Arial"/>
                <a:ea typeface="나눔스퀘어라운드 Regular"/>
                <a:cs typeface="Arial"/>
              </a:rPr>
              <a:t>..density..</a:t>
            </a: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a:t>
            </a:r>
            <a:r>
              <a:rPr kumimoji="0" lang="ko-KR" altLang="en-US" sz="1400" b="0" i="0" u="none" strike="noStrike" kern="1200" cap="none" spc="0" normalizeH="0" baseline="0">
                <a:solidFill>
                  <a:srgbClr val="5D5B5B"/>
                </a:solidFill>
                <a:latin typeface="Arial"/>
                <a:ea typeface="나눔스퀘어라운드 Regular"/>
                <a:cs typeface="Arial"/>
              </a:rPr>
              <a:t> 밀도 값</a:t>
            </a:r>
          </a:p>
          <a:p>
            <a:pPr marL="0" indent="0" algn="just"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en-US" sz="1400" b="0" i="0" u="none" strike="noStrike" kern="1200" cap="none" spc="0" normalizeH="0" baseline="0">
                <a:solidFill>
                  <a:srgbClr val="5D5B5B"/>
                </a:solidFill>
                <a:latin typeface="Arial"/>
                <a:ea typeface="나눔스퀘어라운드 Regular"/>
                <a:cs typeface="Arial"/>
              </a:rPr>
              <a:t>..ndensity..</a:t>
            </a: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a:t>
            </a:r>
            <a:r>
              <a:rPr kumimoji="0" lang="ko-KR" altLang="en-US" sz="1400" b="0" i="0" u="none" strike="noStrike" kern="1200" cap="none" spc="0" normalizeH="0" baseline="0">
                <a:solidFill>
                  <a:srgbClr val="5D5B5B"/>
                </a:solidFill>
                <a:latin typeface="Arial"/>
                <a:ea typeface="나눔스퀘어라운드 Regular"/>
                <a:cs typeface="Arial"/>
              </a:rPr>
              <a:t> 표준화된 밀도값</a:t>
            </a:r>
          </a:p>
          <a:p>
            <a:pPr marL="0" indent="0" algn="just" defTabSz="914400" rtl="0" eaLnBrk="1" latinLnBrk="1" hangingPunct="1">
              <a:lnSpc>
                <a:spcPct val="100000"/>
              </a:lnSpc>
              <a:spcBef>
                <a:spcPct val="0"/>
              </a:spcBef>
              <a:spcAft>
                <a:spcPts val="0"/>
              </a:spcAft>
              <a:buNone/>
              <a:defRPr/>
            </a:pPr>
            <a:endParaRPr kumimoji="0" lang="ko-KR" altLang="en-US"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kumimoji="0" lang="ko-KR" altLang="en-US"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a:t>
            </a:r>
            <a:r>
              <a:rPr kumimoji="0" lang="en-US" altLang="ko-KR" sz="1400" b="0" i="0" u="none" strike="noStrike" kern="1200" cap="none" spc="0" normalizeH="0" baseline="0">
                <a:solidFill>
                  <a:srgbClr val="5D5B5B"/>
                </a:solidFill>
                <a:latin typeface="Arial"/>
                <a:ea typeface="나눔스퀘어라운드 Regular"/>
                <a:cs typeface="Arial"/>
              </a:rPr>
              <a:t>Bar plot</a:t>
            </a:r>
          </a:p>
          <a:p>
            <a:pPr marL="0" indent="0" algn="just" defTabSz="914400" rtl="0" eaLnBrk="1" latinLnBrk="1" hangingPunct="1">
              <a:lnSpc>
                <a:spcPct val="100000"/>
              </a:lnSpc>
              <a:spcBef>
                <a:spcPct val="0"/>
              </a:spcBef>
              <a:spcAft>
                <a:spcPts val="0"/>
              </a:spcAft>
              <a:buNone/>
              <a:defRPr/>
            </a:pPr>
            <a:r>
              <a:rPr kumimoji="0" lang="en-US" altLang="en-US" sz="1400" b="0" i="0" u="none" strike="noStrike" kern="1200" cap="none" spc="0" normalizeH="0" baseline="0">
                <a:solidFill>
                  <a:srgbClr val="5D5B5B"/>
                </a:solidFill>
                <a:latin typeface="Arial"/>
                <a:ea typeface="나눔스퀘어라운드 Regular"/>
                <a:cs typeface="Arial"/>
              </a:rPr>
              <a:t>d </a:t>
            </a:r>
            <a:r>
              <a:rPr kumimoji="0" lang="en-US" altLang="ko-KR" sz="1400" b="0" i="0" u="none" strike="noStrike" kern="1200" cap="none" spc="0" normalizeH="0" baseline="0">
                <a:solidFill>
                  <a:srgbClr val="5D5B5B"/>
                </a:solidFill>
                <a:latin typeface="Arial"/>
                <a:ea typeface="나눔스퀘어라운드 Regular"/>
                <a:cs typeface="Arial"/>
              </a:rPr>
              <a:t>=</a:t>
            </a:r>
            <a:r>
              <a:rPr kumimoji="0" lang="en-US" altLang="en-US" sz="1400" b="0" i="0" u="none" strike="noStrike" kern="1200" cap="none" spc="0" normalizeH="0" baseline="0">
                <a:solidFill>
                  <a:srgbClr val="5D5B5B"/>
                </a:solidFill>
                <a:latin typeface="Arial"/>
                <a:ea typeface="나눔스퀘어라운드 Regular"/>
                <a:cs typeface="Arial"/>
              </a:rPr>
              <a:t> ggplot(mpg, aes(fl)) </a:t>
            </a:r>
          </a:p>
          <a:p>
            <a:pPr marL="0" indent="0" algn="just" defTabSz="914400" rtl="0" eaLnBrk="1" latinLnBrk="1" hangingPunct="1">
              <a:lnSpc>
                <a:spcPct val="100000"/>
              </a:lnSpc>
              <a:spcBef>
                <a:spcPct val="0"/>
              </a:spcBef>
              <a:spcAft>
                <a:spcPts val="0"/>
              </a:spcAft>
              <a:buNone/>
              <a:defRPr/>
            </a:pPr>
            <a:r>
              <a:rPr kumimoji="0" lang="en-US" altLang="en-US" sz="1400" b="0" i="0" u="none" strike="noStrike" kern="1200" cap="none" spc="0" normalizeH="0" baseline="0">
                <a:solidFill>
                  <a:srgbClr val="5D5B5B"/>
                </a:solidFill>
                <a:latin typeface="Arial"/>
                <a:ea typeface="나눔스퀘어라운드 Regular"/>
                <a:cs typeface="Arial"/>
              </a:rPr>
              <a:t>ggplot(mpg,aes(x=fl,fill=class))+geom_bar()</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 geom_bar()</a:t>
            </a:r>
            <a:r>
              <a:rPr kumimoji="0" lang="ko-KR" altLang="en-US" sz="1400" b="0" i="0" u="none" strike="noStrike" kern="1200" cap="none" spc="0" normalizeH="0" baseline="0">
                <a:solidFill>
                  <a:srgbClr val="5D5B5B"/>
                </a:solidFill>
                <a:latin typeface="Arial"/>
                <a:ea typeface="나눔스퀘어라운드 Regular"/>
                <a:cs typeface="Arial"/>
              </a:rPr>
              <a:t>안에 인자들을 통해 그래프 모양을 조절 가능함</a:t>
            </a: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alpha :</a:t>
            </a:r>
            <a:r>
              <a:rPr kumimoji="0" lang="ko-KR" altLang="en-US" sz="1400" b="0" i="0" u="none" strike="noStrike" kern="1200" cap="none" spc="0" normalizeH="0" baseline="0">
                <a:solidFill>
                  <a:srgbClr val="5D5B5B"/>
                </a:solidFill>
                <a:latin typeface="Arial"/>
                <a:ea typeface="나눔스퀘어라운드 Regular"/>
                <a:cs typeface="Arial"/>
              </a:rPr>
              <a:t> 그래프의 투명도</a:t>
            </a: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color : </a:t>
            </a:r>
            <a:r>
              <a:rPr kumimoji="0" lang="ko-KR" altLang="en-US" sz="1400" b="0" i="0" u="none" strike="noStrike" kern="1200" cap="none" spc="0" normalizeH="0" baseline="0">
                <a:solidFill>
                  <a:srgbClr val="5D5B5B"/>
                </a:solidFill>
                <a:latin typeface="Arial"/>
                <a:ea typeface="나눔스퀘어라운드 Regular"/>
                <a:cs typeface="Arial"/>
              </a:rPr>
              <a:t>그래프의 색깔</a:t>
            </a: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fill : </a:t>
            </a:r>
            <a:r>
              <a:rPr kumimoji="0" lang="ko-KR" altLang="en-US" sz="1400" b="0" i="0" u="none" strike="noStrike" kern="1200" cap="none" spc="0" normalizeH="0" baseline="0">
                <a:solidFill>
                  <a:srgbClr val="5D5B5B"/>
                </a:solidFill>
                <a:latin typeface="Arial"/>
                <a:ea typeface="나눔스퀘어라운드 Regular"/>
                <a:cs typeface="Arial"/>
              </a:rPr>
              <a:t> 하나의 </a:t>
            </a:r>
            <a:r>
              <a:rPr kumimoji="0" lang="en-US" altLang="ko-KR" sz="1400" b="0" i="0" u="none" strike="noStrike" kern="1200" cap="none" spc="0" normalizeH="0" baseline="0">
                <a:solidFill>
                  <a:srgbClr val="5D5B5B"/>
                </a:solidFill>
                <a:latin typeface="Arial"/>
                <a:ea typeface="나눔스퀘어라운드 Regular"/>
                <a:cs typeface="Arial"/>
              </a:rPr>
              <a:t>bar</a:t>
            </a:r>
            <a:r>
              <a:rPr kumimoji="0" lang="ko-KR" altLang="en-US" sz="1400" b="0" i="0" u="none" strike="noStrike" kern="1200" cap="none" spc="0" normalizeH="0" baseline="0">
                <a:solidFill>
                  <a:srgbClr val="5D5B5B"/>
                </a:solidFill>
                <a:latin typeface="Arial"/>
                <a:ea typeface="나눔스퀘어라운드 Regular"/>
                <a:cs typeface="Arial"/>
              </a:rPr>
              <a:t> 안에서 한 변수를 기준으로 다시 나눠줌</a:t>
            </a:r>
          </a:p>
          <a:p>
            <a:pPr marL="0" indent="0" algn="ctr"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a:t>
            </a:r>
          </a:p>
          <a:p>
            <a:pPr marL="0" indent="0" algn="ctr"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a:t>
            </a:r>
          </a:p>
          <a:p>
            <a:pPr marL="0" indent="0" algn="ctr"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a:t>
            </a:r>
          </a:p>
        </p:txBody>
      </p:sp>
      <p:pic>
        <p:nvPicPr>
          <p:cNvPr id="35" name="그림 34"/>
          <p:cNvPicPr>
            <a:picLocks noChangeAspect="1"/>
          </p:cNvPicPr>
          <p:nvPr/>
        </p:nvPicPr>
        <p:blipFill rotWithShape="1">
          <a:blip r:embed="rId3"/>
          <a:stretch>
            <a:fillRect/>
          </a:stretch>
        </p:blipFill>
        <p:spPr>
          <a:xfrm>
            <a:off x="1423439" y="1828362"/>
            <a:ext cx="4198119" cy="181062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9352" y="2285885"/>
            <a:ext cx="1707113" cy="1179310"/>
          </a:xfrm>
          <a:prstGeom prst="rect">
            <a:avLst/>
          </a:prstGeom>
          <a:noFill/>
        </p:spPr>
        <p:txBody>
          <a:bodyPr wrap="none">
            <a:spAutoFit/>
          </a:bodyPr>
          <a:lstStyle/>
          <a:p>
            <a:pPr lvl="0">
              <a:defRPr/>
            </a:pPr>
            <a:r>
              <a:rPr lang="en-US" altLang="ko-KR" sz="7200" b="1">
                <a:solidFill>
                  <a:schemeClr val="tx2"/>
                </a:solidFill>
              </a:rPr>
              <a:t>003</a:t>
            </a:r>
          </a:p>
        </p:txBody>
      </p:sp>
      <p:sp>
        <p:nvSpPr>
          <p:cNvPr id="9" name="TextBox 8"/>
          <p:cNvSpPr txBox="1"/>
          <p:nvPr/>
        </p:nvSpPr>
        <p:spPr>
          <a:xfrm>
            <a:off x="533432" y="3549402"/>
            <a:ext cx="3615657" cy="573018"/>
          </a:xfrm>
          <a:prstGeom prst="rect">
            <a:avLst/>
          </a:prstGeom>
          <a:noFill/>
        </p:spPr>
        <p:txBody>
          <a:bodyPr wrap="none">
            <a:spAutoFit/>
          </a:bodyPr>
          <a:lstStyle/>
          <a:p>
            <a:pPr lvl="0">
              <a:defRPr/>
            </a:pPr>
            <a:r>
              <a:rPr lang="en-US" altLang="ko-KR" sz="3200" spc="-150">
                <a:solidFill>
                  <a:schemeClr val="tx2"/>
                </a:solidFill>
                <a:latin typeface="+mn-ea"/>
              </a:rPr>
              <a:t>Two-variable function</a:t>
            </a: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a:off x="3861612" y="3956862"/>
            <a:ext cx="44687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4"/>
            <a:ext cx="5369162" cy="3935826"/>
          </a:xfrm>
          <a:prstGeom prst="rect">
            <a:avLst/>
          </a:prstGeom>
          <a:noFill/>
        </p:spPr>
        <p:txBody>
          <a:bodyPr wrap="square">
            <a:spAutoFit/>
          </a:bodyPr>
          <a:lstStyle/>
          <a:p>
            <a:pPr algn="just">
              <a:defRPr/>
            </a:pPr>
            <a:r>
              <a:rPr lang="ko-KR" altLang="ko-KR" sz="1400">
                <a:solidFill>
                  <a:schemeClr val="tx2"/>
                </a:solidFill>
              </a:rPr>
              <a:t>e &lt;- ggplot(mpg, aes(cty, hwy))</a:t>
            </a:r>
          </a:p>
          <a:p>
            <a:pPr algn="just">
              <a:defRPr/>
            </a:pPr>
            <a:endParaRPr lang="ko-KR" altLang="ko-KR" sz="1400">
              <a:solidFill>
                <a:schemeClr val="tx2"/>
              </a:solidFill>
            </a:endParaRPr>
          </a:p>
          <a:p>
            <a:pPr algn="just">
              <a:defRPr/>
            </a:pPr>
            <a:r>
              <a:rPr lang="ko-KR" altLang="ko-KR" sz="1400">
                <a:solidFill>
                  <a:schemeClr val="tx2"/>
                </a:solidFill>
              </a:rPr>
              <a:t>e + geom_point() </a:t>
            </a:r>
          </a:p>
          <a:p>
            <a:pPr algn="just">
              <a:defRPr/>
            </a:pPr>
            <a:r>
              <a:rPr lang="ko-KR" altLang="ko-KR" sz="1400">
                <a:solidFill>
                  <a:schemeClr val="tx2"/>
                </a:solidFill>
              </a:rPr>
              <a:t># 기본적인 산점도</a:t>
            </a:r>
          </a:p>
          <a:p>
            <a:pPr algn="just">
              <a:defRPr/>
            </a:pPr>
            <a:endParaRPr lang="ko-KR" altLang="ko-KR" sz="1400">
              <a:solidFill>
                <a:schemeClr val="tx2"/>
              </a:solidFill>
            </a:endParaRPr>
          </a:p>
          <a:p>
            <a:pPr algn="just">
              <a:defRPr/>
            </a:pPr>
            <a:r>
              <a:rPr lang="ko-KR" altLang="ko-KR" sz="1400">
                <a:solidFill>
                  <a:schemeClr val="tx2"/>
                </a:solidFill>
              </a:rPr>
              <a:t>e + geom_label(aes(label = cty), nudge_x = 1, nudge_y = 1, check_overlap = TRUE) </a:t>
            </a:r>
          </a:p>
          <a:p>
            <a:pPr algn="just">
              <a:defRPr/>
            </a:pPr>
            <a:r>
              <a:rPr lang="ko-KR" altLang="ko-KR" sz="1400">
                <a:solidFill>
                  <a:schemeClr val="tx2"/>
                </a:solidFill>
              </a:rPr>
              <a:t># label 설정에 따라 자료에 번호를 매김 </a:t>
            </a:r>
          </a:p>
          <a:p>
            <a:pPr algn="just">
              <a:defRPr/>
            </a:pPr>
            <a:endParaRPr lang="ko-KR" altLang="ko-KR" sz="1400">
              <a:solidFill>
                <a:schemeClr val="tx2"/>
              </a:solidFill>
            </a:endParaRPr>
          </a:p>
          <a:p>
            <a:pPr algn="just">
              <a:defRPr/>
            </a:pPr>
            <a:r>
              <a:rPr lang="ko-KR" altLang="ko-KR" sz="1400">
                <a:solidFill>
                  <a:schemeClr val="tx2"/>
                </a:solidFill>
              </a:rPr>
              <a:t>e + geom_jitter(height = 1, width = 1) </a:t>
            </a:r>
          </a:p>
          <a:p>
            <a:pPr algn="just">
              <a:defRPr/>
            </a:pPr>
            <a:r>
              <a:rPr lang="ko-KR" altLang="ko-KR" sz="1400">
                <a:solidFill>
                  <a:schemeClr val="tx2"/>
                </a:solidFill>
              </a:rPr>
              <a:t># 지터함수를 사용하면 같은 값을 가지는 자료를 분산시켜 자료가 </a:t>
            </a:r>
          </a:p>
          <a:p>
            <a:pPr algn="just">
              <a:defRPr/>
            </a:pPr>
            <a:r>
              <a:rPr lang="ko-KR" altLang="en-US" sz="1400">
                <a:solidFill>
                  <a:schemeClr val="tx2"/>
                </a:solidFill>
              </a:rPr>
              <a:t>  </a:t>
            </a:r>
            <a:r>
              <a:rPr lang="ko-KR" altLang="ko-KR" sz="1400">
                <a:solidFill>
                  <a:schemeClr val="tx2"/>
                </a:solidFill>
              </a:rPr>
              <a:t>겹치는 경우를 막는다.</a:t>
            </a:r>
            <a:r>
              <a:rPr lang="ko-KR" altLang="en-US" sz="1400">
                <a:solidFill>
                  <a:schemeClr val="tx2"/>
                </a:solidFill>
              </a:rPr>
              <a:t> </a:t>
            </a:r>
          </a:p>
          <a:p>
            <a:pPr algn="just">
              <a:defRPr/>
            </a:pPr>
            <a:r>
              <a:rPr lang="en-US" altLang="ko-KR" sz="1400">
                <a:solidFill>
                  <a:schemeClr val="tx2"/>
                </a:solidFill>
              </a:rPr>
              <a:t>#</a:t>
            </a:r>
            <a:r>
              <a:rPr lang="ko-KR" altLang="en-US" sz="1400">
                <a:solidFill>
                  <a:schemeClr val="tx2"/>
                </a:solidFill>
              </a:rPr>
              <a:t> 자료의 분포를 나타내는데 효과적이다</a:t>
            </a:r>
          </a:p>
          <a:p>
            <a:pPr algn="just">
              <a:defRPr/>
            </a:pPr>
            <a:endParaRPr lang="en-US" altLang="ko-KR" sz="1400">
              <a:solidFill>
                <a:schemeClr val="tx2"/>
              </a:solidFill>
            </a:endParaRPr>
          </a:p>
          <a:p>
            <a:pPr algn="just">
              <a:defRPr/>
            </a:pPr>
            <a:r>
              <a:rPr lang="ko-KR" altLang="ko-KR" sz="1400">
                <a:solidFill>
                  <a:schemeClr val="tx2"/>
                </a:solidFill>
              </a:rPr>
              <a:t> e + geom_point() +geom_quantile() </a:t>
            </a:r>
          </a:p>
          <a:p>
            <a:pPr algn="just">
              <a:defRPr/>
            </a:pPr>
            <a:r>
              <a:rPr lang="en-US" altLang="ko-KR" sz="1400">
                <a:solidFill>
                  <a:schemeClr val="tx2"/>
                </a:solidFill>
              </a:rPr>
              <a:t>#</a:t>
            </a:r>
            <a:r>
              <a:rPr lang="ko-KR" altLang="en-US" sz="1400">
                <a:solidFill>
                  <a:schemeClr val="tx2"/>
                </a:solidFill>
              </a:rPr>
              <a:t> </a:t>
            </a:r>
            <a:r>
              <a:rPr lang="en-US" altLang="ko-KR" sz="1400">
                <a:solidFill>
                  <a:schemeClr val="tx2"/>
                </a:solidFill>
              </a:rPr>
              <a:t>geom</a:t>
            </a:r>
            <a:r>
              <a:rPr lang="ko-KR" altLang="en-US" sz="1400">
                <a:solidFill>
                  <a:schemeClr val="tx2"/>
                </a:solidFill>
              </a:rPr>
              <a:t> 함수는 여러개를 겹쳐서 하나의 그래프로 보여줄 수 있다</a:t>
            </a:r>
            <a:endParaRPr lang="ko-KR" altLang="ko-KR" sz="1400">
              <a:solidFill>
                <a:schemeClr val="tx2"/>
              </a:solidFill>
            </a:endParaRPr>
          </a:p>
          <a:p>
            <a:pPr algn="just">
              <a:defRPr/>
            </a:pPr>
            <a:r>
              <a:rPr lang="ko-KR" altLang="ko-KR" sz="1400">
                <a:solidFill>
                  <a:schemeClr val="tx2"/>
                </a:solidFill>
              </a:rPr>
              <a:t># 포인트와 비교해보면 quantile가 보여주는 것들을 확인 가능하다</a:t>
            </a:r>
          </a:p>
          <a:p>
            <a:pPr algn="just">
              <a:defRPr/>
            </a:pPr>
            <a:r>
              <a:rPr lang="en-US" altLang="ko-KR" sz="1400">
                <a:solidFill>
                  <a:schemeClr val="tx2"/>
                </a:solidFill>
              </a:rPr>
              <a:t>#</a:t>
            </a:r>
            <a:r>
              <a:rPr lang="ko-KR" altLang="en-US" sz="1400">
                <a:solidFill>
                  <a:schemeClr val="tx2"/>
                </a:solidFill>
              </a:rPr>
              <a:t> </a:t>
            </a:r>
            <a:r>
              <a:rPr lang="en-US" altLang="ko-KR" sz="1400">
                <a:solidFill>
                  <a:schemeClr val="tx2"/>
                </a:solidFill>
              </a:rPr>
              <a:t>quantile</a:t>
            </a:r>
            <a:r>
              <a:rPr lang="ko-KR" altLang="en-US" sz="1400">
                <a:solidFill>
                  <a:schemeClr val="tx2"/>
                </a:solidFill>
              </a:rPr>
              <a:t> 함수는 자료들의 </a:t>
            </a:r>
            <a:r>
              <a:rPr lang="en-US" altLang="ko-KR" sz="1400">
                <a:solidFill>
                  <a:schemeClr val="tx2"/>
                </a:solidFill>
              </a:rPr>
              <a:t>q1,q2,q3</a:t>
            </a:r>
            <a:r>
              <a:rPr lang="ko-KR" altLang="en-US" sz="1400">
                <a:solidFill>
                  <a:schemeClr val="tx2"/>
                </a:solidFill>
              </a:rPr>
              <a:t> 회귀선을 보여준다</a:t>
            </a: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3</a:t>
            </a:r>
          </a:p>
        </p:txBody>
      </p:sp>
      <p:grpSp>
        <p:nvGrpSpPr>
          <p:cNvPr id="15" name="그룹 14"/>
          <p:cNvGrpSpPr/>
          <p:nvPr/>
        </p:nvGrpSpPr>
        <p:grpSpPr>
          <a:xfrm>
            <a:off x="1188881" y="351819"/>
            <a:ext cx="1607659" cy="646401"/>
            <a:chOff x="1188881" y="351819"/>
            <a:chExt cx="1607659" cy="646401"/>
          </a:xfrm>
        </p:grpSpPr>
        <p:sp>
          <p:nvSpPr>
            <p:cNvPr id="18" name="TextBox 17"/>
            <p:cNvSpPr txBox="1"/>
            <p:nvPr/>
          </p:nvSpPr>
          <p:spPr>
            <a:xfrm>
              <a:off x="1188881" y="351819"/>
              <a:ext cx="1331434" cy="265401"/>
            </a:xfrm>
            <a:prstGeom prst="rect">
              <a:avLst/>
            </a:prstGeom>
            <a:noFill/>
          </p:spPr>
          <p:txBody>
            <a:bodyPr wrap="none">
              <a:spAutoFit/>
            </a:bodyPr>
            <a:lstStyle/>
            <a:p>
              <a:pPr lvl="0">
                <a:defRPr/>
              </a:pPr>
              <a:r>
                <a:rPr lang="en-US" altLang="ko-KR" sz="1200"/>
                <a:t>003 Two variable</a:t>
              </a:r>
            </a:p>
          </p:txBody>
        </p:sp>
        <p:sp>
          <p:nvSpPr>
            <p:cNvPr id="19" name="TextBox 18"/>
            <p:cNvSpPr txBox="1"/>
            <p:nvPr/>
          </p:nvSpPr>
          <p:spPr>
            <a:xfrm>
              <a:off x="1188881" y="581361"/>
              <a:ext cx="1607659" cy="416859"/>
            </a:xfrm>
            <a:prstGeom prst="rect">
              <a:avLst/>
            </a:prstGeom>
            <a:noFill/>
          </p:spPr>
          <p:txBody>
            <a:bodyPr wrap="none">
              <a:spAutoFit/>
            </a:bodyPr>
            <a:lstStyle/>
            <a:p>
              <a:pPr lvl="0">
                <a:defRPr/>
              </a:pPr>
              <a:r>
                <a:rPr lang="en-US" altLang="ko-KR" sz="2200"/>
                <a:t>Continuous</a:t>
              </a:r>
            </a:p>
          </p:txBody>
        </p:sp>
      </p:grpSp>
      <p:pic>
        <p:nvPicPr>
          <p:cNvPr id="31" name="그림 30"/>
          <p:cNvPicPr>
            <a:picLocks noChangeAspect="1"/>
          </p:cNvPicPr>
          <p:nvPr/>
        </p:nvPicPr>
        <p:blipFill rotWithShape="1">
          <a:blip r:embed="rId2"/>
          <a:stretch>
            <a:fillRect/>
          </a:stretch>
        </p:blipFill>
        <p:spPr>
          <a:xfrm>
            <a:off x="309013" y="1733112"/>
            <a:ext cx="2759525" cy="2200930"/>
          </a:xfrm>
          <a:prstGeom prst="rect">
            <a:avLst/>
          </a:prstGeom>
        </p:spPr>
      </p:pic>
      <p:pic>
        <p:nvPicPr>
          <p:cNvPr id="32" name="그림 31"/>
          <p:cNvPicPr>
            <a:picLocks noChangeAspect="1"/>
          </p:cNvPicPr>
          <p:nvPr/>
        </p:nvPicPr>
        <p:blipFill rotWithShape="1">
          <a:blip r:embed="rId3"/>
          <a:stretch>
            <a:fillRect/>
          </a:stretch>
        </p:blipFill>
        <p:spPr>
          <a:xfrm>
            <a:off x="3173839" y="1733112"/>
            <a:ext cx="2724973" cy="2173372"/>
          </a:xfrm>
          <a:prstGeom prst="rect">
            <a:avLst/>
          </a:prstGeom>
        </p:spPr>
      </p:pic>
      <p:pic>
        <p:nvPicPr>
          <p:cNvPr id="33" name="그림 32"/>
          <p:cNvPicPr>
            <a:picLocks noChangeAspect="1"/>
          </p:cNvPicPr>
          <p:nvPr/>
        </p:nvPicPr>
        <p:blipFill rotWithShape="1">
          <a:blip r:embed="rId4"/>
          <a:stretch>
            <a:fillRect/>
          </a:stretch>
        </p:blipFill>
        <p:spPr>
          <a:xfrm>
            <a:off x="280438" y="4085788"/>
            <a:ext cx="2782570" cy="2219310"/>
          </a:xfrm>
          <a:prstGeom prst="rect">
            <a:avLst/>
          </a:prstGeom>
        </p:spPr>
      </p:pic>
      <p:pic>
        <p:nvPicPr>
          <p:cNvPr id="36" name="그림 35"/>
          <p:cNvPicPr>
            <a:picLocks noChangeAspect="1"/>
          </p:cNvPicPr>
          <p:nvPr/>
        </p:nvPicPr>
        <p:blipFill rotWithShape="1">
          <a:blip r:embed="rId5"/>
          <a:stretch>
            <a:fillRect/>
          </a:stretch>
        </p:blipFill>
        <p:spPr>
          <a:xfrm>
            <a:off x="3195089" y="4076262"/>
            <a:ext cx="2730473" cy="2177759"/>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61600" y="4056874"/>
            <a:ext cx="466879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5"/>
            <a:ext cx="5369162" cy="3335749"/>
          </a:xfrm>
          <a:prstGeom prst="rect">
            <a:avLst/>
          </a:prstGeom>
          <a:noFill/>
        </p:spPr>
        <p:txBody>
          <a:bodyPr wrap="square">
            <a:spAutoFit/>
          </a:bodyPr>
          <a:lstStyle/>
          <a:p>
            <a:pPr algn="just">
              <a:defRPr/>
            </a:pPr>
            <a:r>
              <a:rPr lang="ko-KR" altLang="ko-KR" sz="1400">
                <a:solidFill>
                  <a:schemeClr val="tx2"/>
                </a:solidFill>
              </a:rPr>
              <a:t>e &lt;- ggplot(mpg, aes(cty, hwy))</a:t>
            </a:r>
          </a:p>
          <a:p>
            <a:pPr algn="just">
              <a:defRPr/>
            </a:pPr>
            <a:endParaRPr lang="ko-KR" altLang="ko-KR" sz="1400">
              <a:solidFill>
                <a:schemeClr val="tx2"/>
              </a:solidFill>
            </a:endParaRPr>
          </a:p>
          <a:p>
            <a:pPr algn="just">
              <a:defRPr/>
            </a:pPr>
            <a:r>
              <a:rPr lang="ko-KR" altLang="ko-KR" sz="1400">
                <a:solidFill>
                  <a:schemeClr val="tx2"/>
                </a:solidFill>
              </a:rPr>
              <a:t>e + geom_rug()+ geom_point() </a:t>
            </a:r>
          </a:p>
          <a:p>
            <a:pPr algn="just">
              <a:defRPr/>
            </a:pPr>
            <a:r>
              <a:rPr lang="ko-KR" altLang="ko-KR" sz="1400">
                <a:solidFill>
                  <a:schemeClr val="tx2"/>
                </a:solidFill>
              </a:rPr>
              <a:t># </a:t>
            </a:r>
            <a:r>
              <a:rPr lang="ko-KR" altLang="en-US" sz="1400">
                <a:solidFill>
                  <a:schemeClr val="tx2"/>
                </a:solidFill>
              </a:rPr>
              <a:t> </a:t>
            </a:r>
            <a:r>
              <a:rPr lang="en-US" altLang="ko-KR" sz="1400">
                <a:solidFill>
                  <a:schemeClr val="tx2"/>
                </a:solidFill>
              </a:rPr>
              <a:t>x/y</a:t>
            </a:r>
            <a:r>
              <a:rPr lang="ko-KR" altLang="en-US" sz="1400">
                <a:solidFill>
                  <a:schemeClr val="tx2"/>
                </a:solidFill>
              </a:rPr>
              <a:t>축에 선을 그림으로서 </a:t>
            </a:r>
            <a:r>
              <a:rPr lang="ko-KR" altLang="ko-KR" sz="1400">
                <a:solidFill>
                  <a:schemeClr val="tx2"/>
                </a:solidFill>
              </a:rPr>
              <a:t>각 변수별로 분포가 어떻게 되어있는</a:t>
            </a:r>
          </a:p>
          <a:p>
            <a:pPr algn="just">
              <a:defRPr/>
            </a:pPr>
            <a:r>
              <a:rPr lang="ko-KR" altLang="en-US" sz="1400">
                <a:solidFill>
                  <a:schemeClr val="tx2"/>
                </a:solidFill>
              </a:rPr>
              <a:t>  </a:t>
            </a:r>
            <a:r>
              <a:rPr lang="ko-KR" altLang="ko-KR" sz="1400">
                <a:solidFill>
                  <a:schemeClr val="tx2"/>
                </a:solidFill>
              </a:rPr>
              <a:t> 보여준다,</a:t>
            </a:r>
          </a:p>
          <a:p>
            <a:pPr algn="just">
              <a:defRPr/>
            </a:pPr>
            <a:endParaRPr lang="ko-KR" altLang="ko-KR" sz="1400">
              <a:solidFill>
                <a:schemeClr val="tx2"/>
              </a:solidFill>
            </a:endParaRPr>
          </a:p>
          <a:p>
            <a:pPr algn="just">
              <a:defRPr/>
            </a:pPr>
            <a:r>
              <a:rPr lang="ko-KR" altLang="ko-KR" sz="1400">
                <a:solidFill>
                  <a:schemeClr val="tx2"/>
                </a:solidFill>
              </a:rPr>
              <a:t>e + geom_smooth(method = lm)</a:t>
            </a:r>
          </a:p>
          <a:p>
            <a:pPr algn="just">
              <a:lnSpc>
                <a:spcPct val="160000"/>
              </a:lnSpc>
              <a:spcBef>
                <a:spcPts val="0"/>
              </a:spcBef>
              <a:spcAft>
                <a:spcPts val="0"/>
              </a:spcAft>
              <a:defRPr/>
            </a:pPr>
            <a:r>
              <a:rPr lang="en-US" altLang="ko-KR" sz="1400" b="0" i="0" u="none" strike="noStrike"/>
              <a:t>#</a:t>
            </a:r>
            <a:r>
              <a:rPr lang="ko-KR" altLang="en-US" sz="1400" b="0" i="0" u="none" strike="noStrike"/>
              <a:t> </a:t>
            </a:r>
            <a:r>
              <a:rPr lang="en-US" sz="1400" b="0" i="0" u="none" strike="noStrike"/>
              <a:t>overplotting</a:t>
            </a:r>
            <a:r>
              <a:rPr sz="1400" b="0" i="0" u="none" strike="noStrike"/>
              <a:t>이 있을 때 패턴을 보는데 도움이됨</a:t>
            </a:r>
            <a:endParaRPr lang="en-US" sz="1400" b="0" i="0" u="none" strike="noStrike"/>
          </a:p>
          <a:p>
            <a:pPr algn="just">
              <a:lnSpc>
                <a:spcPct val="160000"/>
              </a:lnSpc>
              <a:spcBef>
                <a:spcPts val="0"/>
              </a:spcBef>
              <a:spcAft>
                <a:spcPts val="0"/>
              </a:spcAft>
              <a:defRPr/>
            </a:pPr>
            <a:r>
              <a:rPr lang="en-US" sz="1400" b="0" i="0" u="none" strike="noStrike"/>
              <a:t>#</a:t>
            </a:r>
            <a:r>
              <a:rPr lang="ko-KR" altLang="en-US" sz="1400" b="0" i="0" u="none" strike="noStrike"/>
              <a:t> </a:t>
            </a:r>
            <a:r>
              <a:rPr sz="1400" b="0" i="0" u="none" strike="noStrike"/>
              <a:t>여기서는 회귀직선</a:t>
            </a:r>
            <a:r>
              <a:rPr lang="en-US" sz="1400" b="0" i="0" u="none" strike="noStrike"/>
              <a:t>(lm)</a:t>
            </a:r>
            <a:r>
              <a:rPr sz="1400" b="0" i="0" u="none" strike="noStrike"/>
              <a:t>을 표시하는방법 사용</a:t>
            </a:r>
          </a:p>
          <a:p>
            <a:pPr algn="just">
              <a:defRPr/>
            </a:pPr>
            <a:endParaRPr lang="ko-KR" altLang="ko-KR" sz="1400">
              <a:solidFill>
                <a:schemeClr val="tx2"/>
              </a:solidFill>
            </a:endParaRPr>
          </a:p>
          <a:p>
            <a:pPr algn="just">
              <a:defRPr/>
            </a:pPr>
            <a:r>
              <a:rPr lang="ko-KR" altLang="ko-KR" sz="1400">
                <a:solidFill>
                  <a:schemeClr val="tx2"/>
                </a:solidFill>
              </a:rPr>
              <a:t>e + geom_text(aes(label = cty), nudge_x = 1, nudge_y = 1, check_overlap = TRUE) </a:t>
            </a:r>
          </a:p>
          <a:p>
            <a:pPr algn="just">
              <a:defRPr/>
            </a:pPr>
            <a:r>
              <a:rPr lang="ko-KR" altLang="ko-KR" sz="1400">
                <a:solidFill>
                  <a:schemeClr val="tx2"/>
                </a:solidFill>
              </a:rPr>
              <a:t># label로 설정한 값에따라 자료에 글자속성부여</a:t>
            </a:r>
          </a:p>
          <a:p>
            <a:pPr algn="just">
              <a:defRPr/>
            </a:pPr>
            <a:endParaRPr lang="ko-KR"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3</a:t>
            </a:r>
          </a:p>
        </p:txBody>
      </p:sp>
      <p:grpSp>
        <p:nvGrpSpPr>
          <p:cNvPr id="15" name="그룹 14"/>
          <p:cNvGrpSpPr/>
          <p:nvPr/>
        </p:nvGrpSpPr>
        <p:grpSpPr>
          <a:xfrm>
            <a:off x="1188881" y="351819"/>
            <a:ext cx="1607659" cy="646401"/>
            <a:chOff x="1188881" y="351819"/>
            <a:chExt cx="1607659" cy="646401"/>
          </a:xfrm>
        </p:grpSpPr>
        <p:sp>
          <p:nvSpPr>
            <p:cNvPr id="18" name="TextBox 17"/>
            <p:cNvSpPr txBox="1"/>
            <p:nvPr/>
          </p:nvSpPr>
          <p:spPr>
            <a:xfrm>
              <a:off x="1188881" y="351819"/>
              <a:ext cx="1331434" cy="265401"/>
            </a:xfrm>
            <a:prstGeom prst="rect">
              <a:avLst/>
            </a:prstGeom>
            <a:noFill/>
          </p:spPr>
          <p:txBody>
            <a:bodyPr wrap="none">
              <a:spAutoFit/>
            </a:bodyPr>
            <a:lstStyle/>
            <a:p>
              <a:pPr lvl="0">
                <a:defRPr/>
              </a:pPr>
              <a:r>
                <a:rPr lang="en-US" altLang="ko-KR" sz="1200"/>
                <a:t>003 Two variable</a:t>
              </a:r>
            </a:p>
          </p:txBody>
        </p:sp>
        <p:sp>
          <p:nvSpPr>
            <p:cNvPr id="19" name="TextBox 18"/>
            <p:cNvSpPr txBox="1"/>
            <p:nvPr/>
          </p:nvSpPr>
          <p:spPr>
            <a:xfrm>
              <a:off x="1188881" y="581361"/>
              <a:ext cx="1607659" cy="416859"/>
            </a:xfrm>
            <a:prstGeom prst="rect">
              <a:avLst/>
            </a:prstGeom>
            <a:noFill/>
          </p:spPr>
          <p:txBody>
            <a:bodyPr wrap="none">
              <a:spAutoFit/>
            </a:bodyPr>
            <a:lstStyle/>
            <a:p>
              <a:pPr lvl="0">
                <a:defRPr/>
              </a:pPr>
              <a:r>
                <a:rPr lang="en-US" altLang="ko-KR" sz="2200"/>
                <a:t>Continuous</a:t>
              </a:r>
            </a:p>
          </p:txBody>
        </p:sp>
      </p:grpSp>
      <p:pic>
        <p:nvPicPr>
          <p:cNvPr id="31" name="그림 30"/>
          <p:cNvPicPr>
            <a:picLocks noChangeAspect="1"/>
          </p:cNvPicPr>
          <p:nvPr/>
        </p:nvPicPr>
        <p:blipFill rotWithShape="1">
          <a:blip r:embed="rId2"/>
          <a:stretch>
            <a:fillRect/>
          </a:stretch>
        </p:blipFill>
        <p:spPr>
          <a:xfrm>
            <a:off x="528089" y="1761688"/>
            <a:ext cx="2496647" cy="1991265"/>
          </a:xfrm>
          <a:prstGeom prst="rect">
            <a:avLst/>
          </a:prstGeom>
        </p:spPr>
      </p:pic>
      <p:pic>
        <p:nvPicPr>
          <p:cNvPr id="32" name="그림 31"/>
          <p:cNvPicPr>
            <a:picLocks noChangeAspect="1"/>
          </p:cNvPicPr>
          <p:nvPr/>
        </p:nvPicPr>
        <p:blipFill rotWithShape="1">
          <a:blip r:embed="rId3"/>
          <a:stretch>
            <a:fillRect/>
          </a:stretch>
        </p:blipFill>
        <p:spPr>
          <a:xfrm>
            <a:off x="3347488" y="1761687"/>
            <a:ext cx="2503566" cy="1996783"/>
          </a:xfrm>
          <a:prstGeom prst="rect">
            <a:avLst/>
          </a:prstGeom>
        </p:spPr>
      </p:pic>
      <p:pic>
        <p:nvPicPr>
          <p:cNvPr id="33" name="그림 32"/>
          <p:cNvPicPr>
            <a:picLocks noChangeAspect="1"/>
          </p:cNvPicPr>
          <p:nvPr/>
        </p:nvPicPr>
        <p:blipFill rotWithShape="1">
          <a:blip r:embed="rId4"/>
          <a:stretch>
            <a:fillRect/>
          </a:stretch>
        </p:blipFill>
        <p:spPr>
          <a:xfrm>
            <a:off x="394738" y="3904813"/>
            <a:ext cx="5458922" cy="2525104"/>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a:off x="6096000" y="1722475"/>
            <a:ext cx="0" cy="40191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3</a:t>
            </a:r>
          </a:p>
        </p:txBody>
      </p:sp>
      <p:grpSp>
        <p:nvGrpSpPr>
          <p:cNvPr id="15" name="그룹 14"/>
          <p:cNvGrpSpPr/>
          <p:nvPr/>
        </p:nvGrpSpPr>
        <p:grpSpPr>
          <a:xfrm>
            <a:off x="1188881" y="351819"/>
            <a:ext cx="3760309" cy="646401"/>
            <a:chOff x="1188881" y="351819"/>
            <a:chExt cx="3760309" cy="646401"/>
          </a:xfrm>
        </p:grpSpPr>
        <p:sp>
          <p:nvSpPr>
            <p:cNvPr id="18" name="TextBox 17"/>
            <p:cNvSpPr txBox="1"/>
            <p:nvPr/>
          </p:nvSpPr>
          <p:spPr>
            <a:xfrm>
              <a:off x="1188881" y="351819"/>
              <a:ext cx="1331434" cy="265401"/>
            </a:xfrm>
            <a:prstGeom prst="rect">
              <a:avLst/>
            </a:prstGeom>
            <a:noFill/>
          </p:spPr>
          <p:txBody>
            <a:bodyPr wrap="none">
              <a:spAutoFit/>
            </a:bodyPr>
            <a:lstStyle/>
            <a:p>
              <a:pPr lvl="0">
                <a:defRPr/>
              </a:pPr>
              <a:r>
                <a:rPr lang="en-US" altLang="ko-KR" sz="1200"/>
                <a:t>003 Two variable</a:t>
              </a:r>
            </a:p>
          </p:txBody>
        </p:sp>
        <p:sp>
          <p:nvSpPr>
            <p:cNvPr id="19" name="TextBox 18"/>
            <p:cNvSpPr txBox="1"/>
            <p:nvPr/>
          </p:nvSpPr>
          <p:spPr>
            <a:xfrm>
              <a:off x="1188881" y="581361"/>
              <a:ext cx="3760309" cy="416859"/>
            </a:xfrm>
            <a:prstGeom prst="rect">
              <a:avLst/>
            </a:prstGeom>
            <a:noFill/>
          </p:spPr>
          <p:txBody>
            <a:bodyPr wrap="none">
              <a:spAutoFit/>
            </a:bodyPr>
            <a:lstStyle/>
            <a:p>
              <a:pPr lvl="0">
                <a:defRPr/>
              </a:pPr>
              <a:r>
                <a:rPr lang="en-US" altLang="ko-KR" sz="2200"/>
                <a:t>Y</a:t>
              </a:r>
              <a:r>
                <a:rPr lang="ko-KR" altLang="en-US" sz="2200"/>
                <a:t> </a:t>
              </a:r>
              <a:r>
                <a:rPr lang="en-US" altLang="ko-KR" sz="2200"/>
                <a:t>is continuous, X is discrete</a:t>
              </a:r>
            </a:p>
          </p:txBody>
        </p:sp>
      </p:grpSp>
      <p:pic>
        <p:nvPicPr>
          <p:cNvPr id="31" name="그림 30"/>
          <p:cNvPicPr>
            <a:picLocks noChangeAspect="1"/>
          </p:cNvPicPr>
          <p:nvPr/>
        </p:nvPicPr>
        <p:blipFill rotWithShape="1">
          <a:blip r:embed="rId2"/>
          <a:stretch>
            <a:fillRect/>
          </a:stretch>
        </p:blipFill>
        <p:spPr>
          <a:xfrm>
            <a:off x="547139" y="1780738"/>
            <a:ext cx="2505186" cy="1998076"/>
          </a:xfrm>
          <a:prstGeom prst="rect">
            <a:avLst/>
          </a:prstGeom>
        </p:spPr>
      </p:pic>
      <p:pic>
        <p:nvPicPr>
          <p:cNvPr id="32" name="그림 31"/>
          <p:cNvPicPr>
            <a:picLocks noChangeAspect="1"/>
          </p:cNvPicPr>
          <p:nvPr/>
        </p:nvPicPr>
        <p:blipFill rotWithShape="1">
          <a:blip r:embed="rId3"/>
          <a:stretch>
            <a:fillRect/>
          </a:stretch>
        </p:blipFill>
        <p:spPr>
          <a:xfrm>
            <a:off x="3366538" y="1771212"/>
            <a:ext cx="2544272" cy="2029249"/>
          </a:xfrm>
          <a:prstGeom prst="rect">
            <a:avLst/>
          </a:prstGeom>
        </p:spPr>
      </p:pic>
      <p:pic>
        <p:nvPicPr>
          <p:cNvPr id="33" name="그림 32"/>
          <p:cNvPicPr>
            <a:picLocks noChangeAspect="1"/>
          </p:cNvPicPr>
          <p:nvPr/>
        </p:nvPicPr>
        <p:blipFill rotWithShape="1">
          <a:blip r:embed="rId4"/>
          <a:stretch>
            <a:fillRect/>
          </a:stretch>
        </p:blipFill>
        <p:spPr>
          <a:xfrm>
            <a:off x="566188" y="4038162"/>
            <a:ext cx="2480000" cy="1977988"/>
          </a:xfrm>
          <a:prstGeom prst="rect">
            <a:avLst/>
          </a:prstGeom>
        </p:spPr>
      </p:pic>
      <p:pic>
        <p:nvPicPr>
          <p:cNvPr id="34" name="그림 33"/>
          <p:cNvPicPr>
            <a:picLocks noChangeAspect="1"/>
          </p:cNvPicPr>
          <p:nvPr/>
        </p:nvPicPr>
        <p:blipFill rotWithShape="1">
          <a:blip r:embed="rId5"/>
          <a:stretch>
            <a:fillRect/>
          </a:stretch>
        </p:blipFill>
        <p:spPr>
          <a:xfrm>
            <a:off x="3366538" y="3990537"/>
            <a:ext cx="2558330" cy="2040462"/>
          </a:xfrm>
          <a:prstGeom prst="rect">
            <a:avLst/>
          </a:prstGeom>
        </p:spPr>
      </p:pic>
      <p:sp>
        <p:nvSpPr>
          <p:cNvPr id="35" name="TextBox 24"/>
          <p:cNvSpPr txBox="1"/>
          <p:nvPr/>
        </p:nvSpPr>
        <p:spPr>
          <a:xfrm>
            <a:off x="6285862" y="1901095"/>
            <a:ext cx="5369162" cy="297274"/>
          </a:xfrm>
          <a:prstGeom prst="rect">
            <a:avLst/>
          </a:prstGeom>
          <a:noFill/>
        </p:spPr>
        <p:txBody>
          <a:bodyPr wrap="square">
            <a:spAutoFit/>
          </a:bodyPr>
          <a:lstStyle/>
          <a:p>
            <a:pPr marL="0" indent="0" algn="just" defTabSz="914400" rtl="0" eaLnBrk="1" latinLnBrk="1" hangingPunct="1">
              <a:lnSpc>
                <a:spcPct val="100000"/>
              </a:lnSpc>
              <a:spcBef>
                <a:spcPct val="0"/>
              </a:spcBef>
              <a:spcAft>
                <a:spcPts val="0"/>
              </a:spcAft>
              <a:buNone/>
              <a:defRPr/>
            </a:pPr>
            <a:endParaRPr kumimoji="0" lang="ko-KR" altLang="ko-KR" sz="1400" b="0" i="0" u="none" strike="noStrike" kern="1200" cap="none" spc="0" normalizeH="0" baseline="0">
              <a:solidFill>
                <a:srgbClr val="5D5B5B"/>
              </a:solidFill>
              <a:latin typeface="Arial"/>
              <a:ea typeface="나눔스퀘어라운드 Regular"/>
              <a:cs typeface="Arial"/>
            </a:endParaRPr>
          </a:p>
        </p:txBody>
      </p:sp>
      <p:sp>
        <p:nvSpPr>
          <p:cNvPr id="37" name="TextBox 24"/>
          <p:cNvSpPr txBox="1"/>
          <p:nvPr/>
        </p:nvSpPr>
        <p:spPr>
          <a:xfrm>
            <a:off x="6285862" y="1901092"/>
            <a:ext cx="5369162" cy="3507203"/>
          </a:xfrm>
          <a:prstGeom prst="rect">
            <a:avLst/>
          </a:prstGeom>
          <a:noFill/>
        </p:spPr>
        <p:txBody>
          <a:bodyPr wrap="square">
            <a:spAutoFit/>
          </a:bodyPr>
          <a:lstStyle/>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f=ggplot(mpg, aes(class, hwy))</a:t>
            </a:r>
          </a:p>
          <a:p>
            <a:pPr marL="0" indent="0" algn="just" defTabSz="914400" rtl="0" eaLnBrk="1" latinLnBrk="1" hangingPunct="1">
              <a:lnSpc>
                <a:spcPct val="100000"/>
              </a:lnSpc>
              <a:spcBef>
                <a:spcPct val="0"/>
              </a:spcBef>
              <a:spcAft>
                <a:spcPts val="0"/>
              </a:spcAft>
              <a:buNone/>
              <a:defRPr/>
            </a:pP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f + geom_col()</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 #</a:t>
            </a: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막대그래프를 그려줌 막대는 x</a:t>
            </a:r>
            <a:r>
              <a:rPr kumimoji="0" lang="ko-KR" altLang="en-US" sz="1400" b="0" i="0" u="none" strike="noStrike" kern="1200" cap="none" spc="0" normalizeH="0" baseline="0">
                <a:solidFill>
                  <a:srgbClr val="5D5B5B"/>
                </a:solidFill>
                <a:latin typeface="Arial"/>
                <a:ea typeface="나눔스퀘어라운드 Regular"/>
                <a:cs typeface="Arial"/>
              </a:rPr>
              <a:t>변수</a:t>
            </a:r>
            <a:r>
              <a:rPr kumimoji="0" lang="en-US" altLang="ko-KR" sz="1400" b="0" i="0" u="none" strike="noStrike" kern="1200" cap="none" spc="0" normalizeH="0" baseline="0">
                <a:solidFill>
                  <a:srgbClr val="5D5B5B"/>
                </a:solidFill>
                <a:latin typeface="Arial"/>
                <a:ea typeface="나눔스퀘어라운드 Regular"/>
                <a:cs typeface="Arial"/>
              </a:rPr>
              <a:t>의 알파벳 순으로 정렬됨.</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 #</a:t>
            </a: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reorder() 를 사용하면 막대를 값의 크기 순으로 정렬할 수 있음.</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 #</a:t>
            </a: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reorder() 에 x축 변수와 정렬 기준으로 삼을 변수를 지정하면 됨. </a:t>
            </a:r>
          </a:p>
          <a:p>
            <a:pPr marL="0" indent="0" algn="just"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정렬기준 앞에 - 기호를 붙이면 내림차순으로 정렬함</a:t>
            </a:r>
          </a:p>
          <a:p>
            <a:pPr marL="0" indent="0" algn="just"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a:t>
            </a: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#아래의 각 plot은 각각 boxplot,dotplot,violin그래프를 그려준다</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f + geom_boxplot()</a:t>
            </a:r>
          </a:p>
          <a:p>
            <a:pPr marL="0" indent="0" algn="just" defTabSz="914400" rtl="0" eaLnBrk="1" latinLnBrk="1" hangingPunct="1">
              <a:lnSpc>
                <a:spcPct val="100000"/>
              </a:lnSpc>
              <a:spcBef>
                <a:spcPct val="0"/>
              </a:spcBef>
              <a:spcAft>
                <a:spcPts val="0"/>
              </a:spcAft>
              <a:buNone/>
              <a:defRPr/>
            </a:pP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f + geom_dotplot(binaxis = "y", stackdir = "center")</a:t>
            </a:r>
          </a:p>
          <a:p>
            <a:pPr marL="0" indent="0" algn="just" defTabSz="914400" rtl="0" eaLnBrk="1" latinLnBrk="1" hangingPunct="1">
              <a:lnSpc>
                <a:spcPct val="100000"/>
              </a:lnSpc>
              <a:spcBef>
                <a:spcPct val="0"/>
              </a:spcBef>
              <a:spcAft>
                <a:spcPts val="0"/>
              </a:spcAft>
              <a:buNone/>
              <a:defRPr/>
            </a:pP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f + geom_violin(scale = "area")</a:t>
            </a:r>
          </a:p>
          <a:p>
            <a:pPr marL="0" indent="0" algn="just" defTabSz="914400" rtl="0" eaLnBrk="1" latinLnBrk="1" hangingPunct="1">
              <a:lnSpc>
                <a:spcPct val="100000"/>
              </a:lnSpc>
              <a:spcBef>
                <a:spcPct val="0"/>
              </a:spcBef>
              <a:spcAft>
                <a:spcPts val="0"/>
              </a:spcAft>
              <a:buNone/>
              <a:defRPr/>
            </a:pPr>
            <a:endParaRPr kumimoji="0" lang="ko-KR" altLang="ko-KR" sz="1400" b="0" i="0" u="none" strike="noStrike" kern="1200" cap="none" spc="0" normalizeH="0" baseline="0">
              <a:solidFill>
                <a:srgbClr val="5D5B5B"/>
              </a:solidFill>
              <a:latin typeface="Arial"/>
              <a:ea typeface="나눔스퀘어라운드 Regular"/>
              <a:cs typeface="Arial"/>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3</a:t>
            </a:r>
          </a:p>
        </p:txBody>
      </p:sp>
      <p:grpSp>
        <p:nvGrpSpPr>
          <p:cNvPr id="15" name="그룹 14"/>
          <p:cNvGrpSpPr/>
          <p:nvPr/>
        </p:nvGrpSpPr>
        <p:grpSpPr>
          <a:xfrm>
            <a:off x="1188881" y="351819"/>
            <a:ext cx="4207984" cy="646401"/>
            <a:chOff x="1188881" y="351819"/>
            <a:chExt cx="4207984" cy="646401"/>
          </a:xfrm>
        </p:grpSpPr>
        <p:sp>
          <p:nvSpPr>
            <p:cNvPr id="18" name="TextBox 17"/>
            <p:cNvSpPr txBox="1"/>
            <p:nvPr/>
          </p:nvSpPr>
          <p:spPr>
            <a:xfrm>
              <a:off x="1188881" y="351819"/>
              <a:ext cx="1331434" cy="265401"/>
            </a:xfrm>
            <a:prstGeom prst="rect">
              <a:avLst/>
            </a:prstGeom>
            <a:noFill/>
          </p:spPr>
          <p:txBody>
            <a:bodyPr wrap="none">
              <a:spAutoFit/>
            </a:bodyPr>
            <a:lstStyle/>
            <a:p>
              <a:pPr lvl="0">
                <a:defRPr/>
              </a:pPr>
              <a:r>
                <a:rPr lang="en-US" altLang="ko-KR" sz="1200"/>
                <a:t>003 Two variable</a:t>
              </a:r>
            </a:p>
          </p:txBody>
        </p:sp>
        <p:sp>
          <p:nvSpPr>
            <p:cNvPr id="19" name="TextBox 18"/>
            <p:cNvSpPr txBox="1"/>
            <p:nvPr/>
          </p:nvSpPr>
          <p:spPr>
            <a:xfrm>
              <a:off x="1188881" y="581361"/>
              <a:ext cx="4207984" cy="416859"/>
            </a:xfrm>
            <a:prstGeom prst="rect">
              <a:avLst/>
            </a:prstGeom>
            <a:noFill/>
          </p:spPr>
          <p:txBody>
            <a:bodyPr wrap="none">
              <a:spAutoFit/>
            </a:bodyPr>
            <a:lstStyle/>
            <a:p>
              <a:pPr lvl="0">
                <a:defRPr/>
              </a:pPr>
              <a:r>
                <a:rPr lang="en-US" altLang="ko-KR" sz="2200"/>
                <a:t>Y,X is discrete,</a:t>
              </a:r>
              <a:r>
                <a:rPr lang="ko-KR" altLang="en-US" sz="2200"/>
                <a:t> </a:t>
              </a:r>
              <a:r>
                <a:rPr lang="en-US" altLang="en-US" sz="2200"/>
                <a:t>bivariate function</a:t>
              </a:r>
            </a:p>
          </p:txBody>
        </p:sp>
      </p:grpSp>
      <p:sp>
        <p:nvSpPr>
          <p:cNvPr id="35" name="TextBox 24"/>
          <p:cNvSpPr txBox="1"/>
          <p:nvPr/>
        </p:nvSpPr>
        <p:spPr>
          <a:xfrm>
            <a:off x="6285862" y="1901095"/>
            <a:ext cx="5369162" cy="297274"/>
          </a:xfrm>
          <a:prstGeom prst="rect">
            <a:avLst/>
          </a:prstGeom>
          <a:noFill/>
        </p:spPr>
        <p:txBody>
          <a:bodyPr wrap="square">
            <a:spAutoFit/>
          </a:bodyPr>
          <a:lstStyle/>
          <a:p>
            <a:pPr marL="0" indent="0" algn="just" defTabSz="914400" rtl="0" eaLnBrk="1" latinLnBrk="1" hangingPunct="1">
              <a:lnSpc>
                <a:spcPct val="100000"/>
              </a:lnSpc>
              <a:spcBef>
                <a:spcPct val="0"/>
              </a:spcBef>
              <a:spcAft>
                <a:spcPts val="0"/>
              </a:spcAft>
              <a:buNone/>
              <a:defRPr/>
            </a:pPr>
            <a:endParaRPr kumimoji="0" lang="ko-KR" altLang="ko-KR" sz="1400" b="0" i="0" u="none" strike="noStrike" kern="1200" cap="none" spc="0" normalizeH="0" baseline="0">
              <a:solidFill>
                <a:srgbClr val="5D5B5B"/>
              </a:solidFill>
              <a:latin typeface="Arial"/>
              <a:ea typeface="나눔스퀘어라운드 Regular"/>
              <a:cs typeface="Arial"/>
            </a:endParaRPr>
          </a:p>
        </p:txBody>
      </p:sp>
      <p:pic>
        <p:nvPicPr>
          <p:cNvPr id="36" name="그림 35"/>
          <p:cNvPicPr>
            <a:picLocks noChangeAspect="1"/>
          </p:cNvPicPr>
          <p:nvPr/>
        </p:nvPicPr>
        <p:blipFill rotWithShape="1">
          <a:blip r:embed="rId2"/>
          <a:stretch>
            <a:fillRect/>
          </a:stretch>
        </p:blipFill>
        <p:spPr>
          <a:xfrm>
            <a:off x="823364" y="1914087"/>
            <a:ext cx="2257492" cy="1800521"/>
          </a:xfrm>
          <a:prstGeom prst="rect">
            <a:avLst/>
          </a:prstGeom>
        </p:spPr>
      </p:pic>
      <p:sp>
        <p:nvSpPr>
          <p:cNvPr id="37" name="TextBox 24"/>
          <p:cNvSpPr txBox="1"/>
          <p:nvPr/>
        </p:nvSpPr>
        <p:spPr>
          <a:xfrm>
            <a:off x="6266812" y="1845850"/>
            <a:ext cx="5369162" cy="4353020"/>
          </a:xfrm>
          <a:prstGeom prst="rect">
            <a:avLst/>
          </a:prstGeom>
          <a:noFill/>
        </p:spPr>
        <p:txBody>
          <a:bodyPr wrap="square">
            <a:spAutoFit/>
          </a:bodyPr>
          <a:lstStyle/>
          <a:p>
            <a:pPr marL="0" indent="0" algn="just" defTabSz="914400" rtl="0" eaLnBrk="1" latinLnBrk="1" hangingPunct="1">
              <a:lnSpc>
                <a:spcPct val="100000"/>
              </a:lnSpc>
              <a:spcBef>
                <a:spcPct val="0"/>
              </a:spcBef>
              <a:spcAft>
                <a:spcPts val="0"/>
              </a:spcAft>
              <a:buNone/>
              <a:defRPr/>
            </a:pPr>
            <a:r>
              <a:rPr kumimoji="0" lang="ko-KR" altLang="ko-KR" sz="1400" b="0" i="0" u="none" strike="noStrike" kern="1200" cap="none" spc="0" normalizeH="0" baseline="0">
                <a:solidFill>
                  <a:srgbClr val="5D5B5B"/>
                </a:solidFill>
                <a:latin typeface="Arial"/>
                <a:ea typeface="나눔스퀘어라운드 Regular"/>
                <a:cs typeface="Arial"/>
              </a:rPr>
              <a:t>g &lt;- ggplot(diamonds, aes(cut, color)) </a:t>
            </a:r>
          </a:p>
          <a:p>
            <a:pPr marL="0" indent="0" algn="just" defTabSz="914400" rtl="0" eaLnBrk="1" latinLnBrk="1" hangingPunct="1">
              <a:lnSpc>
                <a:spcPct val="100000"/>
              </a:lnSpc>
              <a:spcBef>
                <a:spcPct val="0"/>
              </a:spcBef>
              <a:spcAft>
                <a:spcPts val="0"/>
              </a:spcAft>
              <a:buNone/>
              <a:defRPr/>
            </a:pPr>
            <a:r>
              <a:rPr kumimoji="0" lang="ko-KR" altLang="ko-KR" sz="1400" b="0" i="0" u="none" strike="noStrike" kern="1200" cap="none" spc="0" normalizeH="0" baseline="0">
                <a:solidFill>
                  <a:srgbClr val="5D5B5B"/>
                </a:solidFill>
                <a:latin typeface="Arial"/>
                <a:ea typeface="나눔스퀘어라운드 Regular"/>
                <a:cs typeface="Arial"/>
              </a:rPr>
              <a:t>g + geom_count() </a:t>
            </a:r>
          </a:p>
          <a:p>
            <a:pPr marL="0" indent="0" algn="just" defTabSz="914400" rtl="0" eaLnBrk="1" latinLnBrk="1" hangingPunct="1">
              <a:lnSpc>
                <a:spcPct val="100000"/>
              </a:lnSpc>
              <a:spcBef>
                <a:spcPct val="0"/>
              </a:spcBef>
              <a:spcAft>
                <a:spcPts val="0"/>
              </a:spcAft>
              <a:buNone/>
              <a:defRPr/>
            </a:pPr>
            <a:r>
              <a:rPr kumimoji="0" lang="ko-KR" altLang="ko-KR" sz="1400" b="0" i="0" u="none" strike="noStrike" kern="1200" cap="none" spc="0" normalizeH="0" baseline="0">
                <a:solidFill>
                  <a:srgbClr val="5D5B5B"/>
                </a:solidFill>
                <a:latin typeface="Arial"/>
                <a:ea typeface="나눔스퀘어라운드 Regular"/>
                <a:cs typeface="Arial"/>
              </a:rPr>
              <a:t># x,y에 따라 점을 찍고 점의 크기로 해당되는 부분의 자료의 양을 보여줌</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a:t>
            </a:r>
            <a:r>
              <a:rPr kumimoji="0" lang="ko-KR" altLang="en-US" sz="1400" b="0" i="0" u="none" strike="noStrike" kern="1200" cap="none" spc="0" normalizeH="0" baseline="0">
                <a:solidFill>
                  <a:srgbClr val="5D5B5B"/>
                </a:solidFill>
                <a:latin typeface="Arial"/>
                <a:ea typeface="나눔스퀘어라운드 Regular"/>
                <a:cs typeface="Arial"/>
              </a:rPr>
              <a:t> 이산형 자료에서 자료별로 그룹화해서 그룹별로 구분할 때 사용</a:t>
            </a:r>
          </a:p>
          <a:p>
            <a:pPr marL="0" indent="0" algn="just" defTabSz="914400" rtl="0" eaLnBrk="1" latinLnBrk="1" hangingPunct="1">
              <a:lnSpc>
                <a:spcPct val="100000"/>
              </a:lnSpc>
              <a:spcBef>
                <a:spcPct val="0"/>
              </a:spcBef>
              <a:spcAft>
                <a:spcPts val="0"/>
              </a:spcAft>
              <a:buNone/>
              <a:defRPr/>
            </a:pPr>
            <a:endParaRPr kumimoji="0" lang="ko-KR"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kumimoji="0" lang="ko-KR"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h &lt;- ggplot(diamonds, aes(carat, price))</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h + geom_bin2d(binwidth = c(0.25, 500))</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#각 사각형의 케이스 수를 계산 한 다음 (기본값으로) 케이스 수를 사각형 채우기</a:t>
            </a:r>
          </a:p>
          <a:p>
            <a:pPr marL="0" indent="0" algn="just" defTabSz="914400" rtl="0" eaLnBrk="1" latinLnBrk="1" hangingPunct="1">
              <a:lnSpc>
                <a:spcPct val="100000"/>
              </a:lnSpc>
              <a:spcBef>
                <a:spcPct val="0"/>
              </a:spcBef>
              <a:spcAft>
                <a:spcPts val="0"/>
              </a:spcAft>
              <a:buNone/>
              <a:defRPr/>
            </a:pP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h + geom_density2d() </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a:t>
            </a: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2d커널밀도 추정해 사용</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a:t>
            </a:r>
            <a:r>
              <a:rPr kumimoji="0" lang="ko-KR" altLang="en-US" sz="1400" b="0" i="0" u="none" strike="noStrike" kern="1200" cap="none" spc="0" normalizeH="0" baseline="0">
                <a:solidFill>
                  <a:srgbClr val="5D5B5B"/>
                </a:solidFill>
                <a:latin typeface="Arial"/>
                <a:ea typeface="나눔스퀘어라운드 Regular"/>
                <a:cs typeface="Arial"/>
              </a:rPr>
              <a:t> 밀도가 높은 곳일 수록 여러개의 등고선 모양이 뭉쳐져 있음</a:t>
            </a:r>
          </a:p>
          <a:p>
            <a:pPr marL="0" indent="0" algn="just" defTabSz="914400" rtl="0" eaLnBrk="1" latinLnBrk="1" hangingPunct="1">
              <a:lnSpc>
                <a:spcPct val="100000"/>
              </a:lnSpc>
              <a:spcBef>
                <a:spcPct val="0"/>
              </a:spcBef>
              <a:spcAft>
                <a:spcPts val="0"/>
              </a:spcAft>
              <a:buNone/>
              <a:defRPr/>
            </a:pP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h + geom_hex()</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a:t>
            </a: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평면을 정육각형으로 나누고 각 육각형의 사례 수를 계산 한 다음 </a:t>
            </a:r>
            <a:r>
              <a:rPr kumimoji="0" lang="ko-KR" altLang="en-US" sz="1400" b="0" i="0" u="none" strike="noStrike" kern="1200" cap="none" spc="0" normalizeH="0" baseline="0">
                <a:solidFill>
                  <a:srgbClr val="5D5B5B"/>
                </a:solidFill>
                <a:latin typeface="Arial"/>
                <a:ea typeface="나눔스퀘어라운드 Regular"/>
                <a:cs typeface="Arial"/>
              </a:rPr>
              <a:t> </a:t>
            </a:r>
          </a:p>
          <a:p>
            <a:pPr marL="0" indent="0" algn="just"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기본적으로 사례 수를 육각형 채우기로 매핑</a:t>
            </a:r>
          </a:p>
          <a:p>
            <a:pPr marL="0" indent="0" algn="just" defTabSz="914400" rtl="0" eaLnBrk="1" latinLnBrk="1" hangingPunct="1">
              <a:lnSpc>
                <a:spcPct val="100000"/>
              </a:lnSpc>
              <a:spcBef>
                <a:spcPct val="0"/>
              </a:spcBef>
              <a:spcAft>
                <a:spcPts val="0"/>
              </a:spcAft>
              <a:buNone/>
              <a:defRPr/>
            </a:pPr>
            <a:endParaRPr kumimoji="0" lang="en-US" altLang="ko-KR" sz="1400" b="0" i="0" u="none" strike="noStrike" kern="1200" cap="none" spc="0" normalizeH="0" baseline="0">
              <a:solidFill>
                <a:srgbClr val="5D5B5B"/>
              </a:solidFill>
              <a:latin typeface="Arial"/>
              <a:ea typeface="나눔스퀘어라운드 Regular"/>
              <a:cs typeface="Arial"/>
            </a:endParaRPr>
          </a:p>
        </p:txBody>
      </p:sp>
      <p:pic>
        <p:nvPicPr>
          <p:cNvPr id="38" name="그림 37"/>
          <p:cNvPicPr>
            <a:picLocks noChangeAspect="1"/>
          </p:cNvPicPr>
          <p:nvPr/>
        </p:nvPicPr>
        <p:blipFill rotWithShape="1">
          <a:blip r:embed="rId3"/>
          <a:stretch>
            <a:fillRect/>
          </a:stretch>
        </p:blipFill>
        <p:spPr>
          <a:xfrm>
            <a:off x="3433576" y="1895037"/>
            <a:ext cx="2281422" cy="1819607"/>
          </a:xfrm>
          <a:prstGeom prst="rect">
            <a:avLst/>
          </a:prstGeom>
        </p:spPr>
      </p:pic>
      <p:pic>
        <p:nvPicPr>
          <p:cNvPr id="39" name="그림 38"/>
          <p:cNvPicPr>
            <a:picLocks noChangeAspect="1"/>
          </p:cNvPicPr>
          <p:nvPr/>
        </p:nvPicPr>
        <p:blipFill rotWithShape="1">
          <a:blip r:embed="rId4"/>
          <a:stretch>
            <a:fillRect/>
          </a:stretch>
        </p:blipFill>
        <p:spPr>
          <a:xfrm>
            <a:off x="813839" y="3971488"/>
            <a:ext cx="2294045" cy="1829674"/>
          </a:xfrm>
          <a:prstGeom prst="rect">
            <a:avLst/>
          </a:prstGeom>
        </p:spPr>
      </p:pic>
      <p:pic>
        <p:nvPicPr>
          <p:cNvPr id="40" name="그림 39"/>
          <p:cNvPicPr>
            <a:picLocks noChangeAspect="1"/>
          </p:cNvPicPr>
          <p:nvPr/>
        </p:nvPicPr>
        <p:blipFill rotWithShape="1">
          <a:blip r:embed="rId5"/>
          <a:stretch>
            <a:fillRect/>
          </a:stretch>
        </p:blipFill>
        <p:spPr>
          <a:xfrm>
            <a:off x="3395113" y="3971487"/>
            <a:ext cx="2355886" cy="1878998"/>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9352" y="2285885"/>
            <a:ext cx="1707113" cy="1179310"/>
          </a:xfrm>
          <a:prstGeom prst="rect">
            <a:avLst/>
          </a:prstGeom>
          <a:noFill/>
        </p:spPr>
        <p:txBody>
          <a:bodyPr wrap="none">
            <a:spAutoFit/>
          </a:bodyPr>
          <a:lstStyle/>
          <a:p>
            <a:pPr lvl="0">
              <a:defRPr/>
            </a:pPr>
            <a:r>
              <a:rPr lang="en-US" altLang="ko-KR" sz="7200" b="1">
                <a:solidFill>
                  <a:schemeClr val="tx2"/>
                </a:solidFill>
              </a:rPr>
              <a:t>004</a:t>
            </a:r>
          </a:p>
        </p:txBody>
      </p:sp>
      <p:sp>
        <p:nvSpPr>
          <p:cNvPr id="9" name="TextBox 8"/>
          <p:cNvSpPr txBox="1"/>
          <p:nvPr/>
        </p:nvSpPr>
        <p:spPr>
          <a:xfrm>
            <a:off x="533430" y="3549402"/>
            <a:ext cx="1291560" cy="573018"/>
          </a:xfrm>
          <a:prstGeom prst="rect">
            <a:avLst/>
          </a:prstGeom>
          <a:noFill/>
        </p:spPr>
        <p:txBody>
          <a:bodyPr wrap="none">
            <a:spAutoFit/>
          </a:bodyPr>
          <a:lstStyle/>
          <a:p>
            <a:pPr lvl="0">
              <a:defRPr/>
            </a:pPr>
            <a:r>
              <a:rPr lang="en-US" altLang="ko-KR" sz="3200" spc="-150">
                <a:solidFill>
                  <a:schemeClr val="tx2"/>
                </a:solidFill>
                <a:latin typeface="+mn-ea"/>
              </a:rPr>
              <a:t>Others</a:t>
            </a: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4</a:t>
            </a:r>
          </a:p>
        </p:txBody>
      </p:sp>
      <p:grpSp>
        <p:nvGrpSpPr>
          <p:cNvPr id="15" name="그룹 14"/>
          <p:cNvGrpSpPr/>
          <p:nvPr/>
        </p:nvGrpSpPr>
        <p:grpSpPr>
          <a:xfrm>
            <a:off x="1188881" y="351819"/>
            <a:ext cx="2522059" cy="646401"/>
            <a:chOff x="1188881" y="351819"/>
            <a:chExt cx="2522059" cy="646401"/>
          </a:xfrm>
        </p:grpSpPr>
        <p:sp>
          <p:nvSpPr>
            <p:cNvPr id="18" name="TextBox 17"/>
            <p:cNvSpPr txBox="1"/>
            <p:nvPr/>
          </p:nvSpPr>
          <p:spPr>
            <a:xfrm>
              <a:off x="1188881" y="351819"/>
              <a:ext cx="940909" cy="265401"/>
            </a:xfrm>
            <a:prstGeom prst="rect">
              <a:avLst/>
            </a:prstGeom>
            <a:noFill/>
          </p:spPr>
          <p:txBody>
            <a:bodyPr wrap="none">
              <a:spAutoFit/>
            </a:bodyPr>
            <a:lstStyle/>
            <a:p>
              <a:pPr lvl="0">
                <a:defRPr/>
              </a:pPr>
              <a:r>
                <a:rPr lang="en-US" altLang="ko-KR" sz="1200"/>
                <a:t>004 Others</a:t>
              </a:r>
            </a:p>
          </p:txBody>
        </p:sp>
        <p:sp>
          <p:nvSpPr>
            <p:cNvPr id="19" name="TextBox 18"/>
            <p:cNvSpPr txBox="1"/>
            <p:nvPr/>
          </p:nvSpPr>
          <p:spPr>
            <a:xfrm>
              <a:off x="1188881" y="581361"/>
              <a:ext cx="2522059" cy="416859"/>
            </a:xfrm>
            <a:prstGeom prst="rect">
              <a:avLst/>
            </a:prstGeom>
            <a:noFill/>
          </p:spPr>
          <p:txBody>
            <a:bodyPr wrap="none">
              <a:spAutoFit/>
            </a:bodyPr>
            <a:lstStyle/>
            <a:p>
              <a:pPr lvl="0">
                <a:defRPr/>
              </a:pPr>
              <a:r>
                <a:rPr lang="en-US" altLang="ko-KR" sz="2200"/>
                <a:t>Coordinate system</a:t>
              </a:r>
            </a:p>
          </p:txBody>
        </p:sp>
      </p:grpSp>
      <p:sp>
        <p:nvSpPr>
          <p:cNvPr id="35" name="TextBox 24"/>
          <p:cNvSpPr txBox="1"/>
          <p:nvPr/>
        </p:nvSpPr>
        <p:spPr>
          <a:xfrm>
            <a:off x="6285862" y="1901095"/>
            <a:ext cx="5369162" cy="297274"/>
          </a:xfrm>
          <a:prstGeom prst="rect">
            <a:avLst/>
          </a:prstGeom>
          <a:noFill/>
        </p:spPr>
        <p:txBody>
          <a:bodyPr wrap="square">
            <a:spAutoFit/>
          </a:bodyPr>
          <a:lstStyle/>
          <a:p>
            <a:pPr marL="0" indent="0" algn="just" defTabSz="914400" rtl="0" eaLnBrk="1" latinLnBrk="1" hangingPunct="1">
              <a:lnSpc>
                <a:spcPct val="100000"/>
              </a:lnSpc>
              <a:spcBef>
                <a:spcPct val="0"/>
              </a:spcBef>
              <a:spcAft>
                <a:spcPts val="0"/>
              </a:spcAft>
              <a:buNone/>
              <a:defRPr/>
            </a:pPr>
            <a:endParaRPr kumimoji="0" lang="ko-KR" altLang="ko-KR" sz="1400" b="0" i="0" u="none" strike="noStrike" kern="1200" cap="none" spc="0" normalizeH="0" baseline="0">
              <a:solidFill>
                <a:srgbClr val="5D5B5B"/>
              </a:solidFill>
              <a:latin typeface="Arial"/>
              <a:ea typeface="나눔스퀘어라운드 Regular"/>
              <a:cs typeface="Arial"/>
            </a:endParaRPr>
          </a:p>
        </p:txBody>
      </p:sp>
      <p:sp>
        <p:nvSpPr>
          <p:cNvPr id="37" name="TextBox 24"/>
          <p:cNvSpPr txBox="1"/>
          <p:nvPr/>
        </p:nvSpPr>
        <p:spPr>
          <a:xfrm>
            <a:off x="6266812" y="1845850"/>
            <a:ext cx="5369162" cy="3076670"/>
          </a:xfrm>
          <a:prstGeom prst="rect">
            <a:avLst/>
          </a:prstGeom>
          <a:noFill/>
        </p:spPr>
        <p:txBody>
          <a:bodyPr wrap="square">
            <a:spAutoFit/>
          </a:bodyPr>
          <a:lstStyle/>
          <a:p>
            <a:pPr lvl="0">
              <a:defRPr/>
            </a:pPr>
            <a:r>
              <a:rPr kumimoji="0" lang="en-US" altLang="ko-KR" sz="1400" b="0" i="0" u="none" strike="noStrike" kern="1200" cap="none" spc="0" normalizeH="0" baseline="0">
                <a:solidFill>
                  <a:srgbClr val="5D5B5B"/>
                </a:solidFill>
                <a:latin typeface="Arial"/>
                <a:ea typeface="나눔스퀘어라운드 Regular"/>
                <a:cs typeface="Arial"/>
              </a:rPr>
              <a:t>##</a:t>
            </a:r>
            <a:r>
              <a:rPr kumimoji="0" lang="ko-KR" altLang="en-US" sz="1400" b="0" i="0" u="none" strike="noStrike" kern="1200" cap="none" spc="0" normalizeH="0" baseline="0">
                <a:solidFill>
                  <a:srgbClr val="5D5B5B"/>
                </a:solidFill>
                <a:latin typeface="Arial"/>
                <a:ea typeface="나눔스퀘어라운드 Regular"/>
                <a:cs typeface="Arial"/>
              </a:rPr>
              <a:t> </a:t>
            </a:r>
            <a:r>
              <a:rPr lang="en-US" altLang="ko-KR" sz="1400"/>
              <a:t>Coordinate : </a:t>
            </a:r>
            <a:r>
              <a:rPr lang="ko-KR" altLang="en-US" sz="1400"/>
              <a:t>좌표축을 조정해주는 함수</a:t>
            </a:r>
          </a:p>
          <a:p>
            <a:pPr marL="0" indent="0" algn="just" defTabSz="914400" rtl="0" eaLnBrk="1" latinLnBrk="1" hangingPunct="1">
              <a:lnSpc>
                <a:spcPct val="100000"/>
              </a:lnSpc>
              <a:spcBef>
                <a:spcPct val="0"/>
              </a:spcBef>
              <a:spcAft>
                <a:spcPts val="0"/>
              </a:spcAft>
              <a:buNone/>
              <a:defRPr/>
            </a:pP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r=d+geom_bar()</a:t>
            </a:r>
          </a:p>
          <a:p>
            <a:pPr marL="0" indent="0" algn="just" defTabSz="914400" rtl="0" eaLnBrk="1" latinLnBrk="1" hangingPunct="1">
              <a:lnSpc>
                <a:spcPct val="100000"/>
              </a:lnSpc>
              <a:spcBef>
                <a:spcPct val="0"/>
              </a:spcBef>
              <a:spcAft>
                <a:spcPts val="0"/>
              </a:spcAft>
              <a:buNone/>
              <a:defRPr/>
            </a:pP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r + coord_fixed(ratio = 1/2) </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 </a:t>
            </a:r>
            <a:r>
              <a:rPr kumimoji="0" lang="ko-KR" altLang="en-US" sz="1400" b="0" i="0" u="none" strike="noStrike" kern="1200" cap="none" spc="0" normalizeH="0" baseline="0">
                <a:solidFill>
                  <a:srgbClr val="5D5B5B"/>
                </a:solidFill>
                <a:latin typeface="Arial"/>
                <a:ea typeface="나눔스퀘어라운드 Regular"/>
                <a:cs typeface="Arial"/>
              </a:rPr>
              <a:t>축의 길이와 </a:t>
            </a:r>
            <a:r>
              <a:rPr kumimoji="0" lang="en-US" altLang="ko-KR" sz="1400" b="0" i="0" u="none" strike="noStrike" kern="1200" cap="none" spc="0" normalizeH="0" baseline="0">
                <a:solidFill>
                  <a:srgbClr val="5D5B5B"/>
                </a:solidFill>
                <a:latin typeface="Arial"/>
                <a:ea typeface="나눔스퀘어라운드 Regular"/>
                <a:cs typeface="Arial"/>
              </a:rPr>
              <a:t>y</a:t>
            </a:r>
            <a:r>
              <a:rPr kumimoji="0" lang="ko-KR" altLang="en-US" sz="1400" b="0" i="0" u="none" strike="noStrike" kern="1200" cap="none" spc="0" normalizeH="0" baseline="0">
                <a:solidFill>
                  <a:srgbClr val="5D5B5B"/>
                </a:solidFill>
                <a:latin typeface="Arial"/>
                <a:ea typeface="나눔스퀘어라운드 Regular"/>
                <a:cs typeface="Arial"/>
              </a:rPr>
              <a:t> 축의 길이의 비율을 조절해주는 함수</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a:t>
            </a: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ratio</a:t>
            </a:r>
            <a:r>
              <a:rPr kumimoji="0" lang="ko-KR" altLang="en-US" sz="1400" b="0" i="0" u="none" strike="noStrike" kern="1200" cap="none" spc="0" normalizeH="0" baseline="0">
                <a:solidFill>
                  <a:srgbClr val="5D5B5B"/>
                </a:solidFill>
                <a:latin typeface="Arial"/>
                <a:ea typeface="나눔스퀘어라운드 Regular"/>
                <a:cs typeface="Arial"/>
              </a:rPr>
              <a:t>값이 </a:t>
            </a:r>
            <a:r>
              <a:rPr kumimoji="0" lang="en-US" altLang="ko-KR" sz="1400" b="0" i="0" u="none" strike="noStrike" kern="1200" cap="none" spc="0" normalizeH="0" baseline="0">
                <a:solidFill>
                  <a:srgbClr val="5D5B5B"/>
                </a:solidFill>
                <a:latin typeface="Arial"/>
                <a:ea typeface="나눔스퀘어라운드 Regular"/>
                <a:cs typeface="Arial"/>
              </a:rPr>
              <a:t>1</a:t>
            </a:r>
            <a:r>
              <a:rPr kumimoji="0" lang="ko-KR" altLang="en-US" sz="1400" b="0" i="0" u="none" strike="noStrike" kern="1200" cap="none" spc="0" normalizeH="0" baseline="0">
                <a:solidFill>
                  <a:srgbClr val="5D5B5B"/>
                </a:solidFill>
                <a:latin typeface="Arial"/>
                <a:ea typeface="나눔스퀘어라운드 Regular"/>
                <a:cs typeface="Arial"/>
              </a:rPr>
              <a:t>이면 </a:t>
            </a:r>
            <a:r>
              <a:rPr kumimoji="0" lang="en-US" altLang="ko-KR" sz="1400" b="0" i="0" u="none" strike="noStrike" kern="1200" cap="none" spc="0" normalizeH="0" baseline="0">
                <a:solidFill>
                  <a:srgbClr val="5D5B5B"/>
                </a:solidFill>
                <a:latin typeface="Arial"/>
                <a:ea typeface="나눔스퀘어라운드 Regular"/>
                <a:cs typeface="Arial"/>
              </a:rPr>
              <a:t>x</a:t>
            </a:r>
            <a:r>
              <a:rPr kumimoji="0" lang="ko-KR" altLang="en-US" sz="1400" b="0" i="0" u="none" strike="noStrike" kern="1200" cap="none" spc="0" normalizeH="0" baseline="0">
                <a:solidFill>
                  <a:srgbClr val="5D5B5B"/>
                </a:solidFill>
                <a:latin typeface="Arial"/>
                <a:ea typeface="나눔스퀘어라운드 Regular"/>
                <a:cs typeface="Arial"/>
              </a:rPr>
              <a:t>와 </a:t>
            </a:r>
            <a:r>
              <a:rPr kumimoji="0" lang="en-US" altLang="ko-KR" sz="1400" b="0" i="0" u="none" strike="noStrike" kern="1200" cap="none" spc="0" normalizeH="0" baseline="0">
                <a:solidFill>
                  <a:srgbClr val="5D5B5B"/>
                </a:solidFill>
                <a:latin typeface="Arial"/>
                <a:ea typeface="나눔스퀘어라운드 Regular"/>
                <a:cs typeface="Arial"/>
              </a:rPr>
              <a:t>y</a:t>
            </a:r>
            <a:r>
              <a:rPr kumimoji="0" lang="ko-KR" altLang="en-US" sz="1400" b="0" i="0" u="none" strike="noStrike" kern="1200" cap="none" spc="0" normalizeH="0" baseline="0">
                <a:solidFill>
                  <a:srgbClr val="5D5B5B"/>
                </a:solidFill>
                <a:latin typeface="Arial"/>
                <a:ea typeface="나눔스퀘어라운드 Regular"/>
                <a:cs typeface="Arial"/>
              </a:rPr>
              <a:t>의 단위를 동일하게 보는 것이다</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a:t>
            </a: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en-US" altLang="ko-KR" sz="1400" b="0" i="0" u="none" strike="noStrike" kern="1200" cap="none" spc="0" normalizeH="0" baseline="0">
                <a:solidFill>
                  <a:srgbClr val="5D5B5B"/>
                </a:solidFill>
                <a:latin typeface="Arial"/>
                <a:ea typeface="나눔스퀘어라운드 Regular"/>
                <a:cs typeface="Arial"/>
              </a:rPr>
              <a:t>ratio </a:t>
            </a:r>
            <a:r>
              <a:rPr kumimoji="0" lang="ko-KR" altLang="en-US" sz="1400" b="0" i="0" u="none" strike="noStrike" kern="1200" cap="none" spc="0" normalizeH="0" baseline="0">
                <a:solidFill>
                  <a:srgbClr val="5D5B5B"/>
                </a:solidFill>
                <a:latin typeface="Arial"/>
                <a:ea typeface="나눔스퀘어라운드 Regular"/>
                <a:cs typeface="Arial"/>
              </a:rPr>
              <a:t>값을 줄일 수록 </a:t>
            </a:r>
            <a:r>
              <a:rPr kumimoji="0" lang="en-US" altLang="ko-KR" sz="1400" b="0" i="0" u="none" strike="noStrike" kern="1200" cap="none" spc="0" normalizeH="0" baseline="0">
                <a:solidFill>
                  <a:srgbClr val="5D5B5B"/>
                </a:solidFill>
                <a:latin typeface="Arial"/>
                <a:ea typeface="나눔스퀘어라운드 Regular"/>
                <a:cs typeface="Arial"/>
              </a:rPr>
              <a:t>x</a:t>
            </a:r>
            <a:r>
              <a:rPr kumimoji="0" lang="ko-KR" altLang="en-US" sz="1400" b="0" i="0" u="none" strike="noStrike" kern="1200" cap="none" spc="0" normalizeH="0" baseline="0">
                <a:solidFill>
                  <a:srgbClr val="5D5B5B"/>
                </a:solidFill>
                <a:latin typeface="Arial"/>
                <a:ea typeface="나눔스퀘어라운드 Regular"/>
                <a:cs typeface="Arial"/>
              </a:rPr>
              <a:t>값의 상대적인 비율을 더 크게 만들어줌</a:t>
            </a:r>
          </a:p>
          <a:p>
            <a:pPr marL="0" indent="0" algn="just" defTabSz="914400" rtl="0" eaLnBrk="1" latinLnBrk="1" hangingPunct="1">
              <a:lnSpc>
                <a:spcPct val="100000"/>
              </a:lnSpc>
              <a:spcBef>
                <a:spcPct val="0"/>
              </a:spcBef>
              <a:spcAft>
                <a:spcPts val="0"/>
              </a:spcAft>
              <a:buNone/>
              <a:defRPr/>
            </a:pPr>
            <a:endParaRPr kumimoji="0" lang="ko-KR" altLang="en-US"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kumimoji="0" lang="ko-KR" altLang="en-US"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kumimoji="0" lang="ko-KR" altLang="en-US"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kumimoji="0" lang="en-US" altLang="en-US"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en-US" sz="1400" b="0" i="0" u="none" strike="noStrike" kern="1200" cap="none" spc="0" normalizeH="0" baseline="0">
                <a:solidFill>
                  <a:srgbClr val="5D5B5B"/>
                </a:solidFill>
                <a:latin typeface="Arial"/>
                <a:ea typeface="나눔스퀘어라운드 Regular"/>
                <a:cs typeface="Arial"/>
              </a:rPr>
              <a:t>r+coord_flip()</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 x</a:t>
            </a:r>
            <a:r>
              <a:rPr kumimoji="0" lang="ko-KR" altLang="en-US" sz="1400" b="0" i="0" u="none" strike="noStrike" kern="1200" cap="none" spc="0" normalizeH="0" baseline="0">
                <a:solidFill>
                  <a:srgbClr val="5D5B5B"/>
                </a:solidFill>
                <a:latin typeface="Arial"/>
                <a:ea typeface="나눔스퀘어라운드 Regular"/>
                <a:cs typeface="Arial"/>
              </a:rPr>
              <a:t>축과 </a:t>
            </a:r>
            <a:r>
              <a:rPr kumimoji="0" lang="en-US" altLang="ko-KR" sz="1400" b="0" i="0" u="none" strike="noStrike" kern="1200" cap="none" spc="0" normalizeH="0" baseline="0">
                <a:solidFill>
                  <a:srgbClr val="5D5B5B"/>
                </a:solidFill>
                <a:latin typeface="Arial"/>
                <a:ea typeface="나눔스퀘어라운드 Regular"/>
                <a:cs typeface="Arial"/>
              </a:rPr>
              <a:t>y</a:t>
            </a:r>
            <a:r>
              <a:rPr kumimoji="0" lang="ko-KR" altLang="en-US" sz="1400" b="0" i="0" u="none" strike="noStrike" kern="1200" cap="none" spc="0" normalizeH="0" baseline="0">
                <a:solidFill>
                  <a:srgbClr val="5D5B5B"/>
                </a:solidFill>
                <a:latin typeface="Arial"/>
                <a:ea typeface="나눔스퀘어라운드 Regular"/>
                <a:cs typeface="Arial"/>
              </a:rPr>
              <a:t>축의 위치를 변경해줌</a:t>
            </a:r>
          </a:p>
        </p:txBody>
      </p:sp>
      <p:pic>
        <p:nvPicPr>
          <p:cNvPr id="41" name="그림 40"/>
          <p:cNvPicPr>
            <a:picLocks noChangeAspect="1"/>
          </p:cNvPicPr>
          <p:nvPr/>
        </p:nvPicPr>
        <p:blipFill rotWithShape="1">
          <a:blip r:embed="rId2"/>
          <a:stretch>
            <a:fillRect/>
          </a:stretch>
        </p:blipFill>
        <p:spPr>
          <a:xfrm>
            <a:off x="870988" y="1475938"/>
            <a:ext cx="1982298" cy="2305924"/>
          </a:xfrm>
          <a:prstGeom prst="rect">
            <a:avLst/>
          </a:prstGeom>
        </p:spPr>
      </p:pic>
      <p:pic>
        <p:nvPicPr>
          <p:cNvPr id="42" name="그림 41"/>
          <p:cNvPicPr>
            <a:picLocks noChangeAspect="1"/>
          </p:cNvPicPr>
          <p:nvPr/>
        </p:nvPicPr>
        <p:blipFill rotWithShape="1">
          <a:blip r:embed="rId3"/>
          <a:stretch>
            <a:fillRect/>
          </a:stretch>
        </p:blipFill>
        <p:spPr>
          <a:xfrm>
            <a:off x="3328439" y="1514038"/>
            <a:ext cx="2434186" cy="2248337"/>
          </a:xfrm>
          <a:prstGeom prst="rect">
            <a:avLst/>
          </a:prstGeom>
        </p:spPr>
      </p:pic>
      <p:sp>
        <p:nvSpPr>
          <p:cNvPr id="43" name="TextBox 42"/>
          <p:cNvSpPr txBox="1"/>
          <p:nvPr/>
        </p:nvSpPr>
        <p:spPr>
          <a:xfrm>
            <a:off x="942976" y="3429000"/>
            <a:ext cx="1514475" cy="200025"/>
          </a:xfrm>
          <a:prstGeom prst="rect">
            <a:avLst/>
          </a:prstGeom>
        </p:spPr>
        <p:txBody>
          <a:bodyPr wrap="square"/>
          <a:lstStyle/>
          <a:p>
            <a:pPr>
              <a:defRPr/>
            </a:pPr>
            <a:r>
              <a:rPr lang="en-US" altLang="ko-KR" sz="1400">
                <a:latin typeface="Arial"/>
                <a:cs typeface="Arial"/>
              </a:rPr>
              <a:t>r = 1/2</a:t>
            </a:r>
          </a:p>
        </p:txBody>
      </p:sp>
      <p:sp>
        <p:nvSpPr>
          <p:cNvPr id="44" name="TextBox 43"/>
          <p:cNvSpPr txBox="1"/>
          <p:nvPr/>
        </p:nvSpPr>
        <p:spPr>
          <a:xfrm>
            <a:off x="3314701" y="3429000"/>
            <a:ext cx="1514475" cy="200025"/>
          </a:xfrm>
          <a:prstGeom prst="rect">
            <a:avLst/>
          </a:prstGeom>
        </p:spPr>
        <p:txBody>
          <a:bodyPr wrap="square"/>
          <a:lstStyle/>
          <a:p>
            <a:pPr>
              <a:defRPr/>
            </a:pPr>
            <a:r>
              <a:rPr kumimoji="0" lang="en-US" altLang="ko-KR" sz="1400" b="0" i="0" u="none" strike="noStrike" kern="1200" cap="none" spc="0" normalizeH="0" baseline="0">
                <a:solidFill>
                  <a:srgbClr val="3A3838"/>
                </a:solidFill>
                <a:latin typeface="Arial"/>
                <a:ea typeface="나눔스퀘어라운드 Regular"/>
                <a:cs typeface="Arial"/>
              </a:rPr>
              <a:t>r = 1/20</a:t>
            </a:r>
          </a:p>
        </p:txBody>
      </p:sp>
      <p:pic>
        <p:nvPicPr>
          <p:cNvPr id="45" name="그림 44"/>
          <p:cNvPicPr>
            <a:picLocks noChangeAspect="1"/>
          </p:cNvPicPr>
          <p:nvPr/>
        </p:nvPicPr>
        <p:blipFill rotWithShape="1">
          <a:blip r:embed="rId4"/>
          <a:stretch>
            <a:fillRect/>
          </a:stretch>
        </p:blipFill>
        <p:spPr>
          <a:xfrm>
            <a:off x="885825" y="4000063"/>
            <a:ext cx="4954097" cy="2334499"/>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4</a:t>
            </a:r>
          </a:p>
        </p:txBody>
      </p:sp>
      <p:grpSp>
        <p:nvGrpSpPr>
          <p:cNvPr id="15" name="그룹 14"/>
          <p:cNvGrpSpPr/>
          <p:nvPr/>
        </p:nvGrpSpPr>
        <p:grpSpPr>
          <a:xfrm>
            <a:off x="1188881" y="351819"/>
            <a:ext cx="2626834" cy="646401"/>
            <a:chOff x="1188881" y="351819"/>
            <a:chExt cx="2626834" cy="646401"/>
          </a:xfrm>
        </p:grpSpPr>
        <p:sp>
          <p:nvSpPr>
            <p:cNvPr id="18" name="TextBox 17"/>
            <p:cNvSpPr txBox="1"/>
            <p:nvPr/>
          </p:nvSpPr>
          <p:spPr>
            <a:xfrm>
              <a:off x="1188881" y="351819"/>
              <a:ext cx="940909" cy="265401"/>
            </a:xfrm>
            <a:prstGeom prst="rect">
              <a:avLst/>
            </a:prstGeom>
            <a:noFill/>
          </p:spPr>
          <p:txBody>
            <a:bodyPr wrap="none">
              <a:spAutoFit/>
            </a:bodyPr>
            <a:lstStyle/>
            <a:p>
              <a:pPr lvl="0">
                <a:defRPr/>
              </a:pPr>
              <a:r>
                <a:rPr lang="en-US" altLang="ko-KR" sz="1200"/>
                <a:t>004 Others</a:t>
              </a:r>
            </a:p>
          </p:txBody>
        </p:sp>
        <p:sp>
          <p:nvSpPr>
            <p:cNvPr id="19" name="TextBox 18"/>
            <p:cNvSpPr txBox="1"/>
            <p:nvPr/>
          </p:nvSpPr>
          <p:spPr>
            <a:xfrm>
              <a:off x="1188881" y="581361"/>
              <a:ext cx="2626834" cy="416859"/>
            </a:xfrm>
            <a:prstGeom prst="rect">
              <a:avLst/>
            </a:prstGeom>
            <a:noFill/>
          </p:spPr>
          <p:txBody>
            <a:bodyPr wrap="none">
              <a:spAutoFit/>
            </a:bodyPr>
            <a:lstStyle/>
            <a:p>
              <a:pPr lvl="0">
                <a:defRPr/>
              </a:pPr>
              <a:r>
                <a:rPr lang="en-US" altLang="ko-KR" sz="2200"/>
                <a:t>Position adjustment</a:t>
              </a:r>
            </a:p>
          </p:txBody>
        </p:sp>
      </p:grpSp>
      <p:sp>
        <p:nvSpPr>
          <p:cNvPr id="35" name="TextBox 24"/>
          <p:cNvSpPr txBox="1"/>
          <p:nvPr/>
        </p:nvSpPr>
        <p:spPr>
          <a:xfrm>
            <a:off x="6285862" y="1901095"/>
            <a:ext cx="5369162" cy="297274"/>
          </a:xfrm>
          <a:prstGeom prst="rect">
            <a:avLst/>
          </a:prstGeom>
          <a:noFill/>
        </p:spPr>
        <p:txBody>
          <a:bodyPr wrap="square">
            <a:spAutoFit/>
          </a:bodyPr>
          <a:lstStyle/>
          <a:p>
            <a:pPr marL="0" indent="0" algn="just" defTabSz="914400" rtl="0" eaLnBrk="1" latinLnBrk="1" hangingPunct="1">
              <a:lnSpc>
                <a:spcPct val="100000"/>
              </a:lnSpc>
              <a:spcBef>
                <a:spcPct val="0"/>
              </a:spcBef>
              <a:spcAft>
                <a:spcPts val="0"/>
              </a:spcAft>
              <a:buNone/>
              <a:defRPr/>
            </a:pPr>
            <a:endParaRPr kumimoji="0" lang="ko-KR" altLang="ko-KR" sz="1400" b="0" i="0" u="none" strike="noStrike" kern="1200" cap="none" spc="0" normalizeH="0" baseline="0">
              <a:solidFill>
                <a:srgbClr val="5D5B5B"/>
              </a:solidFill>
              <a:latin typeface="Arial"/>
              <a:ea typeface="나눔스퀘어라운드 Regular"/>
              <a:cs typeface="Arial"/>
            </a:endParaRPr>
          </a:p>
        </p:txBody>
      </p:sp>
      <p:sp>
        <p:nvSpPr>
          <p:cNvPr id="37" name="TextBox 24"/>
          <p:cNvSpPr txBox="1"/>
          <p:nvPr/>
        </p:nvSpPr>
        <p:spPr>
          <a:xfrm>
            <a:off x="6266812" y="1845850"/>
            <a:ext cx="5369162" cy="3933920"/>
          </a:xfrm>
          <a:prstGeom prst="rect">
            <a:avLst/>
          </a:prstGeom>
          <a:noFill/>
        </p:spPr>
        <p:txBody>
          <a:bodyPr wrap="square">
            <a:spAutoFit/>
          </a:bodyPr>
          <a:lstStyle/>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s &lt;- ggplot(mpg, aes(fl, fill = drv)) </a:t>
            </a:r>
          </a:p>
          <a:p>
            <a:pPr marL="0" indent="0" algn="just" defTabSz="914400" rtl="0" eaLnBrk="1" latinLnBrk="1" hangingPunct="1">
              <a:lnSpc>
                <a:spcPct val="100000"/>
              </a:lnSpc>
              <a:spcBef>
                <a:spcPct val="0"/>
              </a:spcBef>
              <a:spcAft>
                <a:spcPts val="0"/>
              </a:spcAft>
              <a:buNone/>
              <a:defRPr/>
            </a:pP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s + geom_bar(position = "dodge")</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 fill에 들어간 변수를 하나의 bar가 아닌 여러개의 bar로 표현</a:t>
            </a:r>
          </a:p>
          <a:p>
            <a:pPr marL="0" indent="0" algn="just" defTabSz="914400" rtl="0" eaLnBrk="1" latinLnBrk="1" hangingPunct="1">
              <a:lnSpc>
                <a:spcPct val="100000"/>
              </a:lnSpc>
              <a:spcBef>
                <a:spcPct val="0"/>
              </a:spcBef>
              <a:spcAft>
                <a:spcPts val="0"/>
              </a:spcAft>
              <a:buNone/>
              <a:defRPr/>
            </a:pP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s + geom_bar(position = "fill") </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 fill에 드러간 변수(drv)가 해당 bar에서 얼마나 차지하고 </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  있는지를 표현</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a:t>
            </a:r>
            <a:r>
              <a:rPr kumimoji="0" lang="ko-KR" altLang="en-US" sz="1400" b="0" i="0" u="none" strike="noStrike" kern="1200" cap="none" spc="0" normalizeH="0" baseline="0">
                <a:solidFill>
                  <a:srgbClr val="5D5B5B"/>
                </a:solidFill>
                <a:latin typeface="Arial"/>
                <a:ea typeface="나눔스퀘어라운드 Regular"/>
                <a:cs typeface="Arial"/>
              </a:rPr>
              <a:t> 모든 </a:t>
            </a:r>
            <a:r>
              <a:rPr kumimoji="0" lang="en-US" altLang="ko-KR" sz="1400" b="0" i="0" u="none" strike="noStrike" kern="1200" cap="none" spc="0" normalizeH="0" baseline="0">
                <a:solidFill>
                  <a:srgbClr val="5D5B5B"/>
                </a:solidFill>
                <a:latin typeface="Arial"/>
                <a:ea typeface="나눔스퀘어라운드 Regular"/>
                <a:cs typeface="Arial"/>
              </a:rPr>
              <a:t>bar</a:t>
            </a:r>
            <a:r>
              <a:rPr kumimoji="0" lang="ko-KR" altLang="en-US" sz="1400" b="0" i="0" u="none" strike="noStrike" kern="1200" cap="none" spc="0" normalizeH="0" baseline="0">
                <a:solidFill>
                  <a:srgbClr val="5D5B5B"/>
                </a:solidFill>
                <a:latin typeface="Arial"/>
                <a:ea typeface="나눔스퀘어라운드 Regular"/>
                <a:cs typeface="Arial"/>
              </a:rPr>
              <a:t>의 크기를 동일하게 하여 </a:t>
            </a:r>
            <a:r>
              <a:rPr kumimoji="0" lang="en-US" altLang="ko-KR" sz="1400" b="0" i="0" u="none" strike="noStrike" kern="1200" cap="none" spc="0" normalizeH="0" baseline="0">
                <a:solidFill>
                  <a:srgbClr val="5D5B5B"/>
                </a:solidFill>
                <a:latin typeface="Arial"/>
                <a:ea typeface="나눔스퀘어라운드 Regular"/>
                <a:cs typeface="Arial"/>
              </a:rPr>
              <a:t>fill</a:t>
            </a:r>
            <a:r>
              <a:rPr kumimoji="0" lang="ko-KR" altLang="en-US" sz="1400" b="0" i="0" u="none" strike="noStrike" kern="1200" cap="none" spc="0" normalizeH="0" baseline="0">
                <a:solidFill>
                  <a:srgbClr val="5D5B5B"/>
                </a:solidFill>
                <a:latin typeface="Arial"/>
                <a:ea typeface="나눔스퀘어라운드 Regular"/>
                <a:cs typeface="Arial"/>
              </a:rPr>
              <a:t>의 변수가 각 </a:t>
            </a:r>
            <a:r>
              <a:rPr kumimoji="0" lang="en-US" altLang="ko-KR" sz="1400" b="0" i="0" u="none" strike="noStrike" kern="1200" cap="none" spc="0" normalizeH="0" baseline="0">
                <a:solidFill>
                  <a:srgbClr val="5D5B5B"/>
                </a:solidFill>
                <a:latin typeface="Arial"/>
                <a:ea typeface="나눔스퀘어라운드 Regular"/>
                <a:cs typeface="Arial"/>
              </a:rPr>
              <a:t>bar</a:t>
            </a:r>
            <a:r>
              <a:rPr kumimoji="0" lang="ko-KR" altLang="en-US" sz="1400" b="0" i="0" u="none" strike="noStrike" kern="1200" cap="none" spc="0" normalizeH="0" baseline="0">
                <a:solidFill>
                  <a:srgbClr val="5D5B5B"/>
                </a:solidFill>
                <a:latin typeface="Arial"/>
                <a:ea typeface="나눔스퀘어라운드 Regular"/>
                <a:cs typeface="Arial"/>
              </a:rPr>
              <a:t>에서 어떻게</a:t>
            </a:r>
          </a:p>
          <a:p>
            <a:pPr marL="0" indent="0" algn="just"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구성되어있는지를 확인하는데 편하다</a:t>
            </a:r>
          </a:p>
          <a:p>
            <a:pPr marL="0" indent="0" algn="just" defTabSz="914400" rtl="0" eaLnBrk="1" latinLnBrk="1" hangingPunct="1">
              <a:lnSpc>
                <a:spcPct val="100000"/>
              </a:lnSpc>
              <a:spcBef>
                <a:spcPct val="0"/>
              </a:spcBef>
              <a:spcAft>
                <a:spcPts val="0"/>
              </a:spcAft>
              <a:buNone/>
              <a:defRPr/>
            </a:pP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e &lt;- ggplot(mpg, aes(cty, hwy))</a:t>
            </a:r>
          </a:p>
          <a:p>
            <a:pPr marL="0" indent="0" algn="just" defTabSz="914400" rtl="0" eaLnBrk="1" latinLnBrk="1" hangingPunct="1">
              <a:lnSpc>
                <a:spcPct val="100000"/>
              </a:lnSpc>
              <a:spcBef>
                <a:spcPct val="0"/>
              </a:spcBef>
              <a:spcAft>
                <a:spcPts val="0"/>
              </a:spcAft>
              <a:buNone/>
              <a:defRPr/>
            </a:pP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e + geom_point(position = "jitter") </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 앞에 나와있는 jitter함수와 동일</a:t>
            </a:r>
          </a:p>
          <a:p>
            <a:pPr marL="0" indent="0" algn="just" defTabSz="914400" rtl="0" eaLnBrk="1" latinLnBrk="1" hangingPunct="1">
              <a:lnSpc>
                <a:spcPct val="100000"/>
              </a:lnSpc>
              <a:spcBef>
                <a:spcPct val="0"/>
              </a:spcBef>
              <a:spcAft>
                <a:spcPts val="0"/>
              </a:spcAft>
              <a:buNone/>
              <a:defRPr/>
            </a:pP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e + geom_label(aes(label = cty),position = "nudge") </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a:t>
            </a:r>
            <a:r>
              <a:rPr kumimoji="0" lang="ko-KR" altLang="en-US" sz="1400" b="0" i="0" u="none" strike="noStrike" kern="1200" cap="none" spc="0" normalizeH="0" baseline="0">
                <a:solidFill>
                  <a:srgbClr val="5D5B5B"/>
                </a:solidFill>
                <a:latin typeface="Arial"/>
                <a:ea typeface="나눔스퀘어라운드 Regular"/>
                <a:cs typeface="Arial"/>
              </a:rPr>
              <a:t> 앞에 나와있는 </a:t>
            </a:r>
            <a:r>
              <a:rPr kumimoji="0" lang="en-US" altLang="ko-KR" sz="1400" b="0" i="0" u="none" strike="noStrike" kern="1200" cap="none" spc="0" normalizeH="0" baseline="0">
                <a:solidFill>
                  <a:srgbClr val="5D5B5B"/>
                </a:solidFill>
                <a:latin typeface="Arial"/>
                <a:ea typeface="나눔스퀘어라운드 Regular"/>
                <a:cs typeface="Arial"/>
              </a:rPr>
              <a:t>label</a:t>
            </a:r>
            <a:r>
              <a:rPr kumimoji="0" lang="ko-KR" altLang="en-US" sz="1400" b="0" i="0" u="none" strike="noStrike" kern="1200" cap="none" spc="0" normalizeH="0" baseline="0">
                <a:solidFill>
                  <a:srgbClr val="5D5B5B"/>
                </a:solidFill>
                <a:latin typeface="Arial"/>
                <a:ea typeface="나눔스퀘어라운드 Regular"/>
                <a:cs typeface="Arial"/>
              </a:rPr>
              <a:t>함수와 동일</a:t>
            </a:r>
          </a:p>
        </p:txBody>
      </p:sp>
      <p:pic>
        <p:nvPicPr>
          <p:cNvPr id="41" name="그림 40"/>
          <p:cNvPicPr>
            <a:picLocks noChangeAspect="1"/>
          </p:cNvPicPr>
          <p:nvPr/>
        </p:nvPicPr>
        <p:blipFill rotWithShape="1">
          <a:blip r:embed="rId2"/>
          <a:stretch>
            <a:fillRect/>
          </a:stretch>
        </p:blipFill>
        <p:spPr>
          <a:xfrm>
            <a:off x="289963" y="1761687"/>
            <a:ext cx="2813274" cy="2243799"/>
          </a:xfrm>
          <a:prstGeom prst="rect">
            <a:avLst/>
          </a:prstGeom>
        </p:spPr>
      </p:pic>
      <p:pic>
        <p:nvPicPr>
          <p:cNvPr id="42" name="그림 41"/>
          <p:cNvPicPr>
            <a:picLocks noChangeAspect="1"/>
          </p:cNvPicPr>
          <p:nvPr/>
        </p:nvPicPr>
        <p:blipFill rotWithShape="1">
          <a:blip r:embed="rId3"/>
          <a:stretch>
            <a:fillRect/>
          </a:stretch>
        </p:blipFill>
        <p:spPr>
          <a:xfrm>
            <a:off x="3242713" y="1752162"/>
            <a:ext cx="2771743" cy="2210675"/>
          </a:xfrm>
          <a:prstGeom prst="rect">
            <a:avLst/>
          </a:prstGeom>
        </p:spPr>
      </p:pic>
      <p:pic>
        <p:nvPicPr>
          <p:cNvPr id="43" name="그림 42"/>
          <p:cNvPicPr>
            <a:picLocks noChangeAspect="1"/>
          </p:cNvPicPr>
          <p:nvPr/>
        </p:nvPicPr>
        <p:blipFill rotWithShape="1">
          <a:blip r:embed="rId4"/>
          <a:stretch>
            <a:fillRect/>
          </a:stretch>
        </p:blipFill>
        <p:spPr>
          <a:xfrm>
            <a:off x="309013" y="4247713"/>
            <a:ext cx="2807569" cy="2239249"/>
          </a:xfrm>
          <a:prstGeom prst="rect">
            <a:avLst/>
          </a:prstGeom>
        </p:spPr>
      </p:pic>
      <p:pic>
        <p:nvPicPr>
          <p:cNvPr id="44" name="그림 43"/>
          <p:cNvPicPr>
            <a:picLocks noChangeAspect="1"/>
          </p:cNvPicPr>
          <p:nvPr/>
        </p:nvPicPr>
        <p:blipFill rotWithShape="1">
          <a:blip r:embed="rId5"/>
          <a:stretch>
            <a:fillRect/>
          </a:stretch>
        </p:blipFill>
        <p:spPr>
          <a:xfrm>
            <a:off x="3242714" y="4276287"/>
            <a:ext cx="2733862" cy="2180461"/>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4</a:t>
            </a:r>
          </a:p>
        </p:txBody>
      </p:sp>
      <p:grpSp>
        <p:nvGrpSpPr>
          <p:cNvPr id="15" name="그룹 14"/>
          <p:cNvGrpSpPr/>
          <p:nvPr/>
        </p:nvGrpSpPr>
        <p:grpSpPr>
          <a:xfrm>
            <a:off x="1188881" y="351819"/>
            <a:ext cx="1264759" cy="646401"/>
            <a:chOff x="1188881" y="351819"/>
            <a:chExt cx="1264759" cy="646401"/>
          </a:xfrm>
        </p:grpSpPr>
        <p:sp>
          <p:nvSpPr>
            <p:cNvPr id="18" name="TextBox 17"/>
            <p:cNvSpPr txBox="1"/>
            <p:nvPr/>
          </p:nvSpPr>
          <p:spPr>
            <a:xfrm>
              <a:off x="1188881" y="351819"/>
              <a:ext cx="940909" cy="265401"/>
            </a:xfrm>
            <a:prstGeom prst="rect">
              <a:avLst/>
            </a:prstGeom>
            <a:noFill/>
          </p:spPr>
          <p:txBody>
            <a:bodyPr wrap="none">
              <a:spAutoFit/>
            </a:bodyPr>
            <a:lstStyle/>
            <a:p>
              <a:pPr lvl="0">
                <a:defRPr/>
              </a:pPr>
              <a:r>
                <a:rPr lang="en-US" altLang="ko-KR" sz="1200"/>
                <a:t>004 Others</a:t>
              </a:r>
            </a:p>
          </p:txBody>
        </p:sp>
        <p:sp>
          <p:nvSpPr>
            <p:cNvPr id="19" name="TextBox 18"/>
            <p:cNvSpPr txBox="1"/>
            <p:nvPr/>
          </p:nvSpPr>
          <p:spPr>
            <a:xfrm>
              <a:off x="1188881" y="581361"/>
              <a:ext cx="1264759" cy="416859"/>
            </a:xfrm>
            <a:prstGeom prst="rect">
              <a:avLst/>
            </a:prstGeom>
            <a:noFill/>
          </p:spPr>
          <p:txBody>
            <a:bodyPr wrap="none">
              <a:spAutoFit/>
            </a:bodyPr>
            <a:lstStyle/>
            <a:p>
              <a:pPr lvl="0">
                <a:defRPr/>
              </a:pPr>
              <a:r>
                <a:rPr lang="en-US" altLang="ko-KR" sz="2200"/>
                <a:t>Faceting</a:t>
              </a:r>
            </a:p>
          </p:txBody>
        </p:sp>
      </p:grpSp>
      <p:sp>
        <p:nvSpPr>
          <p:cNvPr id="35" name="TextBox 24"/>
          <p:cNvSpPr txBox="1"/>
          <p:nvPr/>
        </p:nvSpPr>
        <p:spPr>
          <a:xfrm>
            <a:off x="6285862" y="1901095"/>
            <a:ext cx="5369162" cy="297274"/>
          </a:xfrm>
          <a:prstGeom prst="rect">
            <a:avLst/>
          </a:prstGeom>
          <a:noFill/>
        </p:spPr>
        <p:txBody>
          <a:bodyPr wrap="square">
            <a:spAutoFit/>
          </a:bodyPr>
          <a:lstStyle/>
          <a:p>
            <a:pPr marL="0" indent="0" algn="just" defTabSz="914400" rtl="0" eaLnBrk="1" latinLnBrk="1" hangingPunct="1">
              <a:lnSpc>
                <a:spcPct val="100000"/>
              </a:lnSpc>
              <a:spcBef>
                <a:spcPct val="0"/>
              </a:spcBef>
              <a:spcAft>
                <a:spcPts val="0"/>
              </a:spcAft>
              <a:buNone/>
              <a:defRPr/>
            </a:pPr>
            <a:endParaRPr kumimoji="0" lang="ko-KR" altLang="ko-KR" sz="1400" b="0" i="0" u="none" strike="noStrike" kern="1200" cap="none" spc="0" normalizeH="0" baseline="0">
              <a:solidFill>
                <a:srgbClr val="5D5B5B"/>
              </a:solidFill>
              <a:latin typeface="Arial"/>
              <a:ea typeface="나눔스퀘어라운드 Regular"/>
              <a:cs typeface="Arial"/>
            </a:endParaRPr>
          </a:p>
        </p:txBody>
      </p:sp>
      <p:sp>
        <p:nvSpPr>
          <p:cNvPr id="37" name="TextBox 24"/>
          <p:cNvSpPr txBox="1"/>
          <p:nvPr/>
        </p:nvSpPr>
        <p:spPr>
          <a:xfrm>
            <a:off x="6266812" y="1845850"/>
            <a:ext cx="5369162" cy="4191094"/>
          </a:xfrm>
          <a:prstGeom prst="rect">
            <a:avLst/>
          </a:prstGeom>
          <a:noFill/>
        </p:spPr>
        <p:txBody>
          <a:bodyPr wrap="square">
            <a:spAutoFit/>
          </a:bodyPr>
          <a:lstStyle/>
          <a:p>
            <a:pPr algn="just">
              <a:lnSpc>
                <a:spcPct val="160000"/>
              </a:lnSpc>
              <a:spcBef>
                <a:spcPts val="0"/>
              </a:spcBef>
              <a:spcAft>
                <a:spcPts val="0"/>
              </a:spcAft>
              <a:defRPr/>
            </a:pPr>
            <a:r>
              <a:rPr kumimoji="0" lang="ko-KR" altLang="ko-KR" sz="1400" b="0" i="0" u="none" strike="noStrike" kern="1200" cap="none" spc="0" normalizeH="0" baseline="0">
                <a:solidFill>
                  <a:srgbClr val="5D5B5B"/>
                </a:solidFill>
                <a:latin typeface="Arial"/>
                <a:ea typeface="나눔스퀘어라운드 Regular"/>
                <a:cs typeface="Arial"/>
              </a:rPr>
              <a:t># </a:t>
            </a:r>
            <a:r>
              <a:rPr lang="en-US" sz="1400" b="0" i="0" u="none" strike="noStrike"/>
              <a:t>Faceting</a:t>
            </a:r>
            <a:r>
              <a:rPr lang="en-US" altLang="ko-KR" sz="1400" b="0" i="0" u="none" strike="noStrike"/>
              <a:t>：</a:t>
            </a:r>
            <a:r>
              <a:rPr sz="1400" b="0" i="0" u="none" strike="noStrike"/>
              <a:t>하나 이상의 불연속 변수 값을 기반으로 플롯을 하위 </a:t>
            </a:r>
          </a:p>
          <a:p>
            <a:pPr algn="just">
              <a:lnSpc>
                <a:spcPct val="160000"/>
              </a:lnSpc>
              <a:spcBef>
                <a:spcPts val="0"/>
              </a:spcBef>
              <a:spcAft>
                <a:spcPts val="0"/>
              </a:spcAft>
              <a:defRPr/>
            </a:pPr>
            <a:r>
              <a:rPr lang="en-US" altLang="ko-KR" sz="1400" b="0" i="0" u="none" strike="noStrike"/>
              <a:t>　　　　　　</a:t>
            </a:r>
            <a:r>
              <a:rPr sz="1400" b="0" i="0" u="none" strike="noStrike"/>
              <a:t>플롯으로 나눔</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g1=ggplot(data=diamonds,aes(x=carat))</a:t>
            </a:r>
          </a:p>
          <a:p>
            <a:pPr marL="0" indent="0" algn="just" defTabSz="914400" rtl="0" eaLnBrk="1" latinLnBrk="1" hangingPunct="1">
              <a:lnSpc>
                <a:spcPct val="100000"/>
              </a:lnSpc>
              <a:spcBef>
                <a:spcPct val="0"/>
              </a:spcBef>
              <a:spcAft>
                <a:spcPts val="0"/>
              </a:spcAft>
              <a:buNone/>
              <a:defRPr/>
            </a:pPr>
            <a:endParaRPr kumimoji="0" lang="ko-KR"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ko-KR" altLang="ko-KR" sz="1400" b="0" i="0" u="none" strike="noStrike" kern="1200" cap="none" spc="0" normalizeH="0" baseline="0">
                <a:solidFill>
                  <a:srgbClr val="5D5B5B"/>
                </a:solidFill>
                <a:latin typeface="Arial"/>
                <a:ea typeface="나눔스퀘어라운드 Regular"/>
                <a:cs typeface="Arial"/>
              </a:rPr>
              <a:t>g1+geom_histogram(binwidth=0.1,fill="orange")+facet_grid(~color) </a:t>
            </a:r>
          </a:p>
          <a:p>
            <a:pPr marL="0" indent="0" algn="just" defTabSz="914400" rtl="0" eaLnBrk="1" latinLnBrk="1" hangingPunct="1">
              <a:lnSpc>
                <a:spcPct val="100000"/>
              </a:lnSpc>
              <a:spcBef>
                <a:spcPct val="0"/>
              </a:spcBef>
              <a:spcAft>
                <a:spcPts val="0"/>
              </a:spcAft>
              <a:buNone/>
              <a:defRPr/>
            </a:pPr>
            <a:r>
              <a:rPr kumimoji="0" lang="ko-KR" altLang="ko-KR" sz="1400" b="0" i="0" u="none" strike="noStrike" kern="1200" cap="none" spc="0" normalizeH="0" baseline="0">
                <a:solidFill>
                  <a:srgbClr val="5D5B5B"/>
                </a:solidFill>
                <a:latin typeface="Arial"/>
                <a:ea typeface="나눔스퀘어라운드 Regular"/>
                <a:cs typeface="Arial"/>
              </a:rPr>
              <a:t># facet_grid로 색깔별 그래프 </a:t>
            </a:r>
          </a:p>
          <a:p>
            <a:pPr marL="0" indent="0" algn="just" defTabSz="914400" rtl="0" eaLnBrk="1" latinLnBrk="1" hangingPunct="1">
              <a:lnSpc>
                <a:spcPct val="100000"/>
              </a:lnSpc>
              <a:spcBef>
                <a:spcPct val="0"/>
              </a:spcBef>
              <a:spcAft>
                <a:spcPts val="0"/>
              </a:spcAft>
              <a:buNone/>
              <a:defRPr/>
            </a:pPr>
            <a:r>
              <a:rPr kumimoji="0" lang="ko-KR" altLang="ko-KR" sz="1400" b="0" i="0" u="none" strike="noStrike" kern="1200" cap="none" spc="0" normalizeH="0" baseline="0">
                <a:solidFill>
                  <a:srgbClr val="5D5B5B"/>
                </a:solidFill>
                <a:latin typeface="Arial"/>
                <a:ea typeface="나눔스퀘어라운드 Regular"/>
                <a:cs typeface="Arial"/>
              </a:rPr>
              <a:t># facet_grid(~) 특정 변수에 따라 그래프를 분할해서 보여줌</a:t>
            </a:r>
          </a:p>
          <a:p>
            <a:pPr marL="0" indent="0" algn="just"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ko-KR" altLang="ko-KR" sz="1400" b="0" i="0" u="none" strike="noStrike" kern="1200" cap="none" spc="0" normalizeH="0" baseline="0">
                <a:solidFill>
                  <a:srgbClr val="5D5B5B"/>
                </a:solidFill>
                <a:latin typeface="Arial"/>
                <a:ea typeface="나눔스퀘어라운드 Regular"/>
                <a:cs typeface="Arial"/>
              </a:rPr>
              <a:t>(여기서는 성별에 따라 구분지어줌)</a:t>
            </a:r>
          </a:p>
          <a:p>
            <a:pPr marL="0" indent="0" algn="just" defTabSz="914400" rtl="0" eaLnBrk="1" latinLnBrk="1" hangingPunct="1">
              <a:lnSpc>
                <a:spcPct val="100000"/>
              </a:lnSpc>
              <a:spcBef>
                <a:spcPct val="0"/>
              </a:spcBef>
              <a:spcAft>
                <a:spcPts val="0"/>
              </a:spcAft>
              <a:buNone/>
              <a:defRPr/>
            </a:pPr>
            <a:r>
              <a:rPr kumimoji="0" lang="ko-KR" altLang="ko-KR" sz="1400" b="0" i="0" u="none" strike="noStrike" kern="1200" cap="none" spc="0" normalizeH="0" baseline="0">
                <a:solidFill>
                  <a:srgbClr val="5D5B5B"/>
                </a:solidFill>
                <a:latin typeface="Arial"/>
                <a:ea typeface="나눔스퀘어라운드 Regular"/>
                <a:cs typeface="Arial"/>
              </a:rPr>
              <a:t># (~변수)는 변수 구분한것을 열단위로 나열, </a:t>
            </a:r>
          </a:p>
          <a:p>
            <a:pPr marL="0" indent="0" algn="just"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a:t>
            </a:r>
            <a:r>
              <a:rPr kumimoji="0" lang="ko-KR" altLang="ko-KR" sz="1400" b="0" i="0" u="none" strike="noStrike" kern="1200" cap="none" spc="0" normalizeH="0" baseline="0">
                <a:solidFill>
                  <a:srgbClr val="5D5B5B"/>
                </a:solidFill>
                <a:latin typeface="Arial"/>
                <a:ea typeface="나눔스퀘어라운드 Regular"/>
                <a:cs typeface="Arial"/>
              </a:rPr>
              <a:t>(변수~.)는 변수를 구분한 것을 행단위로 나열</a:t>
            </a:r>
          </a:p>
          <a:p>
            <a:pPr marL="0" indent="0" algn="just" defTabSz="914400" rtl="0" eaLnBrk="1" latinLnBrk="1" hangingPunct="1">
              <a:lnSpc>
                <a:spcPct val="100000"/>
              </a:lnSpc>
              <a:spcBef>
                <a:spcPct val="0"/>
              </a:spcBef>
              <a:spcAft>
                <a:spcPts val="0"/>
              </a:spcAft>
              <a:buNone/>
              <a:defRPr/>
            </a:pPr>
            <a:endParaRPr kumimoji="0" lang="ko-KR"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kumimoji="0" lang="ko-KR"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kumimoji="0" lang="ko-KR"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g1+geom_histogram(binwidth=0.1,fill="orange")</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+facet_grid(color~., scales = 'free')</a:t>
            </a:r>
            <a:r>
              <a:rPr kumimoji="0" lang="ko-KR" altLang="ko-KR" sz="1400" b="0" i="0" u="none" strike="noStrike" kern="1200" cap="none" spc="0" normalizeH="0" baseline="0">
                <a:solidFill>
                  <a:srgbClr val="5D5B5B"/>
                </a:solidFill>
                <a:latin typeface="Arial"/>
                <a:ea typeface="나눔스퀘어라운드 Regular"/>
                <a:cs typeface="Arial"/>
              </a:rPr>
              <a:t> </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a:t>
            </a:r>
            <a:r>
              <a:rPr kumimoji="0" lang="ko-KR" altLang="en-US" sz="1400" b="0" i="0" u="none" strike="noStrike" kern="1200" cap="none" spc="0" normalizeH="0" baseline="0">
                <a:solidFill>
                  <a:srgbClr val="5D5B5B"/>
                </a:solidFill>
                <a:latin typeface="Arial"/>
                <a:ea typeface="나눔스퀘어라운드 Regular"/>
                <a:cs typeface="Arial"/>
              </a:rPr>
              <a:t> 위와는 다르게 색깔을 행단위로 넣어 구분 지었다</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a:t>
            </a:r>
            <a:r>
              <a:rPr kumimoji="0" lang="ko-KR" altLang="en-US" sz="1400" b="0" i="0" u="none" strike="noStrike" kern="1200" cap="none" spc="0" normalizeH="0" baseline="0">
                <a:solidFill>
                  <a:srgbClr val="5D5B5B"/>
                </a:solidFill>
                <a:latin typeface="Arial"/>
                <a:ea typeface="나눔스퀘어라운드 Regular"/>
                <a:cs typeface="Arial"/>
              </a:rPr>
              <a:t> 여기서 </a:t>
            </a:r>
            <a:r>
              <a:rPr kumimoji="0" lang="en-US" altLang="ko-KR" sz="1400" b="0" i="0" u="none" strike="noStrike" kern="1200" cap="none" spc="0" normalizeH="0" baseline="0">
                <a:solidFill>
                  <a:srgbClr val="5D5B5B"/>
                </a:solidFill>
                <a:latin typeface="Arial"/>
                <a:ea typeface="나눔스퀘어라운드 Regular"/>
                <a:cs typeface="Arial"/>
              </a:rPr>
              <a:t>scales = 'free'</a:t>
            </a:r>
            <a:r>
              <a:rPr kumimoji="0" lang="ko-KR" altLang="en-US" sz="1400" b="0" i="0" u="none" strike="noStrike" kern="1200" cap="none" spc="0" normalizeH="0" baseline="0">
                <a:solidFill>
                  <a:srgbClr val="5D5B5B"/>
                </a:solidFill>
                <a:latin typeface="Arial"/>
                <a:ea typeface="나눔스퀘어라운드 Regular"/>
                <a:cs typeface="Arial"/>
              </a:rPr>
              <a:t>는 각 그래프 별로 </a:t>
            </a:r>
            <a:r>
              <a:rPr kumimoji="0" lang="en-US" altLang="ko-KR" sz="1400" b="0" i="0" u="none" strike="noStrike" kern="1200" cap="none" spc="0" normalizeH="0" baseline="0">
                <a:solidFill>
                  <a:srgbClr val="5D5B5B"/>
                </a:solidFill>
                <a:latin typeface="Arial"/>
                <a:ea typeface="나눔스퀘어라운드 Regular"/>
                <a:cs typeface="Arial"/>
              </a:rPr>
              <a:t>y</a:t>
            </a:r>
            <a:r>
              <a:rPr kumimoji="0" lang="ko-KR" altLang="en-US" sz="1400" b="0" i="0" u="none" strike="noStrike" kern="1200" cap="none" spc="0" normalizeH="0" baseline="0">
                <a:solidFill>
                  <a:srgbClr val="5D5B5B"/>
                </a:solidFill>
                <a:latin typeface="Arial"/>
                <a:ea typeface="나눔스퀘어라운드 Regular"/>
                <a:cs typeface="Arial"/>
              </a:rPr>
              <a:t>값을 다르게 조정해주는 </a:t>
            </a:r>
          </a:p>
          <a:p>
            <a:pPr marL="0" indent="0" algn="just"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5D5B5B"/>
                </a:solidFill>
                <a:latin typeface="Arial"/>
                <a:ea typeface="나눔스퀘어라운드 Regular"/>
                <a:cs typeface="Arial"/>
              </a:rPr>
              <a:t>   역할을 한다</a:t>
            </a:r>
          </a:p>
        </p:txBody>
      </p:sp>
      <p:pic>
        <p:nvPicPr>
          <p:cNvPr id="41" name="그림 40"/>
          <p:cNvPicPr>
            <a:picLocks noChangeAspect="1"/>
          </p:cNvPicPr>
          <p:nvPr/>
        </p:nvPicPr>
        <p:blipFill rotWithShape="1">
          <a:blip r:embed="rId2"/>
          <a:stretch>
            <a:fillRect/>
          </a:stretch>
        </p:blipFill>
        <p:spPr>
          <a:xfrm>
            <a:off x="461414" y="1695012"/>
            <a:ext cx="5325572" cy="2248775"/>
          </a:xfrm>
          <a:prstGeom prst="rect">
            <a:avLst/>
          </a:prstGeom>
        </p:spPr>
      </p:pic>
      <p:pic>
        <p:nvPicPr>
          <p:cNvPr id="42" name="그림 41"/>
          <p:cNvPicPr>
            <a:picLocks noChangeAspect="1"/>
          </p:cNvPicPr>
          <p:nvPr/>
        </p:nvPicPr>
        <p:blipFill rotWithShape="1">
          <a:blip r:embed="rId3"/>
          <a:stretch>
            <a:fillRect/>
          </a:stretch>
        </p:blipFill>
        <p:spPr>
          <a:xfrm>
            <a:off x="451888" y="4114362"/>
            <a:ext cx="5373197" cy="2315448"/>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extBox 6"/>
          <p:cNvSpPr txBox="1"/>
          <p:nvPr/>
        </p:nvSpPr>
        <p:spPr>
          <a:xfrm>
            <a:off x="338006" y="344708"/>
            <a:ext cx="1138453" cy="369332"/>
          </a:xfrm>
          <a:prstGeom prst="rect">
            <a:avLst/>
          </a:prstGeom>
          <a:noFill/>
        </p:spPr>
        <p:txBody>
          <a:bodyPr wrap="none">
            <a:spAutoFit/>
          </a:bodyPr>
          <a:lstStyle/>
          <a:p>
            <a:pPr lvl="0">
              <a:defRPr/>
            </a:pPr>
            <a:r>
              <a:rPr lang="en-US" altLang="ko-KR" b="1">
                <a:solidFill>
                  <a:schemeClr val="bg1"/>
                </a:solidFill>
              </a:rPr>
              <a:t>Contents</a:t>
            </a:r>
            <a:endParaRPr lang="ko-KR" altLang="en-US" b="1">
              <a:solidFill>
                <a:schemeClr val="bg1"/>
              </a:solidFill>
            </a:endParaRPr>
          </a:p>
        </p:txBody>
      </p:sp>
      <p:grpSp>
        <p:nvGrpSpPr>
          <p:cNvPr id="8" name="그룹 7"/>
          <p:cNvGrpSpPr/>
          <p:nvPr/>
        </p:nvGrpSpPr>
        <p:grpSpPr>
          <a:xfrm>
            <a:off x="212651" y="3558539"/>
            <a:ext cx="10613543" cy="1592581"/>
            <a:chOff x="212651" y="3197032"/>
            <a:chExt cx="10613543" cy="1592581"/>
          </a:xfrm>
        </p:grpSpPr>
        <p:sp>
          <p:nvSpPr>
            <p:cNvPr id="9" name="TextBox 8"/>
            <p:cNvSpPr txBox="1"/>
            <p:nvPr/>
          </p:nvSpPr>
          <p:spPr>
            <a:xfrm>
              <a:off x="586180" y="3575889"/>
              <a:ext cx="3541394" cy="918449"/>
            </a:xfrm>
            <a:prstGeom prst="rect">
              <a:avLst/>
            </a:prstGeom>
            <a:noFill/>
          </p:spPr>
          <p:txBody>
            <a:bodyPr vert="horz" wrap="square" lIns="91440" tIns="45720" rIns="91440" bIns="45720" anchor="t">
              <a:spAutoFit/>
            </a:bodyPr>
            <a:lstStyle/>
            <a:p>
              <a:pPr marL="180975" indent="-180975">
                <a:lnSpc>
                  <a:spcPct val="130000"/>
                </a:lnSpc>
                <a:spcBef>
                  <a:spcPts val="0"/>
                </a:spcBef>
                <a:buFont typeface="Wingdings"/>
                <a:buChar char="§"/>
                <a:defRPr/>
              </a:pPr>
              <a:r>
                <a:rPr lang="ko-KR" altLang="en-US" sz="1400">
                  <a:solidFill>
                    <a:schemeClr val="bg1"/>
                  </a:solidFill>
                  <a:latin typeface="Noto Sans CJK KR Thin"/>
                  <a:ea typeface="Noto Sans CJK KR Thin"/>
                </a:rPr>
                <a:t>학습자료</a:t>
              </a:r>
            </a:p>
            <a:p>
              <a:pPr marL="180975" indent="-180975">
                <a:lnSpc>
                  <a:spcPct val="130000"/>
                </a:lnSpc>
                <a:buFont typeface="Wingdings"/>
                <a:buChar char="§"/>
                <a:defRPr/>
              </a:pPr>
              <a:r>
                <a:rPr lang="en-US" altLang="ko-KR" sz="1400" spc="-150">
                  <a:solidFill>
                    <a:schemeClr val="bg1"/>
                  </a:solidFill>
                  <a:latin typeface="Noto Sans CJK KR Thin"/>
                  <a:ea typeface="Noto Sans CJK KR Thin"/>
                  <a:cs typeface="Arial"/>
                </a:rPr>
                <a:t>gg-plot</a:t>
              </a:r>
              <a:r>
                <a:rPr lang="ko-KR" altLang="en-US" sz="1400" spc="-150">
                  <a:solidFill>
                    <a:schemeClr val="bg1"/>
                  </a:solidFill>
                  <a:latin typeface="Noto Sans CJK KR Thin"/>
                  <a:ea typeface="Noto Sans CJK KR Thin"/>
                  <a:cs typeface="Arial"/>
                </a:rPr>
                <a:t>의 기본구조</a:t>
              </a:r>
            </a:p>
            <a:p>
              <a:pPr marL="180975" indent="-180975">
                <a:lnSpc>
                  <a:spcPct val="130000"/>
                </a:lnSpc>
                <a:buFont typeface="Wingdings"/>
                <a:buChar char="§"/>
                <a:defRPr/>
              </a:pPr>
              <a:r>
                <a:rPr lang="ko-KR" altLang="en-US" sz="1400" spc="-150">
                  <a:solidFill>
                    <a:schemeClr val="bg1"/>
                  </a:solidFill>
                  <a:latin typeface="Noto Sans CJK KR Thin"/>
                  <a:ea typeface="Noto Sans CJK KR Thin"/>
                  <a:cs typeface="Arial"/>
                </a:rPr>
                <a:t>기타함수</a:t>
              </a:r>
            </a:p>
          </p:txBody>
        </p:sp>
        <p:sp>
          <p:nvSpPr>
            <p:cNvPr id="10" name="TextBox 9"/>
            <p:cNvSpPr txBox="1"/>
            <p:nvPr/>
          </p:nvSpPr>
          <p:spPr>
            <a:xfrm>
              <a:off x="4828086" y="3599353"/>
              <a:ext cx="3541394" cy="914035"/>
            </a:xfrm>
            <a:prstGeom prst="rect">
              <a:avLst/>
            </a:prstGeom>
            <a:noFill/>
          </p:spPr>
          <p:txBody>
            <a:bodyPr vert="horz" wrap="square" lIns="91440" tIns="45720" rIns="91440" bIns="45720" anchor="t">
              <a:spAutoFit/>
            </a:bodyPr>
            <a:lstStyle/>
            <a:p>
              <a:pPr marL="180975" indent="-180975">
                <a:lnSpc>
                  <a:spcPct val="130000"/>
                </a:lnSpc>
                <a:spcBef>
                  <a:spcPts val="0"/>
                </a:spcBef>
                <a:buFont typeface="Wingdings"/>
                <a:buChar char="§"/>
                <a:defRPr/>
              </a:pPr>
              <a:r>
                <a:rPr lang="en-US" altLang="ko-KR" sz="1400">
                  <a:solidFill>
                    <a:schemeClr val="bg1"/>
                  </a:solidFill>
                  <a:latin typeface="Noto Sans CJK KR Thin"/>
                  <a:ea typeface="Noto Sans CJK KR Thin"/>
                </a:rPr>
                <a:t>Continuous</a:t>
              </a:r>
            </a:p>
            <a:p>
              <a:pPr marL="180975" indent="-180975">
                <a:lnSpc>
                  <a:spcPct val="130000"/>
                </a:lnSpc>
                <a:spcBef>
                  <a:spcPts val="0"/>
                </a:spcBef>
                <a:buFont typeface="Wingdings"/>
                <a:buChar char="§"/>
                <a:defRPr/>
              </a:pPr>
              <a:r>
                <a:rPr lang="en-US" altLang="ko-KR" sz="1400">
                  <a:solidFill>
                    <a:schemeClr val="bg1"/>
                  </a:solidFill>
                  <a:latin typeface="Noto Sans CJK KR Thin"/>
                  <a:ea typeface="Noto Sans CJK KR Thin"/>
                </a:rPr>
                <a:t>Y is continuous, X is discrete</a:t>
              </a:r>
            </a:p>
            <a:p>
              <a:pPr marL="180975" indent="-180975">
                <a:lnSpc>
                  <a:spcPct val="130000"/>
                </a:lnSpc>
                <a:spcBef>
                  <a:spcPts val="0"/>
                </a:spcBef>
                <a:buFont typeface="Wingdings"/>
                <a:buChar char="§"/>
                <a:defRPr/>
              </a:pPr>
              <a:r>
                <a:rPr lang="en-US" altLang="ko-KR" sz="1400">
                  <a:solidFill>
                    <a:schemeClr val="bg1"/>
                  </a:solidFill>
                  <a:latin typeface="Noto Sans CJK KR Thin"/>
                  <a:ea typeface="Noto Sans CJK KR Thin"/>
                </a:rPr>
                <a:t>Y,X is discrete,</a:t>
              </a:r>
              <a:r>
                <a:rPr lang="ko-KR" altLang="en-US" sz="1400">
                  <a:solidFill>
                    <a:schemeClr val="bg1"/>
                  </a:solidFill>
                  <a:latin typeface="Noto Sans CJK KR Thin"/>
                  <a:ea typeface="Noto Sans CJK KR Thin"/>
                </a:rPr>
                <a:t> </a:t>
              </a:r>
              <a:r>
                <a:rPr lang="en-US" altLang="en-US" sz="1400">
                  <a:solidFill>
                    <a:schemeClr val="bg1"/>
                  </a:solidFill>
                  <a:latin typeface="Noto Sans CJK KR Thin"/>
                  <a:ea typeface="Noto Sans CJK KR Thin"/>
                </a:rPr>
                <a:t>bivariate</a:t>
              </a:r>
              <a:r>
                <a:rPr lang="ko-KR" altLang="en-US" sz="1400">
                  <a:solidFill>
                    <a:schemeClr val="bg1"/>
                  </a:solidFill>
                  <a:latin typeface="Noto Sans CJK KR Thin"/>
                  <a:ea typeface="Noto Sans CJK KR Thin"/>
                </a:rPr>
                <a:t>	</a:t>
              </a:r>
              <a:r>
                <a:rPr lang="en-US" altLang="en-US" sz="1400">
                  <a:solidFill>
                    <a:schemeClr val="bg1"/>
                  </a:solidFill>
                  <a:latin typeface="Noto Sans CJK KR Thin"/>
                  <a:ea typeface="Noto Sans CJK KR Thin"/>
                </a:rPr>
                <a:t> </a:t>
              </a:r>
            </a:p>
          </p:txBody>
        </p:sp>
        <p:grpSp>
          <p:nvGrpSpPr>
            <p:cNvPr id="11" name="그룹 10"/>
            <p:cNvGrpSpPr/>
            <p:nvPr/>
          </p:nvGrpSpPr>
          <p:grpSpPr>
            <a:xfrm>
              <a:off x="212651" y="3206557"/>
              <a:ext cx="1859989" cy="369332"/>
              <a:chOff x="212651" y="3255887"/>
              <a:chExt cx="1859989" cy="369332"/>
            </a:xfrm>
          </p:grpSpPr>
          <p:sp>
            <p:nvSpPr>
              <p:cNvPr id="23" name="TextBox 22"/>
              <p:cNvSpPr txBox="1"/>
              <p:nvPr/>
            </p:nvSpPr>
            <p:spPr>
              <a:xfrm>
                <a:off x="212651" y="3255887"/>
                <a:ext cx="564589" cy="369332"/>
              </a:xfrm>
              <a:prstGeom prst="rect">
                <a:avLst/>
              </a:prstGeom>
              <a:noFill/>
            </p:spPr>
            <p:txBody>
              <a:bodyPr wrap="none">
                <a:spAutoFit/>
              </a:bodyPr>
              <a:lstStyle/>
              <a:p>
                <a:pPr lvl="0">
                  <a:defRPr/>
                </a:pPr>
                <a:r>
                  <a:rPr lang="en-US" altLang="ko-KR">
                    <a:solidFill>
                      <a:schemeClr val="bg1"/>
                    </a:solidFill>
                  </a:rPr>
                  <a:t>001</a:t>
                </a:r>
                <a:endParaRPr lang="ko-KR" altLang="en-US">
                  <a:solidFill>
                    <a:schemeClr val="bg1"/>
                  </a:solidFill>
                </a:endParaRPr>
              </a:p>
            </p:txBody>
          </p:sp>
          <p:sp>
            <p:nvSpPr>
              <p:cNvPr id="24" name="TextBox 23"/>
              <p:cNvSpPr txBox="1"/>
              <p:nvPr/>
            </p:nvSpPr>
            <p:spPr>
              <a:xfrm>
                <a:off x="757993" y="3255887"/>
                <a:ext cx="1314647" cy="369332"/>
              </a:xfrm>
              <a:prstGeom prst="rect">
                <a:avLst/>
              </a:prstGeom>
              <a:noFill/>
            </p:spPr>
            <p:txBody>
              <a:bodyPr wrap="none">
                <a:spAutoFit/>
              </a:bodyPr>
              <a:lstStyle/>
              <a:p>
                <a:pPr lvl="0">
                  <a:defRPr/>
                </a:pPr>
                <a:r>
                  <a:rPr lang="en-US" altLang="ko-KR" spc="-150">
                    <a:solidFill>
                      <a:schemeClr val="bg1"/>
                    </a:solidFill>
                  </a:rPr>
                  <a:t>gg-plot </a:t>
                </a:r>
                <a:r>
                  <a:rPr lang="ko-KR" altLang="en-US" spc="-150">
                    <a:solidFill>
                      <a:schemeClr val="bg1"/>
                    </a:solidFill>
                  </a:rPr>
                  <a:t>이란</a:t>
                </a:r>
                <a:r>
                  <a:rPr lang="en-US" altLang="ko-KR" spc="-150">
                    <a:solidFill>
                      <a:schemeClr val="bg1"/>
                    </a:solidFill>
                  </a:rPr>
                  <a:t>?</a:t>
                </a:r>
              </a:p>
            </p:txBody>
          </p:sp>
        </p:grpSp>
        <p:grpSp>
          <p:nvGrpSpPr>
            <p:cNvPr id="12" name="그룹 11"/>
            <p:cNvGrpSpPr/>
            <p:nvPr/>
          </p:nvGrpSpPr>
          <p:grpSpPr>
            <a:xfrm>
              <a:off x="2356877" y="3206557"/>
              <a:ext cx="1811263" cy="369332"/>
              <a:chOff x="2356877" y="3206557"/>
              <a:chExt cx="1811263" cy="369332"/>
            </a:xfrm>
          </p:grpSpPr>
          <p:sp>
            <p:nvSpPr>
              <p:cNvPr id="21" name="TextBox 20"/>
              <p:cNvSpPr txBox="1"/>
              <p:nvPr/>
            </p:nvSpPr>
            <p:spPr>
              <a:xfrm>
                <a:off x="2356877" y="3206557"/>
                <a:ext cx="573013" cy="369332"/>
              </a:xfrm>
              <a:prstGeom prst="rect">
                <a:avLst/>
              </a:prstGeom>
              <a:noFill/>
            </p:spPr>
            <p:txBody>
              <a:bodyPr wrap="none">
                <a:spAutoFit/>
              </a:bodyPr>
              <a:lstStyle/>
              <a:p>
                <a:pPr lvl="0">
                  <a:defRPr/>
                </a:pPr>
                <a:r>
                  <a:rPr lang="en-US" altLang="ko-KR">
                    <a:solidFill>
                      <a:schemeClr val="bg1"/>
                    </a:solidFill>
                  </a:rPr>
                  <a:t>002</a:t>
                </a:r>
                <a:endParaRPr lang="ko-KR" altLang="en-US">
                  <a:solidFill>
                    <a:schemeClr val="bg1"/>
                  </a:solidFill>
                </a:endParaRPr>
              </a:p>
            </p:txBody>
          </p:sp>
          <p:sp>
            <p:nvSpPr>
              <p:cNvPr id="22" name="TextBox 21"/>
              <p:cNvSpPr txBox="1"/>
              <p:nvPr/>
            </p:nvSpPr>
            <p:spPr>
              <a:xfrm>
                <a:off x="2902219" y="3206557"/>
                <a:ext cx="1265921" cy="369332"/>
              </a:xfrm>
              <a:prstGeom prst="rect">
                <a:avLst/>
              </a:prstGeom>
              <a:noFill/>
            </p:spPr>
            <p:txBody>
              <a:bodyPr wrap="none">
                <a:spAutoFit/>
              </a:bodyPr>
              <a:lstStyle/>
              <a:p>
                <a:pPr lvl="0">
                  <a:defRPr/>
                </a:pPr>
                <a:r>
                  <a:rPr lang="en-US" altLang="ko-KR" spc="-150">
                    <a:solidFill>
                      <a:schemeClr val="bg1"/>
                    </a:solidFill>
                  </a:rPr>
                  <a:t>One-variable</a:t>
                </a:r>
              </a:p>
            </p:txBody>
          </p:sp>
        </p:grpSp>
        <p:grpSp>
          <p:nvGrpSpPr>
            <p:cNvPr id="13" name="그룹 12"/>
            <p:cNvGrpSpPr/>
            <p:nvPr/>
          </p:nvGrpSpPr>
          <p:grpSpPr>
            <a:xfrm>
              <a:off x="4510531" y="3206557"/>
              <a:ext cx="1895983" cy="369332"/>
              <a:chOff x="4952427" y="3207822"/>
              <a:chExt cx="1895983" cy="369332"/>
            </a:xfrm>
          </p:grpSpPr>
          <p:sp>
            <p:nvSpPr>
              <p:cNvPr id="19" name="TextBox 18"/>
              <p:cNvSpPr txBox="1"/>
              <p:nvPr/>
            </p:nvSpPr>
            <p:spPr>
              <a:xfrm>
                <a:off x="4952427" y="3207822"/>
                <a:ext cx="572009" cy="369332"/>
              </a:xfrm>
              <a:prstGeom prst="rect">
                <a:avLst/>
              </a:prstGeom>
              <a:noFill/>
            </p:spPr>
            <p:txBody>
              <a:bodyPr wrap="none">
                <a:spAutoFit/>
              </a:bodyPr>
              <a:lstStyle/>
              <a:p>
                <a:pPr lvl="0">
                  <a:defRPr/>
                </a:pPr>
                <a:r>
                  <a:rPr lang="en-US" altLang="ko-KR">
                    <a:solidFill>
                      <a:schemeClr val="bg1"/>
                    </a:solidFill>
                  </a:rPr>
                  <a:t>003</a:t>
                </a:r>
                <a:endParaRPr lang="ko-KR" altLang="en-US">
                  <a:solidFill>
                    <a:schemeClr val="bg1"/>
                  </a:solidFill>
                </a:endParaRPr>
              </a:p>
            </p:txBody>
          </p:sp>
          <p:sp>
            <p:nvSpPr>
              <p:cNvPr id="20" name="TextBox 19"/>
              <p:cNvSpPr txBox="1"/>
              <p:nvPr/>
            </p:nvSpPr>
            <p:spPr>
              <a:xfrm>
                <a:off x="5497769" y="3207822"/>
                <a:ext cx="1350641" cy="369332"/>
              </a:xfrm>
              <a:prstGeom prst="rect">
                <a:avLst/>
              </a:prstGeom>
              <a:noFill/>
            </p:spPr>
            <p:txBody>
              <a:bodyPr wrap="none">
                <a:spAutoFit/>
              </a:bodyPr>
              <a:lstStyle/>
              <a:p>
                <a:pPr lvl="0">
                  <a:defRPr/>
                </a:pPr>
                <a:r>
                  <a:rPr lang="en-US" altLang="ko-KR" spc="-150" dirty="0">
                    <a:solidFill>
                      <a:schemeClr val="bg1"/>
                    </a:solidFill>
                  </a:rPr>
                  <a:t>Two-variables</a:t>
                </a:r>
              </a:p>
            </p:txBody>
          </p:sp>
        </p:grpSp>
        <p:grpSp>
          <p:nvGrpSpPr>
            <p:cNvPr id="14" name="그룹 13"/>
            <p:cNvGrpSpPr/>
            <p:nvPr/>
          </p:nvGrpSpPr>
          <p:grpSpPr>
            <a:xfrm>
              <a:off x="7130182" y="3197032"/>
              <a:ext cx="1457558" cy="388382"/>
              <a:chOff x="7299106" y="3227127"/>
              <a:chExt cx="1457558" cy="388382"/>
            </a:xfrm>
          </p:grpSpPr>
          <p:sp>
            <p:nvSpPr>
              <p:cNvPr id="17" name="TextBox 16"/>
              <p:cNvSpPr txBox="1"/>
              <p:nvPr/>
            </p:nvSpPr>
            <p:spPr>
              <a:xfrm>
                <a:off x="7299106" y="3227127"/>
                <a:ext cx="571732" cy="369332"/>
              </a:xfrm>
              <a:prstGeom prst="rect">
                <a:avLst/>
              </a:prstGeom>
              <a:noFill/>
            </p:spPr>
            <p:txBody>
              <a:bodyPr wrap="square">
                <a:spAutoFit/>
              </a:bodyPr>
              <a:lstStyle/>
              <a:p>
                <a:pPr lvl="0">
                  <a:defRPr/>
                </a:pPr>
                <a:r>
                  <a:rPr lang="en-US" altLang="ko-KR" dirty="0">
                    <a:solidFill>
                      <a:schemeClr val="bg1"/>
                    </a:solidFill>
                  </a:rPr>
                  <a:t>004</a:t>
                </a:r>
                <a:endParaRPr lang="ko-KR" altLang="en-US" dirty="0">
                  <a:solidFill>
                    <a:schemeClr val="bg1"/>
                  </a:solidFill>
                </a:endParaRPr>
              </a:p>
            </p:txBody>
          </p:sp>
          <p:sp>
            <p:nvSpPr>
              <p:cNvPr id="18" name="TextBox 17"/>
              <p:cNvSpPr txBox="1"/>
              <p:nvPr/>
            </p:nvSpPr>
            <p:spPr>
              <a:xfrm>
                <a:off x="7882548" y="3246177"/>
                <a:ext cx="874116" cy="369332"/>
              </a:xfrm>
              <a:prstGeom prst="rect">
                <a:avLst/>
              </a:prstGeom>
              <a:noFill/>
            </p:spPr>
            <p:txBody>
              <a:bodyPr vert="horz" wrap="none" lIns="91440" tIns="45720" rIns="91440" bIns="45720" anchor="t">
                <a:spAutoFit/>
              </a:bodyPr>
              <a:lstStyle/>
              <a:p>
                <a:pPr lvl="0">
                  <a:spcBef>
                    <a:spcPts val="0"/>
                  </a:spcBef>
                  <a:defRPr/>
                </a:pPr>
                <a:r>
                  <a:rPr lang="en-US" altLang="ko-KR" dirty="0">
                    <a:solidFill>
                      <a:schemeClr val="bg1"/>
                    </a:solidFill>
                  </a:rPr>
                  <a:t>Others</a:t>
                </a:r>
              </a:p>
            </p:txBody>
          </p:sp>
        </p:grpSp>
        <p:sp>
          <p:nvSpPr>
            <p:cNvPr id="15" name="TextBox 14"/>
            <p:cNvSpPr txBox="1"/>
            <p:nvPr/>
          </p:nvSpPr>
          <p:spPr>
            <a:xfrm>
              <a:off x="2730406" y="3590883"/>
              <a:ext cx="3541394" cy="1198730"/>
            </a:xfrm>
            <a:prstGeom prst="rect">
              <a:avLst/>
            </a:prstGeom>
            <a:noFill/>
          </p:spPr>
          <p:txBody>
            <a:bodyPr wrap="square">
              <a:spAutoFit/>
            </a:bodyPr>
            <a:lstStyle/>
            <a:p>
              <a:pPr marL="180975" indent="-180975">
                <a:lnSpc>
                  <a:spcPct val="130000"/>
                </a:lnSpc>
                <a:spcBef>
                  <a:spcPts val="0"/>
                </a:spcBef>
                <a:buFont typeface="Wingdings"/>
                <a:buChar char="§"/>
                <a:defRPr/>
              </a:pPr>
              <a:r>
                <a:rPr lang="ko-KR" altLang="en-US" sz="1400">
                  <a:solidFill>
                    <a:schemeClr val="bg1"/>
                  </a:solidFill>
                  <a:latin typeface="Noto Sans CJK KR Thin"/>
                  <a:ea typeface="Noto Sans CJK KR Thin"/>
                </a:rPr>
                <a:t>일변수 함수</a:t>
              </a:r>
              <a:endParaRPr lang="en-US" altLang="ko-KR" sz="1400">
                <a:solidFill>
                  <a:schemeClr val="bg1"/>
                </a:solidFill>
                <a:latin typeface="Noto Sans CJK KR Thin"/>
                <a:ea typeface="Noto Sans CJK KR Thin"/>
              </a:endParaRPr>
            </a:p>
            <a:p>
              <a:pPr marL="180975" indent="-180975">
                <a:lnSpc>
                  <a:spcPct val="130000"/>
                </a:lnSpc>
                <a:spcBef>
                  <a:spcPts val="0"/>
                </a:spcBef>
                <a:buFont typeface="Wingdings"/>
                <a:buChar char="§"/>
                <a:defRPr/>
              </a:pPr>
              <a:r>
                <a:rPr lang="en-US" altLang="ko-KR" sz="1400">
                  <a:solidFill>
                    <a:schemeClr val="bg1"/>
                  </a:solidFill>
                  <a:latin typeface="Noto Sans CJK KR Thin"/>
                  <a:ea typeface="Noto Sans CJK KR Thin"/>
                </a:rPr>
                <a:t>histogram / bar plot</a:t>
              </a:r>
            </a:p>
            <a:p>
              <a:pPr marL="0" indent="0">
                <a:lnSpc>
                  <a:spcPct val="130000"/>
                </a:lnSpc>
                <a:spcBef>
                  <a:spcPts val="0"/>
                </a:spcBef>
                <a:buFont typeface="Wingdings"/>
                <a:buNone/>
                <a:defRPr/>
              </a:pPr>
              <a:endParaRPr lang="en-US" altLang="ko-KR" sz="1400">
                <a:solidFill>
                  <a:schemeClr val="bg1"/>
                </a:solidFill>
                <a:latin typeface="Noto Sans CJK KR Thin"/>
                <a:ea typeface="Noto Sans CJK KR Thin"/>
              </a:endParaRPr>
            </a:p>
            <a:p>
              <a:pPr marL="180975" indent="-180975">
                <a:lnSpc>
                  <a:spcPct val="130000"/>
                </a:lnSpc>
                <a:spcBef>
                  <a:spcPts val="0"/>
                </a:spcBef>
                <a:buFont typeface="Wingdings"/>
                <a:buChar char="§"/>
                <a:defRPr/>
              </a:pPr>
              <a:endParaRPr lang="en-US" altLang="ko-KR" sz="1400">
                <a:solidFill>
                  <a:schemeClr val="bg1"/>
                </a:solidFill>
                <a:latin typeface="Noto Sans CJK KR Thin"/>
                <a:ea typeface="Noto Sans CJK KR Thin"/>
              </a:endParaRPr>
            </a:p>
          </p:txBody>
        </p:sp>
        <p:sp>
          <p:nvSpPr>
            <p:cNvPr id="16" name="TextBox 15"/>
            <p:cNvSpPr txBox="1"/>
            <p:nvPr/>
          </p:nvSpPr>
          <p:spPr>
            <a:xfrm>
              <a:off x="7284800" y="3622817"/>
              <a:ext cx="3541394" cy="919146"/>
            </a:xfrm>
            <a:prstGeom prst="rect">
              <a:avLst/>
            </a:prstGeom>
            <a:noFill/>
          </p:spPr>
          <p:txBody>
            <a:bodyPr vert="horz" wrap="square" lIns="91440" tIns="45720" rIns="91440" bIns="45720" anchor="t">
              <a:spAutoFit/>
            </a:bodyPr>
            <a:lstStyle/>
            <a:p>
              <a:pPr marL="180975" indent="-180975">
                <a:lnSpc>
                  <a:spcPct val="130000"/>
                </a:lnSpc>
                <a:spcBef>
                  <a:spcPts val="0"/>
                </a:spcBef>
                <a:buFont typeface="Wingdings"/>
                <a:buChar char="§"/>
                <a:defRPr/>
              </a:pPr>
              <a:r>
                <a:rPr lang="en-US" altLang="ko-KR" sz="1400" dirty="0">
                  <a:solidFill>
                    <a:schemeClr val="bg1"/>
                  </a:solidFill>
                  <a:latin typeface="Noto Sans CJK KR Thin"/>
                  <a:ea typeface="Noto Sans CJK KR Thin"/>
                </a:rPr>
                <a:t>C</a:t>
              </a:r>
              <a:r>
                <a:rPr lang="en-US" altLang="en-US" sz="1400" dirty="0">
                  <a:solidFill>
                    <a:schemeClr val="bg1"/>
                  </a:solidFill>
                  <a:latin typeface="Noto Sans CJK KR Thin"/>
                  <a:ea typeface="Noto Sans CJK KR Thin"/>
                </a:rPr>
                <a:t>oordinate system</a:t>
              </a:r>
            </a:p>
            <a:p>
              <a:pPr marL="180975" indent="-180975">
                <a:lnSpc>
                  <a:spcPct val="130000"/>
                </a:lnSpc>
                <a:spcBef>
                  <a:spcPts val="0"/>
                </a:spcBef>
                <a:buFont typeface="Wingdings"/>
                <a:buChar char="§"/>
                <a:defRPr/>
              </a:pPr>
              <a:r>
                <a:rPr lang="en-US" altLang="ko-KR" sz="1400" dirty="0">
                  <a:solidFill>
                    <a:schemeClr val="bg1"/>
                  </a:solidFill>
                  <a:latin typeface="Noto Sans CJK KR Thin"/>
                  <a:ea typeface="Noto Sans CJK KR Thin"/>
                </a:rPr>
                <a:t>P</a:t>
              </a:r>
              <a:r>
                <a:rPr lang="en-US" altLang="en-US" sz="1400" dirty="0">
                  <a:solidFill>
                    <a:schemeClr val="bg1"/>
                  </a:solidFill>
                  <a:latin typeface="Noto Sans CJK KR Thin"/>
                  <a:ea typeface="Noto Sans CJK KR Thin"/>
                </a:rPr>
                <a:t>osition adjustment</a:t>
              </a:r>
            </a:p>
            <a:p>
              <a:pPr marL="180975" indent="-180975">
                <a:lnSpc>
                  <a:spcPct val="130000"/>
                </a:lnSpc>
                <a:spcBef>
                  <a:spcPts val="0"/>
                </a:spcBef>
                <a:buFont typeface="Wingdings"/>
                <a:buChar char="§"/>
                <a:defRPr/>
              </a:pPr>
              <a:r>
                <a:rPr lang="en-US" altLang="en-US" sz="1400" dirty="0">
                  <a:solidFill>
                    <a:schemeClr val="bg1"/>
                  </a:solidFill>
                  <a:latin typeface="Noto Sans CJK KR Thin"/>
                  <a:ea typeface="Noto Sans CJK KR Thin"/>
                </a:rPr>
                <a:t>Faceting</a:t>
              </a:r>
              <a:endParaRPr lang="en-US" altLang="en-US" sz="1400" dirty="0">
                <a:solidFill>
                  <a:schemeClr val="bg1"/>
                </a:solidFill>
                <a:latin typeface="Noto Sans CJK KR Thin"/>
                <a:ea typeface="Noto Sans CJK KR Thin"/>
              </a:endParaRPr>
            </a:p>
          </p:txBody>
        </p:sp>
      </p:grpSp>
      <p:sp>
        <p:nvSpPr>
          <p:cNvPr id="25" name="직각 삼각형 24"/>
          <p:cNvSpPr/>
          <p:nvPr/>
        </p:nvSpPr>
        <p:spPr>
          <a:xfrm flipH="1">
            <a:off x="8048846" y="0"/>
            <a:ext cx="4143153"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직각 삼각형 25"/>
          <p:cNvSpPr/>
          <p:nvPr/>
        </p:nvSpPr>
        <p:spPr>
          <a:xfrm flipH="1" flipV="1">
            <a:off x="8048846" y="0"/>
            <a:ext cx="4143153" cy="682148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cxnSp>
        <p:nvCxnSpPr>
          <p:cNvPr id="27" name="직선 연결선 26"/>
          <p:cNvCxnSpPr/>
          <p:nvPr/>
        </p:nvCxnSpPr>
        <p:spPr>
          <a:xfrm>
            <a:off x="338006" y="724659"/>
            <a:ext cx="137409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57254" y="3597356"/>
            <a:ext cx="571732" cy="369332"/>
          </a:xfrm>
          <a:prstGeom prst="rect">
            <a:avLst/>
          </a:prstGeom>
          <a:noFill/>
        </p:spPr>
        <p:txBody>
          <a:bodyPr wrap="square">
            <a:spAutoFit/>
          </a:bodyPr>
          <a:lstStyle/>
          <a:p>
            <a:pPr lvl="0">
              <a:defRPr/>
            </a:pPr>
            <a:r>
              <a:rPr lang="en-US" altLang="ko-KR" dirty="0" smtClean="0">
                <a:solidFill>
                  <a:schemeClr val="bg1"/>
                </a:solidFill>
              </a:rPr>
              <a:t>005</a:t>
            </a:r>
            <a:endParaRPr lang="ko-KR" altLang="en-US" dirty="0">
              <a:solidFill>
                <a:schemeClr val="bg1"/>
              </a:solidFill>
            </a:endParaRPr>
          </a:p>
        </p:txBody>
      </p:sp>
      <p:sp>
        <p:nvSpPr>
          <p:cNvPr id="31" name="TextBox 30"/>
          <p:cNvSpPr txBox="1"/>
          <p:nvPr/>
        </p:nvSpPr>
        <p:spPr>
          <a:xfrm>
            <a:off x="9740696" y="3616406"/>
            <a:ext cx="646331" cy="369332"/>
          </a:xfrm>
          <a:prstGeom prst="rect">
            <a:avLst/>
          </a:prstGeom>
          <a:noFill/>
        </p:spPr>
        <p:txBody>
          <a:bodyPr vert="horz" wrap="none" lIns="91440" tIns="45720" rIns="91440" bIns="45720" anchor="t">
            <a:spAutoFit/>
          </a:bodyPr>
          <a:lstStyle/>
          <a:p>
            <a:pPr lvl="0">
              <a:spcBef>
                <a:spcPts val="0"/>
              </a:spcBef>
              <a:defRPr/>
            </a:pPr>
            <a:r>
              <a:rPr lang="ko-KR" altLang="en-US" dirty="0" smtClean="0">
                <a:solidFill>
                  <a:schemeClr val="bg1"/>
                </a:solidFill>
              </a:rPr>
              <a:t>응용</a:t>
            </a:r>
            <a:endParaRPr lang="en-US" altLang="ko-KR" dirty="0">
              <a:solidFill>
                <a:schemeClr val="bg1"/>
              </a:solidFill>
            </a:endParaRPr>
          </a:p>
        </p:txBody>
      </p:sp>
      <p:sp>
        <p:nvSpPr>
          <p:cNvPr id="32" name="TextBox 31"/>
          <p:cNvSpPr txBox="1"/>
          <p:nvPr/>
        </p:nvSpPr>
        <p:spPr>
          <a:xfrm>
            <a:off x="9311872" y="4023141"/>
            <a:ext cx="3541394" cy="932563"/>
          </a:xfrm>
          <a:prstGeom prst="rect">
            <a:avLst/>
          </a:prstGeom>
          <a:noFill/>
        </p:spPr>
        <p:txBody>
          <a:bodyPr vert="horz" wrap="square" lIns="91440" tIns="45720" rIns="91440" bIns="45720" anchor="t">
            <a:spAutoFit/>
          </a:bodyPr>
          <a:lstStyle/>
          <a:p>
            <a:pPr marL="180975" indent="-180975">
              <a:lnSpc>
                <a:spcPct val="130000"/>
              </a:lnSpc>
              <a:spcBef>
                <a:spcPts val="0"/>
              </a:spcBef>
              <a:buFont typeface="Wingdings"/>
              <a:buChar char="§"/>
              <a:defRPr/>
            </a:pPr>
            <a:r>
              <a:rPr lang="en-US" altLang="en-US" sz="1400" dirty="0" err="1">
                <a:solidFill>
                  <a:schemeClr val="bg1"/>
                </a:solidFill>
                <a:latin typeface="Noto Sans CJK KR Thin"/>
                <a:ea typeface="Noto Sans CJK KR Thin"/>
              </a:rPr>
              <a:t>geom_bar</a:t>
            </a:r>
            <a:r>
              <a:rPr lang="en-US" altLang="en-US" sz="1400" dirty="0">
                <a:solidFill>
                  <a:schemeClr val="bg1"/>
                </a:solidFill>
                <a:latin typeface="Noto Sans CJK KR Thin"/>
                <a:ea typeface="Noto Sans CJK KR Thin"/>
              </a:rPr>
              <a:t>() vs </a:t>
            </a:r>
            <a:r>
              <a:rPr lang="en-US" altLang="en-US" sz="1400" dirty="0" err="1">
                <a:solidFill>
                  <a:schemeClr val="bg1"/>
                </a:solidFill>
                <a:latin typeface="Noto Sans CJK KR Thin"/>
                <a:ea typeface="Noto Sans CJK KR Thin"/>
              </a:rPr>
              <a:t>geom_col</a:t>
            </a:r>
            <a:r>
              <a:rPr lang="en-US" altLang="en-US" sz="1400" dirty="0">
                <a:solidFill>
                  <a:schemeClr val="bg1"/>
                </a:solidFill>
                <a:latin typeface="Noto Sans CJK KR Thin"/>
                <a:ea typeface="Noto Sans CJK KR Thin"/>
              </a:rPr>
              <a:t>()</a:t>
            </a:r>
            <a:endParaRPr lang="en-US" altLang="en-US" sz="1400" dirty="0" smtClean="0">
              <a:solidFill>
                <a:schemeClr val="bg1"/>
              </a:solidFill>
              <a:latin typeface="Noto Sans CJK KR Thin"/>
              <a:ea typeface="Noto Sans CJK KR Thin"/>
            </a:endParaRPr>
          </a:p>
          <a:p>
            <a:pPr marL="180975" indent="-180975">
              <a:lnSpc>
                <a:spcPct val="130000"/>
              </a:lnSpc>
              <a:spcBef>
                <a:spcPts val="0"/>
              </a:spcBef>
              <a:buFont typeface="Wingdings"/>
              <a:buChar char="§"/>
              <a:defRPr/>
            </a:pPr>
            <a:r>
              <a:rPr lang="en-US" altLang="ko-KR" sz="1400" dirty="0" err="1" smtClean="0">
                <a:solidFill>
                  <a:schemeClr val="bg1"/>
                </a:solidFill>
                <a:latin typeface="Noto Sans CJK KR Thin"/>
                <a:ea typeface="Noto Sans CJK KR Thin"/>
              </a:rPr>
              <a:t>geom_col</a:t>
            </a:r>
            <a:r>
              <a:rPr lang="en-US" altLang="ko-KR" sz="1400" dirty="0">
                <a:solidFill>
                  <a:schemeClr val="bg1"/>
                </a:solidFill>
                <a:latin typeface="Noto Sans CJK KR Thin"/>
                <a:ea typeface="Noto Sans CJK KR Thin"/>
              </a:rPr>
              <a:t>()</a:t>
            </a:r>
            <a:r>
              <a:rPr lang="ko-KR" altLang="en-US" sz="1400" dirty="0">
                <a:solidFill>
                  <a:schemeClr val="bg1"/>
                </a:solidFill>
                <a:latin typeface="Noto Sans CJK KR Thin"/>
                <a:ea typeface="Noto Sans CJK KR Thin"/>
              </a:rPr>
              <a:t>응용</a:t>
            </a:r>
            <a:endParaRPr lang="en-US" altLang="en-US" sz="1400" dirty="0" smtClean="0">
              <a:solidFill>
                <a:schemeClr val="bg1"/>
              </a:solidFill>
              <a:latin typeface="Noto Sans CJK KR Thin"/>
              <a:ea typeface="Noto Sans CJK KR Thin"/>
            </a:endParaRPr>
          </a:p>
          <a:p>
            <a:pPr marL="180975" indent="-180975">
              <a:lnSpc>
                <a:spcPct val="130000"/>
              </a:lnSpc>
              <a:spcBef>
                <a:spcPts val="0"/>
              </a:spcBef>
              <a:buFont typeface="Wingdings"/>
              <a:buChar char="§"/>
              <a:defRPr/>
            </a:pPr>
            <a:r>
              <a:rPr lang="ko-KR" altLang="en-US" sz="1400" dirty="0" err="1" smtClean="0">
                <a:solidFill>
                  <a:schemeClr val="bg1"/>
                </a:solidFill>
                <a:latin typeface="Noto Sans CJK KR Thin"/>
                <a:ea typeface="Noto Sans CJK KR Thin"/>
              </a:rPr>
              <a:t>시계열</a:t>
            </a:r>
            <a:r>
              <a:rPr lang="ko-KR" altLang="en-US" sz="1400" dirty="0" smtClean="0">
                <a:solidFill>
                  <a:schemeClr val="bg1"/>
                </a:solidFill>
                <a:latin typeface="Noto Sans CJK KR Thin"/>
                <a:ea typeface="Noto Sans CJK KR Thin"/>
              </a:rPr>
              <a:t> 데이터 </a:t>
            </a:r>
            <a:r>
              <a:rPr lang="ko-KR" altLang="en-US" sz="1400" dirty="0" err="1" smtClean="0">
                <a:solidFill>
                  <a:schemeClr val="bg1"/>
                </a:solidFill>
                <a:latin typeface="Noto Sans CJK KR Thin"/>
                <a:ea typeface="Noto Sans CJK KR Thin"/>
              </a:rPr>
              <a:t>인터렉티브</a:t>
            </a:r>
            <a:endParaRPr lang="en-US" altLang="en-US" sz="1400" dirty="0">
              <a:solidFill>
                <a:schemeClr val="bg1"/>
              </a:solidFill>
              <a:latin typeface="Noto Sans CJK KR Thin"/>
              <a:ea typeface="Noto Sans CJK KR Thin"/>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4</a:t>
            </a:r>
          </a:p>
        </p:txBody>
      </p:sp>
      <p:grpSp>
        <p:nvGrpSpPr>
          <p:cNvPr id="15" name="그룹 14"/>
          <p:cNvGrpSpPr/>
          <p:nvPr/>
        </p:nvGrpSpPr>
        <p:grpSpPr>
          <a:xfrm>
            <a:off x="1188881" y="351819"/>
            <a:ext cx="1264759" cy="646401"/>
            <a:chOff x="1188881" y="351819"/>
            <a:chExt cx="1264759" cy="646401"/>
          </a:xfrm>
        </p:grpSpPr>
        <p:sp>
          <p:nvSpPr>
            <p:cNvPr id="18" name="TextBox 17"/>
            <p:cNvSpPr txBox="1"/>
            <p:nvPr/>
          </p:nvSpPr>
          <p:spPr>
            <a:xfrm>
              <a:off x="1188881" y="351819"/>
              <a:ext cx="940909" cy="265401"/>
            </a:xfrm>
            <a:prstGeom prst="rect">
              <a:avLst/>
            </a:prstGeom>
            <a:noFill/>
          </p:spPr>
          <p:txBody>
            <a:bodyPr wrap="none">
              <a:spAutoFit/>
            </a:bodyPr>
            <a:lstStyle/>
            <a:p>
              <a:pPr lvl="0">
                <a:defRPr/>
              </a:pPr>
              <a:r>
                <a:rPr lang="en-US" altLang="ko-KR" sz="1200"/>
                <a:t>004 Others</a:t>
              </a:r>
            </a:p>
          </p:txBody>
        </p:sp>
        <p:sp>
          <p:nvSpPr>
            <p:cNvPr id="19" name="TextBox 18"/>
            <p:cNvSpPr txBox="1"/>
            <p:nvPr/>
          </p:nvSpPr>
          <p:spPr>
            <a:xfrm>
              <a:off x="1188881" y="581361"/>
              <a:ext cx="1264759" cy="416859"/>
            </a:xfrm>
            <a:prstGeom prst="rect">
              <a:avLst/>
            </a:prstGeom>
            <a:noFill/>
          </p:spPr>
          <p:txBody>
            <a:bodyPr wrap="none">
              <a:spAutoFit/>
            </a:bodyPr>
            <a:lstStyle/>
            <a:p>
              <a:pPr lvl="0">
                <a:defRPr/>
              </a:pPr>
              <a:r>
                <a:rPr lang="en-US" altLang="ko-KR" sz="2200"/>
                <a:t>Faceting</a:t>
              </a:r>
            </a:p>
          </p:txBody>
        </p:sp>
      </p:grpSp>
      <p:sp>
        <p:nvSpPr>
          <p:cNvPr id="35" name="TextBox 24"/>
          <p:cNvSpPr txBox="1"/>
          <p:nvPr/>
        </p:nvSpPr>
        <p:spPr>
          <a:xfrm>
            <a:off x="6285862" y="1901095"/>
            <a:ext cx="5369162" cy="297274"/>
          </a:xfrm>
          <a:prstGeom prst="rect">
            <a:avLst/>
          </a:prstGeom>
          <a:noFill/>
        </p:spPr>
        <p:txBody>
          <a:bodyPr wrap="square">
            <a:spAutoFit/>
          </a:bodyPr>
          <a:lstStyle/>
          <a:p>
            <a:pPr marL="0" indent="0" algn="just" defTabSz="914400" rtl="0" eaLnBrk="1" latinLnBrk="1" hangingPunct="1">
              <a:lnSpc>
                <a:spcPct val="100000"/>
              </a:lnSpc>
              <a:spcBef>
                <a:spcPct val="0"/>
              </a:spcBef>
              <a:spcAft>
                <a:spcPts val="0"/>
              </a:spcAft>
              <a:buNone/>
              <a:defRPr/>
            </a:pPr>
            <a:endParaRPr kumimoji="0" lang="ko-KR" altLang="ko-KR" sz="1400" b="0" i="0" u="none" strike="noStrike" kern="1200" cap="none" spc="0" normalizeH="0" baseline="0">
              <a:solidFill>
                <a:srgbClr val="5D5B5B"/>
              </a:solidFill>
              <a:latin typeface="Arial"/>
              <a:ea typeface="나눔스퀘어라운드 Regular"/>
              <a:cs typeface="Arial"/>
            </a:endParaRPr>
          </a:p>
        </p:txBody>
      </p:sp>
      <p:sp>
        <p:nvSpPr>
          <p:cNvPr id="37" name="TextBox 24"/>
          <p:cNvSpPr txBox="1"/>
          <p:nvPr/>
        </p:nvSpPr>
        <p:spPr>
          <a:xfrm>
            <a:off x="6257287" y="3055525"/>
            <a:ext cx="5369162" cy="1152620"/>
          </a:xfrm>
          <a:prstGeom prst="rect">
            <a:avLst/>
          </a:prstGeom>
          <a:noFill/>
        </p:spPr>
        <p:txBody>
          <a:bodyPr wrap="square">
            <a:spAutoFit/>
          </a:bodyPr>
          <a:lstStyle/>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t &lt;- ggplot(mpg, aes(cty, hwy)) + geom_point() </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t + facet_wrap(vars(fl))</a:t>
            </a:r>
          </a:p>
          <a:p>
            <a:pPr marL="0" indent="0" algn="just" defTabSz="914400" rtl="0" eaLnBrk="1" latinLnBrk="1" hangingPunct="1">
              <a:lnSpc>
                <a:spcPct val="100000"/>
              </a:lnSpc>
              <a:spcBef>
                <a:spcPct val="0"/>
              </a:spcBef>
              <a:spcAft>
                <a:spcPts val="0"/>
              </a:spcAft>
              <a:buNone/>
              <a:defRPr/>
            </a:pPr>
            <a:endParaRPr kumimoji="0" lang="en-US" altLang="ko-KR" sz="1400" b="0" i="0" u="none" strike="noStrike" kern="1200" cap="none" spc="0" normalizeH="0" baseline="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#facet_wrap:패널의 1차원 시퀀스를 2차원으로 래핑</a:t>
            </a:r>
          </a:p>
          <a:p>
            <a:pPr marL="0" indent="0" algn="just" defTabSz="914400" rtl="0" eaLnBrk="1" latinLnBrk="1" hangingPunct="1">
              <a:lnSpc>
                <a:spcPct val="100000"/>
              </a:lnSpc>
              <a:spcBef>
                <a:spcPct val="0"/>
              </a:spcBef>
              <a:spcAft>
                <a:spcPts val="0"/>
              </a:spcAft>
              <a:buNone/>
              <a:defRPr/>
            </a:pPr>
            <a:r>
              <a:rPr kumimoji="0" lang="en-US" altLang="ko-KR" sz="1400" b="0" i="0" u="none" strike="noStrike" kern="1200" cap="none" spc="0" normalizeH="0" baseline="0">
                <a:solidFill>
                  <a:srgbClr val="5D5B5B"/>
                </a:solidFill>
                <a:latin typeface="Arial"/>
                <a:ea typeface="나눔스퀘어라운드 Regular"/>
                <a:cs typeface="Arial"/>
              </a:rPr>
              <a:t>#vars():</a:t>
            </a:r>
            <a:r>
              <a:rPr kumimoji="0" lang="ko-KR" altLang="en-US" sz="1400" b="0" i="0" u="none" strike="noStrike" kern="1200" cap="none" spc="0" normalizeH="0" baseline="0">
                <a:solidFill>
                  <a:srgbClr val="5D5B5B"/>
                </a:solidFill>
                <a:latin typeface="Arial"/>
                <a:ea typeface="나눔스퀘어라운드 Regular"/>
                <a:cs typeface="Arial"/>
              </a:rPr>
              <a:t>행</a:t>
            </a:r>
            <a:r>
              <a:rPr kumimoji="0" lang="en-US" altLang="ko-KR" sz="1400" b="0" i="0" u="none" strike="noStrike" kern="1200" cap="none" spc="0" normalizeH="0" baseline="0">
                <a:solidFill>
                  <a:srgbClr val="5D5B5B"/>
                </a:solidFill>
                <a:latin typeface="Arial"/>
                <a:ea typeface="나눔스퀘어라운드 Regular"/>
                <a:cs typeface="Arial"/>
              </a:rPr>
              <a:t> 또는 열 차원의 패싯 그룹을 정의하는 표현식 집합</a:t>
            </a:r>
          </a:p>
        </p:txBody>
      </p:sp>
      <p:pic>
        <p:nvPicPr>
          <p:cNvPr id="43" name="그림 42"/>
          <p:cNvPicPr>
            <a:picLocks noChangeAspect="1"/>
          </p:cNvPicPr>
          <p:nvPr/>
        </p:nvPicPr>
        <p:blipFill rotWithShape="1">
          <a:blip r:embed="rId2"/>
          <a:stretch>
            <a:fillRect/>
          </a:stretch>
        </p:blipFill>
        <p:spPr>
          <a:xfrm>
            <a:off x="413789" y="1885513"/>
            <a:ext cx="5375193" cy="4287124"/>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p:cNvGrpSpPr/>
          <p:nvPr/>
        </p:nvGrpSpPr>
        <p:grpSpPr>
          <a:xfrm>
            <a:off x="6819097" y="168528"/>
            <a:ext cx="5342392" cy="6447919"/>
            <a:chOff x="6181143" y="583198"/>
            <a:chExt cx="5342392" cy="6447919"/>
          </a:xfrm>
        </p:grpSpPr>
        <p:sp>
          <p:nvSpPr>
            <p:cNvPr id="4" name="TextBox 3"/>
            <p:cNvSpPr txBox="1"/>
            <p:nvPr/>
          </p:nvSpPr>
          <p:spPr>
            <a:xfrm>
              <a:off x="7825087" y="583198"/>
              <a:ext cx="3698448" cy="6447919"/>
            </a:xfrm>
            <a:prstGeom prst="rect">
              <a:avLst/>
            </a:prstGeom>
            <a:noFill/>
          </p:spPr>
          <p:txBody>
            <a:bodyPr wrap="none">
              <a:spAutoFit/>
            </a:bodyPr>
            <a:lstStyle/>
            <a:p>
              <a:pPr lvl="0">
                <a:defRPr/>
              </a:pPr>
              <a:r>
                <a:rPr lang="en-US" altLang="ko-KR" sz="41300" spc="-150">
                  <a:solidFill>
                    <a:schemeClr val="accent4">
                      <a:alpha val="20000"/>
                    </a:schemeClr>
                  </a:solidFill>
                  <a:ea typeface="+mj-ea"/>
                </a:rPr>
                <a:t>A</a:t>
              </a:r>
              <a:endParaRPr lang="ko-KR" altLang="en-US" sz="41300" spc="-150">
                <a:solidFill>
                  <a:schemeClr val="accent4">
                    <a:alpha val="20000"/>
                  </a:schemeClr>
                </a:solidFill>
                <a:ea typeface="+mj-ea"/>
              </a:endParaRPr>
            </a:p>
          </p:txBody>
        </p:sp>
        <p:sp>
          <p:nvSpPr>
            <p:cNvPr id="5" name="TextBox 4"/>
            <p:cNvSpPr txBox="1"/>
            <p:nvPr/>
          </p:nvSpPr>
          <p:spPr>
            <a:xfrm>
              <a:off x="6181143" y="583198"/>
              <a:ext cx="3698448" cy="6447919"/>
            </a:xfrm>
            <a:prstGeom prst="rect">
              <a:avLst/>
            </a:prstGeom>
            <a:noFill/>
          </p:spPr>
          <p:txBody>
            <a:bodyPr wrap="none">
              <a:spAutoFit/>
            </a:bodyPr>
            <a:lstStyle/>
            <a:p>
              <a:pPr lvl="0">
                <a:defRPr/>
              </a:pPr>
              <a:r>
                <a:rPr lang="en-US" altLang="ko-KR" sz="41300" spc="-150">
                  <a:solidFill>
                    <a:schemeClr val="accent2">
                      <a:alpha val="60000"/>
                    </a:schemeClr>
                  </a:solidFill>
                  <a:ea typeface="+mj-ea"/>
                </a:rPr>
                <a:t>A</a:t>
              </a:r>
              <a:endParaRPr lang="ko-KR" altLang="en-US" sz="41300" spc="-150">
                <a:solidFill>
                  <a:schemeClr val="accent2">
                    <a:alpha val="60000"/>
                  </a:schemeClr>
                </a:solidFill>
                <a:ea typeface="+mj-ea"/>
              </a:endParaRPr>
            </a:p>
          </p:txBody>
        </p:sp>
      </p:grpSp>
      <p:sp>
        <p:nvSpPr>
          <p:cNvPr id="6" name="TextBox 5"/>
          <p:cNvSpPr txBox="1"/>
          <p:nvPr/>
        </p:nvSpPr>
        <p:spPr>
          <a:xfrm>
            <a:off x="489352" y="2285885"/>
            <a:ext cx="1890261" cy="1200329"/>
          </a:xfrm>
          <a:prstGeom prst="rect">
            <a:avLst/>
          </a:prstGeom>
          <a:noFill/>
        </p:spPr>
        <p:txBody>
          <a:bodyPr wrap="none">
            <a:spAutoFit/>
          </a:bodyPr>
          <a:lstStyle/>
          <a:p>
            <a:pPr lvl="0">
              <a:defRPr/>
            </a:pPr>
            <a:r>
              <a:rPr lang="en-US" altLang="ko-KR" sz="7200" b="1">
                <a:solidFill>
                  <a:schemeClr val="tx2"/>
                </a:solidFill>
              </a:rPr>
              <a:t>005</a:t>
            </a:r>
            <a:endParaRPr lang="ko-KR" altLang="en-US" sz="7200" b="1">
              <a:solidFill>
                <a:schemeClr val="tx2"/>
              </a:solidFill>
            </a:endParaRPr>
          </a:p>
        </p:txBody>
      </p:sp>
      <p:sp>
        <p:nvSpPr>
          <p:cNvPr id="9" name="TextBox 8"/>
          <p:cNvSpPr txBox="1"/>
          <p:nvPr/>
        </p:nvSpPr>
        <p:spPr>
          <a:xfrm>
            <a:off x="533434" y="3549402"/>
            <a:ext cx="966931" cy="584775"/>
          </a:xfrm>
          <a:prstGeom prst="rect">
            <a:avLst/>
          </a:prstGeom>
          <a:noFill/>
        </p:spPr>
        <p:txBody>
          <a:bodyPr wrap="none">
            <a:spAutoFit/>
          </a:bodyPr>
          <a:lstStyle/>
          <a:p>
            <a:pPr lvl="0">
              <a:defRPr/>
            </a:pPr>
            <a:r>
              <a:rPr lang="ko-KR" altLang="en-US" sz="3200" spc="-150" dirty="0" smtClean="0">
                <a:solidFill>
                  <a:schemeClr val="tx2"/>
                </a:solidFill>
                <a:latin typeface="+mn-ea"/>
              </a:rPr>
              <a:t>응</a:t>
            </a:r>
            <a:r>
              <a:rPr lang="ko-KR" altLang="en-US" sz="3200" spc="-150" dirty="0">
                <a:solidFill>
                  <a:schemeClr val="tx2"/>
                </a:solidFill>
                <a:latin typeface="+mn-ea"/>
              </a:rPr>
              <a:t>용</a:t>
            </a:r>
            <a:endParaRPr lang="ko-KR" altLang="en-US" sz="3200" spc="-150" dirty="0">
              <a:solidFill>
                <a:schemeClr val="tx2"/>
              </a:solidFill>
              <a:latin typeface="+mn-ea"/>
            </a:endParaRP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Tree>
    <p:extLst>
      <p:ext uri="{BB962C8B-B14F-4D97-AF65-F5344CB8AC3E}">
        <p14:creationId xmlns:p14="http://schemas.microsoft.com/office/powerpoint/2010/main" val="239350306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84775"/>
          </a:xfrm>
          <a:prstGeom prst="rect">
            <a:avLst/>
          </a:prstGeom>
          <a:noFill/>
        </p:spPr>
        <p:txBody>
          <a:bodyPr wrap="square">
            <a:spAutoFit/>
          </a:bodyPr>
          <a:lstStyle/>
          <a:p>
            <a:pPr algn="ctr">
              <a:defRPr/>
            </a:pPr>
            <a:r>
              <a:rPr lang="en-US" altLang="ko-KR" sz="3200" b="1" dirty="0" smtClean="0">
                <a:solidFill>
                  <a:schemeClr val="bg1"/>
                </a:solidFill>
              </a:rPr>
              <a:t>5</a:t>
            </a:r>
            <a:endParaRPr lang="en-US" altLang="ko-KR" sz="3200" b="1" dirty="0">
              <a:solidFill>
                <a:schemeClr val="bg1"/>
              </a:solidFill>
            </a:endParaRPr>
          </a:p>
        </p:txBody>
      </p:sp>
      <p:grpSp>
        <p:nvGrpSpPr>
          <p:cNvPr id="15" name="그룹 14"/>
          <p:cNvGrpSpPr/>
          <p:nvPr/>
        </p:nvGrpSpPr>
        <p:grpSpPr>
          <a:xfrm>
            <a:off x="1188881" y="351819"/>
            <a:ext cx="3499676" cy="660429"/>
            <a:chOff x="1188881" y="351819"/>
            <a:chExt cx="3499676" cy="660429"/>
          </a:xfrm>
        </p:grpSpPr>
        <p:sp>
          <p:nvSpPr>
            <p:cNvPr id="18" name="TextBox 17"/>
            <p:cNvSpPr txBox="1"/>
            <p:nvPr/>
          </p:nvSpPr>
          <p:spPr>
            <a:xfrm>
              <a:off x="1188881" y="351819"/>
              <a:ext cx="790601" cy="276999"/>
            </a:xfrm>
            <a:prstGeom prst="rect">
              <a:avLst/>
            </a:prstGeom>
            <a:noFill/>
          </p:spPr>
          <p:txBody>
            <a:bodyPr wrap="none">
              <a:spAutoFit/>
            </a:bodyPr>
            <a:lstStyle/>
            <a:p>
              <a:pPr lvl="0">
                <a:defRPr/>
              </a:pPr>
              <a:r>
                <a:rPr lang="en-US" altLang="ko-KR" sz="1200" dirty="0" smtClean="0"/>
                <a:t>005 </a:t>
              </a:r>
              <a:r>
                <a:rPr lang="ko-KR" altLang="en-US" sz="1200" dirty="0" smtClean="0"/>
                <a:t>응용</a:t>
              </a:r>
              <a:endParaRPr lang="en-US" altLang="ko-KR" sz="1200" dirty="0"/>
            </a:p>
          </p:txBody>
        </p:sp>
        <p:sp>
          <p:nvSpPr>
            <p:cNvPr id="19" name="TextBox 18"/>
            <p:cNvSpPr txBox="1"/>
            <p:nvPr/>
          </p:nvSpPr>
          <p:spPr>
            <a:xfrm>
              <a:off x="1188881" y="581361"/>
              <a:ext cx="3499676" cy="430887"/>
            </a:xfrm>
            <a:prstGeom prst="rect">
              <a:avLst/>
            </a:prstGeom>
            <a:noFill/>
          </p:spPr>
          <p:txBody>
            <a:bodyPr wrap="none">
              <a:spAutoFit/>
            </a:bodyPr>
            <a:lstStyle/>
            <a:p>
              <a:pPr lvl="0">
                <a:defRPr/>
              </a:pPr>
              <a:r>
                <a:rPr lang="en-US" altLang="ko-KR" sz="2200" dirty="0" err="1"/>
                <a:t>geom_bar</a:t>
              </a:r>
              <a:r>
                <a:rPr lang="en-US" altLang="ko-KR" sz="2200" dirty="0"/>
                <a:t>() vs </a:t>
              </a:r>
              <a:r>
                <a:rPr lang="en-US" altLang="ko-KR" sz="2200" dirty="0" err="1"/>
                <a:t>geom_col</a:t>
              </a:r>
              <a:r>
                <a:rPr lang="en-US" altLang="ko-KR" sz="2200" dirty="0"/>
                <a:t>()</a:t>
              </a:r>
              <a:endParaRPr lang="en-US" altLang="ko-KR" sz="2200" dirty="0"/>
            </a:p>
          </p:txBody>
        </p:sp>
      </p:grpSp>
      <p:sp>
        <p:nvSpPr>
          <p:cNvPr id="35" name="TextBox 24"/>
          <p:cNvSpPr txBox="1"/>
          <p:nvPr/>
        </p:nvSpPr>
        <p:spPr>
          <a:xfrm>
            <a:off x="6285862" y="1901095"/>
            <a:ext cx="5369162" cy="297274"/>
          </a:xfrm>
          <a:prstGeom prst="rect">
            <a:avLst/>
          </a:prstGeom>
          <a:noFill/>
        </p:spPr>
        <p:txBody>
          <a:bodyPr wrap="square">
            <a:spAutoFit/>
          </a:bodyPr>
          <a:lstStyle/>
          <a:p>
            <a:pPr marL="0" indent="0" algn="just" defTabSz="914400" rtl="0" eaLnBrk="1" latinLnBrk="1" hangingPunct="1">
              <a:lnSpc>
                <a:spcPct val="100000"/>
              </a:lnSpc>
              <a:spcBef>
                <a:spcPct val="0"/>
              </a:spcBef>
              <a:spcAft>
                <a:spcPts val="0"/>
              </a:spcAft>
              <a:buNone/>
              <a:defRPr/>
            </a:pPr>
            <a:endParaRPr kumimoji="0" lang="ko-KR" altLang="ko-KR" sz="1400" b="0" i="0" u="none" strike="noStrike" kern="1200" cap="none" spc="0" normalizeH="0" baseline="0">
              <a:solidFill>
                <a:srgbClr val="5D5B5B"/>
              </a:solidFill>
              <a:latin typeface="Arial"/>
              <a:ea typeface="나눔스퀘어라운드 Regular"/>
              <a:cs typeface="Arial"/>
            </a:endParaRPr>
          </a:p>
        </p:txBody>
      </p:sp>
      <p:sp>
        <p:nvSpPr>
          <p:cNvPr id="37" name="TextBox 24"/>
          <p:cNvSpPr txBox="1"/>
          <p:nvPr/>
        </p:nvSpPr>
        <p:spPr>
          <a:xfrm>
            <a:off x="6266812" y="1956493"/>
            <a:ext cx="5588490" cy="1200329"/>
          </a:xfrm>
          <a:prstGeom prst="rect">
            <a:avLst/>
          </a:prstGeom>
          <a:noFill/>
        </p:spPr>
        <p:txBody>
          <a:bodyPr wrap="square">
            <a:spAutoFit/>
          </a:bodyPr>
          <a:lstStyle/>
          <a:p>
            <a:pPr algn="just">
              <a:spcBef>
                <a:spcPct val="0"/>
              </a:spcBef>
              <a:defRPr/>
            </a:pPr>
            <a:r>
              <a:rPr lang="en-US" altLang="ko-KR" dirty="0" smtClean="0">
                <a:solidFill>
                  <a:srgbClr val="5D5B5B"/>
                </a:solidFill>
                <a:cs typeface="Arial"/>
              </a:rPr>
              <a:t>:</a:t>
            </a:r>
            <a:r>
              <a:rPr lang="ko-KR" altLang="en-US" dirty="0">
                <a:solidFill>
                  <a:srgbClr val="5D5B5B"/>
                </a:solidFill>
                <a:cs typeface="Arial"/>
              </a:rPr>
              <a:t>막대의 높이가 각 그룹의 </a:t>
            </a:r>
            <a:r>
              <a:rPr lang="en-US" altLang="ko-KR" dirty="0">
                <a:solidFill>
                  <a:srgbClr val="5D5B5B"/>
                </a:solidFill>
                <a:cs typeface="Arial"/>
              </a:rPr>
              <a:t>"</a:t>
            </a:r>
            <a:r>
              <a:rPr lang="ko-KR" altLang="en-US" dirty="0" err="1">
                <a:solidFill>
                  <a:srgbClr val="5D5B5B"/>
                </a:solidFill>
                <a:cs typeface="Arial"/>
              </a:rPr>
              <a:t>사례수</a:t>
            </a:r>
            <a:r>
              <a:rPr lang="en-US" altLang="ko-KR" dirty="0">
                <a:solidFill>
                  <a:srgbClr val="5D5B5B"/>
                </a:solidFill>
                <a:cs typeface="Arial"/>
              </a:rPr>
              <a:t>"</a:t>
            </a:r>
            <a:r>
              <a:rPr lang="ko-KR" altLang="en-US" dirty="0">
                <a:solidFill>
                  <a:srgbClr val="5D5B5B"/>
                </a:solidFill>
                <a:cs typeface="Arial"/>
              </a:rPr>
              <a:t>에 비례하도록</a:t>
            </a:r>
          </a:p>
          <a:p>
            <a:pPr algn="just">
              <a:spcBef>
                <a:spcPct val="0"/>
              </a:spcBef>
              <a:defRPr/>
            </a:pPr>
            <a:endParaRPr lang="en-US" altLang="ko-KR" dirty="0" smtClean="0">
              <a:solidFill>
                <a:srgbClr val="5D5B5B"/>
              </a:solidFill>
              <a:cs typeface="Arial"/>
            </a:endParaRPr>
          </a:p>
          <a:p>
            <a:pPr algn="just">
              <a:spcBef>
                <a:spcPct val="0"/>
              </a:spcBef>
              <a:defRPr/>
            </a:pPr>
            <a:r>
              <a:rPr lang="en-US" altLang="ko-KR" dirty="0" smtClean="0">
                <a:solidFill>
                  <a:srgbClr val="5D5B5B"/>
                </a:solidFill>
                <a:cs typeface="Arial"/>
              </a:rPr>
              <a:t>#</a:t>
            </a:r>
            <a:r>
              <a:rPr lang="en-US" altLang="ko-KR" dirty="0" err="1">
                <a:solidFill>
                  <a:srgbClr val="5D5B5B"/>
                </a:solidFill>
                <a:cs typeface="Arial"/>
              </a:rPr>
              <a:t>str</a:t>
            </a:r>
            <a:r>
              <a:rPr lang="en-US" altLang="ko-KR" dirty="0">
                <a:solidFill>
                  <a:srgbClr val="5D5B5B"/>
                </a:solidFill>
                <a:cs typeface="Arial"/>
              </a:rPr>
              <a:t>(</a:t>
            </a:r>
            <a:r>
              <a:rPr lang="en-US" altLang="ko-KR" dirty="0" err="1">
                <a:solidFill>
                  <a:srgbClr val="5D5B5B"/>
                </a:solidFill>
                <a:cs typeface="Arial"/>
              </a:rPr>
              <a:t>fl</a:t>
            </a:r>
            <a:r>
              <a:rPr lang="en-US" altLang="ko-KR" dirty="0">
                <a:solidFill>
                  <a:srgbClr val="5D5B5B"/>
                </a:solidFill>
                <a:cs typeface="Arial"/>
              </a:rPr>
              <a:t>) ##</a:t>
            </a:r>
            <a:r>
              <a:rPr lang="en-US" altLang="ko-KR" dirty="0" smtClean="0">
                <a:solidFill>
                  <a:srgbClr val="5D5B5B"/>
                </a:solidFill>
                <a:cs typeface="Arial"/>
              </a:rPr>
              <a:t>char</a:t>
            </a:r>
            <a:endParaRPr kumimoji="0" lang="ko-KR" altLang="ko-KR" b="0" i="0" u="none" strike="noStrike" kern="1200" cap="none" spc="0" normalizeH="0" baseline="0" dirty="0">
              <a:solidFill>
                <a:srgbClr val="5D5B5B"/>
              </a:solidFill>
              <a:latin typeface="Arial"/>
              <a:ea typeface="나눔스퀘어라운드 Regular"/>
              <a:cs typeface="Arial"/>
            </a:endParaRPr>
          </a:p>
          <a:p>
            <a:pPr algn="just">
              <a:spcBef>
                <a:spcPct val="0"/>
              </a:spcBef>
              <a:defRPr/>
            </a:pPr>
            <a:r>
              <a:rPr lang="en-US" altLang="ko-KR" dirty="0" err="1">
                <a:solidFill>
                  <a:srgbClr val="5D5B5B"/>
                </a:solidFill>
                <a:cs typeface="Arial"/>
              </a:rPr>
              <a:t>ggplot</a:t>
            </a:r>
            <a:r>
              <a:rPr lang="en-US" altLang="ko-KR" dirty="0">
                <a:solidFill>
                  <a:srgbClr val="5D5B5B"/>
                </a:solidFill>
                <a:cs typeface="Arial"/>
              </a:rPr>
              <a:t>(</a:t>
            </a:r>
            <a:r>
              <a:rPr lang="en-US" altLang="ko-KR" dirty="0" err="1">
                <a:solidFill>
                  <a:srgbClr val="5D5B5B"/>
                </a:solidFill>
                <a:cs typeface="Arial"/>
              </a:rPr>
              <a:t>mpg,aes</a:t>
            </a:r>
            <a:r>
              <a:rPr lang="en-US" altLang="ko-KR" dirty="0">
                <a:solidFill>
                  <a:srgbClr val="5D5B5B"/>
                </a:solidFill>
                <a:cs typeface="Arial"/>
              </a:rPr>
              <a:t>(</a:t>
            </a:r>
            <a:r>
              <a:rPr lang="en-US" altLang="ko-KR" dirty="0" err="1">
                <a:solidFill>
                  <a:srgbClr val="5D5B5B"/>
                </a:solidFill>
                <a:cs typeface="Arial"/>
              </a:rPr>
              <a:t>fl</a:t>
            </a:r>
            <a:r>
              <a:rPr lang="en-US" altLang="ko-KR" dirty="0">
                <a:solidFill>
                  <a:srgbClr val="5D5B5B"/>
                </a:solidFill>
                <a:cs typeface="Arial"/>
              </a:rPr>
              <a:t>))+</a:t>
            </a:r>
            <a:r>
              <a:rPr lang="en-US" altLang="ko-KR" dirty="0" err="1">
                <a:solidFill>
                  <a:srgbClr val="5D5B5B"/>
                </a:solidFill>
                <a:cs typeface="Arial"/>
              </a:rPr>
              <a:t>geom_bar</a:t>
            </a:r>
            <a:r>
              <a:rPr lang="en-US" altLang="ko-KR" dirty="0">
                <a:solidFill>
                  <a:srgbClr val="5D5B5B"/>
                </a:solidFill>
                <a:cs typeface="Arial"/>
              </a:rPr>
              <a:t>()</a:t>
            </a:r>
            <a:endParaRPr lang="en-US" altLang="ko-KR" dirty="0">
              <a:solidFill>
                <a:srgbClr val="5D5B5B"/>
              </a:solidFill>
              <a:cs typeface="Arial"/>
            </a:endParaRPr>
          </a:p>
        </p:txBody>
      </p:sp>
      <p:pic>
        <p:nvPicPr>
          <p:cNvPr id="41" name="그림 40"/>
          <p:cNvPicPr>
            <a:picLocks noChangeAspect="1"/>
          </p:cNvPicPr>
          <p:nvPr/>
        </p:nvPicPr>
        <p:blipFill rotWithShape="1">
          <a:blip r:embed="rId2"/>
          <a:stretch>
            <a:fillRect/>
          </a:stretch>
        </p:blipFill>
        <p:spPr>
          <a:xfrm>
            <a:off x="461414" y="1695012"/>
            <a:ext cx="5325572" cy="2248775"/>
          </a:xfrm>
          <a:prstGeom prst="rect">
            <a:avLst/>
          </a:prstGeom>
        </p:spPr>
      </p:pic>
      <p:pic>
        <p:nvPicPr>
          <p:cNvPr id="42" name="그림 41"/>
          <p:cNvPicPr>
            <a:picLocks noChangeAspect="1"/>
          </p:cNvPicPr>
          <p:nvPr/>
        </p:nvPicPr>
        <p:blipFill rotWithShape="1">
          <a:blip r:embed="rId3"/>
          <a:stretch>
            <a:fillRect/>
          </a:stretch>
        </p:blipFill>
        <p:spPr>
          <a:xfrm>
            <a:off x="451888" y="4114362"/>
            <a:ext cx="5373197" cy="2315448"/>
          </a:xfrm>
          <a:prstGeom prst="rect">
            <a:avLst/>
          </a:prstGeom>
        </p:spPr>
      </p:pic>
      <p:sp>
        <p:nvSpPr>
          <p:cNvPr id="16" name="TextBox 15"/>
          <p:cNvSpPr txBox="1"/>
          <p:nvPr/>
        </p:nvSpPr>
        <p:spPr>
          <a:xfrm>
            <a:off x="6214641" y="1282085"/>
            <a:ext cx="2484976" cy="584775"/>
          </a:xfrm>
          <a:prstGeom prst="rect">
            <a:avLst/>
          </a:prstGeom>
          <a:noFill/>
        </p:spPr>
        <p:txBody>
          <a:bodyPr wrap="none">
            <a:spAutoFit/>
          </a:bodyPr>
          <a:lstStyle/>
          <a:p>
            <a:pPr lvl="0">
              <a:defRPr/>
            </a:pPr>
            <a:r>
              <a:rPr lang="en-US" altLang="ko-KR" sz="3200" b="1" dirty="0" err="1" smtClean="0">
                <a:solidFill>
                  <a:schemeClr val="tx2"/>
                </a:solidFill>
              </a:rPr>
              <a:t>Geom_bar</a:t>
            </a:r>
            <a:r>
              <a:rPr lang="en-US" altLang="ko-KR" sz="3200" b="1" dirty="0" smtClean="0">
                <a:solidFill>
                  <a:schemeClr val="tx2"/>
                </a:solidFill>
              </a:rPr>
              <a:t>()</a:t>
            </a:r>
            <a:endParaRPr lang="ko-KR" altLang="en-US" sz="3200" b="1" dirty="0">
              <a:solidFill>
                <a:schemeClr val="tx2"/>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888" y="1660524"/>
            <a:ext cx="5335098" cy="231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24"/>
          <p:cNvSpPr txBox="1"/>
          <p:nvPr/>
        </p:nvSpPr>
        <p:spPr>
          <a:xfrm>
            <a:off x="6419212" y="4618195"/>
            <a:ext cx="5588490" cy="1477328"/>
          </a:xfrm>
          <a:prstGeom prst="rect">
            <a:avLst/>
          </a:prstGeom>
          <a:noFill/>
        </p:spPr>
        <p:txBody>
          <a:bodyPr wrap="square">
            <a:spAutoFit/>
          </a:bodyPr>
          <a:lstStyle/>
          <a:p>
            <a:pPr algn="just">
              <a:spcBef>
                <a:spcPct val="0"/>
              </a:spcBef>
              <a:defRPr/>
            </a:pPr>
            <a:r>
              <a:rPr lang="en-US" altLang="ko-KR" dirty="0" smtClean="0">
                <a:solidFill>
                  <a:srgbClr val="5D5B5B"/>
                </a:solidFill>
                <a:cs typeface="Arial"/>
              </a:rPr>
              <a:t>:</a:t>
            </a:r>
            <a:r>
              <a:rPr lang="ko-KR" altLang="en-US" dirty="0">
                <a:solidFill>
                  <a:srgbClr val="5D5B5B"/>
                </a:solidFill>
                <a:cs typeface="Arial"/>
              </a:rPr>
              <a:t>막대의 높이가 </a:t>
            </a:r>
            <a:r>
              <a:rPr lang="en-US" altLang="ko-KR" dirty="0">
                <a:solidFill>
                  <a:srgbClr val="5D5B5B"/>
                </a:solidFill>
                <a:cs typeface="Arial"/>
              </a:rPr>
              <a:t>"</a:t>
            </a:r>
            <a:r>
              <a:rPr lang="ko-KR" altLang="en-US" dirty="0">
                <a:solidFill>
                  <a:srgbClr val="5D5B5B"/>
                </a:solidFill>
                <a:cs typeface="Arial"/>
              </a:rPr>
              <a:t>데이터의 값</a:t>
            </a:r>
            <a:r>
              <a:rPr lang="en-US" altLang="ko-KR" dirty="0">
                <a:solidFill>
                  <a:srgbClr val="5D5B5B"/>
                </a:solidFill>
                <a:cs typeface="Arial"/>
              </a:rPr>
              <a:t>"</a:t>
            </a:r>
            <a:r>
              <a:rPr lang="ko-KR" altLang="en-US" dirty="0">
                <a:solidFill>
                  <a:srgbClr val="5D5B5B"/>
                </a:solidFill>
                <a:cs typeface="Arial"/>
              </a:rPr>
              <a:t>을 </a:t>
            </a:r>
            <a:r>
              <a:rPr lang="ko-KR" altLang="en-US" dirty="0" smtClean="0">
                <a:solidFill>
                  <a:srgbClr val="5D5B5B"/>
                </a:solidFill>
                <a:cs typeface="Arial"/>
              </a:rPr>
              <a:t>나타내도록</a:t>
            </a:r>
            <a:endParaRPr lang="en-US" altLang="ko-KR" dirty="0" smtClean="0">
              <a:solidFill>
                <a:srgbClr val="5D5B5B"/>
              </a:solidFill>
              <a:cs typeface="Arial"/>
            </a:endParaRPr>
          </a:p>
          <a:p>
            <a:pPr algn="just">
              <a:spcBef>
                <a:spcPct val="0"/>
              </a:spcBef>
              <a:defRPr/>
            </a:pPr>
            <a:endParaRPr lang="en-US" altLang="ko-KR" dirty="0" smtClean="0">
              <a:solidFill>
                <a:srgbClr val="5D5B5B"/>
              </a:solidFill>
              <a:cs typeface="Arial"/>
            </a:endParaRPr>
          </a:p>
          <a:p>
            <a:pPr algn="just">
              <a:spcBef>
                <a:spcPct val="0"/>
              </a:spcBef>
              <a:defRPr/>
            </a:pPr>
            <a:r>
              <a:rPr lang="en-US" altLang="ko-KR" dirty="0" smtClean="0">
                <a:solidFill>
                  <a:srgbClr val="5D5B5B"/>
                </a:solidFill>
                <a:cs typeface="Arial"/>
              </a:rPr>
              <a:t>#</a:t>
            </a:r>
            <a:r>
              <a:rPr lang="en-US" altLang="ko-KR" dirty="0" err="1">
                <a:solidFill>
                  <a:srgbClr val="5D5B5B"/>
                </a:solidFill>
                <a:cs typeface="Arial"/>
              </a:rPr>
              <a:t>str</a:t>
            </a:r>
            <a:r>
              <a:rPr lang="en-US" altLang="ko-KR" dirty="0">
                <a:solidFill>
                  <a:srgbClr val="5D5B5B"/>
                </a:solidFill>
                <a:cs typeface="Arial"/>
              </a:rPr>
              <a:t>(class) ##char</a:t>
            </a:r>
          </a:p>
          <a:p>
            <a:pPr algn="just">
              <a:spcBef>
                <a:spcPct val="0"/>
              </a:spcBef>
              <a:defRPr/>
            </a:pPr>
            <a:r>
              <a:rPr lang="en-US" altLang="ko-KR" dirty="0">
                <a:solidFill>
                  <a:srgbClr val="5D5B5B"/>
                </a:solidFill>
                <a:cs typeface="Arial"/>
              </a:rPr>
              <a:t>#</a:t>
            </a:r>
            <a:r>
              <a:rPr lang="en-US" altLang="ko-KR" dirty="0" err="1">
                <a:solidFill>
                  <a:srgbClr val="5D5B5B"/>
                </a:solidFill>
                <a:cs typeface="Arial"/>
              </a:rPr>
              <a:t>str</a:t>
            </a:r>
            <a:r>
              <a:rPr lang="en-US" altLang="ko-KR" dirty="0">
                <a:solidFill>
                  <a:srgbClr val="5D5B5B"/>
                </a:solidFill>
                <a:cs typeface="Arial"/>
              </a:rPr>
              <a:t>(</a:t>
            </a:r>
            <a:r>
              <a:rPr lang="en-US" altLang="ko-KR" dirty="0" err="1">
                <a:solidFill>
                  <a:srgbClr val="5D5B5B"/>
                </a:solidFill>
                <a:cs typeface="Arial"/>
              </a:rPr>
              <a:t>hwy</a:t>
            </a:r>
            <a:r>
              <a:rPr lang="en-US" altLang="ko-KR" dirty="0">
                <a:solidFill>
                  <a:srgbClr val="5D5B5B"/>
                </a:solidFill>
                <a:cs typeface="Arial"/>
              </a:rPr>
              <a:t>)   ##</a:t>
            </a:r>
            <a:r>
              <a:rPr lang="en-US" altLang="ko-KR" dirty="0" err="1">
                <a:solidFill>
                  <a:srgbClr val="5D5B5B"/>
                </a:solidFill>
                <a:cs typeface="Arial"/>
              </a:rPr>
              <a:t>int</a:t>
            </a:r>
            <a:endParaRPr lang="en-US" altLang="ko-KR" dirty="0">
              <a:solidFill>
                <a:srgbClr val="5D5B5B"/>
              </a:solidFill>
              <a:cs typeface="Arial"/>
            </a:endParaRPr>
          </a:p>
          <a:p>
            <a:pPr algn="just">
              <a:spcBef>
                <a:spcPct val="0"/>
              </a:spcBef>
              <a:defRPr/>
            </a:pPr>
            <a:r>
              <a:rPr lang="en-US" altLang="ko-KR" dirty="0" err="1">
                <a:solidFill>
                  <a:srgbClr val="5D5B5B"/>
                </a:solidFill>
                <a:cs typeface="Arial"/>
              </a:rPr>
              <a:t>ggplot</a:t>
            </a:r>
            <a:r>
              <a:rPr lang="en-US" altLang="ko-KR" dirty="0">
                <a:solidFill>
                  <a:srgbClr val="5D5B5B"/>
                </a:solidFill>
                <a:cs typeface="Arial"/>
              </a:rPr>
              <a:t>(</a:t>
            </a:r>
            <a:r>
              <a:rPr lang="en-US" altLang="ko-KR" dirty="0" err="1">
                <a:solidFill>
                  <a:srgbClr val="5D5B5B"/>
                </a:solidFill>
                <a:cs typeface="Arial"/>
              </a:rPr>
              <a:t>mpg,aes</a:t>
            </a:r>
            <a:r>
              <a:rPr lang="en-US" altLang="ko-KR" dirty="0">
                <a:solidFill>
                  <a:srgbClr val="5D5B5B"/>
                </a:solidFill>
                <a:cs typeface="Arial"/>
              </a:rPr>
              <a:t>(</a:t>
            </a:r>
            <a:r>
              <a:rPr lang="en-US" altLang="ko-KR" dirty="0" err="1">
                <a:solidFill>
                  <a:srgbClr val="5D5B5B"/>
                </a:solidFill>
                <a:cs typeface="Arial"/>
              </a:rPr>
              <a:t>class,hwy</a:t>
            </a:r>
            <a:r>
              <a:rPr lang="en-US" altLang="ko-KR" dirty="0">
                <a:solidFill>
                  <a:srgbClr val="5D5B5B"/>
                </a:solidFill>
                <a:cs typeface="Arial"/>
              </a:rPr>
              <a:t>))+</a:t>
            </a:r>
            <a:r>
              <a:rPr lang="en-US" altLang="ko-KR" dirty="0" err="1">
                <a:solidFill>
                  <a:srgbClr val="5D5B5B"/>
                </a:solidFill>
                <a:cs typeface="Arial"/>
              </a:rPr>
              <a:t>geom_col</a:t>
            </a:r>
            <a:r>
              <a:rPr lang="en-US" altLang="ko-KR" dirty="0">
                <a:solidFill>
                  <a:srgbClr val="5D5B5B"/>
                </a:solidFill>
                <a:cs typeface="Arial"/>
              </a:rPr>
              <a:t>()</a:t>
            </a:r>
            <a:endParaRPr lang="ko-KR" altLang="en-US" dirty="0">
              <a:solidFill>
                <a:srgbClr val="5D5B5B"/>
              </a:solidFill>
              <a:cs typeface="Arial"/>
            </a:endParaRPr>
          </a:p>
        </p:txBody>
      </p:sp>
      <p:sp>
        <p:nvSpPr>
          <p:cNvPr id="20" name="TextBox 19"/>
          <p:cNvSpPr txBox="1"/>
          <p:nvPr/>
        </p:nvSpPr>
        <p:spPr>
          <a:xfrm>
            <a:off x="6367041" y="3943787"/>
            <a:ext cx="2438488" cy="584775"/>
          </a:xfrm>
          <a:prstGeom prst="rect">
            <a:avLst/>
          </a:prstGeom>
          <a:noFill/>
        </p:spPr>
        <p:txBody>
          <a:bodyPr wrap="none">
            <a:spAutoFit/>
          </a:bodyPr>
          <a:lstStyle/>
          <a:p>
            <a:pPr lvl="0">
              <a:defRPr/>
            </a:pPr>
            <a:r>
              <a:rPr lang="en-US" altLang="ko-KR" sz="3200" b="1" dirty="0" err="1" smtClean="0">
                <a:solidFill>
                  <a:schemeClr val="tx2"/>
                </a:solidFill>
              </a:rPr>
              <a:t>Geom_col</a:t>
            </a:r>
            <a:r>
              <a:rPr lang="en-US" altLang="ko-KR" sz="3200" b="1" dirty="0" smtClean="0">
                <a:solidFill>
                  <a:schemeClr val="tx2"/>
                </a:solidFill>
              </a:rPr>
              <a:t>()</a:t>
            </a:r>
            <a:endParaRPr lang="ko-KR" altLang="en-US" sz="3200" b="1" dirty="0">
              <a:solidFill>
                <a:schemeClr val="tx2"/>
              </a:solidFill>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888" y="4102099"/>
            <a:ext cx="5335098" cy="231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6208522"/>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84775"/>
          </a:xfrm>
          <a:prstGeom prst="rect">
            <a:avLst/>
          </a:prstGeom>
          <a:noFill/>
        </p:spPr>
        <p:txBody>
          <a:bodyPr wrap="square">
            <a:spAutoFit/>
          </a:bodyPr>
          <a:lstStyle/>
          <a:p>
            <a:pPr algn="ctr">
              <a:defRPr/>
            </a:pPr>
            <a:r>
              <a:rPr lang="en-US" altLang="ko-KR" sz="3200" b="1" dirty="0" smtClean="0">
                <a:solidFill>
                  <a:schemeClr val="bg1"/>
                </a:solidFill>
              </a:rPr>
              <a:t>5</a:t>
            </a:r>
            <a:endParaRPr lang="en-US" altLang="ko-KR" sz="3200" b="1" dirty="0">
              <a:solidFill>
                <a:schemeClr val="bg1"/>
              </a:solidFill>
            </a:endParaRPr>
          </a:p>
        </p:txBody>
      </p:sp>
      <p:grpSp>
        <p:nvGrpSpPr>
          <p:cNvPr id="15" name="그룹 14"/>
          <p:cNvGrpSpPr/>
          <p:nvPr/>
        </p:nvGrpSpPr>
        <p:grpSpPr>
          <a:xfrm>
            <a:off x="1188881" y="351819"/>
            <a:ext cx="5598007" cy="660429"/>
            <a:chOff x="1188881" y="351819"/>
            <a:chExt cx="5598007" cy="660429"/>
          </a:xfrm>
        </p:grpSpPr>
        <p:sp>
          <p:nvSpPr>
            <p:cNvPr id="18" name="TextBox 17"/>
            <p:cNvSpPr txBox="1"/>
            <p:nvPr/>
          </p:nvSpPr>
          <p:spPr>
            <a:xfrm>
              <a:off x="1188881" y="351819"/>
              <a:ext cx="790601" cy="276999"/>
            </a:xfrm>
            <a:prstGeom prst="rect">
              <a:avLst/>
            </a:prstGeom>
            <a:noFill/>
          </p:spPr>
          <p:txBody>
            <a:bodyPr wrap="none">
              <a:spAutoFit/>
            </a:bodyPr>
            <a:lstStyle/>
            <a:p>
              <a:pPr lvl="0">
                <a:defRPr/>
              </a:pPr>
              <a:r>
                <a:rPr lang="en-US" altLang="ko-KR" sz="1200" dirty="0" smtClean="0"/>
                <a:t>005 </a:t>
              </a:r>
              <a:r>
                <a:rPr lang="ko-KR" altLang="en-US" sz="1200" dirty="0" smtClean="0"/>
                <a:t>응용</a:t>
              </a:r>
              <a:endParaRPr lang="en-US" altLang="ko-KR" sz="1200" dirty="0"/>
            </a:p>
          </p:txBody>
        </p:sp>
        <p:sp>
          <p:nvSpPr>
            <p:cNvPr id="19" name="TextBox 18"/>
            <p:cNvSpPr txBox="1"/>
            <p:nvPr/>
          </p:nvSpPr>
          <p:spPr>
            <a:xfrm>
              <a:off x="1188881" y="581361"/>
              <a:ext cx="5598007" cy="430887"/>
            </a:xfrm>
            <a:prstGeom prst="rect">
              <a:avLst/>
            </a:prstGeom>
            <a:noFill/>
          </p:spPr>
          <p:txBody>
            <a:bodyPr wrap="none">
              <a:spAutoFit/>
            </a:bodyPr>
            <a:lstStyle/>
            <a:p>
              <a:pPr lvl="0">
                <a:defRPr/>
              </a:pPr>
              <a:r>
                <a:rPr lang="en-US" altLang="ko-KR" sz="2200" dirty="0"/>
                <a:t>diamonds </a:t>
              </a:r>
              <a:r>
                <a:rPr lang="ko-KR" altLang="en-US" sz="2200" dirty="0"/>
                <a:t>데이터 사용해서 </a:t>
              </a:r>
              <a:r>
                <a:rPr lang="en-US" altLang="ko-KR" sz="2200" dirty="0" err="1"/>
                <a:t>geom_col</a:t>
              </a:r>
              <a:r>
                <a:rPr lang="en-US" altLang="ko-KR" sz="2200" dirty="0"/>
                <a:t>()</a:t>
              </a:r>
              <a:r>
                <a:rPr lang="ko-KR" altLang="en-US" sz="2200" dirty="0"/>
                <a:t>응용</a:t>
              </a:r>
              <a:endParaRPr lang="en-US" altLang="ko-KR" sz="2200" dirty="0"/>
            </a:p>
          </p:txBody>
        </p:sp>
      </p:grpSp>
      <p:sp>
        <p:nvSpPr>
          <p:cNvPr id="35" name="TextBox 24"/>
          <p:cNvSpPr txBox="1"/>
          <p:nvPr/>
        </p:nvSpPr>
        <p:spPr>
          <a:xfrm>
            <a:off x="6285862" y="1901095"/>
            <a:ext cx="5369162" cy="297274"/>
          </a:xfrm>
          <a:prstGeom prst="rect">
            <a:avLst/>
          </a:prstGeom>
          <a:noFill/>
        </p:spPr>
        <p:txBody>
          <a:bodyPr wrap="square">
            <a:spAutoFit/>
          </a:bodyPr>
          <a:lstStyle/>
          <a:p>
            <a:pPr marL="0" indent="0" algn="just" defTabSz="914400" rtl="0" eaLnBrk="1" latinLnBrk="1" hangingPunct="1">
              <a:lnSpc>
                <a:spcPct val="100000"/>
              </a:lnSpc>
              <a:spcBef>
                <a:spcPct val="0"/>
              </a:spcBef>
              <a:spcAft>
                <a:spcPts val="0"/>
              </a:spcAft>
              <a:buNone/>
              <a:defRPr/>
            </a:pPr>
            <a:endParaRPr kumimoji="0" lang="ko-KR" altLang="ko-KR" sz="1400" b="0" i="0" u="none" strike="noStrike" kern="1200" cap="none" spc="0" normalizeH="0" baseline="0">
              <a:solidFill>
                <a:srgbClr val="5D5B5B"/>
              </a:solidFill>
              <a:latin typeface="Arial"/>
              <a:ea typeface="나눔스퀘어라운드 Regular"/>
              <a:cs typeface="Arial"/>
            </a:endParaRPr>
          </a:p>
        </p:txBody>
      </p:sp>
      <p:sp>
        <p:nvSpPr>
          <p:cNvPr id="37" name="TextBox 24"/>
          <p:cNvSpPr txBox="1"/>
          <p:nvPr/>
        </p:nvSpPr>
        <p:spPr>
          <a:xfrm>
            <a:off x="6266812" y="1722473"/>
            <a:ext cx="5588490" cy="3754874"/>
          </a:xfrm>
          <a:prstGeom prst="rect">
            <a:avLst/>
          </a:prstGeom>
          <a:noFill/>
        </p:spPr>
        <p:txBody>
          <a:bodyPr wrap="square">
            <a:spAutoFit/>
          </a:bodyPr>
          <a:lstStyle/>
          <a:p>
            <a:pPr algn="just">
              <a:spcBef>
                <a:spcPct val="0"/>
              </a:spcBef>
              <a:defRPr/>
            </a:pPr>
            <a:endParaRPr lang="en-US" altLang="ko-KR" sz="1400" dirty="0">
              <a:solidFill>
                <a:srgbClr val="5D5B5B"/>
              </a:solidFill>
              <a:cs typeface="Arial"/>
            </a:endParaRPr>
          </a:p>
          <a:p>
            <a:pPr algn="just">
              <a:spcBef>
                <a:spcPct val="0"/>
              </a:spcBef>
              <a:defRPr/>
            </a:pPr>
            <a:r>
              <a:rPr lang="en-US" altLang="ko-KR" sz="1600" dirty="0">
                <a:solidFill>
                  <a:srgbClr val="5D5B5B"/>
                </a:solidFill>
                <a:cs typeface="Arial"/>
              </a:rPr>
              <a:t>head(</a:t>
            </a:r>
            <a:r>
              <a:rPr lang="en-US" altLang="ko-KR" sz="1600" dirty="0" err="1">
                <a:solidFill>
                  <a:srgbClr val="5D5B5B"/>
                </a:solidFill>
                <a:cs typeface="Arial"/>
              </a:rPr>
              <a:t>cut_color</a:t>
            </a:r>
            <a:r>
              <a:rPr lang="en-US" altLang="ko-KR" sz="1600" dirty="0" smtClean="0">
                <a:solidFill>
                  <a:srgbClr val="5D5B5B"/>
                </a:solidFill>
                <a:cs typeface="Arial"/>
              </a:rPr>
              <a:t>)</a:t>
            </a:r>
          </a:p>
          <a:p>
            <a:pPr algn="just">
              <a:spcBef>
                <a:spcPct val="0"/>
              </a:spcBef>
              <a:defRPr/>
            </a:pPr>
            <a:endParaRPr lang="en-US" altLang="ko-KR" sz="1600" dirty="0">
              <a:solidFill>
                <a:srgbClr val="5D5B5B"/>
              </a:solidFill>
              <a:cs typeface="Arial"/>
            </a:endParaRPr>
          </a:p>
          <a:p>
            <a:pPr algn="just">
              <a:spcBef>
                <a:spcPct val="0"/>
              </a:spcBef>
              <a:defRPr/>
            </a:pPr>
            <a:endParaRPr lang="en-US" altLang="ko-KR" sz="1600" dirty="0" smtClean="0">
              <a:solidFill>
                <a:srgbClr val="5D5B5B"/>
              </a:solidFill>
              <a:cs typeface="Arial"/>
            </a:endParaRPr>
          </a:p>
          <a:p>
            <a:pPr algn="just">
              <a:spcBef>
                <a:spcPct val="0"/>
              </a:spcBef>
              <a:defRPr/>
            </a:pPr>
            <a:endParaRPr lang="en-US" altLang="ko-KR" sz="1600" dirty="0">
              <a:solidFill>
                <a:srgbClr val="5D5B5B"/>
              </a:solidFill>
              <a:cs typeface="Arial"/>
            </a:endParaRPr>
          </a:p>
          <a:p>
            <a:pPr algn="just">
              <a:spcBef>
                <a:spcPct val="0"/>
              </a:spcBef>
              <a:defRPr/>
            </a:pPr>
            <a:r>
              <a:rPr lang="en-US" altLang="ko-KR" sz="1600" dirty="0">
                <a:solidFill>
                  <a:srgbClr val="5D5B5B"/>
                </a:solidFill>
                <a:cs typeface="Arial"/>
              </a:rPr>
              <a:t>## A </a:t>
            </a:r>
            <a:r>
              <a:rPr lang="en-US" altLang="ko-KR" sz="1600" dirty="0" err="1">
                <a:solidFill>
                  <a:srgbClr val="5D5B5B"/>
                </a:solidFill>
                <a:cs typeface="Arial"/>
              </a:rPr>
              <a:t>tibble</a:t>
            </a:r>
            <a:r>
              <a:rPr lang="en-US" altLang="ko-KR" sz="1600" dirty="0">
                <a:solidFill>
                  <a:srgbClr val="5D5B5B"/>
                </a:solidFill>
                <a:cs typeface="Arial"/>
              </a:rPr>
              <a:t>: 6 x 3</a:t>
            </a:r>
          </a:p>
          <a:p>
            <a:pPr algn="just">
              <a:spcBef>
                <a:spcPct val="0"/>
              </a:spcBef>
              <a:defRPr/>
            </a:pPr>
            <a:r>
              <a:rPr lang="en-US" altLang="ko-KR" sz="1600" dirty="0">
                <a:solidFill>
                  <a:srgbClr val="5D5B5B"/>
                </a:solidFill>
                <a:cs typeface="Arial"/>
              </a:rPr>
              <a:t>## Groups:   cut [2]</a:t>
            </a:r>
          </a:p>
          <a:p>
            <a:pPr algn="just">
              <a:spcBef>
                <a:spcPct val="0"/>
              </a:spcBef>
              <a:defRPr/>
            </a:pPr>
            <a:r>
              <a:rPr lang="en-US" altLang="ko-KR" sz="1600" dirty="0">
                <a:solidFill>
                  <a:srgbClr val="5D5B5B"/>
                </a:solidFill>
                <a:cs typeface="Arial"/>
              </a:rPr>
              <a:t>#  cut   color </a:t>
            </a:r>
            <a:r>
              <a:rPr lang="en-US" altLang="ko-KR" sz="1600" dirty="0" err="1">
                <a:solidFill>
                  <a:srgbClr val="5D5B5B"/>
                </a:solidFill>
                <a:cs typeface="Arial"/>
              </a:rPr>
              <a:t>mean_price</a:t>
            </a:r>
            <a:endParaRPr lang="en-US" altLang="ko-KR" sz="1600" dirty="0">
              <a:solidFill>
                <a:srgbClr val="5D5B5B"/>
              </a:solidFill>
              <a:cs typeface="Arial"/>
            </a:endParaRPr>
          </a:p>
          <a:p>
            <a:pPr algn="just">
              <a:spcBef>
                <a:spcPct val="0"/>
              </a:spcBef>
              <a:defRPr/>
            </a:pPr>
            <a:r>
              <a:rPr lang="en-US" altLang="ko-KR" sz="1600" dirty="0">
                <a:solidFill>
                  <a:srgbClr val="5D5B5B"/>
                </a:solidFill>
                <a:cs typeface="Arial"/>
              </a:rPr>
              <a:t>#  &lt;</a:t>
            </a:r>
            <a:r>
              <a:rPr lang="en-US" altLang="ko-KR" sz="1600" dirty="0" err="1">
                <a:solidFill>
                  <a:srgbClr val="5D5B5B"/>
                </a:solidFill>
                <a:cs typeface="Arial"/>
              </a:rPr>
              <a:t>chr</a:t>
            </a:r>
            <a:r>
              <a:rPr lang="en-US" altLang="ko-KR" sz="1600" dirty="0">
                <a:solidFill>
                  <a:srgbClr val="5D5B5B"/>
                </a:solidFill>
                <a:cs typeface="Arial"/>
              </a:rPr>
              <a:t>&gt; &lt;</a:t>
            </a:r>
            <a:r>
              <a:rPr lang="en-US" altLang="ko-KR" sz="1600" dirty="0" err="1">
                <a:solidFill>
                  <a:srgbClr val="5D5B5B"/>
                </a:solidFill>
                <a:cs typeface="Arial"/>
              </a:rPr>
              <a:t>chr</a:t>
            </a:r>
            <a:r>
              <a:rPr lang="en-US" altLang="ko-KR" sz="1600" dirty="0">
                <a:solidFill>
                  <a:srgbClr val="5D5B5B"/>
                </a:solidFill>
                <a:cs typeface="Arial"/>
              </a:rPr>
              <a:t>&gt;      &lt;</a:t>
            </a:r>
            <a:r>
              <a:rPr lang="en-US" altLang="ko-KR" sz="1600" dirty="0" err="1">
                <a:solidFill>
                  <a:srgbClr val="5D5B5B"/>
                </a:solidFill>
                <a:cs typeface="Arial"/>
              </a:rPr>
              <a:t>dbl</a:t>
            </a:r>
            <a:r>
              <a:rPr lang="en-US" altLang="ko-KR" sz="1600" dirty="0">
                <a:solidFill>
                  <a:srgbClr val="5D5B5B"/>
                </a:solidFill>
                <a:cs typeface="Arial"/>
              </a:rPr>
              <a:t>&gt;</a:t>
            </a:r>
          </a:p>
          <a:p>
            <a:pPr algn="just">
              <a:spcBef>
                <a:spcPct val="0"/>
              </a:spcBef>
              <a:defRPr/>
            </a:pPr>
            <a:r>
              <a:rPr lang="en-US" altLang="ko-KR" sz="1600" dirty="0">
                <a:solidFill>
                  <a:srgbClr val="5D5B5B"/>
                </a:solidFill>
                <a:cs typeface="Arial"/>
              </a:rPr>
              <a:t>#1 Fair  D          4291.</a:t>
            </a:r>
          </a:p>
          <a:p>
            <a:pPr algn="just">
              <a:spcBef>
                <a:spcPct val="0"/>
              </a:spcBef>
              <a:defRPr/>
            </a:pPr>
            <a:r>
              <a:rPr lang="en-US" altLang="ko-KR" sz="1600" dirty="0">
                <a:solidFill>
                  <a:srgbClr val="5D5B5B"/>
                </a:solidFill>
                <a:cs typeface="Arial"/>
              </a:rPr>
              <a:t>#2 Fair  F          3827.</a:t>
            </a:r>
          </a:p>
          <a:p>
            <a:pPr algn="just">
              <a:spcBef>
                <a:spcPct val="0"/>
              </a:spcBef>
              <a:defRPr/>
            </a:pPr>
            <a:r>
              <a:rPr lang="en-US" altLang="ko-KR" sz="1600" dirty="0">
                <a:solidFill>
                  <a:srgbClr val="5D5B5B"/>
                </a:solidFill>
                <a:cs typeface="Arial"/>
              </a:rPr>
              <a:t>#3 Fair  J          4976.</a:t>
            </a:r>
          </a:p>
          <a:p>
            <a:pPr algn="just">
              <a:spcBef>
                <a:spcPct val="0"/>
              </a:spcBef>
              <a:defRPr/>
            </a:pPr>
            <a:r>
              <a:rPr lang="en-US" altLang="ko-KR" sz="1600" dirty="0">
                <a:solidFill>
                  <a:srgbClr val="5D5B5B"/>
                </a:solidFill>
                <a:cs typeface="Arial"/>
              </a:rPr>
              <a:t>#4 Good  D          3405.</a:t>
            </a:r>
          </a:p>
          <a:p>
            <a:pPr algn="just">
              <a:spcBef>
                <a:spcPct val="0"/>
              </a:spcBef>
              <a:defRPr/>
            </a:pPr>
            <a:r>
              <a:rPr lang="en-US" altLang="ko-KR" sz="1600" dirty="0">
                <a:solidFill>
                  <a:srgbClr val="5D5B5B"/>
                </a:solidFill>
                <a:cs typeface="Arial"/>
              </a:rPr>
              <a:t>#5 Good  F          3496.</a:t>
            </a:r>
          </a:p>
          <a:p>
            <a:pPr algn="just">
              <a:spcBef>
                <a:spcPct val="0"/>
              </a:spcBef>
              <a:defRPr/>
            </a:pPr>
            <a:r>
              <a:rPr lang="en-US" altLang="ko-KR" sz="1600" dirty="0">
                <a:solidFill>
                  <a:srgbClr val="5D5B5B"/>
                </a:solidFill>
                <a:cs typeface="Arial"/>
              </a:rPr>
              <a:t>#6 Good  J          4574.</a:t>
            </a:r>
          </a:p>
        </p:txBody>
      </p:sp>
      <p:sp>
        <p:nvSpPr>
          <p:cNvPr id="21" name="TextBox 24"/>
          <p:cNvSpPr txBox="1"/>
          <p:nvPr/>
        </p:nvSpPr>
        <p:spPr>
          <a:xfrm>
            <a:off x="265814" y="1812434"/>
            <a:ext cx="5588490" cy="4031873"/>
          </a:xfrm>
          <a:prstGeom prst="rect">
            <a:avLst/>
          </a:prstGeom>
          <a:noFill/>
        </p:spPr>
        <p:txBody>
          <a:bodyPr wrap="square">
            <a:spAutoFit/>
          </a:bodyPr>
          <a:lstStyle/>
          <a:p>
            <a:pPr algn="just">
              <a:spcBef>
                <a:spcPct val="0"/>
              </a:spcBef>
              <a:defRPr/>
            </a:pPr>
            <a:r>
              <a:rPr lang="en-US" altLang="ko-KR" sz="1600" dirty="0" smtClean="0">
                <a:solidFill>
                  <a:srgbClr val="5D5B5B"/>
                </a:solidFill>
                <a:cs typeface="Arial"/>
              </a:rPr>
              <a:t>#</a:t>
            </a:r>
            <a:r>
              <a:rPr lang="ko-KR" altLang="en-US" sz="1600" dirty="0" smtClean="0">
                <a:solidFill>
                  <a:srgbClr val="5D5B5B"/>
                </a:solidFill>
                <a:cs typeface="Arial"/>
              </a:rPr>
              <a:t>데이터 전처리</a:t>
            </a:r>
            <a:endParaRPr lang="en-US" altLang="ko-KR" sz="1600" dirty="0" smtClean="0">
              <a:solidFill>
                <a:srgbClr val="5D5B5B"/>
              </a:solidFill>
              <a:cs typeface="Arial"/>
            </a:endParaRPr>
          </a:p>
          <a:p>
            <a:pPr algn="just">
              <a:spcBef>
                <a:spcPct val="0"/>
              </a:spcBef>
              <a:defRPr/>
            </a:pPr>
            <a:r>
              <a:rPr lang="en-US" altLang="ko-KR" sz="1600" dirty="0" smtClean="0">
                <a:solidFill>
                  <a:srgbClr val="5D5B5B"/>
                </a:solidFill>
                <a:cs typeface="Arial"/>
              </a:rPr>
              <a:t>#</a:t>
            </a:r>
            <a:r>
              <a:rPr lang="en-US" altLang="ko-KR" sz="1600" dirty="0">
                <a:solidFill>
                  <a:srgbClr val="5D5B5B"/>
                </a:solidFill>
                <a:cs typeface="Arial"/>
              </a:rPr>
              <a:t>cut</a:t>
            </a:r>
            <a:r>
              <a:rPr lang="ko-KR" altLang="en-US" sz="1600" dirty="0">
                <a:solidFill>
                  <a:srgbClr val="5D5B5B"/>
                </a:solidFill>
                <a:cs typeface="Arial"/>
              </a:rPr>
              <a:t>및 </a:t>
            </a:r>
            <a:r>
              <a:rPr lang="en-US" altLang="ko-KR" sz="1600" dirty="0">
                <a:solidFill>
                  <a:srgbClr val="5D5B5B"/>
                </a:solidFill>
                <a:cs typeface="Arial"/>
              </a:rPr>
              <a:t>color price </a:t>
            </a:r>
            <a:r>
              <a:rPr lang="ko-KR" altLang="en-US" sz="1600" dirty="0" err="1">
                <a:solidFill>
                  <a:srgbClr val="5D5B5B"/>
                </a:solidFill>
                <a:cs typeface="Arial"/>
              </a:rPr>
              <a:t>평균표</a:t>
            </a:r>
            <a:r>
              <a:rPr lang="ko-KR" altLang="en-US" sz="1600" dirty="0">
                <a:solidFill>
                  <a:srgbClr val="5D5B5B"/>
                </a:solidFill>
                <a:cs typeface="Arial"/>
              </a:rPr>
              <a:t> </a:t>
            </a:r>
            <a:r>
              <a:rPr lang="en-US" altLang="ko-KR" sz="1600" dirty="0">
                <a:solidFill>
                  <a:srgbClr val="5D5B5B"/>
                </a:solidFill>
                <a:cs typeface="Arial"/>
              </a:rPr>
              <a:t>making</a:t>
            </a:r>
          </a:p>
          <a:p>
            <a:pPr algn="just">
              <a:spcBef>
                <a:spcPct val="0"/>
              </a:spcBef>
              <a:defRPr/>
            </a:pPr>
            <a:r>
              <a:rPr lang="en-US" altLang="ko-KR" sz="1600" dirty="0">
                <a:solidFill>
                  <a:srgbClr val="5D5B5B"/>
                </a:solidFill>
                <a:cs typeface="Arial"/>
              </a:rPr>
              <a:t>library(ggplot2)</a:t>
            </a:r>
          </a:p>
          <a:p>
            <a:pPr algn="just">
              <a:spcBef>
                <a:spcPct val="0"/>
              </a:spcBef>
              <a:defRPr/>
            </a:pPr>
            <a:r>
              <a:rPr lang="en-US" altLang="ko-KR" sz="1600" dirty="0">
                <a:solidFill>
                  <a:srgbClr val="5D5B5B"/>
                </a:solidFill>
                <a:cs typeface="Arial"/>
              </a:rPr>
              <a:t>library(</a:t>
            </a:r>
            <a:r>
              <a:rPr lang="en-US" altLang="ko-KR" sz="1600" dirty="0" err="1">
                <a:solidFill>
                  <a:srgbClr val="5D5B5B"/>
                </a:solidFill>
                <a:cs typeface="Arial"/>
              </a:rPr>
              <a:t>dplyr</a:t>
            </a:r>
            <a:r>
              <a:rPr lang="en-US" altLang="ko-KR" sz="1600" dirty="0">
                <a:solidFill>
                  <a:srgbClr val="5D5B5B"/>
                </a:solidFill>
                <a:cs typeface="Arial"/>
              </a:rPr>
              <a:t>)</a:t>
            </a:r>
          </a:p>
          <a:p>
            <a:pPr algn="just">
              <a:spcBef>
                <a:spcPct val="0"/>
              </a:spcBef>
              <a:defRPr/>
            </a:pPr>
            <a:endParaRPr lang="en-US" altLang="ko-KR" sz="1600" dirty="0" smtClean="0">
              <a:solidFill>
                <a:srgbClr val="5D5B5B"/>
              </a:solidFill>
              <a:cs typeface="Arial"/>
            </a:endParaRPr>
          </a:p>
          <a:p>
            <a:pPr algn="just">
              <a:spcBef>
                <a:spcPct val="0"/>
              </a:spcBef>
              <a:defRPr/>
            </a:pPr>
            <a:r>
              <a:rPr lang="en-US" altLang="ko-KR" sz="1600" dirty="0" err="1" smtClean="0">
                <a:solidFill>
                  <a:srgbClr val="5D5B5B"/>
                </a:solidFill>
                <a:cs typeface="Arial"/>
              </a:rPr>
              <a:t>dia</a:t>
            </a:r>
            <a:r>
              <a:rPr lang="en-US" altLang="ko-KR" sz="1600" dirty="0">
                <a:solidFill>
                  <a:srgbClr val="5D5B5B"/>
                </a:solidFill>
                <a:cs typeface="Arial"/>
              </a:rPr>
              <a:t>&lt;-diamonds</a:t>
            </a:r>
          </a:p>
          <a:p>
            <a:pPr algn="just">
              <a:spcBef>
                <a:spcPct val="0"/>
              </a:spcBef>
              <a:defRPr/>
            </a:pPr>
            <a:endParaRPr lang="en-US" altLang="ko-KR" sz="1600" dirty="0" smtClean="0">
              <a:solidFill>
                <a:srgbClr val="5D5B5B"/>
              </a:solidFill>
              <a:cs typeface="Arial"/>
            </a:endParaRPr>
          </a:p>
          <a:p>
            <a:pPr algn="just">
              <a:spcBef>
                <a:spcPct val="0"/>
              </a:spcBef>
              <a:defRPr/>
            </a:pPr>
            <a:r>
              <a:rPr lang="en-US" altLang="ko-KR" sz="1600" dirty="0" err="1" smtClean="0">
                <a:solidFill>
                  <a:srgbClr val="5D5B5B"/>
                </a:solidFill>
                <a:cs typeface="Arial"/>
              </a:rPr>
              <a:t>dia$cut</a:t>
            </a:r>
            <a:r>
              <a:rPr lang="en-US" altLang="ko-KR" sz="1600" dirty="0">
                <a:solidFill>
                  <a:srgbClr val="5D5B5B"/>
                </a:solidFill>
                <a:cs typeface="Arial"/>
              </a:rPr>
              <a:t>&lt;-</a:t>
            </a:r>
            <a:r>
              <a:rPr lang="en-US" altLang="ko-KR" sz="1600" dirty="0" err="1">
                <a:solidFill>
                  <a:srgbClr val="5D5B5B"/>
                </a:solidFill>
                <a:cs typeface="Arial"/>
              </a:rPr>
              <a:t>as.character</a:t>
            </a:r>
            <a:r>
              <a:rPr lang="en-US" altLang="ko-KR" sz="1600" dirty="0">
                <a:solidFill>
                  <a:srgbClr val="5D5B5B"/>
                </a:solidFill>
                <a:cs typeface="Arial"/>
              </a:rPr>
              <a:t>(</a:t>
            </a:r>
            <a:r>
              <a:rPr lang="en-US" altLang="ko-KR" sz="1600" dirty="0" err="1">
                <a:solidFill>
                  <a:srgbClr val="5D5B5B"/>
                </a:solidFill>
                <a:cs typeface="Arial"/>
              </a:rPr>
              <a:t>dia$cut</a:t>
            </a:r>
            <a:r>
              <a:rPr lang="en-US" altLang="ko-KR" sz="1600" dirty="0">
                <a:solidFill>
                  <a:srgbClr val="5D5B5B"/>
                </a:solidFill>
                <a:cs typeface="Arial"/>
              </a:rPr>
              <a:t>)    #</a:t>
            </a:r>
            <a:r>
              <a:rPr lang="ko-KR" altLang="en-US" sz="1600" dirty="0">
                <a:solidFill>
                  <a:srgbClr val="5D5B5B"/>
                </a:solidFill>
                <a:cs typeface="Arial"/>
              </a:rPr>
              <a:t>뒤에 응용을 위해서 형 변화 </a:t>
            </a:r>
          </a:p>
          <a:p>
            <a:pPr algn="just">
              <a:spcBef>
                <a:spcPct val="0"/>
              </a:spcBef>
              <a:defRPr/>
            </a:pPr>
            <a:r>
              <a:rPr lang="en-US" altLang="ko-KR" sz="1600" dirty="0" err="1">
                <a:solidFill>
                  <a:srgbClr val="5D5B5B"/>
                </a:solidFill>
                <a:cs typeface="Arial"/>
              </a:rPr>
              <a:t>dia$color</a:t>
            </a:r>
            <a:r>
              <a:rPr lang="en-US" altLang="ko-KR" sz="1600" dirty="0">
                <a:solidFill>
                  <a:srgbClr val="5D5B5B"/>
                </a:solidFill>
                <a:cs typeface="Arial"/>
              </a:rPr>
              <a:t>&lt;-</a:t>
            </a:r>
            <a:r>
              <a:rPr lang="en-US" altLang="ko-KR" sz="1600" dirty="0" err="1">
                <a:solidFill>
                  <a:srgbClr val="5D5B5B"/>
                </a:solidFill>
                <a:cs typeface="Arial"/>
              </a:rPr>
              <a:t>as.character</a:t>
            </a:r>
            <a:r>
              <a:rPr lang="en-US" altLang="ko-KR" sz="1600" dirty="0">
                <a:solidFill>
                  <a:srgbClr val="5D5B5B"/>
                </a:solidFill>
                <a:cs typeface="Arial"/>
              </a:rPr>
              <a:t>(</a:t>
            </a:r>
            <a:r>
              <a:rPr lang="en-US" altLang="ko-KR" sz="1600" dirty="0" err="1">
                <a:solidFill>
                  <a:srgbClr val="5D5B5B"/>
                </a:solidFill>
                <a:cs typeface="Arial"/>
              </a:rPr>
              <a:t>dia$color</a:t>
            </a:r>
            <a:r>
              <a:rPr lang="en-US" altLang="ko-KR" sz="1600" dirty="0">
                <a:solidFill>
                  <a:srgbClr val="5D5B5B"/>
                </a:solidFill>
                <a:cs typeface="Arial"/>
              </a:rPr>
              <a:t>)#</a:t>
            </a:r>
          </a:p>
          <a:p>
            <a:pPr algn="just">
              <a:spcBef>
                <a:spcPct val="0"/>
              </a:spcBef>
              <a:defRPr/>
            </a:pPr>
            <a:endParaRPr lang="en-US" altLang="ko-KR" sz="1600" dirty="0" smtClean="0">
              <a:solidFill>
                <a:srgbClr val="5D5B5B"/>
              </a:solidFill>
              <a:cs typeface="Arial"/>
            </a:endParaRPr>
          </a:p>
          <a:p>
            <a:pPr algn="just">
              <a:spcBef>
                <a:spcPct val="0"/>
              </a:spcBef>
              <a:defRPr/>
            </a:pPr>
            <a:r>
              <a:rPr lang="en-US" altLang="ko-KR" sz="1600" dirty="0" err="1" smtClean="0">
                <a:solidFill>
                  <a:srgbClr val="5D5B5B"/>
                </a:solidFill>
                <a:cs typeface="Arial"/>
              </a:rPr>
              <a:t>cut_color</a:t>
            </a:r>
            <a:r>
              <a:rPr lang="en-US" altLang="ko-KR" sz="1600" dirty="0">
                <a:solidFill>
                  <a:srgbClr val="5D5B5B"/>
                </a:solidFill>
                <a:cs typeface="Arial"/>
              </a:rPr>
              <a:t>&lt;-</a:t>
            </a:r>
            <a:r>
              <a:rPr lang="en-US" altLang="ko-KR" sz="1600" dirty="0" err="1">
                <a:solidFill>
                  <a:srgbClr val="5D5B5B"/>
                </a:solidFill>
                <a:cs typeface="Arial"/>
              </a:rPr>
              <a:t>dia</a:t>
            </a:r>
            <a:r>
              <a:rPr lang="en-US" altLang="ko-KR" sz="1600" dirty="0">
                <a:solidFill>
                  <a:srgbClr val="5D5B5B"/>
                </a:solidFill>
                <a:cs typeface="Arial"/>
              </a:rPr>
              <a:t> %&gt;% </a:t>
            </a:r>
          </a:p>
          <a:p>
            <a:pPr algn="just">
              <a:spcBef>
                <a:spcPct val="0"/>
              </a:spcBef>
              <a:defRPr/>
            </a:pPr>
            <a:r>
              <a:rPr lang="en-US" altLang="ko-KR" sz="1600" dirty="0">
                <a:solidFill>
                  <a:srgbClr val="5D5B5B"/>
                </a:solidFill>
                <a:cs typeface="Arial"/>
              </a:rPr>
              <a:t>  filter(!is.na(price)) %&gt;% </a:t>
            </a:r>
            <a:r>
              <a:rPr lang="en-US" altLang="ko-KR" sz="1600" dirty="0" smtClean="0">
                <a:solidFill>
                  <a:srgbClr val="5D5B5B"/>
                </a:solidFill>
                <a:cs typeface="Arial"/>
              </a:rPr>
              <a:t>#prices</a:t>
            </a:r>
            <a:r>
              <a:rPr lang="ko-KR" altLang="en-US" sz="1600" dirty="0" smtClean="0">
                <a:solidFill>
                  <a:srgbClr val="5D5B5B"/>
                </a:solidFill>
                <a:cs typeface="Arial"/>
              </a:rPr>
              <a:t>의 </a:t>
            </a:r>
            <a:r>
              <a:rPr lang="ko-KR" altLang="en-US" sz="1600" dirty="0" err="1" smtClean="0">
                <a:solidFill>
                  <a:srgbClr val="5D5B5B"/>
                </a:solidFill>
                <a:cs typeface="Arial"/>
              </a:rPr>
              <a:t>결측치</a:t>
            </a:r>
            <a:r>
              <a:rPr lang="ko-KR" altLang="en-US" sz="1600" dirty="0" smtClean="0">
                <a:solidFill>
                  <a:srgbClr val="5D5B5B"/>
                </a:solidFill>
                <a:cs typeface="Arial"/>
              </a:rPr>
              <a:t> 제거</a:t>
            </a:r>
            <a:endParaRPr lang="en-US" altLang="ko-KR" sz="1600" dirty="0">
              <a:solidFill>
                <a:srgbClr val="5D5B5B"/>
              </a:solidFill>
              <a:cs typeface="Arial"/>
            </a:endParaRPr>
          </a:p>
          <a:p>
            <a:pPr algn="just">
              <a:spcBef>
                <a:spcPct val="0"/>
              </a:spcBef>
              <a:defRPr/>
            </a:pPr>
            <a:r>
              <a:rPr lang="en-US" altLang="ko-KR" sz="1600" dirty="0">
                <a:solidFill>
                  <a:srgbClr val="5D5B5B"/>
                </a:solidFill>
                <a:cs typeface="Arial"/>
              </a:rPr>
              <a:t>  filter(color %in% c("D","F","J")) %&gt;% </a:t>
            </a:r>
            <a:r>
              <a:rPr lang="en-US" altLang="ko-KR" sz="1600" dirty="0" smtClean="0">
                <a:solidFill>
                  <a:srgbClr val="5D5B5B"/>
                </a:solidFill>
                <a:cs typeface="Arial"/>
              </a:rPr>
              <a:t># </a:t>
            </a:r>
            <a:r>
              <a:rPr lang="ko-KR" altLang="en-US" sz="1600" dirty="0" err="1" smtClean="0">
                <a:solidFill>
                  <a:srgbClr val="5D5B5B"/>
                </a:solidFill>
                <a:cs typeface="Arial"/>
              </a:rPr>
              <a:t>필요한것만</a:t>
            </a:r>
            <a:r>
              <a:rPr lang="ko-KR" altLang="en-US" sz="1600" dirty="0" smtClean="0">
                <a:solidFill>
                  <a:srgbClr val="5D5B5B"/>
                </a:solidFill>
                <a:cs typeface="Arial"/>
              </a:rPr>
              <a:t> 추출</a:t>
            </a:r>
            <a:endParaRPr lang="en-US" altLang="ko-KR" sz="1600" dirty="0">
              <a:solidFill>
                <a:srgbClr val="5D5B5B"/>
              </a:solidFill>
              <a:cs typeface="Arial"/>
            </a:endParaRPr>
          </a:p>
          <a:p>
            <a:pPr algn="just">
              <a:spcBef>
                <a:spcPct val="0"/>
              </a:spcBef>
              <a:defRPr/>
            </a:pPr>
            <a:r>
              <a:rPr lang="en-US" altLang="ko-KR" sz="1600" dirty="0">
                <a:solidFill>
                  <a:srgbClr val="5D5B5B"/>
                </a:solidFill>
                <a:cs typeface="Arial"/>
              </a:rPr>
              <a:t>  </a:t>
            </a:r>
            <a:r>
              <a:rPr lang="en-US" altLang="ko-KR" sz="1600" dirty="0" err="1">
                <a:solidFill>
                  <a:srgbClr val="5D5B5B"/>
                </a:solidFill>
                <a:cs typeface="Arial"/>
              </a:rPr>
              <a:t>group_by</a:t>
            </a:r>
            <a:r>
              <a:rPr lang="en-US" altLang="ko-KR" sz="1600" dirty="0">
                <a:solidFill>
                  <a:srgbClr val="5D5B5B"/>
                </a:solidFill>
                <a:cs typeface="Arial"/>
              </a:rPr>
              <a:t>(</a:t>
            </a:r>
            <a:r>
              <a:rPr lang="en-US" altLang="ko-KR" sz="1600" dirty="0" err="1">
                <a:solidFill>
                  <a:srgbClr val="5D5B5B"/>
                </a:solidFill>
                <a:cs typeface="Arial"/>
              </a:rPr>
              <a:t>cut,color</a:t>
            </a:r>
            <a:r>
              <a:rPr lang="en-US" altLang="ko-KR" sz="1600" dirty="0">
                <a:solidFill>
                  <a:srgbClr val="5D5B5B"/>
                </a:solidFill>
                <a:cs typeface="Arial"/>
              </a:rPr>
              <a:t>) %&gt;%   #</a:t>
            </a:r>
            <a:r>
              <a:rPr lang="en-US" altLang="ko-KR" sz="1600" dirty="0" err="1">
                <a:solidFill>
                  <a:srgbClr val="5D5B5B"/>
                </a:solidFill>
                <a:cs typeface="Arial"/>
              </a:rPr>
              <a:t>cut,color</a:t>
            </a:r>
            <a:r>
              <a:rPr lang="ko-KR" altLang="en-US" sz="1600" dirty="0">
                <a:solidFill>
                  <a:srgbClr val="5D5B5B"/>
                </a:solidFill>
                <a:cs typeface="Arial"/>
              </a:rPr>
              <a:t>를 기준으로 </a:t>
            </a:r>
            <a:r>
              <a:rPr lang="ko-KR" altLang="en-US" sz="1600" dirty="0" smtClean="0">
                <a:solidFill>
                  <a:srgbClr val="5D5B5B"/>
                </a:solidFill>
                <a:cs typeface="Arial"/>
              </a:rPr>
              <a:t>그룹</a:t>
            </a:r>
            <a:r>
              <a:rPr lang="ko-KR" altLang="en-US" sz="1600" dirty="0">
                <a:solidFill>
                  <a:srgbClr val="5D5B5B"/>
                </a:solidFill>
                <a:cs typeface="Arial"/>
              </a:rPr>
              <a:t>화</a:t>
            </a:r>
            <a:endParaRPr lang="en-US" altLang="ko-KR" sz="1600" dirty="0">
              <a:solidFill>
                <a:srgbClr val="5D5B5B"/>
              </a:solidFill>
              <a:cs typeface="Arial"/>
            </a:endParaRPr>
          </a:p>
          <a:p>
            <a:pPr algn="just">
              <a:spcBef>
                <a:spcPct val="0"/>
              </a:spcBef>
              <a:defRPr/>
            </a:pPr>
            <a:r>
              <a:rPr lang="en-US" altLang="ko-KR" sz="1600" dirty="0">
                <a:solidFill>
                  <a:srgbClr val="5D5B5B"/>
                </a:solidFill>
                <a:cs typeface="Arial"/>
              </a:rPr>
              <a:t>  </a:t>
            </a:r>
            <a:r>
              <a:rPr lang="en-US" altLang="ko-KR" sz="1600" dirty="0" err="1">
                <a:solidFill>
                  <a:srgbClr val="5D5B5B"/>
                </a:solidFill>
                <a:cs typeface="Arial"/>
              </a:rPr>
              <a:t>summarise</a:t>
            </a:r>
            <a:r>
              <a:rPr lang="en-US" altLang="ko-KR" sz="1600" dirty="0">
                <a:solidFill>
                  <a:srgbClr val="5D5B5B"/>
                </a:solidFill>
                <a:cs typeface="Arial"/>
              </a:rPr>
              <a:t>(</a:t>
            </a:r>
            <a:r>
              <a:rPr lang="en-US" altLang="ko-KR" sz="1600" dirty="0" err="1">
                <a:solidFill>
                  <a:srgbClr val="5D5B5B"/>
                </a:solidFill>
                <a:cs typeface="Arial"/>
              </a:rPr>
              <a:t>mean_price</a:t>
            </a:r>
            <a:r>
              <a:rPr lang="en-US" altLang="ko-KR" sz="1600" dirty="0">
                <a:solidFill>
                  <a:srgbClr val="5D5B5B"/>
                </a:solidFill>
                <a:cs typeface="Arial"/>
              </a:rPr>
              <a:t>=mean(price)) </a:t>
            </a:r>
            <a:r>
              <a:rPr lang="en-US" altLang="ko-KR" sz="1600" dirty="0" smtClean="0">
                <a:solidFill>
                  <a:srgbClr val="5D5B5B"/>
                </a:solidFill>
                <a:cs typeface="Arial"/>
              </a:rPr>
              <a:t>#</a:t>
            </a:r>
            <a:r>
              <a:rPr lang="ko-KR" altLang="en-US" sz="1600" dirty="0" smtClean="0">
                <a:solidFill>
                  <a:srgbClr val="5D5B5B"/>
                </a:solidFill>
                <a:cs typeface="Arial"/>
              </a:rPr>
              <a:t>변수추</a:t>
            </a:r>
            <a:r>
              <a:rPr lang="ko-KR" altLang="en-US" sz="1600" dirty="0">
                <a:solidFill>
                  <a:srgbClr val="5D5B5B"/>
                </a:solidFill>
                <a:cs typeface="Arial"/>
              </a:rPr>
              <a:t>가</a:t>
            </a:r>
            <a:endParaRPr lang="en-US" altLang="ko-KR" sz="1600" dirty="0">
              <a:solidFill>
                <a:srgbClr val="5D5B5B"/>
              </a:solidFill>
              <a:cs typeface="Arial"/>
            </a:endParaRPr>
          </a:p>
        </p:txBody>
      </p:sp>
    </p:spTree>
    <p:extLst>
      <p:ext uri="{BB962C8B-B14F-4D97-AF65-F5344CB8AC3E}">
        <p14:creationId xmlns:p14="http://schemas.microsoft.com/office/powerpoint/2010/main" val="1086286655"/>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84775"/>
          </a:xfrm>
          <a:prstGeom prst="rect">
            <a:avLst/>
          </a:prstGeom>
          <a:noFill/>
        </p:spPr>
        <p:txBody>
          <a:bodyPr wrap="square">
            <a:spAutoFit/>
          </a:bodyPr>
          <a:lstStyle/>
          <a:p>
            <a:pPr algn="ctr">
              <a:defRPr/>
            </a:pPr>
            <a:r>
              <a:rPr lang="en-US" altLang="ko-KR" sz="3200" b="1" dirty="0">
                <a:solidFill>
                  <a:schemeClr val="bg1"/>
                </a:solidFill>
              </a:rPr>
              <a:t>5</a:t>
            </a:r>
            <a:endParaRPr lang="en-US" altLang="ko-KR" sz="3200" b="1" dirty="0">
              <a:solidFill>
                <a:schemeClr val="bg1"/>
              </a:solidFill>
            </a:endParaRPr>
          </a:p>
        </p:txBody>
      </p:sp>
      <p:sp>
        <p:nvSpPr>
          <p:cNvPr id="35" name="TextBox 24"/>
          <p:cNvSpPr txBox="1"/>
          <p:nvPr/>
        </p:nvSpPr>
        <p:spPr>
          <a:xfrm>
            <a:off x="6285862" y="1901095"/>
            <a:ext cx="5569440" cy="3293209"/>
          </a:xfrm>
          <a:prstGeom prst="rect">
            <a:avLst/>
          </a:prstGeom>
          <a:noFill/>
        </p:spPr>
        <p:txBody>
          <a:bodyPr wrap="square">
            <a:spAutoFit/>
          </a:bodyPr>
          <a:lstStyle/>
          <a:p>
            <a:pPr algn="just">
              <a:spcBef>
                <a:spcPct val="0"/>
              </a:spcBef>
              <a:defRPr/>
            </a:pPr>
            <a:r>
              <a:rPr lang="en-US" altLang="ko-KR" sz="1600" dirty="0">
                <a:solidFill>
                  <a:srgbClr val="5D5B5B"/>
                </a:solidFill>
                <a:cs typeface="Arial"/>
              </a:rPr>
              <a:t>#[</a:t>
            </a:r>
            <a:r>
              <a:rPr lang="ko-KR" altLang="en-US" sz="1600" dirty="0">
                <a:solidFill>
                  <a:srgbClr val="5D5B5B"/>
                </a:solidFill>
                <a:cs typeface="Arial"/>
              </a:rPr>
              <a:t>주의</a:t>
            </a:r>
            <a:r>
              <a:rPr lang="en-US" altLang="ko-KR" sz="1600" dirty="0">
                <a:solidFill>
                  <a:srgbClr val="5D5B5B"/>
                </a:solidFill>
                <a:cs typeface="Arial"/>
              </a:rPr>
              <a:t>] fill</a:t>
            </a:r>
            <a:r>
              <a:rPr lang="ko-KR" altLang="en-US" sz="1600" dirty="0">
                <a:solidFill>
                  <a:srgbClr val="5D5B5B"/>
                </a:solidFill>
                <a:cs typeface="Arial"/>
              </a:rPr>
              <a:t>은 </a:t>
            </a:r>
            <a:r>
              <a:rPr lang="en-US" altLang="ko-KR" sz="1600" dirty="0" err="1">
                <a:solidFill>
                  <a:srgbClr val="5D5B5B"/>
                </a:solidFill>
                <a:cs typeface="Arial"/>
              </a:rPr>
              <a:t>aes</a:t>
            </a:r>
            <a:r>
              <a:rPr lang="en-US" altLang="ko-KR" sz="1600" dirty="0">
                <a:solidFill>
                  <a:srgbClr val="5D5B5B"/>
                </a:solidFill>
                <a:cs typeface="Arial"/>
              </a:rPr>
              <a:t> </a:t>
            </a:r>
            <a:r>
              <a:rPr lang="ko-KR" altLang="en-US" sz="1600" dirty="0">
                <a:solidFill>
                  <a:srgbClr val="5D5B5B"/>
                </a:solidFill>
                <a:cs typeface="Arial"/>
              </a:rPr>
              <a:t>내부에 넣어야 각각 개별 적용 됨</a:t>
            </a:r>
          </a:p>
          <a:p>
            <a:pPr algn="just">
              <a:spcBef>
                <a:spcPct val="0"/>
              </a:spcBef>
              <a:defRPr/>
            </a:pPr>
            <a:r>
              <a:rPr lang="en-US" altLang="ko-KR" sz="1600" dirty="0" err="1">
                <a:solidFill>
                  <a:srgbClr val="5D5B5B"/>
                </a:solidFill>
                <a:cs typeface="Arial"/>
              </a:rPr>
              <a:t>ggplot</a:t>
            </a:r>
            <a:r>
              <a:rPr lang="en-US" altLang="ko-KR" sz="1600" dirty="0">
                <a:solidFill>
                  <a:srgbClr val="5D5B5B"/>
                </a:solidFill>
                <a:cs typeface="Arial"/>
              </a:rPr>
              <a:t>(data=</a:t>
            </a:r>
            <a:r>
              <a:rPr lang="en-US" altLang="ko-KR" sz="1600" dirty="0" err="1">
                <a:solidFill>
                  <a:srgbClr val="5D5B5B"/>
                </a:solidFill>
                <a:cs typeface="Arial"/>
              </a:rPr>
              <a:t>cut_color,aes</a:t>
            </a:r>
            <a:r>
              <a:rPr lang="en-US" altLang="ko-KR" sz="1600" dirty="0">
                <a:solidFill>
                  <a:srgbClr val="5D5B5B"/>
                </a:solidFill>
                <a:cs typeface="Arial"/>
              </a:rPr>
              <a:t>(x=</a:t>
            </a:r>
            <a:r>
              <a:rPr lang="en-US" altLang="ko-KR" sz="1600" dirty="0" err="1">
                <a:solidFill>
                  <a:srgbClr val="5D5B5B"/>
                </a:solidFill>
                <a:cs typeface="Arial"/>
              </a:rPr>
              <a:t>cut,y</a:t>
            </a:r>
            <a:r>
              <a:rPr lang="en-US" altLang="ko-KR" sz="1600" dirty="0">
                <a:solidFill>
                  <a:srgbClr val="5D5B5B"/>
                </a:solidFill>
                <a:cs typeface="Arial"/>
              </a:rPr>
              <a:t>=</a:t>
            </a:r>
            <a:r>
              <a:rPr lang="en-US" altLang="ko-KR" sz="1600" dirty="0" err="1">
                <a:solidFill>
                  <a:srgbClr val="5D5B5B"/>
                </a:solidFill>
                <a:cs typeface="Arial"/>
              </a:rPr>
              <a:t>mean_price,fill</a:t>
            </a:r>
            <a:r>
              <a:rPr lang="en-US" altLang="ko-KR" sz="1600" dirty="0">
                <a:solidFill>
                  <a:srgbClr val="5D5B5B"/>
                </a:solidFill>
                <a:cs typeface="Arial"/>
              </a:rPr>
              <a:t>=color))+ </a:t>
            </a:r>
          </a:p>
          <a:p>
            <a:pPr algn="just">
              <a:spcBef>
                <a:spcPct val="0"/>
              </a:spcBef>
              <a:defRPr/>
            </a:pPr>
            <a:r>
              <a:rPr lang="en-US" altLang="ko-KR" sz="1600" dirty="0">
                <a:solidFill>
                  <a:srgbClr val="5D5B5B"/>
                </a:solidFill>
                <a:cs typeface="Arial"/>
              </a:rPr>
              <a:t>  </a:t>
            </a:r>
            <a:r>
              <a:rPr lang="en-US" altLang="ko-KR" sz="1600" dirty="0" err="1">
                <a:solidFill>
                  <a:srgbClr val="5D5B5B"/>
                </a:solidFill>
                <a:cs typeface="Arial"/>
              </a:rPr>
              <a:t>geom_col</a:t>
            </a:r>
            <a:r>
              <a:rPr lang="en-US" altLang="ko-KR" sz="1600" dirty="0" smtClean="0">
                <a:solidFill>
                  <a:srgbClr val="5D5B5B"/>
                </a:solidFill>
                <a:cs typeface="Arial"/>
              </a:rPr>
              <a:t>()</a:t>
            </a:r>
          </a:p>
          <a:p>
            <a:pPr algn="just">
              <a:spcBef>
                <a:spcPct val="0"/>
              </a:spcBef>
              <a:defRPr/>
            </a:pPr>
            <a:endParaRPr lang="en-US" altLang="ko-KR" sz="1600" dirty="0">
              <a:solidFill>
                <a:srgbClr val="5D5B5B"/>
              </a:solidFill>
              <a:cs typeface="Arial"/>
            </a:endParaRPr>
          </a:p>
          <a:p>
            <a:pPr algn="just">
              <a:spcBef>
                <a:spcPct val="0"/>
              </a:spcBef>
              <a:defRPr/>
            </a:pPr>
            <a:endParaRPr lang="en-US" altLang="ko-KR" sz="1600" dirty="0" smtClean="0">
              <a:solidFill>
                <a:srgbClr val="5D5B5B"/>
              </a:solidFill>
              <a:cs typeface="Arial"/>
            </a:endParaRPr>
          </a:p>
          <a:p>
            <a:pPr algn="just">
              <a:spcBef>
                <a:spcPct val="0"/>
              </a:spcBef>
              <a:defRPr/>
            </a:pPr>
            <a:endParaRPr lang="en-US" altLang="ko-KR" sz="1600" dirty="0">
              <a:solidFill>
                <a:srgbClr val="5D5B5B"/>
              </a:solidFill>
              <a:cs typeface="Arial"/>
            </a:endParaRPr>
          </a:p>
          <a:p>
            <a:pPr algn="just">
              <a:spcBef>
                <a:spcPct val="0"/>
              </a:spcBef>
              <a:defRPr/>
            </a:pPr>
            <a:endParaRPr lang="en-US" altLang="ko-KR" sz="1600" dirty="0" smtClean="0">
              <a:solidFill>
                <a:srgbClr val="5D5B5B"/>
              </a:solidFill>
              <a:cs typeface="Arial"/>
            </a:endParaRPr>
          </a:p>
          <a:p>
            <a:pPr algn="just">
              <a:spcBef>
                <a:spcPct val="0"/>
              </a:spcBef>
              <a:defRPr/>
            </a:pPr>
            <a:endParaRPr lang="en-US" altLang="ko-KR" sz="1600" dirty="0">
              <a:solidFill>
                <a:srgbClr val="5D5B5B"/>
              </a:solidFill>
              <a:cs typeface="Arial"/>
            </a:endParaRPr>
          </a:p>
          <a:p>
            <a:pPr algn="just">
              <a:spcBef>
                <a:spcPct val="0"/>
              </a:spcBef>
              <a:defRPr/>
            </a:pPr>
            <a:r>
              <a:rPr lang="en-US" altLang="ko-KR" sz="1600" dirty="0" smtClean="0">
                <a:solidFill>
                  <a:srgbClr val="5D5B5B"/>
                </a:solidFill>
                <a:cs typeface="Arial"/>
              </a:rPr>
              <a:t>#</a:t>
            </a:r>
            <a:r>
              <a:rPr lang="ko-KR" altLang="en-US" sz="1600" dirty="0" smtClean="0">
                <a:solidFill>
                  <a:srgbClr val="5D5B5B"/>
                </a:solidFill>
                <a:cs typeface="Arial"/>
              </a:rPr>
              <a:t>쌓지 않고 개별로 살펴볼 수도 있음</a:t>
            </a:r>
            <a:endParaRPr lang="en-US" altLang="ko-KR" sz="1600" dirty="0" smtClean="0">
              <a:solidFill>
                <a:srgbClr val="5D5B5B"/>
              </a:solidFill>
              <a:cs typeface="Arial"/>
            </a:endParaRPr>
          </a:p>
          <a:p>
            <a:pPr algn="just">
              <a:spcBef>
                <a:spcPct val="0"/>
              </a:spcBef>
              <a:defRPr/>
            </a:pPr>
            <a:r>
              <a:rPr lang="en-US" altLang="ko-KR" sz="1600" dirty="0" err="1" smtClean="0">
                <a:solidFill>
                  <a:srgbClr val="5D5B5B"/>
                </a:solidFill>
                <a:cs typeface="Arial"/>
              </a:rPr>
              <a:t>ggplot</a:t>
            </a:r>
            <a:r>
              <a:rPr lang="en-US" altLang="ko-KR" sz="1600" dirty="0" smtClean="0">
                <a:solidFill>
                  <a:srgbClr val="5D5B5B"/>
                </a:solidFill>
                <a:cs typeface="Arial"/>
              </a:rPr>
              <a:t>(data=</a:t>
            </a:r>
            <a:r>
              <a:rPr lang="en-US" altLang="ko-KR" sz="1600" dirty="0" err="1" smtClean="0">
                <a:solidFill>
                  <a:srgbClr val="5D5B5B"/>
                </a:solidFill>
                <a:cs typeface="Arial"/>
              </a:rPr>
              <a:t>cut_color,aes</a:t>
            </a:r>
            <a:r>
              <a:rPr lang="en-US" altLang="ko-KR" sz="1600" dirty="0" smtClean="0">
                <a:solidFill>
                  <a:srgbClr val="5D5B5B"/>
                </a:solidFill>
                <a:cs typeface="Arial"/>
              </a:rPr>
              <a:t>(x=</a:t>
            </a:r>
            <a:r>
              <a:rPr lang="en-US" altLang="ko-KR" sz="1600" dirty="0" err="1" smtClean="0">
                <a:solidFill>
                  <a:srgbClr val="5D5B5B"/>
                </a:solidFill>
                <a:cs typeface="Arial"/>
              </a:rPr>
              <a:t>cut,y</a:t>
            </a:r>
            <a:r>
              <a:rPr lang="en-US" altLang="ko-KR" sz="1600" dirty="0" smtClean="0">
                <a:solidFill>
                  <a:srgbClr val="5D5B5B"/>
                </a:solidFill>
                <a:cs typeface="Arial"/>
              </a:rPr>
              <a:t>=</a:t>
            </a:r>
            <a:r>
              <a:rPr lang="en-US" altLang="ko-KR" sz="1600" dirty="0" err="1" smtClean="0">
                <a:solidFill>
                  <a:srgbClr val="5D5B5B"/>
                </a:solidFill>
                <a:cs typeface="Arial"/>
              </a:rPr>
              <a:t>mean_price,fill</a:t>
            </a:r>
            <a:r>
              <a:rPr lang="en-US" altLang="ko-KR" sz="1600" dirty="0" smtClean="0">
                <a:solidFill>
                  <a:srgbClr val="5D5B5B"/>
                </a:solidFill>
                <a:cs typeface="Arial"/>
              </a:rPr>
              <a:t>=color</a:t>
            </a:r>
            <a:r>
              <a:rPr lang="en-US" altLang="ko-KR" sz="1600" dirty="0">
                <a:solidFill>
                  <a:srgbClr val="5D5B5B"/>
                </a:solidFill>
                <a:cs typeface="Arial"/>
              </a:rPr>
              <a:t>))+ </a:t>
            </a:r>
          </a:p>
          <a:p>
            <a:pPr algn="just">
              <a:spcBef>
                <a:spcPct val="0"/>
              </a:spcBef>
              <a:defRPr/>
            </a:pPr>
            <a:r>
              <a:rPr lang="en-US" altLang="ko-KR" sz="1600" dirty="0">
                <a:solidFill>
                  <a:srgbClr val="5D5B5B"/>
                </a:solidFill>
                <a:cs typeface="Arial"/>
              </a:rPr>
              <a:t>  </a:t>
            </a:r>
            <a:r>
              <a:rPr lang="en-US" altLang="ko-KR" sz="1600" dirty="0" err="1">
                <a:solidFill>
                  <a:srgbClr val="5D5B5B"/>
                </a:solidFill>
                <a:cs typeface="Arial"/>
              </a:rPr>
              <a:t>geom_col</a:t>
            </a:r>
            <a:r>
              <a:rPr lang="en-US" altLang="ko-KR" sz="1600" dirty="0">
                <a:solidFill>
                  <a:srgbClr val="5D5B5B"/>
                </a:solidFill>
                <a:cs typeface="Arial"/>
              </a:rPr>
              <a:t>(position = "dodge")</a:t>
            </a:r>
            <a:endParaRPr lang="en-US" altLang="ko-KR" sz="1600" dirty="0" smtClean="0">
              <a:solidFill>
                <a:srgbClr val="5D5B5B"/>
              </a:solidFill>
              <a:cs typeface="Arial"/>
            </a:endParaRPr>
          </a:p>
          <a:p>
            <a:pPr algn="just">
              <a:spcBef>
                <a:spcPct val="0"/>
              </a:spcBef>
              <a:defRPr/>
            </a:pPr>
            <a:endParaRPr kumimoji="0" lang="en-US" altLang="ko-KR" sz="1600" b="0" i="0" u="none" strike="noStrike" kern="1200" cap="none" spc="0" normalizeH="0" baseline="0" dirty="0">
              <a:solidFill>
                <a:srgbClr val="5D5B5B"/>
              </a:solidFill>
              <a:latin typeface="Arial"/>
              <a:ea typeface="나눔스퀘어라운드 Regular"/>
              <a:cs typeface="Arial"/>
            </a:endParaRPr>
          </a:p>
          <a:p>
            <a:pPr algn="just">
              <a:spcBef>
                <a:spcPct val="0"/>
              </a:spcBef>
              <a:defRPr/>
            </a:pPr>
            <a:endParaRPr kumimoji="0" lang="ko-KR" altLang="ko-KR" sz="1600" b="0" i="0" u="none" strike="noStrike" kern="1200" cap="none" spc="0" normalizeH="0" baseline="0" dirty="0">
              <a:solidFill>
                <a:srgbClr val="5D5B5B"/>
              </a:solidFill>
              <a:latin typeface="Arial"/>
              <a:ea typeface="나눔스퀘어라운드 Regular"/>
              <a:cs typeface="Arial"/>
            </a:endParaRPr>
          </a:p>
        </p:txBody>
      </p:sp>
      <p:pic>
        <p:nvPicPr>
          <p:cNvPr id="41" name="그림 40"/>
          <p:cNvPicPr>
            <a:picLocks noChangeAspect="1"/>
          </p:cNvPicPr>
          <p:nvPr/>
        </p:nvPicPr>
        <p:blipFill rotWithShape="1">
          <a:blip r:embed="rId2"/>
          <a:stretch>
            <a:fillRect/>
          </a:stretch>
        </p:blipFill>
        <p:spPr>
          <a:xfrm>
            <a:off x="461414" y="1695012"/>
            <a:ext cx="5325572" cy="2248775"/>
          </a:xfrm>
          <a:prstGeom prst="rect">
            <a:avLst/>
          </a:prstGeom>
        </p:spPr>
      </p:pic>
      <p:pic>
        <p:nvPicPr>
          <p:cNvPr id="42" name="그림 41"/>
          <p:cNvPicPr>
            <a:picLocks noChangeAspect="1"/>
          </p:cNvPicPr>
          <p:nvPr/>
        </p:nvPicPr>
        <p:blipFill rotWithShape="1">
          <a:blip r:embed="rId3"/>
          <a:stretch>
            <a:fillRect/>
          </a:stretch>
        </p:blipFill>
        <p:spPr>
          <a:xfrm>
            <a:off x="451888" y="4114362"/>
            <a:ext cx="5373197" cy="2315448"/>
          </a:xfrm>
          <a:prstGeom prst="rect">
            <a:avLst/>
          </a:prstGeom>
        </p:spPr>
      </p:pic>
      <p:grpSp>
        <p:nvGrpSpPr>
          <p:cNvPr id="16" name="그룹 15"/>
          <p:cNvGrpSpPr/>
          <p:nvPr/>
        </p:nvGrpSpPr>
        <p:grpSpPr>
          <a:xfrm>
            <a:off x="1188881" y="351819"/>
            <a:ext cx="5598007" cy="660429"/>
            <a:chOff x="1188881" y="351819"/>
            <a:chExt cx="5598007" cy="660429"/>
          </a:xfrm>
        </p:grpSpPr>
        <p:sp>
          <p:nvSpPr>
            <p:cNvPr id="17" name="TextBox 16"/>
            <p:cNvSpPr txBox="1"/>
            <p:nvPr/>
          </p:nvSpPr>
          <p:spPr>
            <a:xfrm>
              <a:off x="1188881" y="351819"/>
              <a:ext cx="790601" cy="276999"/>
            </a:xfrm>
            <a:prstGeom prst="rect">
              <a:avLst/>
            </a:prstGeom>
            <a:noFill/>
          </p:spPr>
          <p:txBody>
            <a:bodyPr wrap="none">
              <a:spAutoFit/>
            </a:bodyPr>
            <a:lstStyle/>
            <a:p>
              <a:pPr lvl="0">
                <a:defRPr/>
              </a:pPr>
              <a:r>
                <a:rPr lang="en-US" altLang="ko-KR" sz="1200" dirty="0" smtClean="0"/>
                <a:t>005 </a:t>
              </a:r>
              <a:r>
                <a:rPr lang="ko-KR" altLang="en-US" sz="1200" dirty="0" smtClean="0"/>
                <a:t>응용</a:t>
              </a:r>
              <a:endParaRPr lang="en-US" altLang="ko-KR" sz="1200" dirty="0"/>
            </a:p>
          </p:txBody>
        </p:sp>
        <p:sp>
          <p:nvSpPr>
            <p:cNvPr id="20" name="TextBox 19"/>
            <p:cNvSpPr txBox="1"/>
            <p:nvPr/>
          </p:nvSpPr>
          <p:spPr>
            <a:xfrm>
              <a:off x="1188881" y="581361"/>
              <a:ext cx="5598007" cy="430887"/>
            </a:xfrm>
            <a:prstGeom prst="rect">
              <a:avLst/>
            </a:prstGeom>
            <a:noFill/>
          </p:spPr>
          <p:txBody>
            <a:bodyPr wrap="none">
              <a:spAutoFit/>
            </a:bodyPr>
            <a:lstStyle/>
            <a:p>
              <a:pPr lvl="0">
                <a:defRPr/>
              </a:pPr>
              <a:r>
                <a:rPr lang="en-US" altLang="ko-KR" sz="2200" dirty="0"/>
                <a:t>diamonds </a:t>
              </a:r>
              <a:r>
                <a:rPr lang="ko-KR" altLang="en-US" sz="2200" dirty="0"/>
                <a:t>데이터 사용해서 </a:t>
              </a:r>
              <a:r>
                <a:rPr lang="en-US" altLang="ko-KR" sz="2200" dirty="0" err="1"/>
                <a:t>geom_col</a:t>
              </a:r>
              <a:r>
                <a:rPr lang="en-US" altLang="ko-KR" sz="2200" dirty="0"/>
                <a:t>()</a:t>
              </a:r>
              <a:r>
                <a:rPr lang="ko-KR" altLang="en-US" sz="2200" dirty="0"/>
                <a:t>응용</a:t>
              </a:r>
              <a:endParaRPr lang="en-US" altLang="ko-KR" sz="2200" dirty="0"/>
            </a:p>
          </p:txBody>
        </p:sp>
      </p:gr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888" y="1622407"/>
            <a:ext cx="5335098" cy="231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 y="4148173"/>
            <a:ext cx="5320261" cy="231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049472"/>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84775"/>
          </a:xfrm>
          <a:prstGeom prst="rect">
            <a:avLst/>
          </a:prstGeom>
          <a:noFill/>
        </p:spPr>
        <p:txBody>
          <a:bodyPr wrap="square">
            <a:spAutoFit/>
          </a:bodyPr>
          <a:lstStyle/>
          <a:p>
            <a:pPr algn="ctr">
              <a:defRPr/>
            </a:pPr>
            <a:r>
              <a:rPr lang="en-US" altLang="ko-KR" sz="3200" b="1" dirty="0">
                <a:solidFill>
                  <a:schemeClr val="bg1"/>
                </a:solidFill>
              </a:rPr>
              <a:t>5</a:t>
            </a:r>
            <a:endParaRPr lang="en-US" altLang="ko-KR" sz="3200" b="1" dirty="0">
              <a:solidFill>
                <a:schemeClr val="bg1"/>
              </a:solidFill>
            </a:endParaRPr>
          </a:p>
        </p:txBody>
      </p:sp>
      <p:sp>
        <p:nvSpPr>
          <p:cNvPr id="35" name="TextBox 24"/>
          <p:cNvSpPr txBox="1"/>
          <p:nvPr/>
        </p:nvSpPr>
        <p:spPr>
          <a:xfrm>
            <a:off x="6285862" y="1763237"/>
            <a:ext cx="5569440" cy="5262979"/>
          </a:xfrm>
          <a:prstGeom prst="rect">
            <a:avLst/>
          </a:prstGeom>
          <a:noFill/>
        </p:spPr>
        <p:txBody>
          <a:bodyPr wrap="square">
            <a:spAutoFit/>
          </a:bodyPr>
          <a:lstStyle/>
          <a:p>
            <a:pPr algn="just">
              <a:spcBef>
                <a:spcPct val="0"/>
              </a:spcBef>
              <a:defRPr/>
            </a:pPr>
            <a:r>
              <a:rPr lang="en-US" altLang="ko-KR" sz="1600" dirty="0">
                <a:solidFill>
                  <a:srgbClr val="5D5B5B"/>
                </a:solidFill>
                <a:cs typeface="Arial"/>
              </a:rPr>
              <a:t>#[</a:t>
            </a:r>
            <a:r>
              <a:rPr lang="ko-KR" altLang="en-US" sz="1600" dirty="0">
                <a:solidFill>
                  <a:srgbClr val="5D5B5B"/>
                </a:solidFill>
                <a:cs typeface="Arial"/>
              </a:rPr>
              <a:t>방법</a:t>
            </a:r>
            <a:r>
              <a:rPr lang="en-US" altLang="ko-KR" sz="1600" dirty="0">
                <a:solidFill>
                  <a:srgbClr val="5D5B5B"/>
                </a:solidFill>
                <a:cs typeface="Arial"/>
              </a:rPr>
              <a:t>1]char</a:t>
            </a:r>
            <a:r>
              <a:rPr lang="ko-KR" altLang="en-US" sz="1600" dirty="0">
                <a:solidFill>
                  <a:srgbClr val="5D5B5B"/>
                </a:solidFill>
                <a:cs typeface="Arial"/>
              </a:rPr>
              <a:t>형의 경우에는 알파벳 순으로 범주가 정렬되므로 이를 사용자 정의대로 정렬하기</a:t>
            </a:r>
          </a:p>
          <a:p>
            <a:pPr algn="just">
              <a:spcBef>
                <a:spcPct val="0"/>
              </a:spcBef>
              <a:defRPr/>
            </a:pPr>
            <a:r>
              <a:rPr lang="en-US" altLang="ko-KR" sz="1600" dirty="0" err="1">
                <a:solidFill>
                  <a:srgbClr val="5D5B5B"/>
                </a:solidFill>
                <a:cs typeface="Arial"/>
              </a:rPr>
              <a:t>ggplot</a:t>
            </a:r>
            <a:r>
              <a:rPr lang="en-US" altLang="ko-KR" sz="1600" dirty="0">
                <a:solidFill>
                  <a:srgbClr val="5D5B5B"/>
                </a:solidFill>
                <a:cs typeface="Arial"/>
              </a:rPr>
              <a:t>(data=</a:t>
            </a:r>
            <a:r>
              <a:rPr lang="en-US" altLang="ko-KR" sz="1600" dirty="0" err="1">
                <a:solidFill>
                  <a:srgbClr val="5D5B5B"/>
                </a:solidFill>
                <a:cs typeface="Arial"/>
              </a:rPr>
              <a:t>cut_color,aes</a:t>
            </a:r>
            <a:r>
              <a:rPr lang="en-US" altLang="ko-KR" sz="1600" dirty="0">
                <a:solidFill>
                  <a:srgbClr val="5D5B5B"/>
                </a:solidFill>
                <a:cs typeface="Arial"/>
              </a:rPr>
              <a:t>(x=</a:t>
            </a:r>
            <a:r>
              <a:rPr lang="en-US" altLang="ko-KR" sz="1600" dirty="0" err="1">
                <a:solidFill>
                  <a:srgbClr val="5D5B5B"/>
                </a:solidFill>
                <a:cs typeface="Arial"/>
              </a:rPr>
              <a:t>cut,y</a:t>
            </a:r>
            <a:r>
              <a:rPr lang="en-US" altLang="ko-KR" sz="1600" dirty="0">
                <a:solidFill>
                  <a:srgbClr val="5D5B5B"/>
                </a:solidFill>
                <a:cs typeface="Arial"/>
              </a:rPr>
              <a:t>=</a:t>
            </a:r>
            <a:r>
              <a:rPr lang="en-US" altLang="ko-KR" sz="1600" dirty="0" err="1">
                <a:solidFill>
                  <a:srgbClr val="5D5B5B"/>
                </a:solidFill>
                <a:cs typeface="Arial"/>
              </a:rPr>
              <a:t>mean_price,fill</a:t>
            </a:r>
            <a:r>
              <a:rPr lang="en-US" altLang="ko-KR" sz="1600" dirty="0">
                <a:solidFill>
                  <a:srgbClr val="5D5B5B"/>
                </a:solidFill>
                <a:cs typeface="Arial"/>
              </a:rPr>
              <a:t>=color))+ </a:t>
            </a:r>
          </a:p>
          <a:p>
            <a:pPr algn="just">
              <a:spcBef>
                <a:spcPct val="0"/>
              </a:spcBef>
              <a:defRPr/>
            </a:pPr>
            <a:r>
              <a:rPr lang="en-US" altLang="ko-KR" sz="1600" dirty="0">
                <a:solidFill>
                  <a:srgbClr val="5D5B5B"/>
                </a:solidFill>
                <a:cs typeface="Arial"/>
              </a:rPr>
              <a:t>  </a:t>
            </a:r>
            <a:r>
              <a:rPr lang="en-US" altLang="ko-KR" sz="1600" dirty="0" err="1">
                <a:solidFill>
                  <a:srgbClr val="5D5B5B"/>
                </a:solidFill>
                <a:cs typeface="Arial"/>
              </a:rPr>
              <a:t>geom_col</a:t>
            </a:r>
            <a:r>
              <a:rPr lang="en-US" altLang="ko-KR" sz="1600" dirty="0">
                <a:solidFill>
                  <a:srgbClr val="5D5B5B"/>
                </a:solidFill>
                <a:cs typeface="Arial"/>
              </a:rPr>
              <a:t>(position = "dodge")+</a:t>
            </a:r>
          </a:p>
          <a:p>
            <a:pPr algn="just">
              <a:spcBef>
                <a:spcPct val="0"/>
              </a:spcBef>
              <a:defRPr/>
            </a:pPr>
            <a:r>
              <a:rPr lang="en-US" altLang="ko-KR" sz="1600" dirty="0">
                <a:solidFill>
                  <a:srgbClr val="5D5B5B"/>
                </a:solidFill>
                <a:cs typeface="Arial"/>
              </a:rPr>
              <a:t>  </a:t>
            </a:r>
            <a:r>
              <a:rPr lang="en-US" altLang="ko-KR" sz="1600" dirty="0" err="1">
                <a:solidFill>
                  <a:srgbClr val="5D5B5B"/>
                </a:solidFill>
                <a:cs typeface="Arial"/>
              </a:rPr>
              <a:t>scale_x_discrete</a:t>
            </a:r>
            <a:r>
              <a:rPr lang="en-US" altLang="ko-KR" sz="1600" dirty="0">
                <a:solidFill>
                  <a:srgbClr val="5D5B5B"/>
                </a:solidFill>
                <a:cs typeface="Arial"/>
              </a:rPr>
              <a:t>(limits=c("</a:t>
            </a:r>
            <a:r>
              <a:rPr lang="en-US" altLang="ko-KR" sz="1600" dirty="0" err="1">
                <a:solidFill>
                  <a:srgbClr val="5D5B5B"/>
                </a:solidFill>
                <a:cs typeface="Arial"/>
              </a:rPr>
              <a:t>Fair","Good","Very</a:t>
            </a:r>
            <a:r>
              <a:rPr lang="en-US" altLang="ko-KR" sz="1600" dirty="0">
                <a:solidFill>
                  <a:srgbClr val="5D5B5B"/>
                </a:solidFill>
                <a:cs typeface="Arial"/>
              </a:rPr>
              <a:t> </a:t>
            </a:r>
            <a:r>
              <a:rPr lang="en-US" altLang="ko-KR" sz="1600" dirty="0" err="1">
                <a:solidFill>
                  <a:srgbClr val="5D5B5B"/>
                </a:solidFill>
                <a:cs typeface="Arial"/>
              </a:rPr>
              <a:t>Good","Premium","Ideal</a:t>
            </a:r>
            <a:r>
              <a:rPr lang="en-US" altLang="ko-KR" sz="1600" dirty="0">
                <a:solidFill>
                  <a:srgbClr val="5D5B5B"/>
                </a:solidFill>
                <a:cs typeface="Arial"/>
              </a:rPr>
              <a:t>"))</a:t>
            </a:r>
          </a:p>
          <a:p>
            <a:pPr algn="just">
              <a:spcBef>
                <a:spcPct val="0"/>
              </a:spcBef>
              <a:defRPr/>
            </a:pPr>
            <a:endParaRPr lang="en-US" altLang="ko-KR" sz="1600" dirty="0" smtClean="0">
              <a:solidFill>
                <a:srgbClr val="5D5B5B"/>
              </a:solidFill>
              <a:cs typeface="Arial"/>
            </a:endParaRPr>
          </a:p>
          <a:p>
            <a:pPr algn="just">
              <a:spcBef>
                <a:spcPct val="0"/>
              </a:spcBef>
              <a:defRPr/>
            </a:pPr>
            <a:endParaRPr lang="en-US" altLang="ko-KR" sz="1600" dirty="0">
              <a:solidFill>
                <a:srgbClr val="5D5B5B"/>
              </a:solidFill>
              <a:cs typeface="Arial"/>
            </a:endParaRPr>
          </a:p>
          <a:p>
            <a:pPr algn="just">
              <a:spcBef>
                <a:spcPct val="0"/>
              </a:spcBef>
              <a:defRPr/>
            </a:pPr>
            <a:r>
              <a:rPr lang="en-US" altLang="ko-KR" sz="1600" dirty="0" smtClean="0">
                <a:solidFill>
                  <a:srgbClr val="5D5B5B"/>
                </a:solidFill>
                <a:cs typeface="Arial"/>
              </a:rPr>
              <a:t>#[</a:t>
            </a:r>
            <a:r>
              <a:rPr lang="ko-KR" altLang="en-US" sz="1600" dirty="0">
                <a:solidFill>
                  <a:srgbClr val="5D5B5B"/>
                </a:solidFill>
                <a:cs typeface="Arial"/>
              </a:rPr>
              <a:t>방법</a:t>
            </a:r>
            <a:r>
              <a:rPr lang="en-US" altLang="ko-KR" sz="1600" dirty="0">
                <a:solidFill>
                  <a:srgbClr val="5D5B5B"/>
                </a:solidFill>
                <a:cs typeface="Arial"/>
              </a:rPr>
              <a:t>2]char</a:t>
            </a:r>
            <a:r>
              <a:rPr lang="ko-KR" altLang="en-US" sz="1600" dirty="0">
                <a:solidFill>
                  <a:srgbClr val="5D5B5B"/>
                </a:solidFill>
                <a:cs typeface="Arial"/>
              </a:rPr>
              <a:t>형의 경우에는 알파벳 순으로 범주가 정렬되므로 이를 사용자 정의대로 정렬하기</a:t>
            </a:r>
          </a:p>
          <a:p>
            <a:pPr algn="just">
              <a:spcBef>
                <a:spcPct val="0"/>
              </a:spcBef>
              <a:defRPr/>
            </a:pPr>
            <a:r>
              <a:rPr lang="en-US" altLang="ko-KR" sz="1600" dirty="0">
                <a:solidFill>
                  <a:srgbClr val="5D5B5B"/>
                </a:solidFill>
                <a:cs typeface="Arial"/>
              </a:rPr>
              <a:t>#factor</a:t>
            </a:r>
            <a:r>
              <a:rPr lang="ko-KR" altLang="en-US" sz="1600" dirty="0">
                <a:solidFill>
                  <a:srgbClr val="5D5B5B"/>
                </a:solidFill>
                <a:cs typeface="Arial"/>
              </a:rPr>
              <a:t>로 </a:t>
            </a:r>
            <a:r>
              <a:rPr lang="ko-KR" altLang="en-US" sz="1600" dirty="0" err="1">
                <a:solidFill>
                  <a:srgbClr val="5D5B5B"/>
                </a:solidFill>
                <a:cs typeface="Arial"/>
              </a:rPr>
              <a:t>변환후에</a:t>
            </a:r>
            <a:r>
              <a:rPr lang="ko-KR" altLang="en-US" sz="1600" dirty="0">
                <a:solidFill>
                  <a:srgbClr val="5D5B5B"/>
                </a:solidFill>
                <a:cs typeface="Arial"/>
              </a:rPr>
              <a:t> 해결</a:t>
            </a:r>
          </a:p>
          <a:p>
            <a:pPr algn="just">
              <a:spcBef>
                <a:spcPct val="0"/>
              </a:spcBef>
              <a:defRPr/>
            </a:pPr>
            <a:r>
              <a:rPr lang="en-US" altLang="ko-KR" sz="1600" dirty="0">
                <a:solidFill>
                  <a:srgbClr val="5D5B5B"/>
                </a:solidFill>
                <a:cs typeface="Arial"/>
              </a:rPr>
              <a:t>class(</a:t>
            </a:r>
            <a:r>
              <a:rPr lang="en-US" altLang="ko-KR" sz="1600" dirty="0" err="1">
                <a:solidFill>
                  <a:srgbClr val="5D5B5B"/>
                </a:solidFill>
                <a:cs typeface="Arial"/>
              </a:rPr>
              <a:t>cut_color$cut</a:t>
            </a:r>
            <a:r>
              <a:rPr lang="en-US" altLang="ko-KR" sz="1600" dirty="0">
                <a:solidFill>
                  <a:srgbClr val="5D5B5B"/>
                </a:solidFill>
                <a:cs typeface="Arial"/>
              </a:rPr>
              <a:t>)   #character</a:t>
            </a:r>
          </a:p>
          <a:p>
            <a:pPr algn="just">
              <a:spcBef>
                <a:spcPct val="0"/>
              </a:spcBef>
              <a:defRPr/>
            </a:pPr>
            <a:r>
              <a:rPr lang="en-US" altLang="ko-KR" sz="1600" dirty="0">
                <a:solidFill>
                  <a:srgbClr val="5D5B5B"/>
                </a:solidFill>
                <a:cs typeface="Arial"/>
              </a:rPr>
              <a:t>class(</a:t>
            </a:r>
            <a:r>
              <a:rPr lang="en-US" altLang="ko-KR" sz="1600" dirty="0" err="1">
                <a:solidFill>
                  <a:srgbClr val="5D5B5B"/>
                </a:solidFill>
                <a:cs typeface="Arial"/>
              </a:rPr>
              <a:t>cut_color$color</a:t>
            </a:r>
            <a:r>
              <a:rPr lang="en-US" altLang="ko-KR" sz="1600" dirty="0">
                <a:solidFill>
                  <a:srgbClr val="5D5B5B"/>
                </a:solidFill>
                <a:cs typeface="Arial"/>
              </a:rPr>
              <a:t>) #character</a:t>
            </a:r>
          </a:p>
          <a:p>
            <a:pPr algn="just">
              <a:spcBef>
                <a:spcPct val="0"/>
              </a:spcBef>
              <a:defRPr/>
            </a:pPr>
            <a:r>
              <a:rPr lang="en-US" altLang="ko-KR" sz="1600" dirty="0" err="1">
                <a:solidFill>
                  <a:srgbClr val="5D5B5B"/>
                </a:solidFill>
                <a:cs typeface="Arial"/>
              </a:rPr>
              <a:t>cut_color$cut</a:t>
            </a:r>
            <a:r>
              <a:rPr lang="en-US" altLang="ko-KR" sz="1600" dirty="0">
                <a:solidFill>
                  <a:srgbClr val="5D5B5B"/>
                </a:solidFill>
                <a:cs typeface="Arial"/>
              </a:rPr>
              <a:t>&lt;-factor(</a:t>
            </a:r>
            <a:r>
              <a:rPr lang="en-US" altLang="ko-KR" sz="1600" dirty="0" err="1">
                <a:solidFill>
                  <a:srgbClr val="5D5B5B"/>
                </a:solidFill>
                <a:cs typeface="Arial"/>
              </a:rPr>
              <a:t>cut_color$cut</a:t>
            </a:r>
            <a:r>
              <a:rPr lang="en-US" altLang="ko-KR" sz="1600" dirty="0">
                <a:solidFill>
                  <a:srgbClr val="5D5B5B"/>
                </a:solidFill>
                <a:cs typeface="Arial"/>
              </a:rPr>
              <a:t>,</a:t>
            </a:r>
          </a:p>
          <a:p>
            <a:pPr algn="just">
              <a:spcBef>
                <a:spcPct val="0"/>
              </a:spcBef>
              <a:defRPr/>
            </a:pPr>
            <a:r>
              <a:rPr lang="en-US" altLang="ko-KR" sz="1600" dirty="0">
                <a:solidFill>
                  <a:srgbClr val="5D5B5B"/>
                </a:solidFill>
                <a:cs typeface="Arial"/>
              </a:rPr>
              <a:t>                      level=c("</a:t>
            </a:r>
            <a:r>
              <a:rPr lang="en-US" altLang="ko-KR" sz="1600" dirty="0" err="1">
                <a:solidFill>
                  <a:srgbClr val="5D5B5B"/>
                </a:solidFill>
                <a:cs typeface="Arial"/>
              </a:rPr>
              <a:t>Fair","Good","Very</a:t>
            </a:r>
            <a:r>
              <a:rPr lang="en-US" altLang="ko-KR" sz="1600" dirty="0">
                <a:solidFill>
                  <a:srgbClr val="5D5B5B"/>
                </a:solidFill>
                <a:cs typeface="Arial"/>
              </a:rPr>
              <a:t> </a:t>
            </a:r>
            <a:r>
              <a:rPr lang="en-US" altLang="ko-KR" sz="1600" dirty="0" err="1">
                <a:solidFill>
                  <a:srgbClr val="5D5B5B"/>
                </a:solidFill>
                <a:cs typeface="Arial"/>
              </a:rPr>
              <a:t>Good","Premium","Ideal</a:t>
            </a:r>
            <a:r>
              <a:rPr lang="en-US" altLang="ko-KR" sz="1600" dirty="0">
                <a:solidFill>
                  <a:srgbClr val="5D5B5B"/>
                </a:solidFill>
                <a:cs typeface="Arial"/>
              </a:rPr>
              <a:t>"))</a:t>
            </a:r>
          </a:p>
          <a:p>
            <a:pPr algn="just">
              <a:spcBef>
                <a:spcPct val="0"/>
              </a:spcBef>
              <a:defRPr/>
            </a:pPr>
            <a:endParaRPr lang="en-US" altLang="ko-KR" sz="1600" dirty="0">
              <a:solidFill>
                <a:srgbClr val="5D5B5B"/>
              </a:solidFill>
              <a:cs typeface="Arial"/>
            </a:endParaRPr>
          </a:p>
          <a:p>
            <a:pPr algn="just">
              <a:spcBef>
                <a:spcPct val="0"/>
              </a:spcBef>
              <a:defRPr/>
            </a:pPr>
            <a:r>
              <a:rPr lang="en-US" altLang="ko-KR" sz="1600" dirty="0" err="1">
                <a:solidFill>
                  <a:srgbClr val="5D5B5B"/>
                </a:solidFill>
                <a:cs typeface="Arial"/>
              </a:rPr>
              <a:t>ggplot</a:t>
            </a:r>
            <a:r>
              <a:rPr lang="en-US" altLang="ko-KR" sz="1600" dirty="0">
                <a:solidFill>
                  <a:srgbClr val="5D5B5B"/>
                </a:solidFill>
                <a:cs typeface="Arial"/>
              </a:rPr>
              <a:t>(data=</a:t>
            </a:r>
            <a:r>
              <a:rPr lang="en-US" altLang="ko-KR" sz="1600" dirty="0" err="1">
                <a:solidFill>
                  <a:srgbClr val="5D5B5B"/>
                </a:solidFill>
                <a:cs typeface="Arial"/>
              </a:rPr>
              <a:t>cut_color,aes</a:t>
            </a:r>
            <a:r>
              <a:rPr lang="en-US" altLang="ko-KR" sz="1600" dirty="0">
                <a:solidFill>
                  <a:srgbClr val="5D5B5B"/>
                </a:solidFill>
                <a:cs typeface="Arial"/>
              </a:rPr>
              <a:t>(x=</a:t>
            </a:r>
            <a:r>
              <a:rPr lang="en-US" altLang="ko-KR" sz="1600" dirty="0" err="1">
                <a:solidFill>
                  <a:srgbClr val="5D5B5B"/>
                </a:solidFill>
                <a:cs typeface="Arial"/>
              </a:rPr>
              <a:t>cut,y</a:t>
            </a:r>
            <a:r>
              <a:rPr lang="en-US" altLang="ko-KR" sz="1600" dirty="0">
                <a:solidFill>
                  <a:srgbClr val="5D5B5B"/>
                </a:solidFill>
                <a:cs typeface="Arial"/>
              </a:rPr>
              <a:t>=</a:t>
            </a:r>
            <a:r>
              <a:rPr lang="en-US" altLang="ko-KR" sz="1600" dirty="0" err="1">
                <a:solidFill>
                  <a:srgbClr val="5D5B5B"/>
                </a:solidFill>
                <a:cs typeface="Arial"/>
              </a:rPr>
              <a:t>mean_price,fill</a:t>
            </a:r>
            <a:r>
              <a:rPr lang="en-US" altLang="ko-KR" sz="1600" dirty="0">
                <a:solidFill>
                  <a:srgbClr val="5D5B5B"/>
                </a:solidFill>
                <a:cs typeface="Arial"/>
              </a:rPr>
              <a:t>=color))+ </a:t>
            </a:r>
          </a:p>
          <a:p>
            <a:pPr algn="just">
              <a:spcBef>
                <a:spcPct val="0"/>
              </a:spcBef>
              <a:defRPr/>
            </a:pPr>
            <a:r>
              <a:rPr lang="en-US" altLang="ko-KR" sz="1600" dirty="0">
                <a:solidFill>
                  <a:srgbClr val="5D5B5B"/>
                </a:solidFill>
                <a:cs typeface="Arial"/>
              </a:rPr>
              <a:t>  </a:t>
            </a:r>
            <a:r>
              <a:rPr lang="en-US" altLang="ko-KR" sz="1600" dirty="0" err="1">
                <a:solidFill>
                  <a:srgbClr val="5D5B5B"/>
                </a:solidFill>
                <a:cs typeface="Arial"/>
              </a:rPr>
              <a:t>geom_col</a:t>
            </a:r>
            <a:r>
              <a:rPr lang="en-US" altLang="ko-KR" sz="1600" dirty="0">
                <a:solidFill>
                  <a:srgbClr val="5D5B5B"/>
                </a:solidFill>
                <a:cs typeface="Arial"/>
              </a:rPr>
              <a:t>(position = "dodge") </a:t>
            </a:r>
          </a:p>
          <a:p>
            <a:pPr algn="just">
              <a:spcBef>
                <a:spcPct val="0"/>
              </a:spcBef>
              <a:defRPr/>
            </a:pPr>
            <a:endParaRPr kumimoji="0" lang="en-US" altLang="ko-KR" sz="1600" b="0" i="0" u="none" strike="noStrike" kern="1200" cap="none" spc="0" normalizeH="0" baseline="0" dirty="0">
              <a:solidFill>
                <a:srgbClr val="5D5B5B"/>
              </a:solidFill>
              <a:latin typeface="Arial"/>
              <a:ea typeface="나눔스퀘어라운드 Regular"/>
              <a:cs typeface="Arial"/>
            </a:endParaRPr>
          </a:p>
          <a:p>
            <a:pPr algn="just">
              <a:spcBef>
                <a:spcPct val="0"/>
              </a:spcBef>
              <a:defRPr/>
            </a:pPr>
            <a:endParaRPr kumimoji="0" lang="ko-KR" altLang="ko-KR" sz="1600" b="0" i="0" u="none" strike="noStrike" kern="1200" cap="none" spc="0" normalizeH="0" baseline="0" dirty="0">
              <a:solidFill>
                <a:srgbClr val="5D5B5B"/>
              </a:solidFill>
              <a:latin typeface="Arial"/>
              <a:ea typeface="나눔스퀘어라운드 Regular"/>
              <a:cs typeface="Arial"/>
            </a:endParaRPr>
          </a:p>
        </p:txBody>
      </p:sp>
      <p:pic>
        <p:nvPicPr>
          <p:cNvPr id="41" name="그림 40"/>
          <p:cNvPicPr>
            <a:picLocks noChangeAspect="1"/>
          </p:cNvPicPr>
          <p:nvPr/>
        </p:nvPicPr>
        <p:blipFill rotWithShape="1">
          <a:blip r:embed="rId2"/>
          <a:stretch>
            <a:fillRect/>
          </a:stretch>
        </p:blipFill>
        <p:spPr>
          <a:xfrm>
            <a:off x="461414" y="1695012"/>
            <a:ext cx="5325572" cy="2248775"/>
          </a:xfrm>
          <a:prstGeom prst="rect">
            <a:avLst/>
          </a:prstGeom>
        </p:spPr>
      </p:pic>
      <p:pic>
        <p:nvPicPr>
          <p:cNvPr id="42" name="그림 41"/>
          <p:cNvPicPr>
            <a:picLocks noChangeAspect="1"/>
          </p:cNvPicPr>
          <p:nvPr/>
        </p:nvPicPr>
        <p:blipFill rotWithShape="1">
          <a:blip r:embed="rId3"/>
          <a:stretch>
            <a:fillRect/>
          </a:stretch>
        </p:blipFill>
        <p:spPr>
          <a:xfrm>
            <a:off x="451888" y="4114362"/>
            <a:ext cx="5373197" cy="2315448"/>
          </a:xfrm>
          <a:prstGeom prst="rect">
            <a:avLst/>
          </a:prstGeom>
        </p:spPr>
      </p:pic>
      <p:grpSp>
        <p:nvGrpSpPr>
          <p:cNvPr id="16" name="그룹 15"/>
          <p:cNvGrpSpPr/>
          <p:nvPr/>
        </p:nvGrpSpPr>
        <p:grpSpPr>
          <a:xfrm>
            <a:off x="1188881" y="351819"/>
            <a:ext cx="5598007" cy="660429"/>
            <a:chOff x="1188881" y="351819"/>
            <a:chExt cx="5598007" cy="660429"/>
          </a:xfrm>
        </p:grpSpPr>
        <p:sp>
          <p:nvSpPr>
            <p:cNvPr id="17" name="TextBox 16"/>
            <p:cNvSpPr txBox="1"/>
            <p:nvPr/>
          </p:nvSpPr>
          <p:spPr>
            <a:xfrm>
              <a:off x="1188881" y="351819"/>
              <a:ext cx="790601" cy="276999"/>
            </a:xfrm>
            <a:prstGeom prst="rect">
              <a:avLst/>
            </a:prstGeom>
            <a:noFill/>
          </p:spPr>
          <p:txBody>
            <a:bodyPr wrap="none">
              <a:spAutoFit/>
            </a:bodyPr>
            <a:lstStyle/>
            <a:p>
              <a:pPr lvl="0">
                <a:defRPr/>
              </a:pPr>
              <a:r>
                <a:rPr lang="en-US" altLang="ko-KR" sz="1200" dirty="0" smtClean="0"/>
                <a:t>005 </a:t>
              </a:r>
              <a:r>
                <a:rPr lang="ko-KR" altLang="en-US" sz="1200" dirty="0" smtClean="0"/>
                <a:t>응용</a:t>
              </a:r>
              <a:endParaRPr lang="en-US" altLang="ko-KR" sz="1200" dirty="0"/>
            </a:p>
          </p:txBody>
        </p:sp>
        <p:sp>
          <p:nvSpPr>
            <p:cNvPr id="20" name="TextBox 19"/>
            <p:cNvSpPr txBox="1"/>
            <p:nvPr/>
          </p:nvSpPr>
          <p:spPr>
            <a:xfrm>
              <a:off x="1188881" y="581361"/>
              <a:ext cx="5598007" cy="430887"/>
            </a:xfrm>
            <a:prstGeom prst="rect">
              <a:avLst/>
            </a:prstGeom>
            <a:noFill/>
          </p:spPr>
          <p:txBody>
            <a:bodyPr wrap="none">
              <a:spAutoFit/>
            </a:bodyPr>
            <a:lstStyle/>
            <a:p>
              <a:pPr lvl="0">
                <a:defRPr/>
              </a:pPr>
              <a:r>
                <a:rPr lang="en-US" altLang="ko-KR" sz="2200" dirty="0"/>
                <a:t>diamonds </a:t>
              </a:r>
              <a:r>
                <a:rPr lang="ko-KR" altLang="en-US" sz="2200" dirty="0"/>
                <a:t>데이터 사용해서 </a:t>
              </a:r>
              <a:r>
                <a:rPr lang="en-US" altLang="ko-KR" sz="2200" dirty="0" err="1"/>
                <a:t>geom_col</a:t>
              </a:r>
              <a:r>
                <a:rPr lang="en-US" altLang="ko-KR" sz="2200" dirty="0"/>
                <a:t>()</a:t>
              </a:r>
              <a:r>
                <a:rPr lang="ko-KR" altLang="en-US" sz="2200" dirty="0"/>
                <a:t>응용</a:t>
              </a:r>
              <a:endParaRPr lang="en-US" altLang="ko-KR" sz="2200" dirty="0"/>
            </a:p>
          </p:txBody>
        </p:sp>
      </p:gr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888" y="1629321"/>
            <a:ext cx="5335098" cy="231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4" y="4137900"/>
            <a:ext cx="5320261" cy="231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3340744"/>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84775"/>
          </a:xfrm>
          <a:prstGeom prst="rect">
            <a:avLst/>
          </a:prstGeom>
          <a:noFill/>
        </p:spPr>
        <p:txBody>
          <a:bodyPr wrap="square">
            <a:spAutoFit/>
          </a:bodyPr>
          <a:lstStyle/>
          <a:p>
            <a:pPr algn="ctr">
              <a:defRPr/>
            </a:pPr>
            <a:r>
              <a:rPr lang="en-US" altLang="ko-KR" sz="3200" b="1" dirty="0">
                <a:solidFill>
                  <a:schemeClr val="bg1"/>
                </a:solidFill>
              </a:rPr>
              <a:t>5</a:t>
            </a:r>
            <a:endParaRPr lang="en-US" altLang="ko-KR" sz="3200" b="1" dirty="0">
              <a:solidFill>
                <a:schemeClr val="bg1"/>
              </a:solidFill>
            </a:endParaRPr>
          </a:p>
        </p:txBody>
      </p:sp>
      <p:sp>
        <p:nvSpPr>
          <p:cNvPr id="35" name="TextBox 24"/>
          <p:cNvSpPr txBox="1"/>
          <p:nvPr/>
        </p:nvSpPr>
        <p:spPr>
          <a:xfrm>
            <a:off x="6285862" y="1763237"/>
            <a:ext cx="5569440" cy="1323439"/>
          </a:xfrm>
          <a:prstGeom prst="rect">
            <a:avLst/>
          </a:prstGeom>
          <a:noFill/>
        </p:spPr>
        <p:txBody>
          <a:bodyPr wrap="square">
            <a:spAutoFit/>
          </a:bodyPr>
          <a:lstStyle/>
          <a:p>
            <a:pPr algn="just">
              <a:spcBef>
                <a:spcPct val="0"/>
              </a:spcBef>
              <a:defRPr/>
            </a:pPr>
            <a:r>
              <a:rPr lang="en-US" altLang="ko-KR" sz="1600" dirty="0">
                <a:solidFill>
                  <a:srgbClr val="5D5B5B"/>
                </a:solidFill>
                <a:cs typeface="Arial"/>
              </a:rPr>
              <a:t>#</a:t>
            </a:r>
            <a:r>
              <a:rPr lang="ko-KR" altLang="en-US" sz="1600" dirty="0" err="1">
                <a:solidFill>
                  <a:srgbClr val="5D5B5B"/>
                </a:solidFill>
                <a:cs typeface="Arial"/>
              </a:rPr>
              <a:t>축변경</a:t>
            </a:r>
            <a:r>
              <a:rPr lang="en-US" altLang="ko-KR" sz="1600" dirty="0">
                <a:solidFill>
                  <a:srgbClr val="5D5B5B"/>
                </a:solidFill>
                <a:cs typeface="Arial"/>
              </a:rPr>
              <a:t>(</a:t>
            </a:r>
            <a:r>
              <a:rPr lang="ko-KR" altLang="en-US" sz="1600" dirty="0">
                <a:solidFill>
                  <a:srgbClr val="5D5B5B"/>
                </a:solidFill>
                <a:cs typeface="Arial"/>
              </a:rPr>
              <a:t>보통 범주의 이름이 길어서 이름이 </a:t>
            </a:r>
            <a:r>
              <a:rPr lang="ko-KR" altLang="en-US" sz="1600" dirty="0" err="1">
                <a:solidFill>
                  <a:srgbClr val="5D5B5B"/>
                </a:solidFill>
                <a:cs typeface="Arial"/>
              </a:rPr>
              <a:t>짤릴때</a:t>
            </a:r>
            <a:r>
              <a:rPr lang="ko-KR" altLang="en-US" sz="1600" dirty="0">
                <a:solidFill>
                  <a:srgbClr val="5D5B5B"/>
                </a:solidFill>
                <a:cs typeface="Arial"/>
              </a:rPr>
              <a:t> 다 보이게 하기 위해서 사용할 수도 있음</a:t>
            </a:r>
            <a:r>
              <a:rPr lang="en-US" altLang="ko-KR" sz="1600" dirty="0" smtClean="0">
                <a:solidFill>
                  <a:srgbClr val="5D5B5B"/>
                </a:solidFill>
                <a:cs typeface="Arial"/>
              </a:rPr>
              <a:t>)</a:t>
            </a:r>
            <a:endParaRPr lang="en-US" altLang="ko-KR" sz="1600" dirty="0">
              <a:solidFill>
                <a:srgbClr val="5D5B5B"/>
              </a:solidFill>
              <a:cs typeface="Arial"/>
            </a:endParaRPr>
          </a:p>
          <a:p>
            <a:pPr algn="just">
              <a:spcBef>
                <a:spcPct val="0"/>
              </a:spcBef>
              <a:defRPr/>
            </a:pPr>
            <a:r>
              <a:rPr lang="en-US" altLang="ko-KR" sz="1600" dirty="0" err="1" smtClean="0">
                <a:solidFill>
                  <a:srgbClr val="5D5B5B"/>
                </a:solidFill>
                <a:cs typeface="Arial"/>
              </a:rPr>
              <a:t>ggplot</a:t>
            </a:r>
            <a:r>
              <a:rPr lang="en-US" altLang="ko-KR" sz="1600" dirty="0" smtClean="0">
                <a:solidFill>
                  <a:srgbClr val="5D5B5B"/>
                </a:solidFill>
                <a:cs typeface="Arial"/>
              </a:rPr>
              <a:t>(data=</a:t>
            </a:r>
            <a:r>
              <a:rPr lang="en-US" altLang="ko-KR" sz="1600" dirty="0" err="1" smtClean="0">
                <a:solidFill>
                  <a:srgbClr val="5D5B5B"/>
                </a:solidFill>
                <a:cs typeface="Arial"/>
              </a:rPr>
              <a:t>cut_color,aes</a:t>
            </a:r>
            <a:r>
              <a:rPr lang="en-US" altLang="ko-KR" sz="1600" dirty="0" smtClean="0">
                <a:solidFill>
                  <a:srgbClr val="5D5B5B"/>
                </a:solidFill>
                <a:cs typeface="Arial"/>
              </a:rPr>
              <a:t>(x=</a:t>
            </a:r>
            <a:r>
              <a:rPr lang="en-US" altLang="ko-KR" sz="1600" dirty="0" err="1" smtClean="0">
                <a:solidFill>
                  <a:srgbClr val="5D5B5B"/>
                </a:solidFill>
                <a:cs typeface="Arial"/>
              </a:rPr>
              <a:t>cut,y</a:t>
            </a:r>
            <a:r>
              <a:rPr lang="en-US" altLang="ko-KR" sz="1600" dirty="0" smtClean="0">
                <a:solidFill>
                  <a:srgbClr val="5D5B5B"/>
                </a:solidFill>
                <a:cs typeface="Arial"/>
              </a:rPr>
              <a:t>=</a:t>
            </a:r>
            <a:r>
              <a:rPr lang="en-US" altLang="ko-KR" sz="1600" dirty="0" err="1" smtClean="0">
                <a:solidFill>
                  <a:srgbClr val="5D5B5B"/>
                </a:solidFill>
                <a:cs typeface="Arial"/>
              </a:rPr>
              <a:t>mean_price,fill</a:t>
            </a:r>
            <a:r>
              <a:rPr lang="en-US" altLang="ko-KR" sz="1600" dirty="0" smtClean="0">
                <a:solidFill>
                  <a:srgbClr val="5D5B5B"/>
                </a:solidFill>
                <a:cs typeface="Arial"/>
              </a:rPr>
              <a:t>=color</a:t>
            </a:r>
            <a:r>
              <a:rPr lang="en-US" altLang="ko-KR" sz="1600" dirty="0">
                <a:solidFill>
                  <a:srgbClr val="5D5B5B"/>
                </a:solidFill>
                <a:cs typeface="Arial"/>
              </a:rPr>
              <a:t>))+ </a:t>
            </a:r>
          </a:p>
          <a:p>
            <a:pPr algn="just">
              <a:spcBef>
                <a:spcPct val="0"/>
              </a:spcBef>
              <a:defRPr/>
            </a:pPr>
            <a:r>
              <a:rPr lang="en-US" altLang="ko-KR" sz="1600" dirty="0">
                <a:solidFill>
                  <a:srgbClr val="5D5B5B"/>
                </a:solidFill>
                <a:cs typeface="Arial"/>
              </a:rPr>
              <a:t>  </a:t>
            </a:r>
            <a:r>
              <a:rPr lang="en-US" altLang="ko-KR" sz="1600" dirty="0" err="1">
                <a:solidFill>
                  <a:srgbClr val="5D5B5B"/>
                </a:solidFill>
                <a:cs typeface="Arial"/>
              </a:rPr>
              <a:t>geom_col</a:t>
            </a:r>
            <a:r>
              <a:rPr lang="en-US" altLang="ko-KR" sz="1600" dirty="0">
                <a:solidFill>
                  <a:srgbClr val="5D5B5B"/>
                </a:solidFill>
                <a:cs typeface="Arial"/>
              </a:rPr>
              <a:t>(position = "dodge")+</a:t>
            </a:r>
          </a:p>
          <a:p>
            <a:pPr algn="just">
              <a:spcBef>
                <a:spcPct val="0"/>
              </a:spcBef>
              <a:defRPr/>
            </a:pPr>
            <a:r>
              <a:rPr lang="en-US" altLang="ko-KR" sz="1600" dirty="0">
                <a:solidFill>
                  <a:srgbClr val="5D5B5B"/>
                </a:solidFill>
                <a:cs typeface="Arial"/>
              </a:rPr>
              <a:t>  </a:t>
            </a:r>
            <a:r>
              <a:rPr lang="en-US" altLang="ko-KR" sz="1600" dirty="0" err="1">
                <a:solidFill>
                  <a:srgbClr val="5D5B5B"/>
                </a:solidFill>
                <a:cs typeface="Arial"/>
              </a:rPr>
              <a:t>coord_flip</a:t>
            </a:r>
            <a:r>
              <a:rPr lang="en-US" altLang="ko-KR" sz="1600" dirty="0" smtClean="0">
                <a:solidFill>
                  <a:srgbClr val="5D5B5B"/>
                </a:solidFill>
                <a:cs typeface="Arial"/>
              </a:rPr>
              <a:t>()</a:t>
            </a:r>
            <a:endParaRPr kumimoji="0" lang="ko-KR" altLang="ko-KR" sz="1600" b="0" i="0" u="none" strike="noStrike" kern="1200" cap="none" spc="0" normalizeH="0" baseline="0" dirty="0">
              <a:solidFill>
                <a:srgbClr val="5D5B5B"/>
              </a:solidFill>
              <a:latin typeface="Arial"/>
              <a:ea typeface="나눔스퀘어라운드 Regular"/>
              <a:cs typeface="Arial"/>
            </a:endParaRPr>
          </a:p>
        </p:txBody>
      </p:sp>
      <p:pic>
        <p:nvPicPr>
          <p:cNvPr id="41" name="그림 40"/>
          <p:cNvPicPr>
            <a:picLocks noChangeAspect="1"/>
          </p:cNvPicPr>
          <p:nvPr/>
        </p:nvPicPr>
        <p:blipFill rotWithShape="1">
          <a:blip r:embed="rId2"/>
          <a:stretch>
            <a:fillRect/>
          </a:stretch>
        </p:blipFill>
        <p:spPr>
          <a:xfrm>
            <a:off x="461414" y="1695012"/>
            <a:ext cx="5325572" cy="2248775"/>
          </a:xfrm>
          <a:prstGeom prst="rect">
            <a:avLst/>
          </a:prstGeom>
        </p:spPr>
      </p:pic>
      <p:pic>
        <p:nvPicPr>
          <p:cNvPr id="42" name="그림 41"/>
          <p:cNvPicPr>
            <a:picLocks noChangeAspect="1"/>
          </p:cNvPicPr>
          <p:nvPr/>
        </p:nvPicPr>
        <p:blipFill rotWithShape="1">
          <a:blip r:embed="rId3"/>
          <a:stretch>
            <a:fillRect/>
          </a:stretch>
        </p:blipFill>
        <p:spPr>
          <a:xfrm>
            <a:off x="451888" y="4114362"/>
            <a:ext cx="5373197" cy="2315448"/>
          </a:xfrm>
          <a:prstGeom prst="rect">
            <a:avLst/>
          </a:prstGeom>
        </p:spPr>
      </p:pic>
      <p:grpSp>
        <p:nvGrpSpPr>
          <p:cNvPr id="16" name="그룹 15"/>
          <p:cNvGrpSpPr/>
          <p:nvPr/>
        </p:nvGrpSpPr>
        <p:grpSpPr>
          <a:xfrm>
            <a:off x="1188881" y="351819"/>
            <a:ext cx="5598007" cy="660429"/>
            <a:chOff x="1188881" y="351819"/>
            <a:chExt cx="5598007" cy="660429"/>
          </a:xfrm>
        </p:grpSpPr>
        <p:sp>
          <p:nvSpPr>
            <p:cNvPr id="17" name="TextBox 16"/>
            <p:cNvSpPr txBox="1"/>
            <p:nvPr/>
          </p:nvSpPr>
          <p:spPr>
            <a:xfrm>
              <a:off x="1188881" y="351819"/>
              <a:ext cx="790601" cy="276999"/>
            </a:xfrm>
            <a:prstGeom prst="rect">
              <a:avLst/>
            </a:prstGeom>
            <a:noFill/>
          </p:spPr>
          <p:txBody>
            <a:bodyPr wrap="none">
              <a:spAutoFit/>
            </a:bodyPr>
            <a:lstStyle/>
            <a:p>
              <a:pPr lvl="0">
                <a:defRPr/>
              </a:pPr>
              <a:r>
                <a:rPr lang="en-US" altLang="ko-KR" sz="1200" dirty="0" smtClean="0"/>
                <a:t>005 </a:t>
              </a:r>
              <a:r>
                <a:rPr lang="ko-KR" altLang="en-US" sz="1200" dirty="0" smtClean="0"/>
                <a:t>응용</a:t>
              </a:r>
              <a:endParaRPr lang="en-US" altLang="ko-KR" sz="1200" dirty="0"/>
            </a:p>
          </p:txBody>
        </p:sp>
        <p:sp>
          <p:nvSpPr>
            <p:cNvPr id="20" name="TextBox 19"/>
            <p:cNvSpPr txBox="1"/>
            <p:nvPr/>
          </p:nvSpPr>
          <p:spPr>
            <a:xfrm>
              <a:off x="1188881" y="581361"/>
              <a:ext cx="5598007" cy="430887"/>
            </a:xfrm>
            <a:prstGeom prst="rect">
              <a:avLst/>
            </a:prstGeom>
            <a:noFill/>
          </p:spPr>
          <p:txBody>
            <a:bodyPr wrap="none">
              <a:spAutoFit/>
            </a:bodyPr>
            <a:lstStyle/>
            <a:p>
              <a:pPr lvl="0">
                <a:defRPr/>
              </a:pPr>
              <a:r>
                <a:rPr lang="en-US" altLang="ko-KR" sz="2200" dirty="0"/>
                <a:t>diamonds </a:t>
              </a:r>
              <a:r>
                <a:rPr lang="ko-KR" altLang="en-US" sz="2200" dirty="0"/>
                <a:t>데이터 사용해서 </a:t>
              </a:r>
              <a:r>
                <a:rPr lang="en-US" altLang="ko-KR" sz="2200" dirty="0" err="1"/>
                <a:t>geom_col</a:t>
              </a:r>
              <a:r>
                <a:rPr lang="en-US" altLang="ko-KR" sz="2200" dirty="0"/>
                <a:t>()</a:t>
              </a:r>
              <a:r>
                <a:rPr lang="ko-KR" altLang="en-US" sz="2200" dirty="0"/>
                <a:t>응용</a:t>
              </a:r>
              <a:endParaRPr lang="en-US" altLang="ko-KR" sz="2200" dirty="0"/>
            </a:p>
          </p:txBody>
        </p:sp>
      </p:gr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138" y="1722472"/>
            <a:ext cx="5296848" cy="470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3795694"/>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84775"/>
          </a:xfrm>
          <a:prstGeom prst="rect">
            <a:avLst/>
          </a:prstGeom>
          <a:noFill/>
        </p:spPr>
        <p:txBody>
          <a:bodyPr wrap="square">
            <a:spAutoFit/>
          </a:bodyPr>
          <a:lstStyle/>
          <a:p>
            <a:pPr algn="ctr">
              <a:defRPr/>
            </a:pPr>
            <a:r>
              <a:rPr lang="en-US" altLang="ko-KR" sz="3200" b="1" dirty="0">
                <a:solidFill>
                  <a:schemeClr val="bg1"/>
                </a:solidFill>
              </a:rPr>
              <a:t>5</a:t>
            </a:r>
            <a:endParaRPr lang="en-US" altLang="ko-KR" sz="3200" b="1" dirty="0">
              <a:solidFill>
                <a:schemeClr val="bg1"/>
              </a:solidFill>
            </a:endParaRPr>
          </a:p>
        </p:txBody>
      </p:sp>
      <p:sp>
        <p:nvSpPr>
          <p:cNvPr id="35" name="TextBox 24"/>
          <p:cNvSpPr txBox="1"/>
          <p:nvPr/>
        </p:nvSpPr>
        <p:spPr>
          <a:xfrm>
            <a:off x="6285862" y="1763237"/>
            <a:ext cx="5569440" cy="4278094"/>
          </a:xfrm>
          <a:prstGeom prst="rect">
            <a:avLst/>
          </a:prstGeom>
          <a:noFill/>
        </p:spPr>
        <p:txBody>
          <a:bodyPr wrap="square">
            <a:spAutoFit/>
          </a:bodyPr>
          <a:lstStyle/>
          <a:p>
            <a:pPr algn="just">
              <a:spcBef>
                <a:spcPct val="0"/>
              </a:spcBef>
              <a:defRPr/>
            </a:pPr>
            <a:r>
              <a:rPr lang="en-US" altLang="ko-KR" sz="1600" dirty="0">
                <a:solidFill>
                  <a:srgbClr val="5D5B5B"/>
                </a:solidFill>
                <a:cs typeface="Arial"/>
              </a:rPr>
              <a:t>#[</a:t>
            </a:r>
            <a:r>
              <a:rPr lang="ko-KR" altLang="en-US" sz="1600" dirty="0">
                <a:solidFill>
                  <a:srgbClr val="5D5B5B"/>
                </a:solidFill>
                <a:cs typeface="Arial"/>
              </a:rPr>
              <a:t>기초</a:t>
            </a:r>
            <a:r>
              <a:rPr lang="en-US" altLang="ko-KR" sz="1600" dirty="0">
                <a:solidFill>
                  <a:srgbClr val="5D5B5B"/>
                </a:solidFill>
                <a:cs typeface="Arial"/>
              </a:rPr>
              <a:t>]continuous function:</a:t>
            </a:r>
            <a:r>
              <a:rPr lang="ko-KR" altLang="en-US" sz="1600" dirty="0" err="1">
                <a:solidFill>
                  <a:srgbClr val="5D5B5B"/>
                </a:solidFill>
                <a:cs typeface="Arial"/>
              </a:rPr>
              <a:t>시계열</a:t>
            </a:r>
            <a:r>
              <a:rPr lang="ko-KR" altLang="en-US" sz="1600" dirty="0">
                <a:solidFill>
                  <a:srgbClr val="5D5B5B"/>
                </a:solidFill>
                <a:cs typeface="Arial"/>
              </a:rPr>
              <a:t> 데이터 시각화</a:t>
            </a:r>
          </a:p>
          <a:p>
            <a:pPr algn="just">
              <a:spcBef>
                <a:spcPct val="0"/>
              </a:spcBef>
              <a:defRPr/>
            </a:pPr>
            <a:r>
              <a:rPr lang="en-US" altLang="ko-KR" sz="1600" dirty="0">
                <a:solidFill>
                  <a:srgbClr val="5D5B5B"/>
                </a:solidFill>
                <a:cs typeface="Arial"/>
              </a:rPr>
              <a:t>#</a:t>
            </a:r>
            <a:r>
              <a:rPr lang="ko-KR" altLang="en-US" sz="1600" dirty="0">
                <a:solidFill>
                  <a:srgbClr val="5D5B5B"/>
                </a:solidFill>
                <a:cs typeface="Arial"/>
              </a:rPr>
              <a:t>데이터에 해당하는 선을  </a:t>
            </a:r>
            <a:r>
              <a:rPr lang="ko-KR" altLang="en-US" sz="1600" dirty="0" smtClean="0">
                <a:solidFill>
                  <a:srgbClr val="5D5B5B"/>
                </a:solidFill>
                <a:cs typeface="Arial"/>
              </a:rPr>
              <a:t>연결해</a:t>
            </a:r>
            <a:r>
              <a:rPr lang="ko-KR" altLang="en-US" sz="1600" dirty="0">
                <a:solidFill>
                  <a:srgbClr val="5D5B5B"/>
                </a:solidFill>
                <a:cs typeface="Arial"/>
              </a:rPr>
              <a:t>서</a:t>
            </a:r>
            <a:r>
              <a:rPr lang="ko-KR" altLang="en-US" sz="1600" dirty="0" smtClean="0">
                <a:solidFill>
                  <a:srgbClr val="5D5B5B"/>
                </a:solidFill>
                <a:cs typeface="Arial"/>
              </a:rPr>
              <a:t> </a:t>
            </a:r>
            <a:r>
              <a:rPr lang="ko-KR" altLang="en-US" sz="1600" dirty="0">
                <a:solidFill>
                  <a:srgbClr val="5D5B5B"/>
                </a:solidFill>
                <a:cs typeface="Arial"/>
              </a:rPr>
              <a:t>표시</a:t>
            </a:r>
            <a:endParaRPr lang="en-US" altLang="ko-KR" sz="1600" dirty="0" smtClean="0">
              <a:solidFill>
                <a:srgbClr val="5D5B5B"/>
              </a:solidFill>
              <a:cs typeface="Arial"/>
            </a:endParaRPr>
          </a:p>
          <a:p>
            <a:pPr algn="just">
              <a:spcBef>
                <a:spcPct val="0"/>
              </a:spcBef>
              <a:defRPr/>
            </a:pPr>
            <a:r>
              <a:rPr lang="en-US" altLang="ko-KR" sz="1600" dirty="0" smtClean="0">
                <a:solidFill>
                  <a:srgbClr val="5D5B5B"/>
                </a:solidFill>
                <a:cs typeface="Arial"/>
              </a:rPr>
              <a:t>#</a:t>
            </a:r>
            <a:r>
              <a:rPr lang="en-US" altLang="ko-KR" sz="1600" dirty="0" err="1">
                <a:solidFill>
                  <a:srgbClr val="5D5B5B"/>
                </a:solidFill>
                <a:cs typeface="Arial"/>
              </a:rPr>
              <a:t>str</a:t>
            </a:r>
            <a:r>
              <a:rPr lang="en-US" altLang="ko-KR" sz="1600" dirty="0">
                <a:solidFill>
                  <a:srgbClr val="5D5B5B"/>
                </a:solidFill>
                <a:cs typeface="Arial"/>
              </a:rPr>
              <a:t>(</a:t>
            </a:r>
            <a:r>
              <a:rPr lang="en-US" altLang="ko-KR" sz="1600" dirty="0" err="1">
                <a:solidFill>
                  <a:srgbClr val="5D5B5B"/>
                </a:solidFill>
                <a:cs typeface="Arial"/>
              </a:rPr>
              <a:t>economics$date</a:t>
            </a:r>
            <a:r>
              <a:rPr lang="en-US" altLang="ko-KR" sz="1600" dirty="0">
                <a:solidFill>
                  <a:srgbClr val="5D5B5B"/>
                </a:solidFill>
                <a:cs typeface="Arial"/>
              </a:rPr>
              <a:t>)     ##date</a:t>
            </a:r>
          </a:p>
          <a:p>
            <a:pPr algn="just">
              <a:spcBef>
                <a:spcPct val="0"/>
              </a:spcBef>
              <a:defRPr/>
            </a:pPr>
            <a:r>
              <a:rPr lang="en-US" altLang="ko-KR" sz="1600" dirty="0">
                <a:solidFill>
                  <a:srgbClr val="5D5B5B"/>
                </a:solidFill>
                <a:cs typeface="Arial"/>
              </a:rPr>
              <a:t>#</a:t>
            </a:r>
            <a:r>
              <a:rPr lang="en-US" altLang="ko-KR" sz="1600" dirty="0" err="1">
                <a:solidFill>
                  <a:srgbClr val="5D5B5B"/>
                </a:solidFill>
                <a:cs typeface="Arial"/>
              </a:rPr>
              <a:t>str</a:t>
            </a:r>
            <a:r>
              <a:rPr lang="en-US" altLang="ko-KR" sz="1600" dirty="0">
                <a:solidFill>
                  <a:srgbClr val="5D5B5B"/>
                </a:solidFill>
                <a:cs typeface="Arial"/>
              </a:rPr>
              <a:t>(</a:t>
            </a:r>
            <a:r>
              <a:rPr lang="en-US" altLang="ko-KR" sz="1600" dirty="0" err="1">
                <a:solidFill>
                  <a:srgbClr val="5D5B5B"/>
                </a:solidFill>
                <a:cs typeface="Arial"/>
              </a:rPr>
              <a:t>economics$unemploy</a:t>
            </a:r>
            <a:r>
              <a:rPr lang="en-US" altLang="ko-KR" sz="1600" dirty="0">
                <a:solidFill>
                  <a:srgbClr val="5D5B5B"/>
                </a:solidFill>
                <a:cs typeface="Arial"/>
              </a:rPr>
              <a:t>) ##</a:t>
            </a:r>
            <a:r>
              <a:rPr lang="en-US" altLang="ko-KR" sz="1600" dirty="0" err="1">
                <a:solidFill>
                  <a:srgbClr val="5D5B5B"/>
                </a:solidFill>
                <a:cs typeface="Arial"/>
              </a:rPr>
              <a:t>int</a:t>
            </a:r>
            <a:endParaRPr lang="en-US" altLang="ko-KR" sz="1600" dirty="0">
              <a:solidFill>
                <a:srgbClr val="5D5B5B"/>
              </a:solidFill>
              <a:cs typeface="Arial"/>
            </a:endParaRPr>
          </a:p>
          <a:p>
            <a:pPr algn="just">
              <a:spcBef>
                <a:spcPct val="0"/>
              </a:spcBef>
              <a:defRPr/>
            </a:pPr>
            <a:r>
              <a:rPr lang="en-US" altLang="ko-KR" sz="1600" dirty="0" err="1">
                <a:solidFill>
                  <a:srgbClr val="5D5B5B"/>
                </a:solidFill>
                <a:cs typeface="Arial"/>
              </a:rPr>
              <a:t>ggplot</a:t>
            </a:r>
            <a:r>
              <a:rPr lang="en-US" altLang="ko-KR" sz="1600" dirty="0">
                <a:solidFill>
                  <a:srgbClr val="5D5B5B"/>
                </a:solidFill>
                <a:cs typeface="Arial"/>
              </a:rPr>
              <a:t>(</a:t>
            </a:r>
            <a:r>
              <a:rPr lang="en-US" altLang="ko-KR" sz="1600" dirty="0" err="1">
                <a:solidFill>
                  <a:srgbClr val="5D5B5B"/>
                </a:solidFill>
                <a:cs typeface="Arial"/>
              </a:rPr>
              <a:t>economics,aes</a:t>
            </a:r>
            <a:r>
              <a:rPr lang="en-US" altLang="ko-KR" sz="1600" dirty="0">
                <a:solidFill>
                  <a:srgbClr val="5D5B5B"/>
                </a:solidFill>
                <a:cs typeface="Arial"/>
              </a:rPr>
              <a:t>(</a:t>
            </a:r>
            <a:r>
              <a:rPr lang="en-US" altLang="ko-KR" sz="1600" dirty="0" err="1">
                <a:solidFill>
                  <a:srgbClr val="5D5B5B"/>
                </a:solidFill>
                <a:cs typeface="Arial"/>
              </a:rPr>
              <a:t>date,unemploy</a:t>
            </a:r>
            <a:r>
              <a:rPr lang="en-US" altLang="ko-KR" sz="1600" dirty="0">
                <a:solidFill>
                  <a:srgbClr val="5D5B5B"/>
                </a:solidFill>
                <a:cs typeface="Arial"/>
              </a:rPr>
              <a:t>))+</a:t>
            </a:r>
            <a:r>
              <a:rPr lang="en-US" altLang="ko-KR" sz="1600" dirty="0" err="1">
                <a:solidFill>
                  <a:srgbClr val="5D5B5B"/>
                </a:solidFill>
                <a:cs typeface="Arial"/>
              </a:rPr>
              <a:t>geom_line</a:t>
            </a:r>
            <a:r>
              <a:rPr lang="en-US" altLang="ko-KR" sz="1600" dirty="0" smtClean="0">
                <a:solidFill>
                  <a:srgbClr val="5D5B5B"/>
                </a:solidFill>
                <a:cs typeface="Arial"/>
              </a:rPr>
              <a:t>()</a:t>
            </a:r>
          </a:p>
          <a:p>
            <a:pPr algn="just">
              <a:spcBef>
                <a:spcPct val="0"/>
              </a:spcBef>
              <a:defRPr/>
            </a:pPr>
            <a:endParaRPr kumimoji="0" lang="en-US" altLang="ko-KR" sz="1600" b="0" i="0" u="none" strike="noStrike" kern="1200" cap="none" spc="0" normalizeH="0" baseline="0" dirty="0">
              <a:solidFill>
                <a:srgbClr val="5D5B5B"/>
              </a:solidFill>
              <a:latin typeface="Arial"/>
              <a:ea typeface="나눔스퀘어라운드 Regular"/>
              <a:cs typeface="Arial"/>
            </a:endParaRPr>
          </a:p>
          <a:p>
            <a:pPr algn="just">
              <a:spcBef>
                <a:spcPct val="0"/>
              </a:spcBef>
              <a:defRPr/>
            </a:pPr>
            <a:endParaRPr lang="en-US" altLang="ko-KR" sz="1600" dirty="0" smtClean="0">
              <a:solidFill>
                <a:srgbClr val="5D5B5B"/>
              </a:solidFill>
              <a:latin typeface="Arial"/>
              <a:ea typeface="나눔스퀘어라운드 Regular"/>
              <a:cs typeface="Arial"/>
            </a:endParaRPr>
          </a:p>
          <a:p>
            <a:pPr algn="just">
              <a:spcBef>
                <a:spcPct val="0"/>
              </a:spcBef>
              <a:defRPr/>
            </a:pPr>
            <a:endParaRPr kumimoji="0" lang="en-US" altLang="ko-KR" sz="1600" b="0" i="0" u="none" strike="noStrike" kern="1200" cap="none" spc="0" normalizeH="0" baseline="0" dirty="0">
              <a:solidFill>
                <a:srgbClr val="5D5B5B"/>
              </a:solidFill>
              <a:latin typeface="Arial"/>
              <a:ea typeface="나눔스퀘어라운드 Regular"/>
              <a:cs typeface="Arial"/>
            </a:endParaRPr>
          </a:p>
          <a:p>
            <a:pPr algn="just">
              <a:spcBef>
                <a:spcPct val="0"/>
              </a:spcBef>
              <a:defRPr/>
            </a:pPr>
            <a:r>
              <a:rPr kumimoji="0" lang="en-US" altLang="ko-KR" sz="1600" b="0" i="0" u="none" strike="noStrike" kern="1200" cap="none" spc="0" normalizeH="0" baseline="0" dirty="0" smtClean="0">
                <a:solidFill>
                  <a:srgbClr val="5D5B5B"/>
                </a:solidFill>
                <a:latin typeface="Arial"/>
                <a:ea typeface="나눔스퀘어라운드 Regular"/>
                <a:cs typeface="Arial"/>
              </a:rPr>
              <a:t>#</a:t>
            </a:r>
            <a:r>
              <a:rPr kumimoji="0" lang="ko-KR" altLang="en-US" sz="1600" b="0" i="0" u="none" strike="noStrike" kern="1200" cap="none" spc="0" normalizeH="0" baseline="0" dirty="0" err="1" smtClean="0">
                <a:solidFill>
                  <a:srgbClr val="5D5B5B"/>
                </a:solidFill>
                <a:latin typeface="Arial"/>
                <a:ea typeface="나눔스퀘어라운드 Regular"/>
                <a:cs typeface="Arial"/>
              </a:rPr>
              <a:t>인터렉티브하게</a:t>
            </a:r>
            <a:r>
              <a:rPr kumimoji="0" lang="ko-KR" altLang="en-US" sz="1600" b="0" i="0" u="none" strike="noStrike" kern="1200" cap="none" spc="0" normalizeH="0" baseline="0" dirty="0" smtClean="0">
                <a:solidFill>
                  <a:srgbClr val="5D5B5B"/>
                </a:solidFill>
                <a:latin typeface="Arial"/>
                <a:ea typeface="나눔스퀘어라운드 Regular"/>
                <a:cs typeface="Arial"/>
              </a:rPr>
              <a:t> 만들기</a:t>
            </a:r>
            <a:endParaRPr kumimoji="0" lang="en-US" altLang="ko-KR" sz="1600" b="0" i="0" u="none" strike="noStrike" kern="1200" cap="none" spc="0" normalizeH="0" baseline="0" dirty="0" smtClean="0">
              <a:solidFill>
                <a:srgbClr val="5D5B5B"/>
              </a:solidFill>
              <a:latin typeface="Arial"/>
              <a:ea typeface="나눔스퀘어라운드 Regular"/>
              <a:cs typeface="Arial"/>
            </a:endParaRPr>
          </a:p>
          <a:p>
            <a:pPr algn="just">
              <a:spcBef>
                <a:spcPct val="0"/>
              </a:spcBef>
              <a:defRPr/>
            </a:pPr>
            <a:r>
              <a:rPr lang="en-US" altLang="ko-KR" sz="1600" dirty="0">
                <a:solidFill>
                  <a:srgbClr val="5D5B5B"/>
                </a:solidFill>
                <a:cs typeface="Arial"/>
              </a:rPr>
              <a:t>#</a:t>
            </a:r>
            <a:r>
              <a:rPr lang="ko-KR" altLang="en-US" sz="1600" dirty="0">
                <a:solidFill>
                  <a:srgbClr val="5D5B5B"/>
                </a:solidFill>
                <a:cs typeface="Arial"/>
              </a:rPr>
              <a:t>마우스 드래그 해서 특정기간만 </a:t>
            </a:r>
            <a:r>
              <a:rPr lang="ko-KR" altLang="en-US" sz="1600" dirty="0" smtClean="0">
                <a:solidFill>
                  <a:srgbClr val="5D5B5B"/>
                </a:solidFill>
                <a:cs typeface="Arial"/>
              </a:rPr>
              <a:t>선택도 </a:t>
            </a:r>
            <a:r>
              <a:rPr lang="ko-KR" altLang="en-US" sz="1600" dirty="0" err="1" smtClean="0">
                <a:solidFill>
                  <a:srgbClr val="5D5B5B"/>
                </a:solidFill>
                <a:cs typeface="Arial"/>
              </a:rPr>
              <a:t>가능케만들기</a:t>
            </a:r>
            <a:endParaRPr kumimoji="0" lang="en-US" altLang="ko-KR" sz="1600" b="0" i="0" u="none" strike="noStrike" kern="1200" cap="none" spc="0" normalizeH="0" baseline="0" dirty="0" smtClean="0">
              <a:solidFill>
                <a:srgbClr val="5D5B5B"/>
              </a:solidFill>
              <a:latin typeface="Arial"/>
              <a:ea typeface="나눔스퀘어라운드 Regular"/>
              <a:cs typeface="Arial"/>
            </a:endParaRPr>
          </a:p>
          <a:p>
            <a:pPr algn="just">
              <a:spcBef>
                <a:spcPct val="0"/>
              </a:spcBef>
              <a:defRPr/>
            </a:pPr>
            <a:r>
              <a:rPr lang="en-US" altLang="ko-KR" sz="1600" dirty="0">
                <a:solidFill>
                  <a:srgbClr val="5D5B5B"/>
                </a:solidFill>
                <a:cs typeface="Arial"/>
              </a:rPr>
              <a:t>library(</a:t>
            </a:r>
            <a:r>
              <a:rPr lang="en-US" altLang="ko-KR" sz="1600" dirty="0" err="1">
                <a:solidFill>
                  <a:srgbClr val="5D5B5B"/>
                </a:solidFill>
                <a:cs typeface="Arial"/>
              </a:rPr>
              <a:t>dygraphs</a:t>
            </a:r>
            <a:r>
              <a:rPr lang="en-US" altLang="ko-KR" sz="1600" dirty="0">
                <a:solidFill>
                  <a:srgbClr val="5D5B5B"/>
                </a:solidFill>
                <a:cs typeface="Arial"/>
              </a:rPr>
              <a:t>)</a:t>
            </a:r>
          </a:p>
          <a:p>
            <a:pPr algn="just">
              <a:spcBef>
                <a:spcPct val="0"/>
              </a:spcBef>
              <a:defRPr/>
            </a:pPr>
            <a:r>
              <a:rPr lang="en-US" altLang="ko-KR" sz="1600" dirty="0">
                <a:solidFill>
                  <a:srgbClr val="5D5B5B"/>
                </a:solidFill>
                <a:cs typeface="Arial"/>
              </a:rPr>
              <a:t>library(</a:t>
            </a:r>
            <a:r>
              <a:rPr lang="en-US" altLang="ko-KR" sz="1600" dirty="0" err="1">
                <a:solidFill>
                  <a:srgbClr val="5D5B5B"/>
                </a:solidFill>
                <a:cs typeface="Arial"/>
              </a:rPr>
              <a:t>xts</a:t>
            </a:r>
            <a:r>
              <a:rPr lang="en-US" altLang="ko-KR" sz="1600" dirty="0">
                <a:solidFill>
                  <a:srgbClr val="5D5B5B"/>
                </a:solidFill>
                <a:cs typeface="Arial"/>
              </a:rPr>
              <a:t>)</a:t>
            </a:r>
          </a:p>
          <a:p>
            <a:pPr algn="just">
              <a:spcBef>
                <a:spcPct val="0"/>
              </a:spcBef>
              <a:defRPr/>
            </a:pPr>
            <a:endParaRPr kumimoji="0" lang="en-US" altLang="ko-KR" sz="1600" b="0" i="0" u="none" strike="noStrike" kern="1200" cap="none" spc="0" normalizeH="0" baseline="0" dirty="0" smtClean="0">
              <a:solidFill>
                <a:srgbClr val="5D5B5B"/>
              </a:solidFill>
              <a:latin typeface="Arial"/>
              <a:ea typeface="나눔스퀘어라운드 Regular"/>
              <a:cs typeface="Arial"/>
            </a:endParaRPr>
          </a:p>
          <a:p>
            <a:pPr algn="just">
              <a:spcBef>
                <a:spcPct val="0"/>
              </a:spcBef>
              <a:defRPr/>
            </a:pPr>
            <a:r>
              <a:rPr lang="en-US" altLang="ko-KR" sz="1600" dirty="0">
                <a:solidFill>
                  <a:srgbClr val="5D5B5B"/>
                </a:solidFill>
                <a:cs typeface="Arial"/>
              </a:rPr>
              <a:t>eco&lt;-</a:t>
            </a:r>
            <a:r>
              <a:rPr lang="en-US" altLang="ko-KR" sz="1600" dirty="0" err="1">
                <a:solidFill>
                  <a:srgbClr val="5D5B5B"/>
                </a:solidFill>
                <a:cs typeface="Arial"/>
              </a:rPr>
              <a:t>xts</a:t>
            </a:r>
            <a:r>
              <a:rPr lang="en-US" altLang="ko-KR" sz="1600" dirty="0">
                <a:solidFill>
                  <a:srgbClr val="5D5B5B"/>
                </a:solidFill>
                <a:cs typeface="Arial"/>
              </a:rPr>
              <a:t>(</a:t>
            </a:r>
            <a:r>
              <a:rPr lang="en-US" altLang="ko-KR" sz="1600" dirty="0" err="1">
                <a:solidFill>
                  <a:srgbClr val="5D5B5B"/>
                </a:solidFill>
                <a:cs typeface="Arial"/>
              </a:rPr>
              <a:t>economics$unemploy,order.by</a:t>
            </a:r>
            <a:r>
              <a:rPr lang="en-US" altLang="ko-KR" sz="1600" dirty="0">
                <a:solidFill>
                  <a:srgbClr val="5D5B5B"/>
                </a:solidFill>
                <a:cs typeface="Arial"/>
              </a:rPr>
              <a:t>=</a:t>
            </a:r>
            <a:r>
              <a:rPr lang="en-US" altLang="ko-KR" sz="1600" dirty="0" err="1">
                <a:solidFill>
                  <a:srgbClr val="5D5B5B"/>
                </a:solidFill>
                <a:cs typeface="Arial"/>
              </a:rPr>
              <a:t>economics$date</a:t>
            </a:r>
            <a:r>
              <a:rPr lang="en-US" altLang="ko-KR" sz="1600" dirty="0">
                <a:solidFill>
                  <a:srgbClr val="5D5B5B"/>
                </a:solidFill>
                <a:cs typeface="Arial"/>
              </a:rPr>
              <a:t>)</a:t>
            </a:r>
          </a:p>
          <a:p>
            <a:pPr algn="just">
              <a:spcBef>
                <a:spcPct val="0"/>
              </a:spcBef>
              <a:defRPr/>
            </a:pPr>
            <a:r>
              <a:rPr lang="en-US" altLang="ko-KR" sz="1600" dirty="0" err="1">
                <a:solidFill>
                  <a:srgbClr val="5D5B5B"/>
                </a:solidFill>
                <a:cs typeface="Arial"/>
              </a:rPr>
              <a:t>dygraph</a:t>
            </a:r>
            <a:r>
              <a:rPr lang="en-US" altLang="ko-KR" sz="1600" dirty="0">
                <a:solidFill>
                  <a:srgbClr val="5D5B5B"/>
                </a:solidFill>
                <a:cs typeface="Arial"/>
              </a:rPr>
              <a:t>(eco) %&gt;% </a:t>
            </a:r>
            <a:r>
              <a:rPr lang="en-US" altLang="ko-KR" sz="1600" dirty="0" err="1">
                <a:solidFill>
                  <a:srgbClr val="5D5B5B"/>
                </a:solidFill>
                <a:cs typeface="Arial"/>
              </a:rPr>
              <a:t>dyRangeSelector</a:t>
            </a:r>
            <a:r>
              <a:rPr lang="en-US" altLang="ko-KR" sz="1600" dirty="0" smtClean="0">
                <a:solidFill>
                  <a:srgbClr val="5D5B5B"/>
                </a:solidFill>
                <a:cs typeface="Arial"/>
              </a:rPr>
              <a:t>()</a:t>
            </a:r>
          </a:p>
          <a:p>
            <a:pPr algn="just">
              <a:spcBef>
                <a:spcPct val="0"/>
              </a:spcBef>
              <a:defRPr/>
            </a:pPr>
            <a:endParaRPr kumimoji="0" lang="en-US" altLang="ko-KR" sz="1600" b="0" i="0" u="none" strike="noStrike" kern="1200" cap="none" spc="0" normalizeH="0" baseline="0" dirty="0">
              <a:solidFill>
                <a:srgbClr val="5D5B5B"/>
              </a:solidFill>
              <a:latin typeface="Arial"/>
              <a:ea typeface="나눔스퀘어라운드 Regular"/>
              <a:cs typeface="Arial"/>
            </a:endParaRPr>
          </a:p>
          <a:p>
            <a:pPr algn="just">
              <a:spcBef>
                <a:spcPct val="0"/>
              </a:spcBef>
              <a:defRPr/>
            </a:pPr>
            <a:r>
              <a:rPr lang="en-US" altLang="ko-KR" sz="1600" dirty="0" smtClean="0">
                <a:solidFill>
                  <a:srgbClr val="5D5B5B"/>
                </a:solidFill>
                <a:latin typeface="Arial"/>
                <a:ea typeface="나눔스퀘어라운드 Regular"/>
                <a:cs typeface="Arial"/>
              </a:rPr>
              <a:t>#plots</a:t>
            </a:r>
            <a:r>
              <a:rPr lang="ko-KR" altLang="en-US" sz="1600" dirty="0" smtClean="0">
                <a:solidFill>
                  <a:srgbClr val="5D5B5B"/>
                </a:solidFill>
                <a:latin typeface="Arial"/>
                <a:ea typeface="나눔스퀘어라운드 Regular"/>
                <a:cs typeface="Arial"/>
              </a:rPr>
              <a:t>창이 아닌 </a:t>
            </a:r>
            <a:r>
              <a:rPr lang="en-US" altLang="ko-KR" sz="1600" dirty="0" smtClean="0">
                <a:solidFill>
                  <a:srgbClr val="5D5B5B"/>
                </a:solidFill>
                <a:latin typeface="Arial"/>
                <a:ea typeface="나눔스퀘어라운드 Regular"/>
                <a:cs typeface="Arial"/>
              </a:rPr>
              <a:t>Viewer</a:t>
            </a:r>
            <a:r>
              <a:rPr lang="ko-KR" altLang="en-US" sz="1600" dirty="0" smtClean="0">
                <a:solidFill>
                  <a:srgbClr val="5D5B5B"/>
                </a:solidFill>
                <a:latin typeface="Arial"/>
                <a:ea typeface="나눔스퀘어라운드 Regular"/>
                <a:cs typeface="Arial"/>
              </a:rPr>
              <a:t>창에서 활성화됨</a:t>
            </a:r>
            <a:endParaRPr kumimoji="0" lang="ko-KR" altLang="ko-KR" sz="1600" b="0" i="0" u="none" strike="noStrike" kern="1200" cap="none" spc="0" normalizeH="0" baseline="0" dirty="0">
              <a:solidFill>
                <a:srgbClr val="5D5B5B"/>
              </a:solidFill>
              <a:latin typeface="Arial"/>
              <a:ea typeface="나눔스퀘어라운드 Regular"/>
              <a:cs typeface="Arial"/>
            </a:endParaRPr>
          </a:p>
        </p:txBody>
      </p:sp>
      <p:pic>
        <p:nvPicPr>
          <p:cNvPr id="41" name="그림 40"/>
          <p:cNvPicPr>
            <a:picLocks noChangeAspect="1"/>
          </p:cNvPicPr>
          <p:nvPr/>
        </p:nvPicPr>
        <p:blipFill rotWithShape="1">
          <a:blip r:embed="rId2"/>
          <a:stretch>
            <a:fillRect/>
          </a:stretch>
        </p:blipFill>
        <p:spPr>
          <a:xfrm>
            <a:off x="461414" y="1695012"/>
            <a:ext cx="5325572" cy="2248775"/>
          </a:xfrm>
          <a:prstGeom prst="rect">
            <a:avLst/>
          </a:prstGeom>
        </p:spPr>
      </p:pic>
      <p:pic>
        <p:nvPicPr>
          <p:cNvPr id="42" name="그림 41"/>
          <p:cNvPicPr>
            <a:picLocks noChangeAspect="1"/>
          </p:cNvPicPr>
          <p:nvPr/>
        </p:nvPicPr>
        <p:blipFill rotWithShape="1">
          <a:blip r:embed="rId3"/>
          <a:stretch>
            <a:fillRect/>
          </a:stretch>
        </p:blipFill>
        <p:spPr>
          <a:xfrm>
            <a:off x="451888" y="4114362"/>
            <a:ext cx="5373197" cy="2315448"/>
          </a:xfrm>
          <a:prstGeom prst="rect">
            <a:avLst/>
          </a:prstGeom>
        </p:spPr>
      </p:pic>
      <p:grpSp>
        <p:nvGrpSpPr>
          <p:cNvPr id="16" name="그룹 15"/>
          <p:cNvGrpSpPr/>
          <p:nvPr/>
        </p:nvGrpSpPr>
        <p:grpSpPr>
          <a:xfrm>
            <a:off x="1188881" y="351819"/>
            <a:ext cx="5859296" cy="660429"/>
            <a:chOff x="1188881" y="351819"/>
            <a:chExt cx="5859296" cy="660429"/>
          </a:xfrm>
        </p:grpSpPr>
        <p:sp>
          <p:nvSpPr>
            <p:cNvPr id="17" name="TextBox 16"/>
            <p:cNvSpPr txBox="1"/>
            <p:nvPr/>
          </p:nvSpPr>
          <p:spPr>
            <a:xfrm>
              <a:off x="1188881" y="351819"/>
              <a:ext cx="790601" cy="276999"/>
            </a:xfrm>
            <a:prstGeom prst="rect">
              <a:avLst/>
            </a:prstGeom>
            <a:noFill/>
          </p:spPr>
          <p:txBody>
            <a:bodyPr wrap="none">
              <a:spAutoFit/>
            </a:bodyPr>
            <a:lstStyle/>
            <a:p>
              <a:pPr lvl="0">
                <a:defRPr/>
              </a:pPr>
              <a:r>
                <a:rPr lang="en-US" altLang="ko-KR" sz="1200" dirty="0" smtClean="0"/>
                <a:t>005 </a:t>
              </a:r>
              <a:r>
                <a:rPr lang="ko-KR" altLang="en-US" sz="1200" dirty="0" smtClean="0"/>
                <a:t>응용</a:t>
              </a:r>
              <a:endParaRPr lang="en-US" altLang="ko-KR" sz="1200" dirty="0"/>
            </a:p>
          </p:txBody>
        </p:sp>
        <p:sp>
          <p:nvSpPr>
            <p:cNvPr id="20" name="TextBox 19"/>
            <p:cNvSpPr txBox="1"/>
            <p:nvPr/>
          </p:nvSpPr>
          <p:spPr>
            <a:xfrm>
              <a:off x="1188881" y="581361"/>
              <a:ext cx="5859296" cy="430887"/>
            </a:xfrm>
            <a:prstGeom prst="rect">
              <a:avLst/>
            </a:prstGeom>
            <a:noFill/>
          </p:spPr>
          <p:txBody>
            <a:bodyPr wrap="none">
              <a:spAutoFit/>
            </a:bodyPr>
            <a:lstStyle/>
            <a:p>
              <a:pPr lvl="0">
                <a:defRPr/>
              </a:pPr>
              <a:r>
                <a:rPr lang="ko-KR" altLang="en-US" sz="2200" dirty="0" err="1" smtClean="0"/>
                <a:t>시계열</a:t>
              </a:r>
              <a:r>
                <a:rPr lang="ko-KR" altLang="en-US" sz="2200" dirty="0" smtClean="0"/>
                <a:t> 데이터 그래프 </a:t>
              </a:r>
              <a:r>
                <a:rPr lang="ko-KR" altLang="en-US" sz="2200" dirty="0" err="1" smtClean="0"/>
                <a:t>인터렉티브하게</a:t>
              </a:r>
              <a:r>
                <a:rPr lang="ko-KR" altLang="en-US" sz="2200" dirty="0" smtClean="0"/>
                <a:t> 만들기</a:t>
              </a:r>
              <a:endParaRPr lang="en-US" altLang="ko-KR" sz="2200" dirty="0"/>
            </a:p>
          </p:txBody>
        </p:sp>
      </p:gr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138" y="1695012"/>
            <a:ext cx="5296848" cy="224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138" y="4114361"/>
            <a:ext cx="5376041" cy="2381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8618480"/>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1" name="차트 20"/>
          <p:cNvGraphicFramePr/>
          <p:nvPr/>
        </p:nvGraphicFramePr>
        <p:xfrm>
          <a:off x="1095153" y="1828800"/>
          <a:ext cx="4907119" cy="3969291"/>
        </p:xfrm>
        <a:graphic>
          <a:graphicData uri="http://schemas.openxmlformats.org/drawingml/2006/chart">
            <c:chart xmlns:c="http://schemas.openxmlformats.org/drawingml/2006/chart" xmlns:r="http://schemas.openxmlformats.org/officeDocument/2006/relationships" r:id="rId2"/>
          </a:graphicData>
        </a:graphic>
      </p:graphicFrame>
      <p:cxnSp>
        <p:nvCxnSpPr>
          <p:cNvPr id="23" name="직선 연결선 22"/>
          <p:cNvCxnSpPr/>
          <p:nvPr/>
        </p:nvCxnSpPr>
        <p:spPr>
          <a:xfrm>
            <a:off x="6096000" y="1722475"/>
            <a:ext cx="0" cy="40191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81114" y="3100100"/>
            <a:ext cx="3172663" cy="584775"/>
          </a:xfrm>
          <a:prstGeom prst="rect">
            <a:avLst/>
          </a:prstGeom>
          <a:noFill/>
        </p:spPr>
        <p:txBody>
          <a:bodyPr wrap="none">
            <a:spAutoFit/>
          </a:bodyPr>
          <a:lstStyle/>
          <a:p>
            <a:pPr lvl="0">
              <a:defRPr/>
            </a:pPr>
            <a:r>
              <a:rPr lang="en-US" altLang="ko-KR" sz="3200" b="1" dirty="0">
                <a:solidFill>
                  <a:schemeClr val="tx2"/>
                </a:solidFill>
              </a:rPr>
              <a:t>Insert Title Here</a:t>
            </a:r>
            <a:endParaRPr lang="ko-KR" altLang="en-US" sz="3200" b="1" dirty="0">
              <a:solidFill>
                <a:schemeClr val="tx2"/>
              </a:solidFill>
            </a:endParaRPr>
          </a:p>
        </p:txBody>
      </p:sp>
      <p:sp>
        <p:nvSpPr>
          <p:cNvPr id="25" name="TextBox 24"/>
          <p:cNvSpPr txBox="1"/>
          <p:nvPr/>
        </p:nvSpPr>
        <p:spPr>
          <a:xfrm>
            <a:off x="6381114" y="3832767"/>
            <a:ext cx="4178535" cy="1708160"/>
          </a:xfrm>
          <a:prstGeom prst="rect">
            <a:avLst/>
          </a:prstGeom>
          <a:noFill/>
        </p:spPr>
        <p:txBody>
          <a:bodyPr wrap="square">
            <a:spAutoFit/>
          </a:bodyPr>
          <a:lstStyle/>
          <a:p>
            <a:pPr algn="just">
              <a:defRPr/>
            </a:pPr>
            <a:r>
              <a:rPr lang="en-US" altLang="ko-KR" sz="105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a:p>
            <a:pPr algn="just">
              <a:defRPr/>
            </a:pPr>
            <a:endParaRPr lang="ko-KR" altLang="en-US" sz="105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1</a:t>
            </a:r>
            <a:endParaRPr lang="ko-KR" altLang="en-US" sz="3200" b="1">
              <a:solidFill>
                <a:schemeClr val="bg1"/>
              </a:solidFill>
            </a:endParaRPr>
          </a:p>
        </p:txBody>
      </p:sp>
      <p:grpSp>
        <p:nvGrpSpPr>
          <p:cNvPr id="15" name="그룹 14"/>
          <p:cNvGrpSpPr/>
          <p:nvPr/>
        </p:nvGrpSpPr>
        <p:grpSpPr>
          <a:xfrm>
            <a:off x="1188881" y="351819"/>
            <a:ext cx="2159566" cy="660429"/>
            <a:chOff x="1188881" y="351819"/>
            <a:chExt cx="2159566" cy="660429"/>
          </a:xfrm>
        </p:grpSpPr>
        <p:sp>
          <p:nvSpPr>
            <p:cNvPr id="18" name="TextBox 17"/>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19" name="TextBox 18"/>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Box 17"/>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6" name="직선 연결선 15"/>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TextBox 23"/>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1</a:t>
            </a:r>
            <a:endParaRPr lang="ko-KR" altLang="en-US" sz="3200" b="1">
              <a:solidFill>
                <a:schemeClr val="bg1"/>
              </a:solidFill>
            </a:endParaRPr>
          </a:p>
        </p:txBody>
      </p:sp>
      <p:grpSp>
        <p:nvGrpSpPr>
          <p:cNvPr id="25" name="그룹 24"/>
          <p:cNvGrpSpPr/>
          <p:nvPr/>
        </p:nvGrpSpPr>
        <p:grpSpPr>
          <a:xfrm>
            <a:off x="1188881" y="351819"/>
            <a:ext cx="2159566" cy="660429"/>
            <a:chOff x="1188881" y="351819"/>
            <a:chExt cx="2159566" cy="660429"/>
          </a:xfrm>
        </p:grpSpPr>
        <p:sp>
          <p:nvSpPr>
            <p:cNvPr id="26" name="TextBox 25"/>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27" name="TextBox 26"/>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
        <p:nvSpPr>
          <p:cNvPr id="2" name="타원 1"/>
          <p:cNvSpPr/>
          <p:nvPr/>
        </p:nvSpPr>
        <p:spPr>
          <a:xfrm>
            <a:off x="1641318" y="2750847"/>
            <a:ext cx="1701210" cy="170121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2" name="타원 11"/>
          <p:cNvSpPr/>
          <p:nvPr/>
        </p:nvSpPr>
        <p:spPr>
          <a:xfrm>
            <a:off x="3075880" y="1868381"/>
            <a:ext cx="3330789" cy="3330789"/>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3" name="타원 12"/>
          <p:cNvSpPr/>
          <p:nvPr/>
        </p:nvSpPr>
        <p:spPr>
          <a:xfrm>
            <a:off x="5715465" y="2337252"/>
            <a:ext cx="2528399" cy="252839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타원 13"/>
          <p:cNvSpPr/>
          <p:nvPr/>
        </p:nvSpPr>
        <p:spPr>
          <a:xfrm>
            <a:off x="7841231" y="2784974"/>
            <a:ext cx="1497602" cy="1497602"/>
          </a:xfrm>
          <a:prstGeom prst="ellipse">
            <a:avLst/>
          </a:prstGeom>
          <a:solidFill>
            <a:schemeClr val="accent3">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5" name="타원 14"/>
          <p:cNvSpPr/>
          <p:nvPr/>
        </p:nvSpPr>
        <p:spPr>
          <a:xfrm>
            <a:off x="8974771" y="2784974"/>
            <a:ext cx="1497602" cy="1497602"/>
          </a:xfrm>
          <a:prstGeom prst="ellipse">
            <a:avLst/>
          </a:prstGeom>
          <a:solidFill>
            <a:schemeClr val="accent6">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cxnSp>
        <p:nvCxnSpPr>
          <p:cNvPr id="4" name="직선 화살표 연결선 3"/>
          <p:cNvCxnSpPr/>
          <p:nvPr/>
        </p:nvCxnSpPr>
        <p:spPr>
          <a:xfrm>
            <a:off x="1633874" y="5497697"/>
            <a:ext cx="88384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001076" y="3139786"/>
            <a:ext cx="1552028" cy="923330"/>
          </a:xfrm>
          <a:prstGeom prst="rect">
            <a:avLst/>
          </a:prstGeom>
          <a:noFill/>
        </p:spPr>
        <p:txBody>
          <a:bodyPr wrap="none">
            <a:spAutoFit/>
          </a:bodyPr>
          <a:lstStyle/>
          <a:p>
            <a:pPr lvl="0">
              <a:defRPr/>
            </a:pPr>
            <a:r>
              <a:rPr lang="en-US" altLang="ko-KR" sz="5400" b="1">
                <a:solidFill>
                  <a:schemeClr val="bg1"/>
                </a:solidFill>
              </a:rPr>
              <a:t>95%</a:t>
            </a:r>
            <a:endParaRPr lang="ko-KR" altLang="en-US" sz="5400" b="1">
              <a:solidFill>
                <a:schemeClr val="bg1"/>
              </a:solidFill>
            </a:endParaRPr>
          </a:p>
        </p:txBody>
      </p:sp>
      <p:sp>
        <p:nvSpPr>
          <p:cNvPr id="28" name="TextBox 27"/>
          <p:cNvSpPr txBox="1"/>
          <p:nvPr/>
        </p:nvSpPr>
        <p:spPr>
          <a:xfrm>
            <a:off x="6485571" y="3247506"/>
            <a:ext cx="1159292" cy="707886"/>
          </a:xfrm>
          <a:prstGeom prst="rect">
            <a:avLst/>
          </a:prstGeom>
          <a:noFill/>
        </p:spPr>
        <p:txBody>
          <a:bodyPr wrap="none">
            <a:spAutoFit/>
          </a:bodyPr>
          <a:lstStyle/>
          <a:p>
            <a:pPr lvl="0">
              <a:defRPr/>
            </a:pPr>
            <a:r>
              <a:rPr lang="en-US" altLang="ko-KR" sz="4000" b="1">
                <a:solidFill>
                  <a:schemeClr val="bg1"/>
                </a:solidFill>
              </a:rPr>
              <a:t>72%</a:t>
            </a:r>
            <a:endParaRPr lang="ko-KR" altLang="en-US" sz="4000" b="1">
              <a:solidFill>
                <a:schemeClr val="bg1"/>
              </a:solidFill>
            </a:endParaRPr>
          </a:p>
        </p:txBody>
      </p:sp>
      <p:sp>
        <p:nvSpPr>
          <p:cNvPr id="29" name="TextBox 28"/>
          <p:cNvSpPr txBox="1"/>
          <p:nvPr/>
        </p:nvSpPr>
        <p:spPr>
          <a:xfrm>
            <a:off x="1972915" y="3309062"/>
            <a:ext cx="981359" cy="584775"/>
          </a:xfrm>
          <a:prstGeom prst="rect">
            <a:avLst/>
          </a:prstGeom>
          <a:noFill/>
        </p:spPr>
        <p:txBody>
          <a:bodyPr wrap="none">
            <a:spAutoFit/>
          </a:bodyPr>
          <a:lstStyle/>
          <a:p>
            <a:pPr lvl="0">
              <a:defRPr/>
            </a:pPr>
            <a:r>
              <a:rPr lang="en-US" altLang="ko-KR" sz="3200" b="1">
                <a:solidFill>
                  <a:schemeClr val="bg1"/>
                </a:solidFill>
              </a:rPr>
              <a:t>43%</a:t>
            </a:r>
            <a:endParaRPr lang="ko-KR" altLang="en-US" sz="3200" b="1">
              <a:solidFill>
                <a:schemeClr val="bg1"/>
              </a:solidFill>
            </a:endParaRPr>
          </a:p>
        </p:txBody>
      </p:sp>
      <p:sp>
        <p:nvSpPr>
          <p:cNvPr id="30" name="TextBox 29"/>
          <p:cNvSpPr txBox="1"/>
          <p:nvPr/>
        </p:nvSpPr>
        <p:spPr>
          <a:xfrm>
            <a:off x="8223360" y="3293899"/>
            <a:ext cx="885179" cy="523220"/>
          </a:xfrm>
          <a:prstGeom prst="rect">
            <a:avLst/>
          </a:prstGeom>
          <a:noFill/>
        </p:spPr>
        <p:txBody>
          <a:bodyPr wrap="none">
            <a:spAutoFit/>
          </a:bodyPr>
          <a:lstStyle/>
          <a:p>
            <a:pPr lvl="0">
              <a:defRPr/>
            </a:pPr>
            <a:r>
              <a:rPr lang="en-US" altLang="ko-KR" sz="2800" b="1">
                <a:solidFill>
                  <a:schemeClr val="bg1"/>
                </a:solidFill>
              </a:rPr>
              <a:t>36%</a:t>
            </a:r>
            <a:endParaRPr lang="ko-KR" altLang="en-US" sz="2800" b="1">
              <a:solidFill>
                <a:schemeClr val="bg1"/>
              </a:solidFill>
            </a:endParaRPr>
          </a:p>
        </p:txBody>
      </p:sp>
      <p:sp>
        <p:nvSpPr>
          <p:cNvPr id="31" name="TextBox 30"/>
          <p:cNvSpPr txBox="1"/>
          <p:nvPr/>
        </p:nvSpPr>
        <p:spPr>
          <a:xfrm>
            <a:off x="9352762" y="3293899"/>
            <a:ext cx="885179" cy="523220"/>
          </a:xfrm>
          <a:prstGeom prst="rect">
            <a:avLst/>
          </a:prstGeom>
          <a:noFill/>
        </p:spPr>
        <p:txBody>
          <a:bodyPr wrap="none">
            <a:spAutoFit/>
          </a:bodyPr>
          <a:lstStyle/>
          <a:p>
            <a:pPr lvl="0">
              <a:defRPr/>
            </a:pPr>
            <a:r>
              <a:rPr lang="en-US" altLang="ko-KR" sz="2800" b="1">
                <a:solidFill>
                  <a:schemeClr val="bg1"/>
                </a:solidFill>
              </a:rPr>
              <a:t>36%</a:t>
            </a:r>
            <a:endParaRPr lang="ko-KR" altLang="en-US" sz="2800" b="1">
              <a:solidFill>
                <a:schemeClr val="bg1"/>
              </a:solidFill>
            </a:endParaRPr>
          </a:p>
        </p:txBody>
      </p:sp>
      <p:sp>
        <p:nvSpPr>
          <p:cNvPr id="32" name="TextBox 31"/>
          <p:cNvSpPr txBox="1"/>
          <p:nvPr/>
        </p:nvSpPr>
        <p:spPr>
          <a:xfrm>
            <a:off x="9242453" y="5688503"/>
            <a:ext cx="1273105" cy="215444"/>
          </a:xfrm>
          <a:prstGeom prst="rect">
            <a:avLst/>
          </a:prstGeom>
          <a:noFill/>
        </p:spPr>
        <p:txBody>
          <a:bodyPr wrap="none">
            <a:spAutoFit/>
          </a:bodyPr>
          <a:lstStyle/>
          <a:p>
            <a:pPr algn="r">
              <a:defRPr/>
            </a:pPr>
            <a:r>
              <a:rPr lang="ko-KR" altLang="en-US" sz="800">
                <a:solidFill>
                  <a:schemeClr val="accent6"/>
                </a:solidFill>
                <a:latin typeface="+mn-ea"/>
              </a:rPr>
              <a:t>출처 </a:t>
            </a:r>
            <a:r>
              <a:rPr lang="en-US" altLang="ko-KR" sz="800">
                <a:solidFill>
                  <a:schemeClr val="accent6"/>
                </a:solidFill>
                <a:latin typeface="+mn-ea"/>
              </a:rPr>
              <a:t>: XXX YYY ZZZ (2014)</a:t>
            </a:r>
            <a:endParaRPr lang="ko-KR" altLang="en-US" sz="800">
              <a:solidFill>
                <a:schemeClr val="accent6"/>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9352" y="2285885"/>
            <a:ext cx="1709122" cy="1200329"/>
          </a:xfrm>
          <a:prstGeom prst="rect">
            <a:avLst/>
          </a:prstGeom>
          <a:noFill/>
        </p:spPr>
        <p:txBody>
          <a:bodyPr wrap="none">
            <a:spAutoFit/>
          </a:bodyPr>
          <a:lstStyle/>
          <a:p>
            <a:pPr lvl="0">
              <a:defRPr/>
            </a:pPr>
            <a:r>
              <a:rPr lang="en-US" altLang="ko-KR" sz="7200" b="1">
                <a:solidFill>
                  <a:schemeClr val="tx2"/>
                </a:solidFill>
              </a:rPr>
              <a:t>001</a:t>
            </a:r>
            <a:endParaRPr lang="ko-KR" altLang="en-US" sz="7200" b="1">
              <a:solidFill>
                <a:schemeClr val="tx2"/>
              </a:solidFill>
            </a:endParaRPr>
          </a:p>
        </p:txBody>
      </p:sp>
      <p:sp>
        <p:nvSpPr>
          <p:cNvPr id="9" name="TextBox 8"/>
          <p:cNvSpPr txBox="1"/>
          <p:nvPr/>
        </p:nvSpPr>
        <p:spPr>
          <a:xfrm>
            <a:off x="533434" y="3549402"/>
            <a:ext cx="3486852" cy="573018"/>
          </a:xfrm>
          <a:prstGeom prst="rect">
            <a:avLst/>
          </a:prstGeom>
          <a:noFill/>
        </p:spPr>
        <p:txBody>
          <a:bodyPr wrap="square">
            <a:spAutoFit/>
          </a:bodyPr>
          <a:lstStyle/>
          <a:p>
            <a:pPr lvl="0">
              <a:defRPr/>
            </a:pPr>
            <a:r>
              <a:rPr lang="en-US" altLang="ko-KR" sz="3200" spc="-150">
                <a:solidFill>
                  <a:schemeClr val="tx2"/>
                </a:solidFill>
                <a:latin typeface="+mn-ea"/>
              </a:rPr>
              <a:t>gg</a:t>
            </a:r>
            <a:r>
              <a:rPr lang="ko-KR" altLang="en-US" sz="3200" spc="-150">
                <a:solidFill>
                  <a:schemeClr val="tx2"/>
                </a:solidFill>
                <a:latin typeface="+mn-ea"/>
              </a:rPr>
              <a:t>-plot 이란?</a:t>
            </a: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그룹 8"/>
          <p:cNvGrpSpPr/>
          <p:nvPr/>
        </p:nvGrpSpPr>
        <p:grpSpPr>
          <a:xfrm>
            <a:off x="1468544" y="2264728"/>
            <a:ext cx="9254912" cy="1796907"/>
            <a:chOff x="1468544" y="2902684"/>
            <a:chExt cx="9254912" cy="1796907"/>
          </a:xfrm>
        </p:grpSpPr>
        <p:sp>
          <p:nvSpPr>
            <p:cNvPr id="7" name="모서리가 둥근 직사각형 6"/>
            <p:cNvSpPr/>
            <p:nvPr/>
          </p:nvSpPr>
          <p:spPr>
            <a:xfrm rot="2700000">
              <a:off x="1468544" y="2902689"/>
              <a:ext cx="1796902" cy="1796902"/>
            </a:xfrm>
            <a:prstGeom prst="roundRect">
              <a:avLst>
                <a:gd name="adj" fmla="val 16667"/>
              </a:avLst>
            </a:prstGeom>
            <a:solidFill>
              <a:schemeClr val="accent1">
                <a:alpha val="7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8" name="모서리가 둥근 직사각형 17"/>
            <p:cNvSpPr/>
            <p:nvPr/>
          </p:nvSpPr>
          <p:spPr>
            <a:xfrm rot="2700000">
              <a:off x="5197549" y="2902687"/>
              <a:ext cx="1796902" cy="1796902"/>
            </a:xfrm>
            <a:prstGeom prst="roundRect">
              <a:avLst>
                <a:gd name="adj" fmla="val 16667"/>
              </a:avLst>
            </a:prstGeom>
            <a:solidFill>
              <a:schemeClr val="accent1">
                <a:alpha val="7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9" name="모서리가 둥근 직사각형 18"/>
            <p:cNvSpPr/>
            <p:nvPr/>
          </p:nvSpPr>
          <p:spPr>
            <a:xfrm rot="2700000">
              <a:off x="8926554" y="2902684"/>
              <a:ext cx="1796902" cy="1796902"/>
            </a:xfrm>
            <a:prstGeom prst="roundRect">
              <a:avLst>
                <a:gd name="adj" fmla="val 16667"/>
              </a:avLst>
            </a:prstGeom>
            <a:solidFill>
              <a:schemeClr val="accent1">
                <a:alpha val="7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sp>
        <p:nvSpPr>
          <p:cNvPr id="11" name="TextBox 10"/>
          <p:cNvSpPr txBox="1"/>
          <p:nvPr/>
        </p:nvSpPr>
        <p:spPr>
          <a:xfrm>
            <a:off x="1425323" y="3149540"/>
            <a:ext cx="1864614" cy="369332"/>
          </a:xfrm>
          <a:prstGeom prst="rect">
            <a:avLst/>
          </a:prstGeom>
          <a:noFill/>
        </p:spPr>
        <p:txBody>
          <a:bodyPr wrap="none">
            <a:spAutoFit/>
          </a:bodyPr>
          <a:lstStyle/>
          <a:p>
            <a:pPr algn="ctr">
              <a:defRPr/>
            </a:pPr>
            <a:r>
              <a:rPr lang="en-US" altLang="ko-KR">
                <a:solidFill>
                  <a:schemeClr val="bg1"/>
                </a:solidFill>
              </a:rPr>
              <a:t>Insert Title Here</a:t>
            </a:r>
            <a:endParaRPr lang="ko-KR" altLang="en-US">
              <a:solidFill>
                <a:schemeClr val="bg1"/>
              </a:solidFill>
            </a:endParaRPr>
          </a:p>
        </p:txBody>
      </p:sp>
      <p:sp>
        <p:nvSpPr>
          <p:cNvPr id="12" name="TextBox 11"/>
          <p:cNvSpPr txBox="1"/>
          <p:nvPr/>
        </p:nvSpPr>
        <p:spPr>
          <a:xfrm>
            <a:off x="5163693" y="3149540"/>
            <a:ext cx="1864614" cy="369332"/>
          </a:xfrm>
          <a:prstGeom prst="rect">
            <a:avLst/>
          </a:prstGeom>
          <a:noFill/>
        </p:spPr>
        <p:txBody>
          <a:bodyPr wrap="none">
            <a:spAutoFit/>
          </a:bodyPr>
          <a:lstStyle/>
          <a:p>
            <a:pPr algn="ctr">
              <a:defRPr/>
            </a:pPr>
            <a:r>
              <a:rPr lang="en-US" altLang="ko-KR">
                <a:solidFill>
                  <a:schemeClr val="bg1"/>
                </a:solidFill>
              </a:rPr>
              <a:t>Insert Title Here</a:t>
            </a:r>
            <a:endParaRPr lang="ko-KR" altLang="en-US">
              <a:solidFill>
                <a:schemeClr val="bg1"/>
              </a:solidFill>
            </a:endParaRPr>
          </a:p>
        </p:txBody>
      </p:sp>
      <p:sp>
        <p:nvSpPr>
          <p:cNvPr id="13" name="TextBox 12"/>
          <p:cNvSpPr txBox="1"/>
          <p:nvPr/>
        </p:nvSpPr>
        <p:spPr>
          <a:xfrm>
            <a:off x="8892698" y="3149540"/>
            <a:ext cx="1864614" cy="369332"/>
          </a:xfrm>
          <a:prstGeom prst="rect">
            <a:avLst/>
          </a:prstGeom>
          <a:noFill/>
        </p:spPr>
        <p:txBody>
          <a:bodyPr wrap="none">
            <a:spAutoFit/>
          </a:bodyPr>
          <a:lstStyle/>
          <a:p>
            <a:pPr algn="ctr">
              <a:defRPr/>
            </a:pPr>
            <a:r>
              <a:rPr lang="en-US" altLang="ko-KR">
                <a:solidFill>
                  <a:schemeClr val="bg1"/>
                </a:solidFill>
              </a:rPr>
              <a:t>Insert Title Here</a:t>
            </a:r>
            <a:endParaRPr lang="ko-KR" altLang="en-US">
              <a:solidFill>
                <a:schemeClr val="bg1"/>
              </a:solidFill>
            </a:endParaRPr>
          </a:p>
        </p:txBody>
      </p:sp>
      <p:cxnSp>
        <p:nvCxnSpPr>
          <p:cNvPr id="3" name="직선 화살표 연결선 2"/>
          <p:cNvCxnSpPr/>
          <p:nvPr/>
        </p:nvCxnSpPr>
        <p:spPr>
          <a:xfrm>
            <a:off x="3790950" y="3144129"/>
            <a:ext cx="885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7524750" y="3163179"/>
            <a:ext cx="885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45215" y="4613636"/>
            <a:ext cx="2492382" cy="1384995"/>
          </a:xfrm>
          <a:prstGeom prst="rect">
            <a:avLst/>
          </a:prstGeom>
          <a:noFill/>
        </p:spPr>
        <p:txBody>
          <a:bodyPr wrap="square">
            <a:spAutoFit/>
          </a:bodyPr>
          <a:lstStyle/>
          <a:p>
            <a:pPr algn="just">
              <a:defRPr/>
            </a:pPr>
            <a:r>
              <a:rPr lang="en-US" altLang="ko-KR" sz="105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a:t>
            </a:r>
          </a:p>
          <a:p>
            <a:pPr algn="just">
              <a:defRPr/>
            </a:pPr>
            <a:endParaRPr lang="ko-KR" altLang="en-US" sz="1050">
              <a:solidFill>
                <a:schemeClr val="tx2"/>
              </a:solidFill>
            </a:endParaRPr>
          </a:p>
        </p:txBody>
      </p:sp>
      <p:sp>
        <p:nvSpPr>
          <p:cNvPr id="22" name="TextBox 21"/>
          <p:cNvSpPr txBox="1"/>
          <p:nvPr/>
        </p:nvSpPr>
        <p:spPr>
          <a:xfrm>
            <a:off x="4849809" y="4613636"/>
            <a:ext cx="2492382" cy="1384995"/>
          </a:xfrm>
          <a:prstGeom prst="rect">
            <a:avLst/>
          </a:prstGeom>
          <a:noFill/>
        </p:spPr>
        <p:txBody>
          <a:bodyPr wrap="square">
            <a:spAutoFit/>
          </a:bodyPr>
          <a:lstStyle/>
          <a:p>
            <a:pPr algn="just">
              <a:defRPr/>
            </a:pPr>
            <a:r>
              <a:rPr lang="en-US" altLang="ko-KR" sz="105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a:t>
            </a:r>
          </a:p>
          <a:p>
            <a:pPr algn="just">
              <a:defRPr/>
            </a:pPr>
            <a:endParaRPr lang="ko-KR" altLang="en-US" sz="1050">
              <a:solidFill>
                <a:schemeClr val="tx2"/>
              </a:solidFill>
            </a:endParaRPr>
          </a:p>
        </p:txBody>
      </p:sp>
      <p:sp>
        <p:nvSpPr>
          <p:cNvPr id="23" name="TextBox 22"/>
          <p:cNvSpPr txBox="1"/>
          <p:nvPr/>
        </p:nvSpPr>
        <p:spPr>
          <a:xfrm>
            <a:off x="8554403" y="4613636"/>
            <a:ext cx="2492382" cy="1384995"/>
          </a:xfrm>
          <a:prstGeom prst="rect">
            <a:avLst/>
          </a:prstGeom>
          <a:noFill/>
        </p:spPr>
        <p:txBody>
          <a:bodyPr wrap="square">
            <a:spAutoFit/>
          </a:bodyPr>
          <a:lstStyle/>
          <a:p>
            <a:pPr algn="just">
              <a:defRPr/>
            </a:pPr>
            <a:r>
              <a:rPr lang="en-US" altLang="ko-KR" sz="105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a:t>
            </a:r>
          </a:p>
          <a:p>
            <a:pPr algn="just">
              <a:defRPr/>
            </a:pPr>
            <a:endParaRPr lang="ko-KR" altLang="en-US" sz="1050">
              <a:solidFill>
                <a:schemeClr val="tx2"/>
              </a:solidFill>
            </a:endParaRPr>
          </a:p>
        </p:txBody>
      </p:sp>
      <p:cxnSp>
        <p:nvCxnSpPr>
          <p:cNvPr id="24" name="직선 연결선 23"/>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TextBox 25"/>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1</a:t>
            </a:r>
            <a:endParaRPr lang="ko-KR" altLang="en-US" sz="3200" b="1">
              <a:solidFill>
                <a:schemeClr val="bg1"/>
              </a:solidFill>
            </a:endParaRPr>
          </a:p>
        </p:txBody>
      </p:sp>
      <p:grpSp>
        <p:nvGrpSpPr>
          <p:cNvPr id="27" name="그룹 26"/>
          <p:cNvGrpSpPr/>
          <p:nvPr/>
        </p:nvGrpSpPr>
        <p:grpSpPr>
          <a:xfrm>
            <a:off x="1188881" y="351819"/>
            <a:ext cx="2159566" cy="660429"/>
            <a:chOff x="1188881" y="351819"/>
            <a:chExt cx="2159566" cy="660429"/>
          </a:xfrm>
        </p:grpSpPr>
        <p:sp>
          <p:nvSpPr>
            <p:cNvPr id="28" name="TextBox 27"/>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29" name="TextBox 28"/>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
        <p:nvSpPr>
          <p:cNvPr id="30" name="TextBox 29"/>
          <p:cNvSpPr txBox="1"/>
          <p:nvPr/>
        </p:nvSpPr>
        <p:spPr>
          <a:xfrm>
            <a:off x="1633874" y="2593605"/>
            <a:ext cx="1419143" cy="523220"/>
          </a:xfrm>
          <a:prstGeom prst="rect">
            <a:avLst/>
          </a:prstGeom>
          <a:noFill/>
        </p:spPr>
        <p:txBody>
          <a:bodyPr wrap="square">
            <a:spAutoFit/>
          </a:bodyPr>
          <a:lstStyle/>
          <a:p>
            <a:pPr algn="ctr">
              <a:defRPr/>
            </a:pPr>
            <a:r>
              <a:rPr lang="en-US" altLang="ko-KR" sz="2800" b="1">
                <a:solidFill>
                  <a:schemeClr val="bg1"/>
                </a:solidFill>
              </a:rPr>
              <a:t>Step1</a:t>
            </a:r>
            <a:endParaRPr lang="ko-KR" altLang="en-US" sz="2800" b="1">
              <a:solidFill>
                <a:schemeClr val="bg1"/>
              </a:solidFill>
            </a:endParaRPr>
          </a:p>
        </p:txBody>
      </p:sp>
      <p:sp>
        <p:nvSpPr>
          <p:cNvPr id="31" name="TextBox 30"/>
          <p:cNvSpPr txBox="1"/>
          <p:nvPr/>
        </p:nvSpPr>
        <p:spPr>
          <a:xfrm>
            <a:off x="5386428" y="2593605"/>
            <a:ext cx="1419143" cy="523220"/>
          </a:xfrm>
          <a:prstGeom prst="rect">
            <a:avLst/>
          </a:prstGeom>
          <a:noFill/>
        </p:spPr>
        <p:txBody>
          <a:bodyPr wrap="square">
            <a:spAutoFit/>
          </a:bodyPr>
          <a:lstStyle/>
          <a:p>
            <a:pPr algn="ctr">
              <a:defRPr/>
            </a:pPr>
            <a:r>
              <a:rPr lang="en-US" altLang="ko-KR" sz="2800" b="1">
                <a:solidFill>
                  <a:schemeClr val="bg1"/>
                </a:solidFill>
              </a:rPr>
              <a:t>Step2</a:t>
            </a:r>
            <a:endParaRPr lang="ko-KR" altLang="en-US" sz="2800" b="1">
              <a:solidFill>
                <a:schemeClr val="bg1"/>
              </a:solidFill>
            </a:endParaRPr>
          </a:p>
        </p:txBody>
      </p:sp>
      <p:sp>
        <p:nvSpPr>
          <p:cNvPr id="32" name="TextBox 31"/>
          <p:cNvSpPr txBox="1"/>
          <p:nvPr/>
        </p:nvSpPr>
        <p:spPr>
          <a:xfrm>
            <a:off x="9115433" y="2582809"/>
            <a:ext cx="1419143" cy="523220"/>
          </a:xfrm>
          <a:prstGeom prst="rect">
            <a:avLst/>
          </a:prstGeom>
          <a:noFill/>
        </p:spPr>
        <p:txBody>
          <a:bodyPr wrap="square">
            <a:spAutoFit/>
          </a:bodyPr>
          <a:lstStyle/>
          <a:p>
            <a:pPr algn="ctr">
              <a:defRPr/>
            </a:pPr>
            <a:r>
              <a:rPr lang="en-US" altLang="ko-KR" sz="2800" b="1">
                <a:solidFill>
                  <a:schemeClr val="bg1"/>
                </a:solidFill>
              </a:rPr>
              <a:t>Step3</a:t>
            </a:r>
            <a:endParaRPr lang="ko-KR" altLang="en-US" sz="2800" b="1">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489352" y="2285885"/>
            <a:ext cx="1883849" cy="1200329"/>
          </a:xfrm>
          <a:prstGeom prst="rect">
            <a:avLst/>
          </a:prstGeom>
          <a:noFill/>
        </p:spPr>
        <p:txBody>
          <a:bodyPr wrap="none">
            <a:spAutoFit/>
          </a:bodyPr>
          <a:lstStyle/>
          <a:p>
            <a:pPr lvl="0">
              <a:defRPr/>
            </a:pPr>
            <a:r>
              <a:rPr lang="en-US" altLang="ko-KR" sz="7200" b="1">
                <a:solidFill>
                  <a:schemeClr val="tx2"/>
                </a:solidFill>
              </a:rPr>
              <a:t>002</a:t>
            </a:r>
            <a:endParaRPr lang="ko-KR" altLang="en-US" sz="7200" b="1">
              <a:solidFill>
                <a:schemeClr val="tx2"/>
              </a:solidFill>
            </a:endParaRPr>
          </a:p>
        </p:txBody>
      </p:sp>
      <p:sp>
        <p:nvSpPr>
          <p:cNvPr id="9" name="TextBox 8"/>
          <p:cNvSpPr txBox="1"/>
          <p:nvPr/>
        </p:nvSpPr>
        <p:spPr>
          <a:xfrm>
            <a:off x="533434" y="3549402"/>
            <a:ext cx="3486852" cy="584775"/>
          </a:xfrm>
          <a:prstGeom prst="rect">
            <a:avLst/>
          </a:prstGeom>
          <a:noFill/>
        </p:spPr>
        <p:txBody>
          <a:bodyPr wrap="none">
            <a:spAutoFit/>
          </a:bodyPr>
          <a:lstStyle/>
          <a:p>
            <a:pPr lvl="0">
              <a:defRPr/>
            </a:pPr>
            <a:r>
              <a:rPr lang="ko-KR" altLang="en-US" sz="3200" spc="-150">
                <a:solidFill>
                  <a:schemeClr val="tx2"/>
                </a:solidFill>
                <a:latin typeface="+mn-ea"/>
              </a:rPr>
              <a:t>소제목을 입력하세요</a:t>
            </a: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직선 연결선 4"/>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8" name="TextBox 7"/>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2</a:t>
            </a:r>
            <a:endParaRPr lang="ko-KR" altLang="en-US" sz="3200" b="1">
              <a:solidFill>
                <a:schemeClr val="bg1"/>
              </a:solidFill>
            </a:endParaRPr>
          </a:p>
        </p:txBody>
      </p:sp>
      <p:grpSp>
        <p:nvGrpSpPr>
          <p:cNvPr id="9" name="그룹 8"/>
          <p:cNvGrpSpPr/>
          <p:nvPr/>
        </p:nvGrpSpPr>
        <p:grpSpPr>
          <a:xfrm>
            <a:off x="1188881" y="351819"/>
            <a:ext cx="2159566" cy="660429"/>
            <a:chOff x="1188881" y="351819"/>
            <a:chExt cx="2159566" cy="660429"/>
          </a:xfrm>
        </p:grpSpPr>
        <p:sp>
          <p:nvSpPr>
            <p:cNvPr id="10" name="TextBox 9"/>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11" name="TextBox 10"/>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grpSp>
        <p:nvGrpSpPr>
          <p:cNvPr id="16" name="그룹 15"/>
          <p:cNvGrpSpPr/>
          <p:nvPr/>
        </p:nvGrpSpPr>
        <p:grpSpPr>
          <a:xfrm>
            <a:off x="3561611" y="1659671"/>
            <a:ext cx="4840178" cy="4324351"/>
            <a:chOff x="3222624" y="1597024"/>
            <a:chExt cx="4840178" cy="4324351"/>
          </a:xfrm>
        </p:grpSpPr>
        <p:sp>
          <p:nvSpPr>
            <p:cNvPr id="2" name="타원 1"/>
            <p:cNvSpPr/>
            <p:nvPr/>
          </p:nvSpPr>
          <p:spPr>
            <a:xfrm>
              <a:off x="3222624" y="1597024"/>
              <a:ext cx="2809875" cy="2809875"/>
            </a:xfrm>
            <a:prstGeom prst="ellipse">
              <a:avLst/>
            </a:prstGeom>
            <a:pattFill prst="dk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 name="타원 5"/>
            <p:cNvSpPr/>
            <p:nvPr/>
          </p:nvSpPr>
          <p:spPr>
            <a:xfrm>
              <a:off x="5252927" y="1597025"/>
              <a:ext cx="2809875" cy="2809875"/>
            </a:xfrm>
            <a:prstGeom prst="ellipse">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타원 11"/>
            <p:cNvSpPr/>
            <p:nvPr/>
          </p:nvSpPr>
          <p:spPr>
            <a:xfrm>
              <a:off x="4314660" y="3111500"/>
              <a:ext cx="2809875" cy="2809875"/>
            </a:xfrm>
            <a:prstGeom prst="ellipse">
              <a:avLst/>
            </a:prstGeom>
            <a:solidFill>
              <a:schemeClr val="accent3">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grpSp>
        <p:nvGrpSpPr>
          <p:cNvPr id="13" name="그룹 12"/>
          <p:cNvGrpSpPr/>
          <p:nvPr/>
        </p:nvGrpSpPr>
        <p:grpSpPr>
          <a:xfrm>
            <a:off x="8910152" y="3023885"/>
            <a:ext cx="2422458" cy="1555199"/>
            <a:chOff x="102324" y="3738357"/>
            <a:chExt cx="2422458" cy="1555199"/>
          </a:xfrm>
        </p:grpSpPr>
        <p:sp>
          <p:nvSpPr>
            <p:cNvPr id="14" name="TextBox 13"/>
            <p:cNvSpPr txBox="1"/>
            <p:nvPr/>
          </p:nvSpPr>
          <p:spPr>
            <a:xfrm>
              <a:off x="102324" y="3738357"/>
              <a:ext cx="2422458" cy="461665"/>
            </a:xfrm>
            <a:prstGeom prst="rect">
              <a:avLst/>
            </a:prstGeom>
            <a:noFill/>
          </p:spPr>
          <p:txBody>
            <a:bodyPr wrap="none">
              <a:spAutoFit/>
            </a:bodyPr>
            <a:lstStyle/>
            <a:p>
              <a:pPr lvl="0">
                <a:defRPr/>
              </a:pPr>
              <a:r>
                <a:rPr lang="en-US" altLang="ko-KR" sz="2400">
                  <a:solidFill>
                    <a:schemeClr val="tx2"/>
                  </a:solidFill>
                </a:rPr>
                <a:t>Insert Title Here</a:t>
              </a:r>
              <a:endParaRPr lang="ko-KR" altLang="en-US" sz="2400">
                <a:solidFill>
                  <a:schemeClr val="tx2"/>
                </a:solidFill>
              </a:endParaRPr>
            </a:p>
          </p:txBody>
        </p:sp>
        <p:sp>
          <p:nvSpPr>
            <p:cNvPr id="15" name="TextBox 14"/>
            <p:cNvSpPr txBox="1"/>
            <p:nvPr/>
          </p:nvSpPr>
          <p:spPr>
            <a:xfrm>
              <a:off x="102325" y="4231727"/>
              <a:ext cx="2362992" cy="1061829"/>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900">
                <a:solidFill>
                  <a:schemeClr val="tx2"/>
                </a:solidFill>
              </a:endParaRPr>
            </a:p>
          </p:txBody>
        </p:sp>
      </p:grpSp>
      <p:grpSp>
        <p:nvGrpSpPr>
          <p:cNvPr id="21" name="그룹 20"/>
          <p:cNvGrpSpPr/>
          <p:nvPr/>
        </p:nvGrpSpPr>
        <p:grpSpPr>
          <a:xfrm>
            <a:off x="749440" y="2401279"/>
            <a:ext cx="1978427" cy="1326657"/>
            <a:chOff x="93908" y="3859177"/>
            <a:chExt cx="1978427" cy="1326657"/>
          </a:xfrm>
        </p:grpSpPr>
        <p:sp>
          <p:nvSpPr>
            <p:cNvPr id="22" name="TextBox 21"/>
            <p:cNvSpPr txBox="1"/>
            <p:nvPr/>
          </p:nvSpPr>
          <p:spPr>
            <a:xfrm>
              <a:off x="93908" y="3859177"/>
              <a:ext cx="1978427" cy="400110"/>
            </a:xfrm>
            <a:prstGeom prst="rect">
              <a:avLst/>
            </a:prstGeom>
            <a:noFill/>
          </p:spPr>
          <p:txBody>
            <a:bodyPr wrap="none">
              <a:spAutoFit/>
            </a:bodyPr>
            <a:lstStyle/>
            <a:p>
              <a:pPr lvl="0">
                <a:defRPr/>
              </a:pPr>
              <a:r>
                <a:rPr lang="en-US" altLang="ko-KR" sz="2000">
                  <a:solidFill>
                    <a:schemeClr val="tx2"/>
                  </a:solidFill>
                </a:rPr>
                <a:t>Insert Title Here</a:t>
              </a:r>
              <a:endParaRPr lang="ko-KR" altLang="en-US" sz="2000">
                <a:solidFill>
                  <a:schemeClr val="tx2"/>
                </a:solidFill>
              </a:endParaRPr>
            </a:p>
          </p:txBody>
        </p:sp>
        <p:sp>
          <p:nvSpPr>
            <p:cNvPr id="23" name="TextBox 22"/>
            <p:cNvSpPr txBox="1"/>
            <p:nvPr/>
          </p:nvSpPr>
          <p:spPr>
            <a:xfrm>
              <a:off x="102325" y="4231727"/>
              <a:ext cx="1948404" cy="954107"/>
            </a:xfrm>
            <a:prstGeom prst="rect">
              <a:avLst/>
            </a:prstGeom>
            <a:noFill/>
          </p:spPr>
          <p:txBody>
            <a:bodyPr wrap="square">
              <a:spAutoFit/>
            </a:bodyPr>
            <a:lstStyle/>
            <a:p>
              <a:pPr algn="just">
                <a:defRPr/>
              </a:pPr>
              <a:r>
                <a:rPr lang="en-US" altLang="ko-KR" sz="8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800">
                <a:solidFill>
                  <a:schemeClr val="tx2"/>
                </a:solidFill>
              </a:endParaRPr>
            </a:p>
          </p:txBody>
        </p:sp>
      </p:grpSp>
      <p:grpSp>
        <p:nvGrpSpPr>
          <p:cNvPr id="24" name="그룹 23"/>
          <p:cNvGrpSpPr/>
          <p:nvPr/>
        </p:nvGrpSpPr>
        <p:grpSpPr>
          <a:xfrm>
            <a:off x="1801611" y="4805050"/>
            <a:ext cx="1978427" cy="1326657"/>
            <a:chOff x="93908" y="3859177"/>
            <a:chExt cx="1978427" cy="1326657"/>
          </a:xfrm>
        </p:grpSpPr>
        <p:sp>
          <p:nvSpPr>
            <p:cNvPr id="25" name="TextBox 24"/>
            <p:cNvSpPr txBox="1"/>
            <p:nvPr/>
          </p:nvSpPr>
          <p:spPr>
            <a:xfrm>
              <a:off x="93908" y="3859177"/>
              <a:ext cx="1978427" cy="400110"/>
            </a:xfrm>
            <a:prstGeom prst="rect">
              <a:avLst/>
            </a:prstGeom>
            <a:noFill/>
          </p:spPr>
          <p:txBody>
            <a:bodyPr wrap="none">
              <a:spAutoFit/>
            </a:bodyPr>
            <a:lstStyle/>
            <a:p>
              <a:pPr lvl="0">
                <a:defRPr/>
              </a:pPr>
              <a:r>
                <a:rPr lang="en-US" altLang="ko-KR" sz="2000">
                  <a:solidFill>
                    <a:schemeClr val="tx2"/>
                  </a:solidFill>
                </a:rPr>
                <a:t>Insert Title Here</a:t>
              </a:r>
              <a:endParaRPr lang="ko-KR" altLang="en-US" sz="2000">
                <a:solidFill>
                  <a:schemeClr val="tx2"/>
                </a:solidFill>
              </a:endParaRPr>
            </a:p>
          </p:txBody>
        </p:sp>
        <p:sp>
          <p:nvSpPr>
            <p:cNvPr id="26" name="TextBox 25"/>
            <p:cNvSpPr txBox="1"/>
            <p:nvPr/>
          </p:nvSpPr>
          <p:spPr>
            <a:xfrm>
              <a:off x="102325" y="4231727"/>
              <a:ext cx="1948404" cy="954107"/>
            </a:xfrm>
            <a:prstGeom prst="rect">
              <a:avLst/>
            </a:prstGeom>
            <a:noFill/>
          </p:spPr>
          <p:txBody>
            <a:bodyPr wrap="square">
              <a:spAutoFit/>
            </a:bodyPr>
            <a:lstStyle/>
            <a:p>
              <a:pPr algn="just">
                <a:defRPr/>
              </a:pPr>
              <a:r>
                <a:rPr lang="en-US" altLang="ko-KR" sz="8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800">
                <a:solidFill>
                  <a:schemeClr val="tx2"/>
                </a:solidFill>
              </a:endParaRPr>
            </a:p>
          </p:txBody>
        </p:sp>
      </p:grpSp>
      <p:cxnSp>
        <p:nvCxnSpPr>
          <p:cNvPr id="29" name="직선 연결선 28"/>
          <p:cNvCxnSpPr/>
          <p:nvPr/>
        </p:nvCxnSpPr>
        <p:spPr>
          <a:xfrm>
            <a:off x="2818764" y="2601334"/>
            <a:ext cx="122500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3856989" y="5005105"/>
            <a:ext cx="122500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7634972" y="3242226"/>
            <a:ext cx="122500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타원 4"/>
          <p:cNvSpPr/>
          <p:nvPr/>
        </p:nvSpPr>
        <p:spPr>
          <a:xfrm>
            <a:off x="4885771" y="1317900"/>
            <a:ext cx="2420456" cy="2420457"/>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6" name="타원 5"/>
          <p:cNvSpPr/>
          <p:nvPr/>
        </p:nvSpPr>
        <p:spPr>
          <a:xfrm>
            <a:off x="5987737" y="2051254"/>
            <a:ext cx="2420456" cy="2420457"/>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7" name="타원 6"/>
          <p:cNvSpPr/>
          <p:nvPr/>
        </p:nvSpPr>
        <p:spPr>
          <a:xfrm>
            <a:off x="5572082" y="3427097"/>
            <a:ext cx="2420456" cy="2420457"/>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8" name="타원 7"/>
          <p:cNvSpPr/>
          <p:nvPr/>
        </p:nvSpPr>
        <p:spPr>
          <a:xfrm>
            <a:off x="4253592" y="3427097"/>
            <a:ext cx="2420456" cy="2420457"/>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9" name="타원 8"/>
          <p:cNvSpPr/>
          <p:nvPr/>
        </p:nvSpPr>
        <p:spPr>
          <a:xfrm>
            <a:off x="3783806" y="2153717"/>
            <a:ext cx="2420456" cy="2420457"/>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pSp>
        <p:nvGrpSpPr>
          <p:cNvPr id="19" name="그룹 18"/>
          <p:cNvGrpSpPr/>
          <p:nvPr/>
        </p:nvGrpSpPr>
        <p:grpSpPr>
          <a:xfrm>
            <a:off x="1623307" y="4224132"/>
            <a:ext cx="2422458" cy="1555199"/>
            <a:chOff x="102324" y="3738357"/>
            <a:chExt cx="2422458" cy="1555199"/>
          </a:xfrm>
        </p:grpSpPr>
        <p:sp>
          <p:nvSpPr>
            <p:cNvPr id="17" name="TextBox 16"/>
            <p:cNvSpPr txBox="1"/>
            <p:nvPr/>
          </p:nvSpPr>
          <p:spPr>
            <a:xfrm>
              <a:off x="102324" y="3738357"/>
              <a:ext cx="2422458" cy="461665"/>
            </a:xfrm>
            <a:prstGeom prst="rect">
              <a:avLst/>
            </a:prstGeom>
            <a:noFill/>
          </p:spPr>
          <p:txBody>
            <a:bodyPr wrap="none">
              <a:spAutoFit/>
            </a:bodyPr>
            <a:lstStyle/>
            <a:p>
              <a:pPr lvl="0">
                <a:defRPr/>
              </a:pPr>
              <a:r>
                <a:rPr lang="en-US" altLang="ko-KR" sz="2400" b="1">
                  <a:solidFill>
                    <a:schemeClr val="tx2"/>
                  </a:solidFill>
                </a:rPr>
                <a:t>Insert Title Here</a:t>
              </a:r>
              <a:endParaRPr lang="ko-KR" altLang="en-US" sz="2400" b="1">
                <a:solidFill>
                  <a:schemeClr val="tx2"/>
                </a:solidFill>
              </a:endParaRPr>
            </a:p>
          </p:txBody>
        </p:sp>
        <p:sp>
          <p:nvSpPr>
            <p:cNvPr id="18" name="TextBox 17"/>
            <p:cNvSpPr txBox="1"/>
            <p:nvPr/>
          </p:nvSpPr>
          <p:spPr>
            <a:xfrm>
              <a:off x="102325" y="4231727"/>
              <a:ext cx="2362992" cy="1061829"/>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900">
                <a:solidFill>
                  <a:schemeClr val="tx2"/>
                </a:solidFill>
              </a:endParaRPr>
            </a:p>
          </p:txBody>
        </p:sp>
      </p:grpSp>
      <p:grpSp>
        <p:nvGrpSpPr>
          <p:cNvPr id="20" name="그룹 19"/>
          <p:cNvGrpSpPr/>
          <p:nvPr/>
        </p:nvGrpSpPr>
        <p:grpSpPr>
          <a:xfrm>
            <a:off x="8585682" y="2483882"/>
            <a:ext cx="2422458" cy="1555199"/>
            <a:chOff x="102324" y="3738357"/>
            <a:chExt cx="2422458" cy="1555199"/>
          </a:xfrm>
        </p:grpSpPr>
        <p:sp>
          <p:nvSpPr>
            <p:cNvPr id="21" name="TextBox 20"/>
            <p:cNvSpPr txBox="1"/>
            <p:nvPr/>
          </p:nvSpPr>
          <p:spPr>
            <a:xfrm>
              <a:off x="102324" y="3738357"/>
              <a:ext cx="2422458" cy="461665"/>
            </a:xfrm>
            <a:prstGeom prst="rect">
              <a:avLst/>
            </a:prstGeom>
            <a:noFill/>
          </p:spPr>
          <p:txBody>
            <a:bodyPr wrap="none">
              <a:spAutoFit/>
            </a:bodyPr>
            <a:lstStyle/>
            <a:p>
              <a:pPr lvl="0">
                <a:defRPr/>
              </a:pPr>
              <a:r>
                <a:rPr lang="en-US" altLang="ko-KR" sz="2400" b="1">
                  <a:solidFill>
                    <a:schemeClr val="tx2"/>
                  </a:solidFill>
                </a:rPr>
                <a:t>Insert Title Here</a:t>
              </a:r>
              <a:endParaRPr lang="ko-KR" altLang="en-US" sz="2400" b="1">
                <a:solidFill>
                  <a:schemeClr val="tx2"/>
                </a:solidFill>
              </a:endParaRPr>
            </a:p>
          </p:txBody>
        </p:sp>
        <p:sp>
          <p:nvSpPr>
            <p:cNvPr id="22" name="TextBox 21"/>
            <p:cNvSpPr txBox="1"/>
            <p:nvPr/>
          </p:nvSpPr>
          <p:spPr>
            <a:xfrm>
              <a:off x="102325" y="4231727"/>
              <a:ext cx="2362992" cy="1061829"/>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900">
                <a:solidFill>
                  <a:schemeClr val="tx2"/>
                </a:solidFill>
              </a:endParaRPr>
            </a:p>
          </p:txBody>
        </p:sp>
      </p:grpSp>
      <p:cxnSp>
        <p:nvCxnSpPr>
          <p:cNvPr id="23" name="직선 연결선 22"/>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5" name="TextBox 24"/>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2</a:t>
            </a:r>
            <a:endParaRPr lang="ko-KR" altLang="en-US" sz="3200" b="1">
              <a:solidFill>
                <a:schemeClr val="bg1"/>
              </a:solidFill>
            </a:endParaRPr>
          </a:p>
        </p:txBody>
      </p:sp>
      <p:grpSp>
        <p:nvGrpSpPr>
          <p:cNvPr id="26" name="그룹 25"/>
          <p:cNvGrpSpPr/>
          <p:nvPr/>
        </p:nvGrpSpPr>
        <p:grpSpPr>
          <a:xfrm>
            <a:off x="1188881" y="351819"/>
            <a:ext cx="2159566" cy="660429"/>
            <a:chOff x="1188881" y="351819"/>
            <a:chExt cx="2159566" cy="660429"/>
          </a:xfrm>
        </p:grpSpPr>
        <p:sp>
          <p:nvSpPr>
            <p:cNvPr id="27" name="TextBox 26"/>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28" name="TextBox 27"/>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
        <p:nvSpPr>
          <p:cNvPr id="2" name="TextBox 1"/>
          <p:cNvSpPr txBox="1"/>
          <p:nvPr/>
        </p:nvSpPr>
        <p:spPr>
          <a:xfrm>
            <a:off x="5483492" y="1692052"/>
            <a:ext cx="1225015" cy="461665"/>
          </a:xfrm>
          <a:prstGeom prst="rect">
            <a:avLst/>
          </a:prstGeom>
          <a:noFill/>
        </p:spPr>
        <p:txBody>
          <a:bodyPr wrap="none">
            <a:spAutoFit/>
          </a:bodyPr>
          <a:lstStyle/>
          <a:p>
            <a:pPr lvl="0">
              <a:defRPr/>
            </a:pPr>
            <a:r>
              <a:rPr lang="en-US" altLang="ko-KR" sz="2400">
                <a:solidFill>
                  <a:schemeClr val="bg1"/>
                </a:solidFill>
              </a:rPr>
              <a:t>PLAN A</a:t>
            </a:r>
            <a:endParaRPr lang="ko-KR" altLang="en-US" sz="2400">
              <a:solidFill>
                <a:schemeClr val="bg1"/>
              </a:solidFill>
            </a:endParaRPr>
          </a:p>
        </p:txBody>
      </p:sp>
      <p:sp>
        <p:nvSpPr>
          <p:cNvPr id="29" name="TextBox 28"/>
          <p:cNvSpPr txBox="1"/>
          <p:nvPr/>
        </p:nvSpPr>
        <p:spPr>
          <a:xfrm>
            <a:off x="7084259" y="3097091"/>
            <a:ext cx="1217000" cy="461665"/>
          </a:xfrm>
          <a:prstGeom prst="rect">
            <a:avLst/>
          </a:prstGeom>
          <a:noFill/>
        </p:spPr>
        <p:txBody>
          <a:bodyPr wrap="none">
            <a:spAutoFit/>
          </a:bodyPr>
          <a:lstStyle/>
          <a:p>
            <a:pPr lvl="0">
              <a:defRPr/>
            </a:pPr>
            <a:r>
              <a:rPr lang="en-US" altLang="ko-KR" sz="2400">
                <a:solidFill>
                  <a:schemeClr val="bg1"/>
                </a:solidFill>
              </a:rPr>
              <a:t>PLAN B</a:t>
            </a:r>
            <a:endParaRPr lang="ko-KR" altLang="en-US" sz="2400">
              <a:solidFill>
                <a:schemeClr val="bg1"/>
              </a:solidFill>
            </a:endParaRPr>
          </a:p>
        </p:txBody>
      </p:sp>
      <p:sp>
        <p:nvSpPr>
          <p:cNvPr id="30" name="TextBox 29"/>
          <p:cNvSpPr txBox="1"/>
          <p:nvPr/>
        </p:nvSpPr>
        <p:spPr>
          <a:xfrm>
            <a:off x="6674048" y="4844370"/>
            <a:ext cx="1231427" cy="461665"/>
          </a:xfrm>
          <a:prstGeom prst="rect">
            <a:avLst/>
          </a:prstGeom>
          <a:noFill/>
        </p:spPr>
        <p:txBody>
          <a:bodyPr wrap="none">
            <a:spAutoFit/>
          </a:bodyPr>
          <a:lstStyle/>
          <a:p>
            <a:pPr lvl="0">
              <a:defRPr/>
            </a:pPr>
            <a:r>
              <a:rPr lang="en-US" altLang="ko-KR" sz="2400">
                <a:solidFill>
                  <a:schemeClr val="bg1"/>
                </a:solidFill>
              </a:rPr>
              <a:t>PLAN C</a:t>
            </a:r>
            <a:endParaRPr lang="ko-KR" altLang="en-US" sz="2400">
              <a:solidFill>
                <a:schemeClr val="bg1"/>
              </a:solidFill>
            </a:endParaRPr>
          </a:p>
        </p:txBody>
      </p:sp>
      <p:sp>
        <p:nvSpPr>
          <p:cNvPr id="31" name="TextBox 30"/>
          <p:cNvSpPr txBox="1"/>
          <p:nvPr/>
        </p:nvSpPr>
        <p:spPr>
          <a:xfrm>
            <a:off x="4378320" y="4833285"/>
            <a:ext cx="1231427" cy="461665"/>
          </a:xfrm>
          <a:prstGeom prst="rect">
            <a:avLst/>
          </a:prstGeom>
          <a:noFill/>
        </p:spPr>
        <p:txBody>
          <a:bodyPr wrap="none">
            <a:spAutoFit/>
          </a:bodyPr>
          <a:lstStyle/>
          <a:p>
            <a:pPr lvl="0">
              <a:defRPr/>
            </a:pPr>
            <a:r>
              <a:rPr lang="en-US" altLang="ko-KR" sz="2400">
                <a:solidFill>
                  <a:schemeClr val="bg1"/>
                </a:solidFill>
              </a:rPr>
              <a:t>PLAN D</a:t>
            </a:r>
            <a:endParaRPr lang="ko-KR" altLang="en-US" sz="2400">
              <a:solidFill>
                <a:schemeClr val="bg1"/>
              </a:solidFill>
            </a:endParaRPr>
          </a:p>
        </p:txBody>
      </p:sp>
      <p:sp>
        <p:nvSpPr>
          <p:cNvPr id="32" name="TextBox 31"/>
          <p:cNvSpPr txBox="1"/>
          <p:nvPr/>
        </p:nvSpPr>
        <p:spPr>
          <a:xfrm>
            <a:off x="3843381" y="3083045"/>
            <a:ext cx="1231427" cy="461665"/>
          </a:xfrm>
          <a:prstGeom prst="rect">
            <a:avLst/>
          </a:prstGeom>
          <a:noFill/>
        </p:spPr>
        <p:txBody>
          <a:bodyPr wrap="none">
            <a:spAutoFit/>
          </a:bodyPr>
          <a:lstStyle/>
          <a:p>
            <a:pPr lvl="0">
              <a:defRPr/>
            </a:pPr>
            <a:r>
              <a:rPr lang="en-US" altLang="ko-KR" sz="2400">
                <a:solidFill>
                  <a:schemeClr val="bg1"/>
                </a:solidFill>
              </a:rPr>
              <a:t>PLAN E</a:t>
            </a:r>
            <a:endParaRPr lang="ko-KR" altLang="en-US" sz="240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pSp>
        <p:nvGrpSpPr>
          <p:cNvPr id="27" name="그룹 26"/>
          <p:cNvGrpSpPr/>
          <p:nvPr/>
        </p:nvGrpSpPr>
        <p:grpSpPr>
          <a:xfrm>
            <a:off x="1188882" y="2000251"/>
            <a:ext cx="4657724" cy="3105150"/>
            <a:chOff x="1188882" y="2000251"/>
            <a:chExt cx="4657724" cy="3105150"/>
          </a:xfrm>
        </p:grpSpPr>
        <p:sp>
          <p:nvSpPr>
            <p:cNvPr id="28" name="자유형 27"/>
            <p:cNvSpPr/>
            <p:nvPr/>
          </p:nvSpPr>
          <p:spPr>
            <a:xfrm>
              <a:off x="3374762" y="2926432"/>
              <a:ext cx="142981" cy="626393"/>
            </a:xfrm>
            <a:custGeom>
              <a:avLst/>
              <a:gdLst/>
              <a:ahLst/>
              <a:cxnLst/>
              <a:rect l="0" t="0" r="0" b="0"/>
              <a:pathLst>
                <a:path>
                  <a:moveTo>
                    <a:pt x="142981" y="0"/>
                  </a:moveTo>
                  <a:lnTo>
                    <a:pt x="142981" y="626393"/>
                  </a:lnTo>
                  <a:lnTo>
                    <a:pt x="0" y="626393"/>
                  </a:lnTo>
                </a:path>
              </a:pathLst>
            </a:custGeom>
            <a:noFill/>
            <a:ln w="12700" cap="flat" cmpd="sng" algn="ctr">
              <a:solidFill>
                <a:schemeClr val="accent2">
                  <a:hueOff val="0"/>
                  <a:satOff val="0"/>
                  <a:lumOff val="0"/>
                  <a:alphaOff val="0"/>
                </a:schemeClr>
              </a:solidFill>
              <a:prstDash val="solid"/>
              <a:miter/>
            </a:ln>
            <a:effectLst/>
          </p:spPr>
          <p:style>
            <a:lnRef idx="2">
              <a:scrgbClr r="0" g="0" b="0"/>
            </a:lnRef>
            <a:fillRef idx="0">
              <a:scrgbClr r="0" g="0" b="0"/>
            </a:fillRef>
            <a:effectRef idx="0">
              <a:scrgbClr r="0" g="0" b="0"/>
            </a:effectRef>
            <a:fontRef idx="minor">
              <a:scrgbClr r="0" g="0" b="0"/>
            </a:fontRef>
          </p:style>
        </p:sp>
        <p:sp>
          <p:nvSpPr>
            <p:cNvPr id="29" name="자유형 28"/>
            <p:cNvSpPr/>
            <p:nvPr/>
          </p:nvSpPr>
          <p:spPr>
            <a:xfrm>
              <a:off x="3517744" y="2926432"/>
              <a:ext cx="1647686" cy="1252786"/>
            </a:xfrm>
            <a:custGeom>
              <a:avLst/>
              <a:gdLst/>
              <a:ahLst/>
              <a:cxnLst/>
              <a:rect l="0" t="0" r="0" b="0"/>
              <a:pathLst>
                <a:path>
                  <a:moveTo>
                    <a:pt x="0" y="0"/>
                  </a:moveTo>
                  <a:lnTo>
                    <a:pt x="0" y="1109805"/>
                  </a:lnTo>
                  <a:lnTo>
                    <a:pt x="1647686" y="1109805"/>
                  </a:lnTo>
                  <a:lnTo>
                    <a:pt x="1647686" y="1252786"/>
                  </a:lnTo>
                </a:path>
              </a:pathLst>
            </a:custGeom>
            <a:noFill/>
            <a:ln w="12700" cap="flat" cmpd="sng" algn="ctr">
              <a:solidFill>
                <a:schemeClr val="accent2">
                  <a:hueOff val="0"/>
                  <a:satOff val="0"/>
                  <a:lumOff val="0"/>
                  <a:alphaOff val="0"/>
                </a:schemeClr>
              </a:solidFill>
              <a:prstDash val="solid"/>
              <a:miter/>
            </a:ln>
            <a:effectLst/>
          </p:spPr>
          <p:style>
            <a:lnRef idx="2">
              <a:scrgbClr r="0" g="0" b="0"/>
            </a:lnRef>
            <a:fillRef idx="0">
              <a:scrgbClr r="0" g="0" b="0"/>
            </a:fillRef>
            <a:effectRef idx="0">
              <a:scrgbClr r="0" g="0" b="0"/>
            </a:effectRef>
            <a:fontRef idx="minor">
              <a:scrgbClr r="0" g="0" b="0"/>
            </a:fontRef>
          </p:style>
        </p:sp>
        <p:sp>
          <p:nvSpPr>
            <p:cNvPr id="30" name="자유형 29"/>
            <p:cNvSpPr/>
            <p:nvPr/>
          </p:nvSpPr>
          <p:spPr>
            <a:xfrm>
              <a:off x="3472024" y="2926432"/>
              <a:ext cx="91440" cy="1252786"/>
            </a:xfrm>
            <a:custGeom>
              <a:avLst/>
              <a:gdLst/>
              <a:ahLst/>
              <a:cxnLst/>
              <a:rect l="0" t="0" r="0" b="0"/>
              <a:pathLst>
                <a:path>
                  <a:moveTo>
                    <a:pt x="45720" y="0"/>
                  </a:moveTo>
                  <a:lnTo>
                    <a:pt x="45720" y="1252786"/>
                  </a:lnTo>
                </a:path>
              </a:pathLst>
            </a:custGeom>
            <a:noFill/>
            <a:ln w="12700" cap="flat" cmpd="sng" algn="ctr">
              <a:solidFill>
                <a:schemeClr val="accent2">
                  <a:hueOff val="0"/>
                  <a:satOff val="0"/>
                  <a:lumOff val="0"/>
                  <a:alphaOff val="0"/>
                </a:schemeClr>
              </a:solidFill>
              <a:prstDash val="solid"/>
              <a:miter/>
            </a:ln>
            <a:effectLst/>
          </p:spPr>
          <p:style>
            <a:lnRef idx="2">
              <a:scrgbClr r="0" g="0" b="0"/>
            </a:lnRef>
            <a:fillRef idx="0">
              <a:scrgbClr r="0" g="0" b="0"/>
            </a:fillRef>
            <a:effectRef idx="0">
              <a:scrgbClr r="0" g="0" b="0"/>
            </a:effectRef>
            <a:fontRef idx="minor">
              <a:scrgbClr r="0" g="0" b="0"/>
            </a:fontRef>
          </p:style>
        </p:sp>
        <p:sp>
          <p:nvSpPr>
            <p:cNvPr id="31" name="자유형 30"/>
            <p:cNvSpPr/>
            <p:nvPr/>
          </p:nvSpPr>
          <p:spPr>
            <a:xfrm>
              <a:off x="1870057" y="2926432"/>
              <a:ext cx="1647686" cy="1252786"/>
            </a:xfrm>
            <a:custGeom>
              <a:avLst/>
              <a:gdLst/>
              <a:ahLst/>
              <a:cxnLst/>
              <a:rect l="0" t="0" r="0" b="0"/>
              <a:pathLst>
                <a:path>
                  <a:moveTo>
                    <a:pt x="1647686" y="0"/>
                  </a:moveTo>
                  <a:lnTo>
                    <a:pt x="1647686" y="1109805"/>
                  </a:lnTo>
                  <a:lnTo>
                    <a:pt x="0" y="1109805"/>
                  </a:lnTo>
                  <a:lnTo>
                    <a:pt x="0" y="1252786"/>
                  </a:lnTo>
                </a:path>
              </a:pathLst>
            </a:custGeom>
            <a:noFill/>
            <a:ln w="12700" cap="flat" cmpd="sng" algn="ctr">
              <a:solidFill>
                <a:schemeClr val="accent2">
                  <a:hueOff val="0"/>
                  <a:satOff val="0"/>
                  <a:lumOff val="0"/>
                  <a:alphaOff val="0"/>
                </a:schemeClr>
              </a:solidFill>
              <a:prstDash val="solid"/>
              <a:miter/>
            </a:ln>
            <a:effectLst/>
          </p:spPr>
          <p:style>
            <a:lnRef idx="2">
              <a:scrgbClr r="0" g="0" b="0"/>
            </a:lnRef>
            <a:fillRef idx="0">
              <a:scrgbClr r="0" g="0" b="0"/>
            </a:fillRef>
            <a:effectRef idx="0">
              <a:scrgbClr r="0" g="0" b="0"/>
            </a:effectRef>
            <a:fontRef idx="minor">
              <a:scrgbClr r="0" g="0" b="0"/>
            </a:fontRef>
          </p:style>
        </p:sp>
        <p:sp>
          <p:nvSpPr>
            <p:cNvPr id="32" name="직사각형 31"/>
            <p:cNvSpPr/>
            <p:nvPr/>
          </p:nvSpPr>
          <p:spPr>
            <a:xfrm>
              <a:off x="2836881" y="2245570"/>
              <a:ext cx="1361724" cy="680862"/>
            </a:xfrm>
            <a:prstGeom prst="rect">
              <a:avLst/>
            </a:prstGeom>
            <a:solidFill>
              <a:schemeClr val="accent1">
                <a:hueOff val="0"/>
                <a:satOff val="0"/>
                <a:lumOff val="0"/>
                <a:alphaOff val="0"/>
              </a:schemeClr>
            </a:solidFill>
            <a:ln w="12700" cap="flat" cmpd="sng" algn="ctr">
              <a:noFill/>
              <a:prstDash val="solid"/>
              <a:miter/>
            </a:ln>
            <a:effectLst/>
          </p:spPr>
          <p:style>
            <a:lnRef idx="2">
              <a:scrgbClr r="0" g="0" b="0"/>
            </a:lnRef>
            <a:fillRef idx="1">
              <a:scrgbClr r="0" g="0" b="0"/>
            </a:fillRef>
            <a:effectRef idx="0">
              <a:scrgbClr r="0" g="0" b="0"/>
            </a:effectRef>
            <a:fontRef idx="minor">
              <a:schemeClr val="lt1"/>
            </a:fontRef>
          </p:style>
        </p:sp>
        <p:sp>
          <p:nvSpPr>
            <p:cNvPr id="33" name="TextBox 32"/>
            <p:cNvSpPr txBox="1"/>
            <p:nvPr/>
          </p:nvSpPr>
          <p:spPr>
            <a:xfrm>
              <a:off x="2836881" y="2245570"/>
              <a:ext cx="1361724" cy="680862"/>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21590" tIns="21590" rIns="21590" bIns="21590" anchor="ctr" anchorCtr="0">
              <a:noAutofit/>
            </a:bodyPr>
            <a:lstStyle/>
            <a:p>
              <a:pPr marL="0" lvl="0" indent="0" algn="ctr" defTabSz="1511300" latinLnBrk="1">
                <a:lnSpc>
                  <a:spcPct val="90000"/>
                </a:lnSpc>
                <a:spcBef>
                  <a:spcPct val="0"/>
                </a:spcBef>
                <a:spcAft>
                  <a:spcPct val="35000"/>
                </a:spcAft>
                <a:buNone/>
                <a:defRPr/>
              </a:pPr>
              <a:endParaRPr lang="ko-KR" altLang="en-US" sz="3400" kern="1200"/>
            </a:p>
          </p:txBody>
        </p:sp>
        <p:sp>
          <p:nvSpPr>
            <p:cNvPr id="34" name="직사각형 33"/>
            <p:cNvSpPr/>
            <p:nvPr/>
          </p:nvSpPr>
          <p:spPr>
            <a:xfrm>
              <a:off x="1189194" y="4179219"/>
              <a:ext cx="1361724" cy="680862"/>
            </a:xfrm>
            <a:prstGeom prst="rect">
              <a:avLst/>
            </a:prstGeom>
            <a:solidFill>
              <a:schemeClr val="accent2">
                <a:hueOff val="0"/>
                <a:satOff val="0"/>
                <a:lumOff val="0"/>
                <a:alphaOff val="0"/>
              </a:schemeClr>
            </a:solidFill>
            <a:ln w="12700" cap="flat" cmpd="sng" algn="ctr">
              <a:noFill/>
              <a:prstDash val="solid"/>
              <a:miter/>
            </a:ln>
            <a:effectLst/>
          </p:spPr>
          <p:style>
            <a:lnRef idx="2">
              <a:scrgbClr r="0" g="0" b="0"/>
            </a:lnRef>
            <a:fillRef idx="1">
              <a:scrgbClr r="0" g="0" b="0"/>
            </a:fillRef>
            <a:effectRef idx="0">
              <a:scrgbClr r="0" g="0" b="0"/>
            </a:effectRef>
            <a:fontRef idx="minor">
              <a:schemeClr val="lt1"/>
            </a:fontRef>
          </p:style>
        </p:sp>
        <p:sp>
          <p:nvSpPr>
            <p:cNvPr id="35" name="TextBox 34"/>
            <p:cNvSpPr txBox="1"/>
            <p:nvPr/>
          </p:nvSpPr>
          <p:spPr>
            <a:xfrm>
              <a:off x="1189194" y="4179219"/>
              <a:ext cx="1361724" cy="680862"/>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21590" tIns="21590" rIns="21590" bIns="21590" anchor="ctr" anchorCtr="0">
              <a:noAutofit/>
            </a:bodyPr>
            <a:lstStyle/>
            <a:p>
              <a:pPr marL="0" lvl="0" indent="0" algn="ctr" defTabSz="1511300" latinLnBrk="1">
                <a:lnSpc>
                  <a:spcPct val="90000"/>
                </a:lnSpc>
                <a:spcBef>
                  <a:spcPct val="0"/>
                </a:spcBef>
                <a:spcAft>
                  <a:spcPct val="35000"/>
                </a:spcAft>
                <a:buNone/>
                <a:defRPr/>
              </a:pPr>
              <a:endParaRPr lang="ko-KR" altLang="en-US" sz="3400" kern="1200"/>
            </a:p>
          </p:txBody>
        </p:sp>
        <p:sp>
          <p:nvSpPr>
            <p:cNvPr id="36" name="직사각형 35"/>
            <p:cNvSpPr/>
            <p:nvPr/>
          </p:nvSpPr>
          <p:spPr>
            <a:xfrm>
              <a:off x="2836881" y="4179219"/>
              <a:ext cx="1361724" cy="680862"/>
            </a:xfrm>
            <a:prstGeom prst="rect">
              <a:avLst/>
            </a:prstGeom>
            <a:solidFill>
              <a:schemeClr val="accent2">
                <a:hueOff val="0"/>
                <a:satOff val="0"/>
                <a:lumOff val="0"/>
                <a:alphaOff val="0"/>
              </a:schemeClr>
            </a:solidFill>
            <a:ln w="12700" cap="flat" cmpd="sng" algn="ctr">
              <a:noFill/>
              <a:prstDash val="solid"/>
              <a:miter/>
            </a:ln>
            <a:effectLst/>
          </p:spPr>
          <p:style>
            <a:lnRef idx="2">
              <a:scrgbClr r="0" g="0" b="0"/>
            </a:lnRef>
            <a:fillRef idx="1">
              <a:scrgbClr r="0" g="0" b="0"/>
            </a:fillRef>
            <a:effectRef idx="0">
              <a:scrgbClr r="0" g="0" b="0"/>
            </a:effectRef>
            <a:fontRef idx="minor">
              <a:schemeClr val="lt1"/>
            </a:fontRef>
          </p:style>
        </p:sp>
        <p:sp>
          <p:nvSpPr>
            <p:cNvPr id="37" name="TextBox 36"/>
            <p:cNvSpPr txBox="1"/>
            <p:nvPr/>
          </p:nvSpPr>
          <p:spPr>
            <a:xfrm>
              <a:off x="2836881" y="4179219"/>
              <a:ext cx="1361724" cy="680862"/>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21590" tIns="21590" rIns="21590" bIns="21590" anchor="ctr" anchorCtr="0">
              <a:noAutofit/>
            </a:bodyPr>
            <a:lstStyle/>
            <a:p>
              <a:pPr marL="0" lvl="0" indent="0" algn="ctr" defTabSz="1511300" latinLnBrk="1">
                <a:lnSpc>
                  <a:spcPct val="90000"/>
                </a:lnSpc>
                <a:spcBef>
                  <a:spcPct val="0"/>
                </a:spcBef>
                <a:spcAft>
                  <a:spcPct val="35000"/>
                </a:spcAft>
                <a:buNone/>
                <a:defRPr/>
              </a:pPr>
              <a:endParaRPr lang="ko-KR" altLang="en-US" sz="3400" kern="1200"/>
            </a:p>
          </p:txBody>
        </p:sp>
        <p:sp>
          <p:nvSpPr>
            <p:cNvPr id="38" name="직사각형 37"/>
            <p:cNvSpPr/>
            <p:nvPr/>
          </p:nvSpPr>
          <p:spPr>
            <a:xfrm>
              <a:off x="4484568" y="4179219"/>
              <a:ext cx="1361724" cy="680862"/>
            </a:xfrm>
            <a:prstGeom prst="rect">
              <a:avLst/>
            </a:prstGeom>
            <a:solidFill>
              <a:schemeClr val="accent2">
                <a:hueOff val="0"/>
                <a:satOff val="0"/>
                <a:lumOff val="0"/>
                <a:alphaOff val="0"/>
              </a:schemeClr>
            </a:solidFill>
            <a:ln w="12700" cap="flat" cmpd="sng" algn="ctr">
              <a:noFill/>
              <a:prstDash val="solid"/>
              <a:miter/>
            </a:ln>
            <a:effectLst/>
          </p:spPr>
          <p:style>
            <a:lnRef idx="2">
              <a:scrgbClr r="0" g="0" b="0"/>
            </a:lnRef>
            <a:fillRef idx="1">
              <a:scrgbClr r="0" g="0" b="0"/>
            </a:fillRef>
            <a:effectRef idx="0">
              <a:scrgbClr r="0" g="0" b="0"/>
            </a:effectRef>
            <a:fontRef idx="minor">
              <a:schemeClr val="lt1"/>
            </a:fontRef>
          </p:style>
        </p:sp>
        <p:sp>
          <p:nvSpPr>
            <p:cNvPr id="39" name="TextBox 38"/>
            <p:cNvSpPr txBox="1"/>
            <p:nvPr/>
          </p:nvSpPr>
          <p:spPr>
            <a:xfrm>
              <a:off x="4484568" y="4179219"/>
              <a:ext cx="1361724" cy="680862"/>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21590" tIns="21590" rIns="21590" bIns="21590" anchor="ctr" anchorCtr="0">
              <a:noAutofit/>
            </a:bodyPr>
            <a:lstStyle/>
            <a:p>
              <a:pPr marL="0" lvl="0" indent="0" algn="ctr" defTabSz="1511300" latinLnBrk="1">
                <a:lnSpc>
                  <a:spcPct val="90000"/>
                </a:lnSpc>
                <a:spcBef>
                  <a:spcPct val="0"/>
                </a:spcBef>
                <a:spcAft>
                  <a:spcPct val="35000"/>
                </a:spcAft>
                <a:buNone/>
                <a:defRPr/>
              </a:pPr>
              <a:endParaRPr lang="ko-KR" altLang="en-US" sz="3400" kern="1200"/>
            </a:p>
          </p:txBody>
        </p:sp>
        <p:sp>
          <p:nvSpPr>
            <p:cNvPr id="40" name="직사각형 39"/>
            <p:cNvSpPr/>
            <p:nvPr/>
          </p:nvSpPr>
          <p:spPr>
            <a:xfrm>
              <a:off x="2013038" y="3212394"/>
              <a:ext cx="1361724" cy="680862"/>
            </a:xfrm>
            <a:prstGeom prst="rect">
              <a:avLst/>
            </a:prstGeom>
            <a:solidFill>
              <a:schemeClr val="accent2">
                <a:hueOff val="0"/>
                <a:satOff val="0"/>
                <a:lumOff val="0"/>
                <a:alphaOff val="0"/>
              </a:schemeClr>
            </a:solidFill>
            <a:ln w="12700" cap="flat" cmpd="sng" algn="ctr">
              <a:noFill/>
              <a:prstDash val="solid"/>
              <a:miter/>
            </a:ln>
            <a:effectLst/>
          </p:spPr>
          <p:style>
            <a:lnRef idx="2">
              <a:scrgbClr r="0" g="0" b="0"/>
            </a:lnRef>
            <a:fillRef idx="1">
              <a:scrgbClr r="0" g="0" b="0"/>
            </a:fillRef>
            <a:effectRef idx="0">
              <a:scrgbClr r="0" g="0" b="0"/>
            </a:effectRef>
            <a:fontRef idx="minor">
              <a:schemeClr val="lt1"/>
            </a:fontRef>
          </p:style>
        </p:sp>
        <p:sp>
          <p:nvSpPr>
            <p:cNvPr id="41" name="TextBox 40"/>
            <p:cNvSpPr txBox="1"/>
            <p:nvPr/>
          </p:nvSpPr>
          <p:spPr>
            <a:xfrm>
              <a:off x="2013038" y="3212394"/>
              <a:ext cx="1361724" cy="680862"/>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21590" tIns="21590" rIns="21590" bIns="21590" anchor="ctr" anchorCtr="0">
              <a:noAutofit/>
            </a:bodyPr>
            <a:lstStyle/>
            <a:p>
              <a:pPr marL="0" lvl="0" indent="0" algn="ctr" defTabSz="1511300" latinLnBrk="1">
                <a:lnSpc>
                  <a:spcPct val="90000"/>
                </a:lnSpc>
                <a:spcBef>
                  <a:spcPct val="0"/>
                </a:spcBef>
                <a:spcAft>
                  <a:spcPct val="35000"/>
                </a:spcAft>
                <a:buNone/>
                <a:defRPr/>
              </a:pPr>
              <a:endParaRPr lang="ko-KR" altLang="en-US" sz="3400" kern="1200"/>
            </a:p>
          </p:txBody>
        </p:sp>
      </p:grpSp>
      <p:cxnSp>
        <p:nvCxnSpPr>
          <p:cNvPr id="24" name="직선 연결선 23"/>
          <p:cNvCxnSpPr/>
          <p:nvPr/>
        </p:nvCxnSpPr>
        <p:spPr>
          <a:xfrm>
            <a:off x="6096000" y="1722475"/>
            <a:ext cx="0" cy="40191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81114" y="2661950"/>
            <a:ext cx="3172663" cy="584775"/>
          </a:xfrm>
          <a:prstGeom prst="rect">
            <a:avLst/>
          </a:prstGeom>
          <a:noFill/>
        </p:spPr>
        <p:txBody>
          <a:bodyPr wrap="none">
            <a:spAutoFit/>
          </a:bodyPr>
          <a:lstStyle/>
          <a:p>
            <a:pPr lvl="0">
              <a:defRPr/>
            </a:pPr>
            <a:r>
              <a:rPr lang="en-US" altLang="ko-KR" sz="3200" b="1">
                <a:solidFill>
                  <a:schemeClr val="tx2"/>
                </a:solidFill>
              </a:rPr>
              <a:t>Insert Title Here</a:t>
            </a:r>
            <a:endParaRPr lang="ko-KR" altLang="en-US" sz="3200" b="1">
              <a:solidFill>
                <a:schemeClr val="tx2"/>
              </a:solidFill>
            </a:endParaRPr>
          </a:p>
        </p:txBody>
      </p:sp>
      <p:sp>
        <p:nvSpPr>
          <p:cNvPr id="26" name="TextBox 25"/>
          <p:cNvSpPr txBox="1"/>
          <p:nvPr/>
        </p:nvSpPr>
        <p:spPr>
          <a:xfrm>
            <a:off x="6381114" y="3394617"/>
            <a:ext cx="4178535" cy="1708160"/>
          </a:xfrm>
          <a:prstGeom prst="rect">
            <a:avLst/>
          </a:prstGeom>
          <a:noFill/>
        </p:spPr>
        <p:txBody>
          <a:bodyPr wrap="square">
            <a:spAutoFit/>
          </a:bodyPr>
          <a:lstStyle/>
          <a:p>
            <a:pPr algn="just">
              <a:defRPr/>
            </a:pPr>
            <a:r>
              <a:rPr lang="en-US" altLang="ko-KR" sz="105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a:p>
            <a:pPr algn="just">
              <a:defRPr/>
            </a:pPr>
            <a:endParaRPr lang="ko-KR" altLang="en-US" sz="1050">
              <a:solidFill>
                <a:schemeClr val="tx2"/>
              </a:solidFill>
            </a:endParaRPr>
          </a:p>
        </p:txBody>
      </p:sp>
      <p:cxnSp>
        <p:nvCxnSpPr>
          <p:cNvPr id="17" name="직선 연결선 1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9" name="TextBox 1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2</a:t>
            </a:r>
            <a:endParaRPr lang="ko-KR" altLang="en-US" sz="3200" b="1">
              <a:solidFill>
                <a:schemeClr val="bg1"/>
              </a:solidFill>
            </a:endParaRPr>
          </a:p>
        </p:txBody>
      </p:sp>
      <p:grpSp>
        <p:nvGrpSpPr>
          <p:cNvPr id="20" name="그룹 19"/>
          <p:cNvGrpSpPr/>
          <p:nvPr/>
        </p:nvGrpSpPr>
        <p:grpSpPr>
          <a:xfrm>
            <a:off x="1188881" y="351819"/>
            <a:ext cx="2159566" cy="660429"/>
            <a:chOff x="1188881" y="351819"/>
            <a:chExt cx="2159566" cy="660429"/>
          </a:xfrm>
        </p:grpSpPr>
        <p:sp>
          <p:nvSpPr>
            <p:cNvPr id="21" name="TextBox 20"/>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22" name="TextBox 21"/>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489352" y="2285885"/>
            <a:ext cx="1883849" cy="1200329"/>
          </a:xfrm>
          <a:prstGeom prst="rect">
            <a:avLst/>
          </a:prstGeom>
          <a:noFill/>
        </p:spPr>
        <p:txBody>
          <a:bodyPr wrap="none">
            <a:spAutoFit/>
          </a:bodyPr>
          <a:lstStyle/>
          <a:p>
            <a:pPr lvl="0">
              <a:defRPr/>
            </a:pPr>
            <a:r>
              <a:rPr lang="en-US" altLang="ko-KR" sz="7200" b="1">
                <a:solidFill>
                  <a:schemeClr val="tx2"/>
                </a:solidFill>
              </a:rPr>
              <a:t>003</a:t>
            </a:r>
            <a:endParaRPr lang="ko-KR" altLang="en-US" sz="7200" b="1">
              <a:solidFill>
                <a:schemeClr val="tx2"/>
              </a:solidFill>
            </a:endParaRPr>
          </a:p>
        </p:txBody>
      </p:sp>
      <p:sp>
        <p:nvSpPr>
          <p:cNvPr id="9" name="TextBox 8"/>
          <p:cNvSpPr txBox="1"/>
          <p:nvPr/>
        </p:nvSpPr>
        <p:spPr>
          <a:xfrm>
            <a:off x="533434" y="3549402"/>
            <a:ext cx="3486852" cy="584775"/>
          </a:xfrm>
          <a:prstGeom prst="rect">
            <a:avLst/>
          </a:prstGeom>
          <a:noFill/>
        </p:spPr>
        <p:txBody>
          <a:bodyPr wrap="none">
            <a:spAutoFit/>
          </a:bodyPr>
          <a:lstStyle/>
          <a:p>
            <a:pPr lvl="0">
              <a:defRPr/>
            </a:pPr>
            <a:r>
              <a:rPr lang="ko-KR" altLang="en-US" sz="3200" spc="-150">
                <a:solidFill>
                  <a:schemeClr val="tx2"/>
                </a:solidFill>
                <a:latin typeface="+mn-ea"/>
              </a:rPr>
              <a:t>소제목을 입력하세요</a:t>
            </a: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그림 5"/>
          <p:cNvPicPr>
            <a:picLocks noChangeAspect="1"/>
          </p:cNvPicPr>
          <p:nvPr/>
        </p:nvPicPr>
        <p:blipFill rotWithShape="1">
          <a:blip r:embed="rId2">
            <a:duotone>
              <a:schemeClr val="bg2">
                <a:shade val="45000"/>
                <a:satMod val="135000"/>
              </a:schemeClr>
              <a:prstClr val="white"/>
            </a:duotone>
          </a:blip>
          <a:stretch>
            <a:fillRect/>
          </a:stretch>
        </p:blipFill>
        <p:spPr>
          <a:xfrm>
            <a:off x="1188881" y="1012248"/>
            <a:ext cx="9646647" cy="5185073"/>
          </a:xfrm>
          <a:prstGeom prst="rect">
            <a:avLst/>
          </a:prstGeom>
        </p:spPr>
      </p:pic>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3" name="타원 2"/>
          <p:cNvSpPr/>
          <p:nvPr/>
        </p:nvSpPr>
        <p:spPr>
          <a:xfrm>
            <a:off x="2230980" y="2647950"/>
            <a:ext cx="1295400" cy="1295400"/>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7" name="타원 16"/>
          <p:cNvSpPr/>
          <p:nvPr/>
        </p:nvSpPr>
        <p:spPr>
          <a:xfrm>
            <a:off x="2754855" y="3333987"/>
            <a:ext cx="1295400" cy="1295400"/>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8" name="타원 17"/>
          <p:cNvSpPr/>
          <p:nvPr/>
        </p:nvSpPr>
        <p:spPr>
          <a:xfrm>
            <a:off x="6095999" y="2527181"/>
            <a:ext cx="1295400" cy="1295400"/>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9" name="타원 18"/>
          <p:cNvSpPr/>
          <p:nvPr/>
        </p:nvSpPr>
        <p:spPr>
          <a:xfrm>
            <a:off x="8850306" y="2602603"/>
            <a:ext cx="853537" cy="853537"/>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0" name="타원 19"/>
          <p:cNvSpPr/>
          <p:nvPr/>
        </p:nvSpPr>
        <p:spPr>
          <a:xfrm>
            <a:off x="8842362" y="3822581"/>
            <a:ext cx="1427169" cy="1427169"/>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cxnSp>
        <p:nvCxnSpPr>
          <p:cNvPr id="5" name="구부러진 연결선 4"/>
          <p:cNvCxnSpPr/>
          <p:nvPr/>
        </p:nvCxnSpPr>
        <p:spPr>
          <a:xfrm rot="16200000" flipH="1">
            <a:off x="8810594" y="3175770"/>
            <a:ext cx="1490704" cy="413217"/>
          </a:xfrm>
          <a:prstGeom prst="curvedConnector3">
            <a:avLst>
              <a:gd name="adj1" fmla="val -48826"/>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직사각형 21"/>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3" name="TextBox 22"/>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3</a:t>
            </a:r>
            <a:endParaRPr lang="ko-KR" altLang="en-US" sz="3200" b="1">
              <a:solidFill>
                <a:schemeClr val="bg1"/>
              </a:solidFill>
            </a:endParaRPr>
          </a:p>
        </p:txBody>
      </p:sp>
      <p:grpSp>
        <p:nvGrpSpPr>
          <p:cNvPr id="24" name="그룹 23"/>
          <p:cNvGrpSpPr/>
          <p:nvPr/>
        </p:nvGrpSpPr>
        <p:grpSpPr>
          <a:xfrm>
            <a:off x="1188881" y="351819"/>
            <a:ext cx="2159566" cy="660429"/>
            <a:chOff x="1188881" y="351819"/>
            <a:chExt cx="2159566" cy="660429"/>
          </a:xfrm>
        </p:grpSpPr>
        <p:sp>
          <p:nvSpPr>
            <p:cNvPr id="25" name="TextBox 24"/>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26" name="TextBox 25"/>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5" name="그림 34"/>
          <p:cNvPicPr>
            <a:picLocks noChangeAspect="1"/>
          </p:cNvPicPr>
          <p:nvPr/>
        </p:nvPicPr>
        <p:blipFill rotWithShape="1">
          <a:blip r:embed="rId2">
            <a:duotone>
              <a:schemeClr val="bg2">
                <a:shade val="45000"/>
                <a:satMod val="135000"/>
              </a:schemeClr>
              <a:prstClr val="white"/>
            </a:duotone>
          </a:blip>
          <a:stretch>
            <a:fillRect/>
          </a:stretch>
        </p:blipFill>
        <p:spPr>
          <a:xfrm>
            <a:off x="1353820" y="1241790"/>
            <a:ext cx="9646647" cy="5185073"/>
          </a:xfrm>
          <a:prstGeom prst="rect">
            <a:avLst/>
          </a:prstGeom>
        </p:spPr>
      </p:pic>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3" name="타원 2"/>
          <p:cNvSpPr/>
          <p:nvPr/>
        </p:nvSpPr>
        <p:spPr>
          <a:xfrm>
            <a:off x="2171045" y="2381671"/>
            <a:ext cx="1295400" cy="12954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7" name="타원 16"/>
          <p:cNvSpPr/>
          <p:nvPr/>
        </p:nvSpPr>
        <p:spPr>
          <a:xfrm>
            <a:off x="2754855" y="3333987"/>
            <a:ext cx="1295400" cy="12954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8" name="타원 17"/>
          <p:cNvSpPr/>
          <p:nvPr/>
        </p:nvSpPr>
        <p:spPr>
          <a:xfrm>
            <a:off x="6201623" y="2517656"/>
            <a:ext cx="1295400" cy="12954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9" name="타원 18"/>
          <p:cNvSpPr/>
          <p:nvPr/>
        </p:nvSpPr>
        <p:spPr>
          <a:xfrm>
            <a:off x="8850306" y="2602603"/>
            <a:ext cx="853537" cy="853537"/>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0" name="타원 19"/>
          <p:cNvSpPr/>
          <p:nvPr/>
        </p:nvSpPr>
        <p:spPr>
          <a:xfrm>
            <a:off x="8842362" y="3822581"/>
            <a:ext cx="1427169" cy="142716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원호 25"/>
          <p:cNvSpPr/>
          <p:nvPr/>
        </p:nvSpPr>
        <p:spPr>
          <a:xfrm>
            <a:off x="2851343" y="1851062"/>
            <a:ext cx="3993957" cy="1619075"/>
          </a:xfrm>
          <a:prstGeom prst="arc">
            <a:avLst>
              <a:gd name="adj1" fmla="val 11257294"/>
              <a:gd name="adj2" fmla="val 21402100"/>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sp>
        <p:nvSpPr>
          <p:cNvPr id="5" name="원호 4"/>
          <p:cNvSpPr/>
          <p:nvPr/>
        </p:nvSpPr>
        <p:spPr>
          <a:xfrm>
            <a:off x="3466444" y="3739779"/>
            <a:ext cx="5772805" cy="1711023"/>
          </a:xfrm>
          <a:prstGeom prst="arc">
            <a:avLst>
              <a:gd name="adj1" fmla="val 429209"/>
              <a:gd name="adj2" fmla="val 10800412"/>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22" name="직선 연결선 2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TextBox 23"/>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3</a:t>
            </a:r>
            <a:endParaRPr lang="ko-KR" altLang="en-US" sz="3200" b="1">
              <a:solidFill>
                <a:schemeClr val="bg1"/>
              </a:solidFill>
            </a:endParaRPr>
          </a:p>
        </p:txBody>
      </p:sp>
      <p:grpSp>
        <p:nvGrpSpPr>
          <p:cNvPr id="25" name="그룹 24"/>
          <p:cNvGrpSpPr/>
          <p:nvPr/>
        </p:nvGrpSpPr>
        <p:grpSpPr>
          <a:xfrm>
            <a:off x="1188881" y="351819"/>
            <a:ext cx="2159566" cy="660429"/>
            <a:chOff x="1188881" y="351819"/>
            <a:chExt cx="2159566" cy="660429"/>
          </a:xfrm>
        </p:grpSpPr>
        <p:sp>
          <p:nvSpPr>
            <p:cNvPr id="27" name="TextBox 26"/>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28" name="TextBox 27"/>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
        <p:nvSpPr>
          <p:cNvPr id="29" name="TextBox 28"/>
          <p:cNvSpPr txBox="1"/>
          <p:nvPr/>
        </p:nvSpPr>
        <p:spPr>
          <a:xfrm>
            <a:off x="2586149" y="2772512"/>
            <a:ext cx="465192" cy="584775"/>
          </a:xfrm>
          <a:prstGeom prst="rect">
            <a:avLst/>
          </a:prstGeom>
          <a:noFill/>
        </p:spPr>
        <p:txBody>
          <a:bodyPr wrap="none">
            <a:spAutoFit/>
          </a:bodyPr>
          <a:lstStyle/>
          <a:p>
            <a:pPr lvl="0">
              <a:defRPr/>
            </a:pPr>
            <a:r>
              <a:rPr lang="en-US" altLang="ko-KR" sz="3200" b="1">
                <a:solidFill>
                  <a:schemeClr val="bg1"/>
                </a:solidFill>
              </a:rPr>
              <a:t>A</a:t>
            </a:r>
            <a:endParaRPr lang="ko-KR" altLang="en-US" sz="3200" b="1">
              <a:solidFill>
                <a:schemeClr val="bg1"/>
              </a:solidFill>
            </a:endParaRPr>
          </a:p>
        </p:txBody>
      </p:sp>
      <p:sp>
        <p:nvSpPr>
          <p:cNvPr id="30" name="TextBox 29"/>
          <p:cNvSpPr txBox="1"/>
          <p:nvPr/>
        </p:nvSpPr>
        <p:spPr>
          <a:xfrm>
            <a:off x="6612704" y="2885362"/>
            <a:ext cx="465192" cy="584775"/>
          </a:xfrm>
          <a:prstGeom prst="rect">
            <a:avLst/>
          </a:prstGeom>
          <a:noFill/>
        </p:spPr>
        <p:txBody>
          <a:bodyPr wrap="none">
            <a:spAutoFit/>
          </a:bodyPr>
          <a:lstStyle/>
          <a:p>
            <a:pPr lvl="0">
              <a:defRPr/>
            </a:pPr>
            <a:r>
              <a:rPr lang="en-US" altLang="ko-KR" sz="3200" b="1">
                <a:solidFill>
                  <a:schemeClr val="bg1"/>
                </a:solidFill>
              </a:rPr>
              <a:t>B</a:t>
            </a:r>
            <a:endParaRPr lang="ko-KR" altLang="en-US" sz="3200" b="1">
              <a:solidFill>
                <a:schemeClr val="bg1"/>
              </a:solidFill>
            </a:endParaRPr>
          </a:p>
        </p:txBody>
      </p:sp>
      <p:sp>
        <p:nvSpPr>
          <p:cNvPr id="31" name="TextBox 30"/>
          <p:cNvSpPr txBox="1"/>
          <p:nvPr/>
        </p:nvSpPr>
        <p:spPr>
          <a:xfrm>
            <a:off x="9061310" y="2803289"/>
            <a:ext cx="431528" cy="523220"/>
          </a:xfrm>
          <a:prstGeom prst="rect">
            <a:avLst/>
          </a:prstGeom>
          <a:noFill/>
        </p:spPr>
        <p:txBody>
          <a:bodyPr wrap="none">
            <a:spAutoFit/>
          </a:bodyPr>
          <a:lstStyle/>
          <a:p>
            <a:pPr lvl="0">
              <a:defRPr/>
            </a:pPr>
            <a:r>
              <a:rPr lang="en-US" altLang="ko-KR" sz="2800" b="1">
                <a:solidFill>
                  <a:schemeClr val="bg1"/>
                </a:solidFill>
              </a:rPr>
              <a:t>C</a:t>
            </a:r>
            <a:endParaRPr lang="ko-KR" altLang="en-US" sz="2800" b="1">
              <a:solidFill>
                <a:schemeClr val="bg1"/>
              </a:solidFill>
            </a:endParaRPr>
          </a:p>
        </p:txBody>
      </p:sp>
      <p:sp>
        <p:nvSpPr>
          <p:cNvPr id="32" name="TextBox 31"/>
          <p:cNvSpPr txBox="1"/>
          <p:nvPr/>
        </p:nvSpPr>
        <p:spPr>
          <a:xfrm>
            <a:off x="3186791" y="3753776"/>
            <a:ext cx="442750" cy="523220"/>
          </a:xfrm>
          <a:prstGeom prst="rect">
            <a:avLst/>
          </a:prstGeom>
          <a:noFill/>
        </p:spPr>
        <p:txBody>
          <a:bodyPr wrap="none">
            <a:spAutoFit/>
          </a:bodyPr>
          <a:lstStyle/>
          <a:p>
            <a:pPr lvl="0">
              <a:defRPr/>
            </a:pPr>
            <a:r>
              <a:rPr lang="en-US" altLang="ko-KR" sz="2800" b="1">
                <a:solidFill>
                  <a:schemeClr val="bg1"/>
                </a:solidFill>
              </a:rPr>
              <a:t>D</a:t>
            </a:r>
            <a:endParaRPr lang="ko-KR" altLang="en-US" sz="2800" b="1">
              <a:solidFill>
                <a:schemeClr val="bg1"/>
              </a:solidFill>
            </a:endParaRPr>
          </a:p>
        </p:txBody>
      </p:sp>
      <p:sp>
        <p:nvSpPr>
          <p:cNvPr id="33" name="TextBox 32"/>
          <p:cNvSpPr txBox="1"/>
          <p:nvPr/>
        </p:nvSpPr>
        <p:spPr>
          <a:xfrm>
            <a:off x="9358616" y="4331268"/>
            <a:ext cx="394660" cy="523220"/>
          </a:xfrm>
          <a:prstGeom prst="rect">
            <a:avLst/>
          </a:prstGeom>
          <a:noFill/>
        </p:spPr>
        <p:txBody>
          <a:bodyPr wrap="none">
            <a:spAutoFit/>
          </a:bodyPr>
          <a:lstStyle/>
          <a:p>
            <a:pPr lvl="0">
              <a:defRPr/>
            </a:pPr>
            <a:r>
              <a:rPr lang="en-US" altLang="ko-KR" sz="2800" b="1">
                <a:solidFill>
                  <a:schemeClr val="bg1"/>
                </a:solidFill>
              </a:rPr>
              <a:t>E</a:t>
            </a:r>
            <a:endParaRPr lang="ko-KR" altLang="en-US" sz="2800" b="1">
              <a:solidFill>
                <a:schemeClr val="bg1"/>
              </a:solidFill>
            </a:endParaRPr>
          </a:p>
        </p:txBody>
      </p:sp>
      <p:sp>
        <p:nvSpPr>
          <p:cNvPr id="34" name="TextBox 33"/>
          <p:cNvSpPr txBox="1"/>
          <p:nvPr/>
        </p:nvSpPr>
        <p:spPr>
          <a:xfrm>
            <a:off x="8919393" y="5851185"/>
            <a:ext cx="1273105" cy="215444"/>
          </a:xfrm>
          <a:prstGeom prst="rect">
            <a:avLst/>
          </a:prstGeom>
          <a:noFill/>
        </p:spPr>
        <p:txBody>
          <a:bodyPr wrap="none">
            <a:spAutoFit/>
          </a:bodyPr>
          <a:lstStyle/>
          <a:p>
            <a:pPr algn="r">
              <a:defRPr/>
            </a:pPr>
            <a:r>
              <a:rPr lang="ko-KR" altLang="en-US" sz="800">
                <a:solidFill>
                  <a:schemeClr val="accent6"/>
                </a:solidFill>
                <a:latin typeface="+mn-ea"/>
              </a:rPr>
              <a:t>출처 </a:t>
            </a:r>
            <a:r>
              <a:rPr lang="en-US" altLang="ko-KR" sz="800">
                <a:solidFill>
                  <a:schemeClr val="accent6"/>
                </a:solidFill>
                <a:latin typeface="+mn-ea"/>
              </a:rPr>
              <a:t>: XXX YYY ZZZ (2014)</a:t>
            </a:r>
            <a:endParaRPr lang="ko-KR" altLang="en-US" sz="800">
              <a:solidFill>
                <a:schemeClr val="accent6"/>
              </a:solidFill>
              <a:latin typeface="+mn-ea"/>
            </a:endParaRPr>
          </a:p>
        </p:txBody>
      </p:sp>
      <p:pic>
        <p:nvPicPr>
          <p:cNvPr id="8" name="그래픽 7" descr="비행기"/>
          <p:cNvPicPr>
            <a:picLocks noChangeAspect="1"/>
          </p:cNvPicPr>
          <p:nvPr/>
        </p:nvPicPr>
        <p:blipFill rotWithShape="1">
          <a:blip r:embed="rId3"/>
          <a:stretch>
            <a:fillRect/>
          </a:stretch>
        </p:blipFill>
        <p:spPr>
          <a:xfrm rot="5400000">
            <a:off x="4382655" y="1495248"/>
            <a:ext cx="714256" cy="714256"/>
          </a:xfrm>
          <a:prstGeom prst="rect">
            <a:avLst/>
          </a:prstGeom>
        </p:spPr>
      </p:pic>
      <p:pic>
        <p:nvPicPr>
          <p:cNvPr id="36" name="그래픽 35" descr="비행기"/>
          <p:cNvPicPr>
            <a:picLocks noChangeAspect="1"/>
          </p:cNvPicPr>
          <p:nvPr/>
        </p:nvPicPr>
        <p:blipFill rotWithShape="1">
          <a:blip r:embed="rId3"/>
          <a:stretch>
            <a:fillRect/>
          </a:stretch>
        </p:blipFill>
        <p:spPr>
          <a:xfrm rot="5400000">
            <a:off x="5852339" y="5122132"/>
            <a:ext cx="714256" cy="714256"/>
          </a:xfrm>
          <a:prstGeom prst="rect">
            <a:avLst/>
          </a:prstGeom>
        </p:spPr>
      </p:pic>
      <p:pic>
        <p:nvPicPr>
          <p:cNvPr id="37" name="그래픽 36" descr="비행기"/>
          <p:cNvPicPr>
            <a:picLocks noChangeAspect="1"/>
          </p:cNvPicPr>
          <p:nvPr/>
        </p:nvPicPr>
        <p:blipFill rotWithShape="1">
          <a:blip r:embed="rId3"/>
          <a:stretch>
            <a:fillRect/>
          </a:stretch>
        </p:blipFill>
        <p:spPr>
          <a:xfrm rot="1331408">
            <a:off x="8239895" y="2733873"/>
            <a:ext cx="714256" cy="714256"/>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3"/>
          <a:srcRect t="8600" b="8600"/>
          <a:stretch>
            <a:fillRect/>
          </a:stretch>
        </p:blipFill>
        <p:spPr>
          <a:xfrm>
            <a:off x="0" y="0"/>
            <a:ext cx="12192000" cy="6858000"/>
          </a:xfrm>
          <a:prstGeom prst="rect">
            <a:avLst/>
          </a:prstGeom>
        </p:spPr>
      </p:pic>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pSp>
        <p:nvGrpSpPr>
          <p:cNvPr id="10" name="그룹 9"/>
          <p:cNvGrpSpPr/>
          <p:nvPr/>
        </p:nvGrpSpPr>
        <p:grpSpPr>
          <a:xfrm>
            <a:off x="8149002" y="2476037"/>
            <a:ext cx="546100" cy="546563"/>
            <a:chOff x="-1803400" y="1892300"/>
            <a:chExt cx="736600" cy="737225"/>
          </a:xfrm>
        </p:grpSpPr>
        <p:cxnSp>
          <p:nvCxnSpPr>
            <p:cNvPr id="9" name="직선 연결선 8"/>
            <p:cNvCxnSpPr/>
            <p:nvPr/>
          </p:nvCxnSpPr>
          <p:spPr>
            <a:xfrm flipH="1">
              <a:off x="-1803400" y="1892300"/>
              <a:ext cx="736600"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rot="5400000" flipH="1">
              <a:off x="-2171700" y="2261225"/>
              <a:ext cx="736600" cy="0"/>
            </a:xfrm>
            <a:prstGeom prst="line">
              <a:avLst/>
            </a:prstGeom>
            <a:ln w="9525"/>
          </p:spPr>
          <p:style>
            <a:lnRef idx="1">
              <a:schemeClr val="accent1"/>
            </a:lnRef>
            <a:fillRef idx="0">
              <a:schemeClr val="accent1"/>
            </a:fillRef>
            <a:effectRef idx="0">
              <a:schemeClr val="accent1"/>
            </a:effectRef>
            <a:fontRef idx="minor">
              <a:schemeClr val="tx1"/>
            </a:fontRef>
          </p:style>
        </p:cxnSp>
      </p:grpSp>
      <p:grpSp>
        <p:nvGrpSpPr>
          <p:cNvPr id="23" name="그룹 22"/>
          <p:cNvGrpSpPr/>
          <p:nvPr/>
        </p:nvGrpSpPr>
        <p:grpSpPr>
          <a:xfrm rot="10800000">
            <a:off x="10727417" y="4152437"/>
            <a:ext cx="546100" cy="546563"/>
            <a:chOff x="-1803400" y="1892300"/>
            <a:chExt cx="736600" cy="737225"/>
          </a:xfrm>
        </p:grpSpPr>
        <p:cxnSp>
          <p:nvCxnSpPr>
            <p:cNvPr id="24" name="직선 연결선 23"/>
            <p:cNvCxnSpPr/>
            <p:nvPr/>
          </p:nvCxnSpPr>
          <p:spPr>
            <a:xfrm flipH="1">
              <a:off x="-1803400" y="1892300"/>
              <a:ext cx="736600"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rot="5400000" flipH="1">
              <a:off x="-2171700" y="2261225"/>
              <a:ext cx="736600" cy="0"/>
            </a:xfrm>
            <a:prstGeom prst="line">
              <a:avLst/>
            </a:prstGeom>
            <a:ln w="9525"/>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8422052" y="2744899"/>
            <a:ext cx="2615254" cy="1892826"/>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p:txBody>
      </p:sp>
      <p:sp>
        <p:nvSpPr>
          <p:cNvPr id="22" name="TextBox 21"/>
          <p:cNvSpPr txBox="1"/>
          <p:nvPr/>
        </p:nvSpPr>
        <p:spPr>
          <a:xfrm>
            <a:off x="8950445" y="1730589"/>
            <a:ext cx="2323072" cy="1107996"/>
          </a:xfrm>
          <a:prstGeom prst="rect">
            <a:avLst/>
          </a:prstGeom>
          <a:noFill/>
        </p:spPr>
        <p:txBody>
          <a:bodyPr wrap="none">
            <a:spAutoFit/>
          </a:bodyPr>
          <a:lstStyle/>
          <a:p>
            <a:pPr lvl="0">
              <a:defRPr/>
            </a:pPr>
            <a:r>
              <a:rPr lang="en-US" altLang="ko-KR" sz="6600">
                <a:solidFill>
                  <a:schemeClr val="accent2"/>
                </a:solidFill>
              </a:rPr>
              <a:t>ROSE</a:t>
            </a:r>
            <a:endParaRPr lang="ko-KR" altLang="en-US" sz="6600">
              <a:solidFill>
                <a:schemeClr val="accent2"/>
              </a:solidFill>
            </a:endParaRPr>
          </a:p>
        </p:txBody>
      </p:sp>
      <p:sp>
        <p:nvSpPr>
          <p:cNvPr id="28" name="직사각형 27"/>
          <p:cNvSpPr/>
          <p:nvPr/>
        </p:nvSpPr>
        <p:spPr>
          <a:xfrm>
            <a:off x="696144" y="2361274"/>
            <a:ext cx="1816100" cy="1791163"/>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0" name="TextBox 29"/>
          <p:cNvSpPr txBox="1"/>
          <p:nvPr/>
        </p:nvSpPr>
        <p:spPr>
          <a:xfrm>
            <a:off x="1444991" y="3038548"/>
            <a:ext cx="3611886" cy="1323439"/>
          </a:xfrm>
          <a:prstGeom prst="rect">
            <a:avLst/>
          </a:prstGeom>
          <a:noFill/>
        </p:spPr>
        <p:txBody>
          <a:bodyPr wrap="none">
            <a:spAutoFit/>
          </a:bodyPr>
          <a:lstStyle/>
          <a:p>
            <a:pPr lvl="0">
              <a:defRPr/>
            </a:pPr>
            <a:r>
              <a:rPr lang="en-US" altLang="ko-KR" sz="8000" b="1">
                <a:solidFill>
                  <a:schemeClr val="bg1"/>
                </a:solidFill>
              </a:rPr>
              <a:t>In </a:t>
            </a:r>
            <a:r>
              <a:rPr lang="en-US" altLang="ko-KR" sz="8000" b="1">
                <a:solidFill>
                  <a:schemeClr val="accent2"/>
                </a:solidFill>
              </a:rPr>
              <a:t>sight</a:t>
            </a:r>
            <a:endParaRPr lang="ko-KR" altLang="en-US" sz="8000" b="1">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489352" y="2285885"/>
            <a:ext cx="1883849" cy="1200329"/>
          </a:xfrm>
          <a:prstGeom prst="rect">
            <a:avLst/>
          </a:prstGeom>
          <a:noFill/>
        </p:spPr>
        <p:txBody>
          <a:bodyPr wrap="none">
            <a:spAutoFit/>
          </a:bodyPr>
          <a:lstStyle/>
          <a:p>
            <a:pPr lvl="0">
              <a:defRPr/>
            </a:pPr>
            <a:r>
              <a:rPr lang="en-US" altLang="ko-KR" sz="7200" b="1">
                <a:solidFill>
                  <a:schemeClr val="tx2"/>
                </a:solidFill>
              </a:rPr>
              <a:t>004</a:t>
            </a:r>
            <a:endParaRPr lang="ko-KR" altLang="en-US" sz="7200" b="1">
              <a:solidFill>
                <a:schemeClr val="tx2"/>
              </a:solidFill>
            </a:endParaRPr>
          </a:p>
        </p:txBody>
      </p:sp>
      <p:sp>
        <p:nvSpPr>
          <p:cNvPr id="9" name="TextBox 8"/>
          <p:cNvSpPr txBox="1"/>
          <p:nvPr/>
        </p:nvSpPr>
        <p:spPr>
          <a:xfrm>
            <a:off x="533434" y="3549402"/>
            <a:ext cx="3486852" cy="584775"/>
          </a:xfrm>
          <a:prstGeom prst="rect">
            <a:avLst/>
          </a:prstGeom>
          <a:noFill/>
        </p:spPr>
        <p:txBody>
          <a:bodyPr wrap="none">
            <a:spAutoFit/>
          </a:bodyPr>
          <a:lstStyle/>
          <a:p>
            <a:pPr lvl="0">
              <a:defRPr/>
            </a:pPr>
            <a:r>
              <a:rPr lang="ko-KR" altLang="en-US" sz="3200" spc="-150">
                <a:solidFill>
                  <a:schemeClr val="tx2"/>
                </a:solidFill>
                <a:latin typeface="+mn-ea"/>
              </a:rPr>
              <a:t>소제목을 입력하세요</a:t>
            </a: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ko-KR" altLang="en-US">
                <a:latin typeface="Arial"/>
                <a:cs typeface="Arial"/>
              </a:rPr>
              <a:t> 학습자료</a:t>
            </a:r>
          </a:p>
        </p:txBody>
      </p:sp>
      <p:pic>
        <p:nvPicPr>
          <p:cNvPr id="3" name="내용 개체 틀 2"/>
          <p:cNvPicPr>
            <a:picLocks noGrp="1" noChangeAspect="1"/>
          </p:cNvPicPr>
          <p:nvPr>
            <p:ph idx="1"/>
          </p:nvPr>
        </p:nvPicPr>
        <p:blipFill rotWithShape="1">
          <a:blip r:embed="rId2"/>
          <a:stretch>
            <a:fillRect/>
          </a:stretch>
        </p:blipFill>
        <p:spPr>
          <a:xfrm>
            <a:off x="705052" y="1587500"/>
            <a:ext cx="6171795" cy="4351338"/>
          </a:xfrm>
          <a:prstGeom prst="rect">
            <a:avLst/>
          </a:prstGeom>
        </p:spPr>
      </p:pic>
      <p:pic>
        <p:nvPicPr>
          <p:cNvPr id="4" name="그림 3"/>
          <p:cNvPicPr>
            <a:picLocks noChangeAspect="1"/>
          </p:cNvPicPr>
          <p:nvPr/>
        </p:nvPicPr>
        <p:blipFill rotWithShape="1">
          <a:blip r:embed="rId3"/>
          <a:stretch>
            <a:fillRect/>
          </a:stretch>
        </p:blipFill>
        <p:spPr>
          <a:xfrm>
            <a:off x="8014272" y="1678142"/>
            <a:ext cx="3097650" cy="4141423"/>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aphicFrame>
        <p:nvGraphicFramePr>
          <p:cNvPr id="18" name="차트 17"/>
          <p:cNvGraphicFramePr/>
          <p:nvPr/>
        </p:nvGraphicFramePr>
        <p:xfrm>
          <a:off x="714375" y="1722475"/>
          <a:ext cx="5238751" cy="3891516"/>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직선 연결선 8"/>
          <p:cNvCxnSpPr/>
          <p:nvPr/>
        </p:nvCxnSpPr>
        <p:spPr>
          <a:xfrm>
            <a:off x="6096000" y="1722475"/>
            <a:ext cx="0" cy="40191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81114" y="2661950"/>
            <a:ext cx="3172663" cy="584775"/>
          </a:xfrm>
          <a:prstGeom prst="rect">
            <a:avLst/>
          </a:prstGeom>
          <a:noFill/>
        </p:spPr>
        <p:txBody>
          <a:bodyPr wrap="none">
            <a:spAutoFit/>
          </a:bodyPr>
          <a:lstStyle/>
          <a:p>
            <a:pPr lvl="0">
              <a:defRPr/>
            </a:pPr>
            <a:r>
              <a:rPr lang="en-US" altLang="ko-KR" sz="3200" b="1">
                <a:solidFill>
                  <a:schemeClr val="tx2"/>
                </a:solidFill>
              </a:rPr>
              <a:t>Insert Title Here</a:t>
            </a:r>
            <a:endParaRPr lang="ko-KR" altLang="en-US" sz="3200" b="1">
              <a:solidFill>
                <a:schemeClr val="tx2"/>
              </a:solidFill>
            </a:endParaRPr>
          </a:p>
        </p:txBody>
      </p:sp>
      <p:sp>
        <p:nvSpPr>
          <p:cNvPr id="17" name="TextBox 16"/>
          <p:cNvSpPr txBox="1"/>
          <p:nvPr/>
        </p:nvSpPr>
        <p:spPr>
          <a:xfrm>
            <a:off x="6381114" y="3394617"/>
            <a:ext cx="4178535" cy="1708160"/>
          </a:xfrm>
          <a:prstGeom prst="rect">
            <a:avLst/>
          </a:prstGeom>
          <a:noFill/>
        </p:spPr>
        <p:txBody>
          <a:bodyPr wrap="square">
            <a:spAutoFit/>
          </a:bodyPr>
          <a:lstStyle/>
          <a:p>
            <a:pPr algn="just">
              <a:defRPr/>
            </a:pPr>
            <a:r>
              <a:rPr lang="en-US" altLang="ko-KR" sz="105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a:p>
            <a:pPr algn="just">
              <a:defRPr/>
            </a:pPr>
            <a:endParaRPr lang="ko-KR" altLang="en-US" sz="1050">
              <a:solidFill>
                <a:schemeClr val="tx2"/>
              </a:solidFill>
            </a:endParaRPr>
          </a:p>
        </p:txBody>
      </p:sp>
      <p:cxnSp>
        <p:nvCxnSpPr>
          <p:cNvPr id="19" name="직선 연결선 18"/>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1" name="TextBox 20"/>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4</a:t>
            </a:r>
            <a:endParaRPr lang="ko-KR" altLang="en-US" sz="3200" b="1">
              <a:solidFill>
                <a:schemeClr val="bg1"/>
              </a:solidFill>
            </a:endParaRPr>
          </a:p>
        </p:txBody>
      </p:sp>
      <p:grpSp>
        <p:nvGrpSpPr>
          <p:cNvPr id="22" name="그룹 21"/>
          <p:cNvGrpSpPr/>
          <p:nvPr/>
        </p:nvGrpSpPr>
        <p:grpSpPr>
          <a:xfrm>
            <a:off x="1188881" y="351819"/>
            <a:ext cx="2159566" cy="660429"/>
            <a:chOff x="1188881" y="351819"/>
            <a:chExt cx="2159566" cy="660429"/>
          </a:xfrm>
        </p:grpSpPr>
        <p:sp>
          <p:nvSpPr>
            <p:cNvPr id="23" name="TextBox 22"/>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24" name="TextBox 23"/>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2" name="직사각형 1"/>
          <p:cNvSpPr/>
          <p:nvPr/>
        </p:nvSpPr>
        <p:spPr>
          <a:xfrm>
            <a:off x="1278480" y="2486025"/>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3" name="직사각형 22"/>
          <p:cNvSpPr/>
          <p:nvPr/>
        </p:nvSpPr>
        <p:spPr>
          <a:xfrm>
            <a:off x="1278480" y="3108362"/>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직사각형 23"/>
          <p:cNvSpPr/>
          <p:nvPr/>
        </p:nvSpPr>
        <p:spPr>
          <a:xfrm>
            <a:off x="1278480" y="3740224"/>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5" name="직사각형 24"/>
          <p:cNvSpPr/>
          <p:nvPr/>
        </p:nvSpPr>
        <p:spPr>
          <a:xfrm>
            <a:off x="1278480" y="4372086"/>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직사각형 25"/>
          <p:cNvSpPr/>
          <p:nvPr/>
        </p:nvSpPr>
        <p:spPr>
          <a:xfrm>
            <a:off x="1278480" y="5003948"/>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7" name="오각형 26"/>
          <p:cNvSpPr/>
          <p:nvPr/>
        </p:nvSpPr>
        <p:spPr>
          <a:xfrm>
            <a:off x="1278480" y="2488481"/>
            <a:ext cx="4131720"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8" name="오각형 27"/>
          <p:cNvSpPr/>
          <p:nvPr/>
        </p:nvSpPr>
        <p:spPr>
          <a:xfrm>
            <a:off x="1278480" y="3108362"/>
            <a:ext cx="3659344"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9" name="오각형 28"/>
          <p:cNvSpPr/>
          <p:nvPr/>
        </p:nvSpPr>
        <p:spPr>
          <a:xfrm>
            <a:off x="1278480" y="3740980"/>
            <a:ext cx="3160170"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0" name="오각형 29"/>
          <p:cNvSpPr/>
          <p:nvPr/>
        </p:nvSpPr>
        <p:spPr>
          <a:xfrm>
            <a:off x="1278480" y="4373598"/>
            <a:ext cx="2750595"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1" name="오각형 30"/>
          <p:cNvSpPr/>
          <p:nvPr/>
        </p:nvSpPr>
        <p:spPr>
          <a:xfrm>
            <a:off x="1278481" y="4996691"/>
            <a:ext cx="2247900"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 name="TextBox 2"/>
          <p:cNvSpPr txBox="1"/>
          <p:nvPr/>
        </p:nvSpPr>
        <p:spPr>
          <a:xfrm>
            <a:off x="5943600" y="3117857"/>
            <a:ext cx="692818" cy="400110"/>
          </a:xfrm>
          <a:prstGeom prst="rect">
            <a:avLst/>
          </a:prstGeom>
          <a:noFill/>
        </p:spPr>
        <p:txBody>
          <a:bodyPr wrap="none">
            <a:spAutoFit/>
          </a:bodyPr>
          <a:lstStyle/>
          <a:p>
            <a:pPr lvl="0">
              <a:defRPr/>
            </a:pPr>
            <a:r>
              <a:rPr lang="en-US" altLang="ko-KR" sz="2000" b="1">
                <a:solidFill>
                  <a:schemeClr val="accent1"/>
                </a:solidFill>
              </a:rPr>
              <a:t>82%</a:t>
            </a:r>
            <a:endParaRPr lang="ko-KR" altLang="en-US" sz="2000" b="1">
              <a:solidFill>
                <a:schemeClr val="accent1"/>
              </a:solidFill>
            </a:endParaRPr>
          </a:p>
        </p:txBody>
      </p:sp>
      <p:sp>
        <p:nvSpPr>
          <p:cNvPr id="19" name="TextBox 18"/>
          <p:cNvSpPr txBox="1"/>
          <p:nvPr/>
        </p:nvSpPr>
        <p:spPr>
          <a:xfrm>
            <a:off x="5943600" y="2505015"/>
            <a:ext cx="692818" cy="400110"/>
          </a:xfrm>
          <a:prstGeom prst="rect">
            <a:avLst/>
          </a:prstGeom>
          <a:noFill/>
        </p:spPr>
        <p:txBody>
          <a:bodyPr wrap="none">
            <a:spAutoFit/>
          </a:bodyPr>
          <a:lstStyle/>
          <a:p>
            <a:pPr lvl="0">
              <a:defRPr/>
            </a:pPr>
            <a:r>
              <a:rPr lang="en-US" altLang="ko-KR" sz="2000" b="1">
                <a:solidFill>
                  <a:schemeClr val="accent1"/>
                </a:solidFill>
              </a:rPr>
              <a:t>93%</a:t>
            </a:r>
            <a:endParaRPr lang="ko-KR" altLang="en-US" sz="2000" b="1">
              <a:solidFill>
                <a:schemeClr val="accent1"/>
              </a:solidFill>
            </a:endParaRPr>
          </a:p>
        </p:txBody>
      </p:sp>
      <p:sp>
        <p:nvSpPr>
          <p:cNvPr id="20" name="TextBox 19"/>
          <p:cNvSpPr txBox="1"/>
          <p:nvPr/>
        </p:nvSpPr>
        <p:spPr>
          <a:xfrm>
            <a:off x="5943600" y="3759274"/>
            <a:ext cx="689612" cy="400110"/>
          </a:xfrm>
          <a:prstGeom prst="rect">
            <a:avLst/>
          </a:prstGeom>
          <a:noFill/>
        </p:spPr>
        <p:txBody>
          <a:bodyPr wrap="none">
            <a:spAutoFit/>
          </a:bodyPr>
          <a:lstStyle/>
          <a:p>
            <a:pPr lvl="0">
              <a:defRPr/>
            </a:pPr>
            <a:r>
              <a:rPr lang="en-US" altLang="ko-KR" sz="2000" b="1">
                <a:solidFill>
                  <a:schemeClr val="accent1"/>
                </a:solidFill>
              </a:rPr>
              <a:t>68%</a:t>
            </a:r>
            <a:endParaRPr lang="ko-KR" altLang="en-US" sz="2000" b="1">
              <a:solidFill>
                <a:schemeClr val="accent1"/>
              </a:solidFill>
            </a:endParaRPr>
          </a:p>
        </p:txBody>
      </p:sp>
      <p:sp>
        <p:nvSpPr>
          <p:cNvPr id="21" name="TextBox 20"/>
          <p:cNvSpPr txBox="1"/>
          <p:nvPr/>
        </p:nvSpPr>
        <p:spPr>
          <a:xfrm>
            <a:off x="5943600" y="4397500"/>
            <a:ext cx="639919" cy="400110"/>
          </a:xfrm>
          <a:prstGeom prst="rect">
            <a:avLst/>
          </a:prstGeom>
          <a:noFill/>
        </p:spPr>
        <p:txBody>
          <a:bodyPr wrap="none">
            <a:spAutoFit/>
          </a:bodyPr>
          <a:lstStyle/>
          <a:p>
            <a:pPr lvl="0">
              <a:defRPr/>
            </a:pPr>
            <a:r>
              <a:rPr lang="en-US" altLang="ko-KR" sz="2000" b="1">
                <a:solidFill>
                  <a:schemeClr val="accent1"/>
                </a:solidFill>
              </a:rPr>
              <a:t>61%</a:t>
            </a:r>
            <a:endParaRPr lang="ko-KR" altLang="en-US" sz="2000" b="1">
              <a:solidFill>
                <a:schemeClr val="accent1"/>
              </a:solidFill>
            </a:endParaRPr>
          </a:p>
        </p:txBody>
      </p:sp>
      <p:sp>
        <p:nvSpPr>
          <p:cNvPr id="22" name="TextBox 21"/>
          <p:cNvSpPr txBox="1"/>
          <p:nvPr/>
        </p:nvSpPr>
        <p:spPr>
          <a:xfrm>
            <a:off x="5943600" y="4996691"/>
            <a:ext cx="692818" cy="400110"/>
          </a:xfrm>
          <a:prstGeom prst="rect">
            <a:avLst/>
          </a:prstGeom>
          <a:noFill/>
        </p:spPr>
        <p:txBody>
          <a:bodyPr wrap="none">
            <a:spAutoFit/>
          </a:bodyPr>
          <a:lstStyle/>
          <a:p>
            <a:pPr lvl="0">
              <a:defRPr/>
            </a:pPr>
            <a:r>
              <a:rPr lang="en-US" altLang="ko-KR" sz="2000" b="1">
                <a:solidFill>
                  <a:schemeClr val="accent1"/>
                </a:solidFill>
              </a:rPr>
              <a:t>47%</a:t>
            </a:r>
            <a:endParaRPr lang="ko-KR" altLang="en-US" sz="2000" b="1">
              <a:solidFill>
                <a:schemeClr val="accent1"/>
              </a:solidFill>
            </a:endParaRPr>
          </a:p>
        </p:txBody>
      </p:sp>
      <p:sp>
        <p:nvSpPr>
          <p:cNvPr id="32" name="TextBox 31"/>
          <p:cNvSpPr txBox="1"/>
          <p:nvPr/>
        </p:nvSpPr>
        <p:spPr>
          <a:xfrm>
            <a:off x="6805738" y="2571690"/>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3" name="TextBox 32"/>
          <p:cNvSpPr txBox="1"/>
          <p:nvPr/>
        </p:nvSpPr>
        <p:spPr>
          <a:xfrm>
            <a:off x="6805738" y="3202496"/>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4" name="TextBox 33"/>
          <p:cNvSpPr txBox="1"/>
          <p:nvPr/>
        </p:nvSpPr>
        <p:spPr>
          <a:xfrm>
            <a:off x="6805738" y="3823777"/>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5" name="TextBox 34"/>
          <p:cNvSpPr txBox="1"/>
          <p:nvPr/>
        </p:nvSpPr>
        <p:spPr>
          <a:xfrm>
            <a:off x="6805738" y="4464108"/>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6" name="TextBox 35"/>
          <p:cNvSpPr txBox="1"/>
          <p:nvPr/>
        </p:nvSpPr>
        <p:spPr>
          <a:xfrm>
            <a:off x="6805738" y="5047289"/>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cxnSp>
        <p:nvCxnSpPr>
          <p:cNvPr id="37" name="직선 연결선 3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직사각형 3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9" name="TextBox 3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4</a:t>
            </a:r>
            <a:endParaRPr lang="ko-KR" altLang="en-US" sz="3200" b="1">
              <a:solidFill>
                <a:schemeClr val="bg1"/>
              </a:solidFill>
            </a:endParaRPr>
          </a:p>
        </p:txBody>
      </p:sp>
      <p:grpSp>
        <p:nvGrpSpPr>
          <p:cNvPr id="40" name="그룹 39"/>
          <p:cNvGrpSpPr/>
          <p:nvPr/>
        </p:nvGrpSpPr>
        <p:grpSpPr>
          <a:xfrm>
            <a:off x="1188881" y="351819"/>
            <a:ext cx="2159566" cy="660429"/>
            <a:chOff x="1188881" y="351819"/>
            <a:chExt cx="2159566" cy="660429"/>
          </a:xfrm>
        </p:grpSpPr>
        <p:sp>
          <p:nvSpPr>
            <p:cNvPr id="41" name="TextBox 40"/>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42" name="TextBox 41"/>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2" name="직사각형 1"/>
          <p:cNvSpPr/>
          <p:nvPr/>
        </p:nvSpPr>
        <p:spPr>
          <a:xfrm>
            <a:off x="1278480" y="2486025"/>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3" name="직사각형 22"/>
          <p:cNvSpPr/>
          <p:nvPr/>
        </p:nvSpPr>
        <p:spPr>
          <a:xfrm>
            <a:off x="1278480" y="3108362"/>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직사각형 23"/>
          <p:cNvSpPr/>
          <p:nvPr/>
        </p:nvSpPr>
        <p:spPr>
          <a:xfrm>
            <a:off x="1278480" y="3740224"/>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5" name="직사각형 24"/>
          <p:cNvSpPr/>
          <p:nvPr/>
        </p:nvSpPr>
        <p:spPr>
          <a:xfrm>
            <a:off x="1278480" y="4372086"/>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직사각형 25"/>
          <p:cNvSpPr/>
          <p:nvPr/>
        </p:nvSpPr>
        <p:spPr>
          <a:xfrm>
            <a:off x="1278480" y="5003948"/>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7" name="오각형 26"/>
          <p:cNvSpPr/>
          <p:nvPr/>
        </p:nvSpPr>
        <p:spPr>
          <a:xfrm>
            <a:off x="1278480" y="2488481"/>
            <a:ext cx="4131720"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8" name="오각형 27"/>
          <p:cNvSpPr/>
          <p:nvPr/>
        </p:nvSpPr>
        <p:spPr>
          <a:xfrm>
            <a:off x="1278480" y="3108362"/>
            <a:ext cx="3659344"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9" name="오각형 28"/>
          <p:cNvSpPr/>
          <p:nvPr/>
        </p:nvSpPr>
        <p:spPr>
          <a:xfrm>
            <a:off x="1278480" y="3740980"/>
            <a:ext cx="3160170"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0" name="오각형 29"/>
          <p:cNvSpPr/>
          <p:nvPr/>
        </p:nvSpPr>
        <p:spPr>
          <a:xfrm>
            <a:off x="1278480" y="4373598"/>
            <a:ext cx="2750595"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1" name="오각형 30"/>
          <p:cNvSpPr/>
          <p:nvPr/>
        </p:nvSpPr>
        <p:spPr>
          <a:xfrm>
            <a:off x="1278481" y="4996691"/>
            <a:ext cx="2247900"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 name="TextBox 2"/>
          <p:cNvSpPr txBox="1"/>
          <p:nvPr/>
        </p:nvSpPr>
        <p:spPr>
          <a:xfrm>
            <a:off x="5943600" y="3117857"/>
            <a:ext cx="692818" cy="400110"/>
          </a:xfrm>
          <a:prstGeom prst="rect">
            <a:avLst/>
          </a:prstGeom>
          <a:noFill/>
        </p:spPr>
        <p:txBody>
          <a:bodyPr wrap="none">
            <a:spAutoFit/>
          </a:bodyPr>
          <a:lstStyle/>
          <a:p>
            <a:pPr lvl="0">
              <a:defRPr/>
            </a:pPr>
            <a:r>
              <a:rPr lang="en-US" altLang="ko-KR" sz="2000" b="1">
                <a:solidFill>
                  <a:schemeClr val="accent1"/>
                </a:solidFill>
              </a:rPr>
              <a:t>82%</a:t>
            </a:r>
            <a:endParaRPr lang="ko-KR" altLang="en-US" sz="2000" b="1">
              <a:solidFill>
                <a:schemeClr val="accent1"/>
              </a:solidFill>
            </a:endParaRPr>
          </a:p>
        </p:txBody>
      </p:sp>
      <p:sp>
        <p:nvSpPr>
          <p:cNvPr id="19" name="TextBox 18"/>
          <p:cNvSpPr txBox="1"/>
          <p:nvPr/>
        </p:nvSpPr>
        <p:spPr>
          <a:xfrm>
            <a:off x="5943600" y="2505015"/>
            <a:ext cx="692818" cy="400110"/>
          </a:xfrm>
          <a:prstGeom prst="rect">
            <a:avLst/>
          </a:prstGeom>
          <a:noFill/>
        </p:spPr>
        <p:txBody>
          <a:bodyPr wrap="none">
            <a:spAutoFit/>
          </a:bodyPr>
          <a:lstStyle/>
          <a:p>
            <a:pPr lvl="0">
              <a:defRPr/>
            </a:pPr>
            <a:r>
              <a:rPr lang="en-US" altLang="ko-KR" sz="2000" b="1">
                <a:solidFill>
                  <a:schemeClr val="accent1"/>
                </a:solidFill>
              </a:rPr>
              <a:t>93%</a:t>
            </a:r>
            <a:endParaRPr lang="ko-KR" altLang="en-US" sz="2000" b="1">
              <a:solidFill>
                <a:schemeClr val="accent1"/>
              </a:solidFill>
            </a:endParaRPr>
          </a:p>
        </p:txBody>
      </p:sp>
      <p:sp>
        <p:nvSpPr>
          <p:cNvPr id="20" name="TextBox 19"/>
          <p:cNvSpPr txBox="1"/>
          <p:nvPr/>
        </p:nvSpPr>
        <p:spPr>
          <a:xfrm>
            <a:off x="5943600" y="3759274"/>
            <a:ext cx="689612" cy="400110"/>
          </a:xfrm>
          <a:prstGeom prst="rect">
            <a:avLst/>
          </a:prstGeom>
          <a:noFill/>
        </p:spPr>
        <p:txBody>
          <a:bodyPr wrap="none">
            <a:spAutoFit/>
          </a:bodyPr>
          <a:lstStyle/>
          <a:p>
            <a:pPr lvl="0">
              <a:defRPr/>
            </a:pPr>
            <a:r>
              <a:rPr lang="en-US" altLang="ko-KR" sz="2000" b="1">
                <a:solidFill>
                  <a:schemeClr val="accent1"/>
                </a:solidFill>
              </a:rPr>
              <a:t>68%</a:t>
            </a:r>
            <a:endParaRPr lang="ko-KR" altLang="en-US" sz="2000" b="1">
              <a:solidFill>
                <a:schemeClr val="accent1"/>
              </a:solidFill>
            </a:endParaRPr>
          </a:p>
        </p:txBody>
      </p:sp>
      <p:sp>
        <p:nvSpPr>
          <p:cNvPr id="21" name="TextBox 20"/>
          <p:cNvSpPr txBox="1"/>
          <p:nvPr/>
        </p:nvSpPr>
        <p:spPr>
          <a:xfrm>
            <a:off x="5943600" y="4397500"/>
            <a:ext cx="639919" cy="400110"/>
          </a:xfrm>
          <a:prstGeom prst="rect">
            <a:avLst/>
          </a:prstGeom>
          <a:noFill/>
        </p:spPr>
        <p:txBody>
          <a:bodyPr wrap="none">
            <a:spAutoFit/>
          </a:bodyPr>
          <a:lstStyle/>
          <a:p>
            <a:pPr lvl="0">
              <a:defRPr/>
            </a:pPr>
            <a:r>
              <a:rPr lang="en-US" altLang="ko-KR" sz="2000" b="1">
                <a:solidFill>
                  <a:schemeClr val="accent1"/>
                </a:solidFill>
              </a:rPr>
              <a:t>61%</a:t>
            </a:r>
            <a:endParaRPr lang="ko-KR" altLang="en-US" sz="2000" b="1">
              <a:solidFill>
                <a:schemeClr val="accent1"/>
              </a:solidFill>
            </a:endParaRPr>
          </a:p>
        </p:txBody>
      </p:sp>
      <p:sp>
        <p:nvSpPr>
          <p:cNvPr id="22" name="TextBox 21"/>
          <p:cNvSpPr txBox="1"/>
          <p:nvPr/>
        </p:nvSpPr>
        <p:spPr>
          <a:xfrm>
            <a:off x="5943600" y="4996691"/>
            <a:ext cx="692818" cy="400110"/>
          </a:xfrm>
          <a:prstGeom prst="rect">
            <a:avLst/>
          </a:prstGeom>
          <a:noFill/>
        </p:spPr>
        <p:txBody>
          <a:bodyPr wrap="none">
            <a:spAutoFit/>
          </a:bodyPr>
          <a:lstStyle/>
          <a:p>
            <a:pPr lvl="0">
              <a:defRPr/>
            </a:pPr>
            <a:r>
              <a:rPr lang="en-US" altLang="ko-KR" sz="2000" b="1">
                <a:solidFill>
                  <a:schemeClr val="accent1"/>
                </a:solidFill>
              </a:rPr>
              <a:t>47%</a:t>
            </a:r>
            <a:endParaRPr lang="ko-KR" altLang="en-US" sz="2000" b="1">
              <a:solidFill>
                <a:schemeClr val="accent1"/>
              </a:solidFill>
            </a:endParaRPr>
          </a:p>
        </p:txBody>
      </p:sp>
      <p:sp>
        <p:nvSpPr>
          <p:cNvPr id="32" name="TextBox 31"/>
          <p:cNvSpPr txBox="1"/>
          <p:nvPr/>
        </p:nvSpPr>
        <p:spPr>
          <a:xfrm>
            <a:off x="6805738" y="2571690"/>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3" name="TextBox 32"/>
          <p:cNvSpPr txBox="1"/>
          <p:nvPr/>
        </p:nvSpPr>
        <p:spPr>
          <a:xfrm>
            <a:off x="6805738" y="3202496"/>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4" name="TextBox 33"/>
          <p:cNvSpPr txBox="1"/>
          <p:nvPr/>
        </p:nvSpPr>
        <p:spPr>
          <a:xfrm>
            <a:off x="6805738" y="3823777"/>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5" name="TextBox 34"/>
          <p:cNvSpPr txBox="1"/>
          <p:nvPr/>
        </p:nvSpPr>
        <p:spPr>
          <a:xfrm>
            <a:off x="6805738" y="4464108"/>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6" name="TextBox 35"/>
          <p:cNvSpPr txBox="1"/>
          <p:nvPr/>
        </p:nvSpPr>
        <p:spPr>
          <a:xfrm>
            <a:off x="6805738" y="5047289"/>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cxnSp>
        <p:nvCxnSpPr>
          <p:cNvPr id="37" name="직선 연결선 3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직사각형 3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9" name="TextBox 3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4</a:t>
            </a:r>
            <a:endParaRPr lang="ko-KR" altLang="en-US" sz="3200" b="1">
              <a:solidFill>
                <a:schemeClr val="bg1"/>
              </a:solidFill>
            </a:endParaRPr>
          </a:p>
        </p:txBody>
      </p:sp>
      <p:grpSp>
        <p:nvGrpSpPr>
          <p:cNvPr id="40" name="그룹 39"/>
          <p:cNvGrpSpPr/>
          <p:nvPr/>
        </p:nvGrpSpPr>
        <p:grpSpPr>
          <a:xfrm>
            <a:off x="1188881" y="351819"/>
            <a:ext cx="2159566" cy="660429"/>
            <a:chOff x="1188881" y="351819"/>
            <a:chExt cx="2159566" cy="660429"/>
          </a:xfrm>
        </p:grpSpPr>
        <p:sp>
          <p:nvSpPr>
            <p:cNvPr id="41" name="TextBox 40"/>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42" name="TextBox 41"/>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37" name="TextBox 36"/>
          <p:cNvSpPr txBox="1"/>
          <p:nvPr/>
        </p:nvSpPr>
        <p:spPr>
          <a:xfrm>
            <a:off x="1188881" y="4709537"/>
            <a:ext cx="3413702" cy="1477328"/>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lang="ko-KR" altLang="en-US" sz="900">
              <a:solidFill>
                <a:schemeClr val="tx2"/>
              </a:solidFill>
            </a:endParaRPr>
          </a:p>
        </p:txBody>
      </p:sp>
      <p:sp>
        <p:nvSpPr>
          <p:cNvPr id="38" name="TextBox 37"/>
          <p:cNvSpPr txBox="1"/>
          <p:nvPr/>
        </p:nvSpPr>
        <p:spPr>
          <a:xfrm>
            <a:off x="1693185" y="4113640"/>
            <a:ext cx="2420856" cy="461665"/>
          </a:xfrm>
          <a:prstGeom prst="rect">
            <a:avLst/>
          </a:prstGeom>
          <a:noFill/>
        </p:spPr>
        <p:txBody>
          <a:bodyPr wrap="none">
            <a:spAutoFit/>
          </a:bodyPr>
          <a:lstStyle/>
          <a:p>
            <a:pPr algn="ctr">
              <a:defRPr/>
            </a:pPr>
            <a:r>
              <a:rPr lang="en-US" altLang="ko-KR" sz="2400">
                <a:solidFill>
                  <a:schemeClr val="tx2">
                    <a:lumMod val="75000"/>
                  </a:schemeClr>
                </a:solidFill>
              </a:rPr>
              <a:t>Insert Text Here</a:t>
            </a:r>
            <a:endParaRPr lang="ko-KR" altLang="en-US" sz="2400">
              <a:solidFill>
                <a:schemeClr val="tx2">
                  <a:lumMod val="75000"/>
                </a:schemeClr>
              </a:solidFill>
            </a:endParaRPr>
          </a:p>
        </p:txBody>
      </p:sp>
      <p:sp>
        <p:nvSpPr>
          <p:cNvPr id="40" name="TextBox 39"/>
          <p:cNvSpPr txBox="1"/>
          <p:nvPr/>
        </p:nvSpPr>
        <p:spPr>
          <a:xfrm>
            <a:off x="4732181" y="4709537"/>
            <a:ext cx="3413702" cy="1477328"/>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lang="ko-KR" altLang="en-US" sz="900">
              <a:solidFill>
                <a:schemeClr val="tx2"/>
              </a:solidFill>
            </a:endParaRPr>
          </a:p>
        </p:txBody>
      </p:sp>
      <p:sp>
        <p:nvSpPr>
          <p:cNvPr id="41" name="TextBox 40"/>
          <p:cNvSpPr txBox="1"/>
          <p:nvPr/>
        </p:nvSpPr>
        <p:spPr>
          <a:xfrm>
            <a:off x="5236485" y="4113640"/>
            <a:ext cx="2420856" cy="461665"/>
          </a:xfrm>
          <a:prstGeom prst="rect">
            <a:avLst/>
          </a:prstGeom>
          <a:noFill/>
        </p:spPr>
        <p:txBody>
          <a:bodyPr wrap="none">
            <a:spAutoFit/>
          </a:bodyPr>
          <a:lstStyle/>
          <a:p>
            <a:pPr algn="ctr">
              <a:defRPr/>
            </a:pPr>
            <a:r>
              <a:rPr lang="en-US" altLang="ko-KR" sz="2400">
                <a:solidFill>
                  <a:schemeClr val="tx2">
                    <a:lumMod val="75000"/>
                  </a:schemeClr>
                </a:solidFill>
              </a:rPr>
              <a:t>Insert Text Here</a:t>
            </a:r>
            <a:endParaRPr lang="ko-KR" altLang="en-US" sz="2400">
              <a:solidFill>
                <a:schemeClr val="tx2">
                  <a:lumMod val="75000"/>
                </a:schemeClr>
              </a:solidFill>
            </a:endParaRPr>
          </a:p>
        </p:txBody>
      </p:sp>
      <p:sp>
        <p:nvSpPr>
          <p:cNvPr id="43" name="TextBox 42"/>
          <p:cNvSpPr txBox="1"/>
          <p:nvPr/>
        </p:nvSpPr>
        <p:spPr>
          <a:xfrm>
            <a:off x="8427881" y="4709537"/>
            <a:ext cx="3413702" cy="1477328"/>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lang="ko-KR" altLang="en-US" sz="900">
              <a:solidFill>
                <a:schemeClr val="tx2"/>
              </a:solidFill>
            </a:endParaRPr>
          </a:p>
        </p:txBody>
      </p:sp>
      <p:sp>
        <p:nvSpPr>
          <p:cNvPr id="44" name="TextBox 43"/>
          <p:cNvSpPr txBox="1"/>
          <p:nvPr/>
        </p:nvSpPr>
        <p:spPr>
          <a:xfrm>
            <a:off x="8932185" y="4113640"/>
            <a:ext cx="2420856" cy="461665"/>
          </a:xfrm>
          <a:prstGeom prst="rect">
            <a:avLst/>
          </a:prstGeom>
          <a:noFill/>
        </p:spPr>
        <p:txBody>
          <a:bodyPr wrap="none">
            <a:spAutoFit/>
          </a:bodyPr>
          <a:lstStyle/>
          <a:p>
            <a:pPr algn="ctr">
              <a:defRPr/>
            </a:pPr>
            <a:r>
              <a:rPr lang="en-US" altLang="ko-KR" sz="2400">
                <a:solidFill>
                  <a:schemeClr val="tx2">
                    <a:lumMod val="75000"/>
                  </a:schemeClr>
                </a:solidFill>
              </a:rPr>
              <a:t>Insert Text Here</a:t>
            </a:r>
            <a:endParaRPr lang="ko-KR" altLang="en-US" sz="2400">
              <a:solidFill>
                <a:schemeClr val="tx2">
                  <a:lumMod val="75000"/>
                </a:schemeClr>
              </a:solidFill>
            </a:endParaRPr>
          </a:p>
        </p:txBody>
      </p:sp>
      <p:pic>
        <p:nvPicPr>
          <p:cNvPr id="2" name="그림 1"/>
          <p:cNvPicPr>
            <a:picLocks noChangeAspect="1"/>
          </p:cNvPicPr>
          <p:nvPr/>
        </p:nvPicPr>
        <p:blipFill rotWithShape="1">
          <a:blip r:embed="rId2"/>
          <a:stretch>
            <a:fillRect/>
          </a:stretch>
        </p:blipFill>
        <p:spPr>
          <a:xfrm>
            <a:off x="1188881" y="1739956"/>
            <a:ext cx="3259558" cy="2169643"/>
          </a:xfrm>
          <a:prstGeom prst="rect">
            <a:avLst/>
          </a:prstGeom>
        </p:spPr>
      </p:pic>
      <p:pic>
        <p:nvPicPr>
          <p:cNvPr id="3" name="그림 2"/>
          <p:cNvPicPr>
            <a:picLocks noChangeAspect="1"/>
          </p:cNvPicPr>
          <p:nvPr/>
        </p:nvPicPr>
        <p:blipFill rotWithShape="1">
          <a:blip r:embed="rId3"/>
          <a:stretch>
            <a:fillRect/>
          </a:stretch>
        </p:blipFill>
        <p:spPr>
          <a:xfrm>
            <a:off x="4860272" y="1739956"/>
            <a:ext cx="3242407" cy="2171105"/>
          </a:xfrm>
          <a:prstGeom prst="rect">
            <a:avLst/>
          </a:prstGeom>
        </p:spPr>
      </p:pic>
      <p:pic>
        <p:nvPicPr>
          <p:cNvPr id="9" name="그림 8"/>
          <p:cNvPicPr>
            <a:picLocks noChangeAspect="1"/>
          </p:cNvPicPr>
          <p:nvPr/>
        </p:nvPicPr>
        <p:blipFill rotWithShape="1">
          <a:blip r:embed="rId4"/>
          <a:stretch>
            <a:fillRect/>
          </a:stretch>
        </p:blipFill>
        <p:spPr>
          <a:xfrm>
            <a:off x="8514513" y="1739956"/>
            <a:ext cx="3256200" cy="2170800"/>
          </a:xfrm>
          <a:prstGeom prst="rect">
            <a:avLst/>
          </a:prstGeom>
        </p:spPr>
      </p:pic>
      <p:cxnSp>
        <p:nvCxnSpPr>
          <p:cNvPr id="17" name="직선 연결선 1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9" name="TextBox 1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4</a:t>
            </a:r>
            <a:endParaRPr lang="ko-KR" altLang="en-US" sz="3200" b="1">
              <a:solidFill>
                <a:schemeClr val="bg1"/>
              </a:solidFill>
            </a:endParaRPr>
          </a:p>
        </p:txBody>
      </p:sp>
      <p:grpSp>
        <p:nvGrpSpPr>
          <p:cNvPr id="20" name="그룹 19"/>
          <p:cNvGrpSpPr/>
          <p:nvPr/>
        </p:nvGrpSpPr>
        <p:grpSpPr>
          <a:xfrm>
            <a:off x="1188881" y="351819"/>
            <a:ext cx="2159566" cy="660429"/>
            <a:chOff x="1188881" y="351819"/>
            <a:chExt cx="2159566" cy="660429"/>
          </a:xfrm>
        </p:grpSpPr>
        <p:sp>
          <p:nvSpPr>
            <p:cNvPr id="21" name="TextBox 20"/>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22" name="TextBox 21"/>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489352" y="2285885"/>
            <a:ext cx="1883849" cy="1200329"/>
          </a:xfrm>
          <a:prstGeom prst="rect">
            <a:avLst/>
          </a:prstGeom>
          <a:noFill/>
        </p:spPr>
        <p:txBody>
          <a:bodyPr wrap="none">
            <a:spAutoFit/>
          </a:bodyPr>
          <a:lstStyle/>
          <a:p>
            <a:pPr lvl="0">
              <a:defRPr/>
            </a:pPr>
            <a:r>
              <a:rPr lang="en-US" altLang="ko-KR" sz="7200" b="1">
                <a:solidFill>
                  <a:schemeClr val="tx2"/>
                </a:solidFill>
              </a:rPr>
              <a:t>005</a:t>
            </a:r>
            <a:endParaRPr lang="ko-KR" altLang="en-US" sz="7200" b="1">
              <a:solidFill>
                <a:schemeClr val="tx2"/>
              </a:solidFill>
            </a:endParaRPr>
          </a:p>
        </p:txBody>
      </p:sp>
      <p:sp>
        <p:nvSpPr>
          <p:cNvPr id="9" name="TextBox 8"/>
          <p:cNvSpPr txBox="1"/>
          <p:nvPr/>
        </p:nvSpPr>
        <p:spPr>
          <a:xfrm>
            <a:off x="533434" y="3549402"/>
            <a:ext cx="3486852" cy="584775"/>
          </a:xfrm>
          <a:prstGeom prst="rect">
            <a:avLst/>
          </a:prstGeom>
          <a:noFill/>
        </p:spPr>
        <p:txBody>
          <a:bodyPr wrap="none">
            <a:spAutoFit/>
          </a:bodyPr>
          <a:lstStyle/>
          <a:p>
            <a:pPr lvl="0">
              <a:defRPr/>
            </a:pPr>
            <a:r>
              <a:rPr lang="ko-KR" altLang="en-US" sz="3200" spc="-150">
                <a:solidFill>
                  <a:schemeClr val="tx2"/>
                </a:solidFill>
                <a:latin typeface="+mn-ea"/>
              </a:rPr>
              <a:t>소제목을 입력하세요</a:t>
            </a: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23" name="다이아몬드 22"/>
          <p:cNvSpPr/>
          <p:nvPr/>
        </p:nvSpPr>
        <p:spPr>
          <a:xfrm>
            <a:off x="3842073" y="2228850"/>
            <a:ext cx="2647950" cy="2647950"/>
          </a:xfrm>
          <a:prstGeom prst="diamond">
            <a:avLst/>
          </a:prstGeom>
          <a:solidFill>
            <a:schemeClr val="accent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다이아몬드 23"/>
          <p:cNvSpPr/>
          <p:nvPr/>
        </p:nvSpPr>
        <p:spPr>
          <a:xfrm>
            <a:off x="5194623" y="885825"/>
            <a:ext cx="2647950" cy="2647950"/>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5" name="다이아몬드 24"/>
          <p:cNvSpPr/>
          <p:nvPr/>
        </p:nvSpPr>
        <p:spPr>
          <a:xfrm>
            <a:off x="6547173" y="2240899"/>
            <a:ext cx="2647950" cy="2647950"/>
          </a:xfrm>
          <a:prstGeom prst="diamond">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다이아몬드 25"/>
          <p:cNvSpPr/>
          <p:nvPr/>
        </p:nvSpPr>
        <p:spPr>
          <a:xfrm>
            <a:off x="5194623" y="3583924"/>
            <a:ext cx="2647950" cy="2647950"/>
          </a:xfrm>
          <a:prstGeom prst="diamond">
            <a:avLst/>
          </a:prstGeom>
          <a:solidFill>
            <a:schemeClr val="accent6">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cxnSp>
        <p:nvCxnSpPr>
          <p:cNvPr id="17" name="직선 연결선 1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9" name="TextBox 1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5</a:t>
            </a:r>
            <a:endParaRPr lang="ko-KR" altLang="en-US" sz="3200" b="1">
              <a:solidFill>
                <a:schemeClr val="bg1"/>
              </a:solidFill>
            </a:endParaRPr>
          </a:p>
        </p:txBody>
      </p:sp>
      <p:grpSp>
        <p:nvGrpSpPr>
          <p:cNvPr id="20" name="그룹 19"/>
          <p:cNvGrpSpPr/>
          <p:nvPr/>
        </p:nvGrpSpPr>
        <p:grpSpPr>
          <a:xfrm>
            <a:off x="1188881" y="351819"/>
            <a:ext cx="2159566" cy="660429"/>
            <a:chOff x="1188881" y="351819"/>
            <a:chExt cx="2159566" cy="660429"/>
          </a:xfrm>
        </p:grpSpPr>
        <p:sp>
          <p:nvSpPr>
            <p:cNvPr id="21" name="TextBox 20"/>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22" name="TextBox 21"/>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grpSp>
        <p:nvGrpSpPr>
          <p:cNvPr id="27" name="그룹 26"/>
          <p:cNvGrpSpPr/>
          <p:nvPr/>
        </p:nvGrpSpPr>
        <p:grpSpPr>
          <a:xfrm>
            <a:off x="1248238" y="3333720"/>
            <a:ext cx="1978427" cy="1326657"/>
            <a:chOff x="93908" y="3859177"/>
            <a:chExt cx="1978427" cy="1326657"/>
          </a:xfrm>
        </p:grpSpPr>
        <p:sp>
          <p:nvSpPr>
            <p:cNvPr id="31" name="TextBox 30"/>
            <p:cNvSpPr txBox="1"/>
            <p:nvPr/>
          </p:nvSpPr>
          <p:spPr>
            <a:xfrm>
              <a:off x="93908" y="3859177"/>
              <a:ext cx="1978427" cy="400110"/>
            </a:xfrm>
            <a:prstGeom prst="rect">
              <a:avLst/>
            </a:prstGeom>
            <a:noFill/>
          </p:spPr>
          <p:txBody>
            <a:bodyPr wrap="none">
              <a:spAutoFit/>
            </a:bodyPr>
            <a:lstStyle/>
            <a:p>
              <a:pPr lvl="0">
                <a:defRPr/>
              </a:pPr>
              <a:r>
                <a:rPr lang="en-US" altLang="ko-KR" sz="2000">
                  <a:solidFill>
                    <a:schemeClr val="tx2"/>
                  </a:solidFill>
                </a:rPr>
                <a:t>Insert Title Here</a:t>
              </a:r>
              <a:endParaRPr lang="ko-KR" altLang="en-US" sz="2000">
                <a:solidFill>
                  <a:schemeClr val="tx2"/>
                </a:solidFill>
              </a:endParaRPr>
            </a:p>
          </p:txBody>
        </p:sp>
        <p:sp>
          <p:nvSpPr>
            <p:cNvPr id="32" name="TextBox 31"/>
            <p:cNvSpPr txBox="1"/>
            <p:nvPr/>
          </p:nvSpPr>
          <p:spPr>
            <a:xfrm>
              <a:off x="102325" y="4231727"/>
              <a:ext cx="1948404" cy="954107"/>
            </a:xfrm>
            <a:prstGeom prst="rect">
              <a:avLst/>
            </a:prstGeom>
            <a:noFill/>
          </p:spPr>
          <p:txBody>
            <a:bodyPr wrap="square">
              <a:spAutoFit/>
            </a:bodyPr>
            <a:lstStyle/>
            <a:p>
              <a:pPr algn="just">
                <a:defRPr/>
              </a:pPr>
              <a:r>
                <a:rPr lang="en-US" altLang="ko-KR" sz="8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800">
                <a:solidFill>
                  <a:schemeClr val="tx2"/>
                </a:solidFill>
              </a:endParaRPr>
            </a:p>
          </p:txBody>
        </p:sp>
      </p:grpSp>
      <p:cxnSp>
        <p:nvCxnSpPr>
          <p:cNvPr id="33" name="직선 연결선 32"/>
          <p:cNvCxnSpPr/>
          <p:nvPr/>
        </p:nvCxnSpPr>
        <p:spPr>
          <a:xfrm>
            <a:off x="3317562" y="3533775"/>
            <a:ext cx="122500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8057570" y="3242226"/>
            <a:ext cx="122500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8" name="그룹 37"/>
          <p:cNvGrpSpPr/>
          <p:nvPr/>
        </p:nvGrpSpPr>
        <p:grpSpPr>
          <a:xfrm>
            <a:off x="9444638" y="2839204"/>
            <a:ext cx="1978427" cy="1326657"/>
            <a:chOff x="93908" y="3859177"/>
            <a:chExt cx="1978427" cy="1326657"/>
          </a:xfrm>
        </p:grpSpPr>
        <p:sp>
          <p:nvSpPr>
            <p:cNvPr id="39" name="TextBox 38"/>
            <p:cNvSpPr txBox="1"/>
            <p:nvPr/>
          </p:nvSpPr>
          <p:spPr>
            <a:xfrm>
              <a:off x="93908" y="3859177"/>
              <a:ext cx="1978427" cy="400110"/>
            </a:xfrm>
            <a:prstGeom prst="rect">
              <a:avLst/>
            </a:prstGeom>
            <a:noFill/>
          </p:spPr>
          <p:txBody>
            <a:bodyPr wrap="none">
              <a:spAutoFit/>
            </a:bodyPr>
            <a:lstStyle/>
            <a:p>
              <a:pPr lvl="0">
                <a:defRPr/>
              </a:pPr>
              <a:r>
                <a:rPr lang="en-US" altLang="ko-KR" sz="2000">
                  <a:solidFill>
                    <a:schemeClr val="tx2"/>
                  </a:solidFill>
                </a:rPr>
                <a:t>Insert Title Here</a:t>
              </a:r>
              <a:endParaRPr lang="ko-KR" altLang="en-US" sz="2000">
                <a:solidFill>
                  <a:schemeClr val="tx2"/>
                </a:solidFill>
              </a:endParaRPr>
            </a:p>
          </p:txBody>
        </p:sp>
        <p:sp>
          <p:nvSpPr>
            <p:cNvPr id="40" name="TextBox 39"/>
            <p:cNvSpPr txBox="1"/>
            <p:nvPr/>
          </p:nvSpPr>
          <p:spPr>
            <a:xfrm>
              <a:off x="102325" y="4231727"/>
              <a:ext cx="1948404" cy="954107"/>
            </a:xfrm>
            <a:prstGeom prst="rect">
              <a:avLst/>
            </a:prstGeom>
            <a:noFill/>
          </p:spPr>
          <p:txBody>
            <a:bodyPr wrap="square">
              <a:spAutoFit/>
            </a:bodyPr>
            <a:lstStyle/>
            <a:p>
              <a:pPr algn="just">
                <a:defRPr/>
              </a:pPr>
              <a:r>
                <a:rPr lang="en-US" altLang="ko-KR" sz="8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800">
                <a:solidFill>
                  <a:schemeClr val="tx2"/>
                </a:solidFill>
              </a:endParaRPr>
            </a:p>
          </p:txBody>
        </p: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타원 20"/>
          <p:cNvSpPr/>
          <p:nvPr/>
        </p:nvSpPr>
        <p:spPr>
          <a:xfrm>
            <a:off x="4038600" y="1950515"/>
            <a:ext cx="4114800" cy="4114800"/>
          </a:xfrm>
          <a:prstGeom prst="ellipse">
            <a:avLst/>
          </a:prstGeom>
          <a:solidFill>
            <a:schemeClr val="bg1">
              <a:alpha val="7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7" name="타원 6"/>
          <p:cNvSpPr/>
          <p:nvPr/>
        </p:nvSpPr>
        <p:spPr>
          <a:xfrm>
            <a:off x="3547540" y="1408655"/>
            <a:ext cx="5096920" cy="5096920"/>
          </a:xfrm>
          <a:prstGeom prst="ellipse">
            <a:avLst/>
          </a:prstGeom>
          <a:solidFill>
            <a:schemeClr val="bg1">
              <a:alpha val="7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aphicFrame>
        <p:nvGraphicFramePr>
          <p:cNvPr id="6" name="차트 5"/>
          <p:cNvGraphicFramePr/>
          <p:nvPr/>
        </p:nvGraphicFramePr>
        <p:xfrm>
          <a:off x="3502025" y="2247900"/>
          <a:ext cx="5187949" cy="3458633"/>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p:cNvSpPr txBox="1"/>
          <p:nvPr/>
        </p:nvSpPr>
        <p:spPr>
          <a:xfrm>
            <a:off x="9517150" y="2819611"/>
            <a:ext cx="992579" cy="584775"/>
          </a:xfrm>
          <a:prstGeom prst="rect">
            <a:avLst/>
          </a:prstGeom>
          <a:noFill/>
        </p:spPr>
        <p:txBody>
          <a:bodyPr wrap="none">
            <a:spAutoFit/>
          </a:bodyPr>
          <a:lstStyle/>
          <a:p>
            <a:pPr lvl="0">
              <a:defRPr/>
            </a:pPr>
            <a:r>
              <a:rPr lang="en-US" altLang="ko-KR" sz="3200" b="1"/>
              <a:t>52%</a:t>
            </a:r>
            <a:endParaRPr lang="ko-KR" altLang="en-US" sz="3200" b="1"/>
          </a:p>
        </p:txBody>
      </p:sp>
      <p:sp>
        <p:nvSpPr>
          <p:cNvPr id="19" name="이등변 삼각형 18"/>
          <p:cNvSpPr/>
          <p:nvPr/>
        </p:nvSpPr>
        <p:spPr>
          <a:xfrm flipH="1" flipV="1">
            <a:off x="5511800" y="889873"/>
            <a:ext cx="584200" cy="3261693"/>
          </a:xfrm>
          <a:prstGeom prst="triangle">
            <a:avLst>
              <a:gd name="adj" fmla="val 0"/>
            </a:avLst>
          </a:prstGeom>
          <a:solidFill>
            <a:schemeClr val="accent6">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2" name="TextBox 31"/>
          <p:cNvSpPr txBox="1"/>
          <p:nvPr/>
        </p:nvSpPr>
        <p:spPr>
          <a:xfrm>
            <a:off x="1827821" y="3605178"/>
            <a:ext cx="992579" cy="584775"/>
          </a:xfrm>
          <a:prstGeom prst="rect">
            <a:avLst/>
          </a:prstGeom>
          <a:noFill/>
        </p:spPr>
        <p:txBody>
          <a:bodyPr wrap="none">
            <a:spAutoFit/>
          </a:bodyPr>
          <a:lstStyle/>
          <a:p>
            <a:pPr lvl="0">
              <a:defRPr/>
            </a:pPr>
            <a:r>
              <a:rPr lang="en-US" altLang="ko-KR" sz="3200" b="1"/>
              <a:t>52%</a:t>
            </a:r>
            <a:endParaRPr lang="ko-KR" altLang="en-US" sz="3200" b="1"/>
          </a:p>
        </p:txBody>
      </p:sp>
      <p:grpSp>
        <p:nvGrpSpPr>
          <p:cNvPr id="35" name="그룹 34"/>
          <p:cNvGrpSpPr/>
          <p:nvPr/>
        </p:nvGrpSpPr>
        <p:grpSpPr>
          <a:xfrm>
            <a:off x="2820400" y="3897565"/>
            <a:ext cx="2043700" cy="634001"/>
            <a:chOff x="2820400" y="3897565"/>
            <a:chExt cx="2043700" cy="634001"/>
          </a:xfrm>
        </p:grpSpPr>
        <p:grpSp>
          <p:nvGrpSpPr>
            <p:cNvPr id="27" name="그룹 26"/>
            <p:cNvGrpSpPr/>
            <p:nvPr/>
          </p:nvGrpSpPr>
          <p:grpSpPr>
            <a:xfrm>
              <a:off x="2820400" y="3897565"/>
              <a:ext cx="1955800" cy="508001"/>
              <a:chOff x="2400300" y="4470399"/>
              <a:chExt cx="1955800" cy="508001"/>
            </a:xfrm>
          </p:grpSpPr>
          <p:cxnSp>
            <p:nvCxnSpPr>
              <p:cNvPr id="31" name="직선 연결선 30"/>
              <p:cNvCxnSpPr/>
              <p:nvPr/>
            </p:nvCxnSpPr>
            <p:spPr>
              <a:xfrm>
                <a:off x="2400300" y="4470399"/>
                <a:ext cx="1638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a:off x="4038600" y="4470399"/>
                <a:ext cx="317500" cy="50800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4" name="타원 33"/>
            <p:cNvSpPr/>
            <p:nvPr/>
          </p:nvSpPr>
          <p:spPr>
            <a:xfrm>
              <a:off x="4712700" y="4380166"/>
              <a:ext cx="151400" cy="151400"/>
            </a:xfrm>
            <a:prstGeom prst="ellips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36" name="그룹 35"/>
          <p:cNvGrpSpPr/>
          <p:nvPr/>
        </p:nvGrpSpPr>
        <p:grpSpPr>
          <a:xfrm flipH="1">
            <a:off x="7377080" y="3111999"/>
            <a:ext cx="2043700" cy="634001"/>
            <a:chOff x="2820400" y="3897565"/>
            <a:chExt cx="2043700" cy="634001"/>
          </a:xfrm>
        </p:grpSpPr>
        <p:grpSp>
          <p:nvGrpSpPr>
            <p:cNvPr id="37" name="그룹 36"/>
            <p:cNvGrpSpPr/>
            <p:nvPr/>
          </p:nvGrpSpPr>
          <p:grpSpPr>
            <a:xfrm>
              <a:off x="2820400" y="3897565"/>
              <a:ext cx="1955800" cy="508001"/>
              <a:chOff x="2400300" y="4470399"/>
              <a:chExt cx="1955800" cy="508001"/>
            </a:xfrm>
          </p:grpSpPr>
          <p:cxnSp>
            <p:nvCxnSpPr>
              <p:cNvPr id="39" name="직선 연결선 38"/>
              <p:cNvCxnSpPr/>
              <p:nvPr/>
            </p:nvCxnSpPr>
            <p:spPr>
              <a:xfrm>
                <a:off x="2400300" y="4470399"/>
                <a:ext cx="1638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4038600" y="4470399"/>
                <a:ext cx="317500" cy="50800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8" name="타원 37"/>
            <p:cNvSpPr/>
            <p:nvPr/>
          </p:nvSpPr>
          <p:spPr>
            <a:xfrm>
              <a:off x="4712700" y="4380166"/>
              <a:ext cx="151400" cy="151400"/>
            </a:xfrm>
            <a:prstGeom prst="ellips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cxnSp>
        <p:nvCxnSpPr>
          <p:cNvPr id="24" name="직선 연결선 23"/>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TextBox 25"/>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5</a:t>
            </a:r>
            <a:endParaRPr lang="ko-KR" altLang="en-US" sz="3200" b="1">
              <a:solidFill>
                <a:schemeClr val="bg1"/>
              </a:solidFill>
            </a:endParaRPr>
          </a:p>
        </p:txBody>
      </p:sp>
      <p:grpSp>
        <p:nvGrpSpPr>
          <p:cNvPr id="28" name="그룹 27"/>
          <p:cNvGrpSpPr/>
          <p:nvPr/>
        </p:nvGrpSpPr>
        <p:grpSpPr>
          <a:xfrm>
            <a:off x="1188881" y="351819"/>
            <a:ext cx="2159566" cy="660429"/>
            <a:chOff x="1188881" y="351819"/>
            <a:chExt cx="2159566" cy="660429"/>
          </a:xfrm>
        </p:grpSpPr>
        <p:sp>
          <p:nvSpPr>
            <p:cNvPr id="29" name="TextBox 28"/>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30" name="TextBox 29"/>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23" name="다이아몬드 22"/>
          <p:cNvSpPr/>
          <p:nvPr/>
        </p:nvSpPr>
        <p:spPr>
          <a:xfrm>
            <a:off x="2219325" y="1961525"/>
            <a:ext cx="2547791" cy="2547791"/>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다이아몬드 23"/>
          <p:cNvSpPr/>
          <p:nvPr/>
        </p:nvSpPr>
        <p:spPr>
          <a:xfrm>
            <a:off x="6123494" y="3274508"/>
            <a:ext cx="2547791" cy="2547791"/>
          </a:xfrm>
          <a:prstGeom prst="diamond">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5" name="다이아몬드 24"/>
          <p:cNvSpPr/>
          <p:nvPr/>
        </p:nvSpPr>
        <p:spPr>
          <a:xfrm>
            <a:off x="4822104" y="1973118"/>
            <a:ext cx="2547791" cy="2547791"/>
          </a:xfrm>
          <a:prstGeom prst="diamond">
            <a:avLst/>
          </a:prstGeom>
          <a:solidFill>
            <a:schemeClr val="accent4">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다이아몬드 25"/>
          <p:cNvSpPr/>
          <p:nvPr/>
        </p:nvSpPr>
        <p:spPr>
          <a:xfrm>
            <a:off x="3520715" y="3265343"/>
            <a:ext cx="2547791" cy="2547791"/>
          </a:xfrm>
          <a:prstGeom prst="diamond">
            <a:avLst/>
          </a:prstGeom>
          <a:solidFill>
            <a:schemeClr val="bg1">
              <a:alpha val="7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7" name="다이아몬드 16"/>
          <p:cNvSpPr/>
          <p:nvPr/>
        </p:nvSpPr>
        <p:spPr>
          <a:xfrm>
            <a:off x="7424884" y="1973118"/>
            <a:ext cx="2547791" cy="2547791"/>
          </a:xfrm>
          <a:prstGeom prst="diamond">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8" name="TextBox 17"/>
          <p:cNvSpPr txBox="1"/>
          <p:nvPr/>
        </p:nvSpPr>
        <p:spPr>
          <a:xfrm>
            <a:off x="5045628" y="3074453"/>
            <a:ext cx="2045753" cy="400110"/>
          </a:xfrm>
          <a:prstGeom prst="rect">
            <a:avLst/>
          </a:prstGeom>
          <a:noFill/>
        </p:spPr>
        <p:txBody>
          <a:bodyPr wrap="none">
            <a:spAutoFit/>
          </a:bodyPr>
          <a:lstStyle/>
          <a:p>
            <a:pPr algn="ctr">
              <a:defRPr/>
            </a:pPr>
            <a:r>
              <a:rPr lang="en-US" altLang="ko-KR" sz="2000" b="1">
                <a:solidFill>
                  <a:schemeClr val="bg1"/>
                </a:solidFill>
              </a:rPr>
              <a:t>Insert Title Here</a:t>
            </a:r>
            <a:endParaRPr lang="ko-KR" altLang="en-US" sz="2000" b="1">
              <a:solidFill>
                <a:schemeClr val="bg1"/>
              </a:solidFill>
            </a:endParaRPr>
          </a:p>
        </p:txBody>
      </p:sp>
      <p:sp>
        <p:nvSpPr>
          <p:cNvPr id="19" name="TextBox 18"/>
          <p:cNvSpPr txBox="1"/>
          <p:nvPr/>
        </p:nvSpPr>
        <p:spPr>
          <a:xfrm>
            <a:off x="6402006" y="4348348"/>
            <a:ext cx="2045753" cy="400110"/>
          </a:xfrm>
          <a:prstGeom prst="rect">
            <a:avLst/>
          </a:prstGeom>
          <a:noFill/>
        </p:spPr>
        <p:txBody>
          <a:bodyPr wrap="none">
            <a:spAutoFit/>
          </a:bodyPr>
          <a:lstStyle/>
          <a:p>
            <a:pPr algn="ctr">
              <a:defRPr/>
            </a:pPr>
            <a:r>
              <a:rPr lang="en-US" altLang="ko-KR" sz="2000" b="1">
                <a:solidFill>
                  <a:schemeClr val="tx2"/>
                </a:solidFill>
              </a:rPr>
              <a:t>Insert Title Here</a:t>
            </a:r>
            <a:endParaRPr lang="ko-KR" altLang="en-US" sz="2000" b="1">
              <a:solidFill>
                <a:schemeClr val="tx2"/>
              </a:solidFill>
            </a:endParaRPr>
          </a:p>
        </p:txBody>
      </p:sp>
      <p:sp>
        <p:nvSpPr>
          <p:cNvPr id="20" name="TextBox 19"/>
          <p:cNvSpPr txBox="1"/>
          <p:nvPr/>
        </p:nvSpPr>
        <p:spPr>
          <a:xfrm>
            <a:off x="7675902" y="3068502"/>
            <a:ext cx="2045753" cy="400110"/>
          </a:xfrm>
          <a:prstGeom prst="rect">
            <a:avLst/>
          </a:prstGeom>
          <a:noFill/>
        </p:spPr>
        <p:txBody>
          <a:bodyPr wrap="none">
            <a:spAutoFit/>
          </a:bodyPr>
          <a:lstStyle/>
          <a:p>
            <a:pPr algn="ctr">
              <a:defRPr/>
            </a:pPr>
            <a:r>
              <a:rPr lang="en-US" altLang="ko-KR" sz="2000" b="1">
                <a:solidFill>
                  <a:schemeClr val="bg1"/>
                </a:solidFill>
              </a:rPr>
              <a:t>Insert Title Here</a:t>
            </a:r>
            <a:endParaRPr lang="ko-KR" altLang="en-US" sz="2000" b="1">
              <a:solidFill>
                <a:schemeClr val="bg1"/>
              </a:solidFill>
            </a:endParaRPr>
          </a:p>
        </p:txBody>
      </p:sp>
      <p:sp>
        <p:nvSpPr>
          <p:cNvPr id="21" name="TextBox 20"/>
          <p:cNvSpPr txBox="1"/>
          <p:nvPr/>
        </p:nvSpPr>
        <p:spPr>
          <a:xfrm>
            <a:off x="2470344" y="3074453"/>
            <a:ext cx="2045753" cy="400110"/>
          </a:xfrm>
          <a:prstGeom prst="rect">
            <a:avLst/>
          </a:prstGeom>
          <a:noFill/>
        </p:spPr>
        <p:txBody>
          <a:bodyPr wrap="none">
            <a:spAutoFit/>
          </a:bodyPr>
          <a:lstStyle/>
          <a:p>
            <a:pPr algn="ctr">
              <a:defRPr/>
            </a:pPr>
            <a:r>
              <a:rPr lang="en-US" altLang="ko-KR" sz="2000" b="1">
                <a:solidFill>
                  <a:schemeClr val="bg1"/>
                </a:solidFill>
              </a:rPr>
              <a:t>Insert Title Here</a:t>
            </a:r>
            <a:endParaRPr lang="ko-KR" altLang="en-US" sz="2000" b="1">
              <a:solidFill>
                <a:schemeClr val="bg1"/>
              </a:solidFill>
            </a:endParaRPr>
          </a:p>
        </p:txBody>
      </p:sp>
      <p:sp>
        <p:nvSpPr>
          <p:cNvPr id="22" name="TextBox 21"/>
          <p:cNvSpPr txBox="1"/>
          <p:nvPr/>
        </p:nvSpPr>
        <p:spPr>
          <a:xfrm>
            <a:off x="3761901" y="4348348"/>
            <a:ext cx="2045753" cy="400110"/>
          </a:xfrm>
          <a:prstGeom prst="rect">
            <a:avLst/>
          </a:prstGeom>
          <a:noFill/>
        </p:spPr>
        <p:txBody>
          <a:bodyPr wrap="none">
            <a:spAutoFit/>
          </a:bodyPr>
          <a:lstStyle/>
          <a:p>
            <a:pPr algn="ctr">
              <a:defRPr/>
            </a:pPr>
            <a:r>
              <a:rPr lang="en-US" altLang="ko-KR" sz="2000" b="1">
                <a:solidFill>
                  <a:schemeClr val="tx2"/>
                </a:solidFill>
              </a:rPr>
              <a:t>Insert Title Here</a:t>
            </a:r>
            <a:endParaRPr lang="ko-KR" altLang="en-US" sz="2000" b="1">
              <a:solidFill>
                <a:schemeClr val="tx2"/>
              </a:solidFill>
            </a:endParaRPr>
          </a:p>
        </p:txBody>
      </p:sp>
      <p:cxnSp>
        <p:nvCxnSpPr>
          <p:cNvPr id="27" name="직선 연결선 2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9" name="TextBox 2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5</a:t>
            </a:r>
            <a:endParaRPr lang="ko-KR" altLang="en-US" sz="3200" b="1">
              <a:solidFill>
                <a:schemeClr val="bg1"/>
              </a:solidFill>
            </a:endParaRPr>
          </a:p>
        </p:txBody>
      </p:sp>
      <p:grpSp>
        <p:nvGrpSpPr>
          <p:cNvPr id="30" name="그룹 29"/>
          <p:cNvGrpSpPr/>
          <p:nvPr/>
        </p:nvGrpSpPr>
        <p:grpSpPr>
          <a:xfrm>
            <a:off x="1188881" y="351819"/>
            <a:ext cx="2159566" cy="660429"/>
            <a:chOff x="1188881" y="351819"/>
            <a:chExt cx="2159566" cy="660429"/>
          </a:xfrm>
        </p:grpSpPr>
        <p:sp>
          <p:nvSpPr>
            <p:cNvPr id="31" name="TextBox 30"/>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32" name="TextBox 31"/>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23" name="다이아몬드 22"/>
          <p:cNvSpPr/>
          <p:nvPr/>
        </p:nvSpPr>
        <p:spPr>
          <a:xfrm>
            <a:off x="2219325" y="1961525"/>
            <a:ext cx="2547791" cy="2547791"/>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다이아몬드 23"/>
          <p:cNvSpPr/>
          <p:nvPr/>
        </p:nvSpPr>
        <p:spPr>
          <a:xfrm>
            <a:off x="6123494" y="3274508"/>
            <a:ext cx="2547791" cy="2547791"/>
          </a:xfrm>
          <a:prstGeom prst="diamond">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5" name="다이아몬드 24"/>
          <p:cNvSpPr/>
          <p:nvPr/>
        </p:nvSpPr>
        <p:spPr>
          <a:xfrm>
            <a:off x="4822104" y="1973118"/>
            <a:ext cx="2547791" cy="2547791"/>
          </a:xfrm>
          <a:prstGeom prst="diamond">
            <a:avLst/>
          </a:prstGeom>
          <a:solidFill>
            <a:schemeClr val="accent4">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다이아몬드 25"/>
          <p:cNvSpPr/>
          <p:nvPr/>
        </p:nvSpPr>
        <p:spPr>
          <a:xfrm>
            <a:off x="3520715" y="3265343"/>
            <a:ext cx="2547791" cy="2547791"/>
          </a:xfrm>
          <a:prstGeom prst="diamond">
            <a:avLst/>
          </a:prstGeom>
          <a:solidFill>
            <a:schemeClr val="bg1">
              <a:alpha val="7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7" name="다이아몬드 16"/>
          <p:cNvSpPr/>
          <p:nvPr/>
        </p:nvSpPr>
        <p:spPr>
          <a:xfrm>
            <a:off x="7424884" y="1973118"/>
            <a:ext cx="2547791" cy="2547791"/>
          </a:xfrm>
          <a:prstGeom prst="diamond">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8" name="TextBox 17"/>
          <p:cNvSpPr txBox="1"/>
          <p:nvPr/>
        </p:nvSpPr>
        <p:spPr>
          <a:xfrm>
            <a:off x="5045628" y="3074453"/>
            <a:ext cx="2045753" cy="400110"/>
          </a:xfrm>
          <a:prstGeom prst="rect">
            <a:avLst/>
          </a:prstGeom>
          <a:noFill/>
        </p:spPr>
        <p:txBody>
          <a:bodyPr wrap="none">
            <a:spAutoFit/>
          </a:bodyPr>
          <a:lstStyle/>
          <a:p>
            <a:pPr algn="ctr">
              <a:defRPr/>
            </a:pPr>
            <a:r>
              <a:rPr lang="en-US" altLang="ko-KR" sz="2000" b="1">
                <a:solidFill>
                  <a:schemeClr val="bg1"/>
                </a:solidFill>
              </a:rPr>
              <a:t>Insert Title Here</a:t>
            </a:r>
            <a:endParaRPr lang="ko-KR" altLang="en-US" sz="2000" b="1">
              <a:solidFill>
                <a:schemeClr val="bg1"/>
              </a:solidFill>
            </a:endParaRPr>
          </a:p>
        </p:txBody>
      </p:sp>
      <p:sp>
        <p:nvSpPr>
          <p:cNvPr id="19" name="TextBox 18"/>
          <p:cNvSpPr txBox="1"/>
          <p:nvPr/>
        </p:nvSpPr>
        <p:spPr>
          <a:xfrm>
            <a:off x="6402006" y="4348348"/>
            <a:ext cx="2045753" cy="400110"/>
          </a:xfrm>
          <a:prstGeom prst="rect">
            <a:avLst/>
          </a:prstGeom>
          <a:noFill/>
        </p:spPr>
        <p:txBody>
          <a:bodyPr wrap="none">
            <a:spAutoFit/>
          </a:bodyPr>
          <a:lstStyle/>
          <a:p>
            <a:pPr algn="ctr">
              <a:defRPr/>
            </a:pPr>
            <a:r>
              <a:rPr lang="en-US" altLang="ko-KR" sz="2000" b="1">
                <a:solidFill>
                  <a:schemeClr val="tx2"/>
                </a:solidFill>
              </a:rPr>
              <a:t>Insert Title Here</a:t>
            </a:r>
            <a:endParaRPr lang="ko-KR" altLang="en-US" sz="2000" b="1">
              <a:solidFill>
                <a:schemeClr val="tx2"/>
              </a:solidFill>
            </a:endParaRPr>
          </a:p>
        </p:txBody>
      </p:sp>
      <p:sp>
        <p:nvSpPr>
          <p:cNvPr id="20" name="TextBox 19"/>
          <p:cNvSpPr txBox="1"/>
          <p:nvPr/>
        </p:nvSpPr>
        <p:spPr>
          <a:xfrm>
            <a:off x="7675902" y="3068502"/>
            <a:ext cx="2045753" cy="400110"/>
          </a:xfrm>
          <a:prstGeom prst="rect">
            <a:avLst/>
          </a:prstGeom>
          <a:noFill/>
        </p:spPr>
        <p:txBody>
          <a:bodyPr wrap="none">
            <a:spAutoFit/>
          </a:bodyPr>
          <a:lstStyle/>
          <a:p>
            <a:pPr algn="ctr">
              <a:defRPr/>
            </a:pPr>
            <a:r>
              <a:rPr lang="en-US" altLang="ko-KR" sz="2000" b="1">
                <a:solidFill>
                  <a:schemeClr val="bg1"/>
                </a:solidFill>
              </a:rPr>
              <a:t>Insert Title Here</a:t>
            </a:r>
            <a:endParaRPr lang="ko-KR" altLang="en-US" sz="2000" b="1">
              <a:solidFill>
                <a:schemeClr val="bg1"/>
              </a:solidFill>
            </a:endParaRPr>
          </a:p>
        </p:txBody>
      </p:sp>
      <p:sp>
        <p:nvSpPr>
          <p:cNvPr id="21" name="TextBox 20"/>
          <p:cNvSpPr txBox="1"/>
          <p:nvPr/>
        </p:nvSpPr>
        <p:spPr>
          <a:xfrm>
            <a:off x="2470344" y="3074453"/>
            <a:ext cx="2045753" cy="400110"/>
          </a:xfrm>
          <a:prstGeom prst="rect">
            <a:avLst/>
          </a:prstGeom>
          <a:noFill/>
        </p:spPr>
        <p:txBody>
          <a:bodyPr wrap="none">
            <a:spAutoFit/>
          </a:bodyPr>
          <a:lstStyle/>
          <a:p>
            <a:pPr algn="ctr">
              <a:defRPr/>
            </a:pPr>
            <a:r>
              <a:rPr lang="en-US" altLang="ko-KR" sz="2000" b="1">
                <a:solidFill>
                  <a:schemeClr val="bg1"/>
                </a:solidFill>
              </a:rPr>
              <a:t>Insert Title Here</a:t>
            </a:r>
            <a:endParaRPr lang="ko-KR" altLang="en-US" sz="2000" b="1">
              <a:solidFill>
                <a:schemeClr val="bg1"/>
              </a:solidFill>
            </a:endParaRPr>
          </a:p>
        </p:txBody>
      </p:sp>
      <p:sp>
        <p:nvSpPr>
          <p:cNvPr id="22" name="TextBox 21"/>
          <p:cNvSpPr txBox="1"/>
          <p:nvPr/>
        </p:nvSpPr>
        <p:spPr>
          <a:xfrm>
            <a:off x="3761901" y="4348348"/>
            <a:ext cx="2045753" cy="400110"/>
          </a:xfrm>
          <a:prstGeom prst="rect">
            <a:avLst/>
          </a:prstGeom>
          <a:noFill/>
        </p:spPr>
        <p:txBody>
          <a:bodyPr wrap="none">
            <a:spAutoFit/>
          </a:bodyPr>
          <a:lstStyle/>
          <a:p>
            <a:pPr algn="ctr">
              <a:defRPr/>
            </a:pPr>
            <a:r>
              <a:rPr lang="en-US" altLang="ko-KR" sz="2000" b="1">
                <a:solidFill>
                  <a:schemeClr val="tx2"/>
                </a:solidFill>
              </a:rPr>
              <a:t>Insert Title Here</a:t>
            </a:r>
            <a:endParaRPr lang="ko-KR" altLang="en-US" sz="2000" b="1">
              <a:solidFill>
                <a:schemeClr val="tx2"/>
              </a:solidFill>
            </a:endParaRPr>
          </a:p>
        </p:txBody>
      </p:sp>
      <p:cxnSp>
        <p:nvCxnSpPr>
          <p:cNvPr id="27" name="직선 연결선 2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9" name="TextBox 2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5</a:t>
            </a:r>
            <a:endParaRPr lang="ko-KR" altLang="en-US" sz="3200" b="1">
              <a:solidFill>
                <a:schemeClr val="bg1"/>
              </a:solidFill>
            </a:endParaRPr>
          </a:p>
        </p:txBody>
      </p:sp>
      <p:grpSp>
        <p:nvGrpSpPr>
          <p:cNvPr id="30" name="그룹 29"/>
          <p:cNvGrpSpPr/>
          <p:nvPr/>
        </p:nvGrpSpPr>
        <p:grpSpPr>
          <a:xfrm>
            <a:off x="1188881" y="351819"/>
            <a:ext cx="2159566" cy="660429"/>
            <a:chOff x="1188881" y="351819"/>
            <a:chExt cx="2159566" cy="660429"/>
          </a:xfrm>
        </p:grpSpPr>
        <p:sp>
          <p:nvSpPr>
            <p:cNvPr id="31" name="TextBox 30"/>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32" name="TextBox 31"/>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489352" y="2285885"/>
            <a:ext cx="1883849" cy="1200329"/>
          </a:xfrm>
          <a:prstGeom prst="rect">
            <a:avLst/>
          </a:prstGeom>
          <a:noFill/>
        </p:spPr>
        <p:txBody>
          <a:bodyPr wrap="none">
            <a:spAutoFit/>
          </a:bodyPr>
          <a:lstStyle/>
          <a:p>
            <a:pPr lvl="0">
              <a:defRPr/>
            </a:pPr>
            <a:r>
              <a:rPr lang="en-US" altLang="ko-KR" sz="7200" b="1">
                <a:solidFill>
                  <a:schemeClr val="tx2"/>
                </a:solidFill>
              </a:rPr>
              <a:t>006</a:t>
            </a:r>
            <a:endParaRPr lang="ko-KR" altLang="en-US" sz="7200" b="1">
              <a:solidFill>
                <a:schemeClr val="tx2"/>
              </a:solidFill>
            </a:endParaRPr>
          </a:p>
        </p:txBody>
      </p:sp>
      <p:sp>
        <p:nvSpPr>
          <p:cNvPr id="9" name="TextBox 8"/>
          <p:cNvSpPr txBox="1"/>
          <p:nvPr/>
        </p:nvSpPr>
        <p:spPr>
          <a:xfrm>
            <a:off x="533434" y="3549402"/>
            <a:ext cx="3486852" cy="584775"/>
          </a:xfrm>
          <a:prstGeom prst="rect">
            <a:avLst/>
          </a:prstGeom>
          <a:noFill/>
        </p:spPr>
        <p:txBody>
          <a:bodyPr wrap="none">
            <a:spAutoFit/>
          </a:bodyPr>
          <a:lstStyle/>
          <a:p>
            <a:pPr lvl="0">
              <a:defRPr/>
            </a:pPr>
            <a:r>
              <a:rPr lang="ko-KR" altLang="en-US" sz="3200" spc="-150">
                <a:solidFill>
                  <a:schemeClr val="tx2"/>
                </a:solidFill>
                <a:latin typeface="+mn-ea"/>
              </a:rPr>
              <a:t>소제목을 입력하세요</a:t>
            </a: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altLang="ko-KR"/>
              <a:t>gg-plot</a:t>
            </a:r>
            <a:r>
              <a:rPr lang="ko-KR" altLang="en-US"/>
              <a:t>의 기본 구조</a:t>
            </a:r>
          </a:p>
        </p:txBody>
      </p:sp>
      <p:sp>
        <p:nvSpPr>
          <p:cNvPr id="3" name="Content Placeholder 2"/>
          <p:cNvSpPr>
            <a:spLocks noGrp="1"/>
          </p:cNvSpPr>
          <p:nvPr>
            <p:ph idx="1"/>
          </p:nvPr>
        </p:nvSpPr>
        <p:spPr/>
        <p:txBody>
          <a:bodyPr/>
          <a:lstStyle/>
          <a:p>
            <a:pPr>
              <a:defRPr/>
            </a:pPr>
            <a:endParaRPr lang="ko-KR" altLang="en-US"/>
          </a:p>
          <a:p>
            <a:pPr>
              <a:defRPr/>
            </a:pPr>
            <a:r>
              <a:rPr lang="ko-KR" altLang="en-US"/>
              <a:t>ggplot2은 </a:t>
            </a:r>
            <a:r>
              <a:rPr lang="ko-KR" altLang="en-US">
                <a:solidFill>
                  <a:schemeClr val="dk1"/>
                </a:solidFill>
              </a:rPr>
              <a:t>ggplot2 문법은 레이어(layer)구조로 되어있음</a:t>
            </a:r>
          </a:p>
          <a:p>
            <a:pPr>
              <a:defRPr/>
            </a:pPr>
            <a:r>
              <a:rPr lang="ko-KR" altLang="en-US">
                <a:solidFill>
                  <a:srgbClr val="0000FF"/>
                </a:solidFill>
              </a:rPr>
              <a:t>ggplot+geom_function</a:t>
            </a:r>
            <a:r>
              <a:rPr lang="ko-KR" altLang="en-US"/>
              <a:t>+coordinate_function+facet_fuction</a:t>
            </a:r>
          </a:p>
          <a:p>
            <a:pPr marL="0" indent="0">
              <a:buNone/>
              <a:defRPr/>
            </a:pPr>
            <a:r>
              <a:rPr lang="ko-KR" altLang="en-US"/>
              <a:t>  +scale_function+themes_function </a:t>
            </a:r>
          </a:p>
          <a:p>
            <a:pPr>
              <a:defRPr/>
            </a:pPr>
            <a:r>
              <a:rPr lang="ko-KR" altLang="en-US"/>
              <a:t>이중에서 geom_function까지는 설정해야 그래프를 나타내줄 수 있다 </a:t>
            </a:r>
          </a:p>
          <a:p>
            <a:pPr>
              <a:defRPr/>
            </a:pPr>
            <a:r>
              <a:rPr lang="ko-KR" altLang="en-US"/>
              <a:t>ggplot(data=분석하려는 데이터 프레임, </a:t>
            </a:r>
          </a:p>
          <a:p>
            <a:pPr marL="0" indent="0">
              <a:buNone/>
              <a:defRPr/>
            </a:pPr>
            <a:r>
              <a:rPr lang="ko-KR" altLang="en-US"/>
              <a:t>                aes=(x=x축에 들어갈 데이터. y=y축에 들어갈 데이터))</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3" name="타원 2"/>
          <p:cNvSpPr/>
          <p:nvPr/>
        </p:nvSpPr>
        <p:spPr>
          <a:xfrm>
            <a:off x="2003089" y="1228725"/>
            <a:ext cx="5276850" cy="527685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nvGrpSpPr>
          <p:cNvPr id="2" name="그룹 1"/>
          <p:cNvGrpSpPr/>
          <p:nvPr/>
        </p:nvGrpSpPr>
        <p:grpSpPr>
          <a:xfrm>
            <a:off x="2473470" y="2012097"/>
            <a:ext cx="4318776" cy="4155071"/>
            <a:chOff x="2511570" y="2069247"/>
            <a:chExt cx="4318776" cy="4155071"/>
          </a:xfrm>
        </p:grpSpPr>
        <p:sp>
          <p:nvSpPr>
            <p:cNvPr id="27" name="타원 26"/>
            <p:cNvSpPr/>
            <p:nvPr/>
          </p:nvSpPr>
          <p:spPr>
            <a:xfrm>
              <a:off x="2511570" y="2076819"/>
              <a:ext cx="2420456" cy="2420457"/>
            </a:xfrm>
            <a:prstGeom prst="ellipse">
              <a:avLst/>
            </a:prstGeom>
            <a:solidFill>
              <a:schemeClr val="accent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8" name="타원 27"/>
            <p:cNvSpPr/>
            <p:nvPr/>
          </p:nvSpPr>
          <p:spPr>
            <a:xfrm>
              <a:off x="4409890" y="2069247"/>
              <a:ext cx="2420456" cy="2420457"/>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9" name="타원 28"/>
            <p:cNvSpPr/>
            <p:nvPr/>
          </p:nvSpPr>
          <p:spPr>
            <a:xfrm>
              <a:off x="3460730" y="3803861"/>
              <a:ext cx="2420456" cy="2420457"/>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30" name="그룹 29"/>
          <p:cNvGrpSpPr/>
          <p:nvPr/>
        </p:nvGrpSpPr>
        <p:grpSpPr>
          <a:xfrm>
            <a:off x="7766452" y="3287047"/>
            <a:ext cx="2422458" cy="1555199"/>
            <a:chOff x="102324" y="3738357"/>
            <a:chExt cx="2422458" cy="1555199"/>
          </a:xfrm>
        </p:grpSpPr>
        <p:sp>
          <p:nvSpPr>
            <p:cNvPr id="31" name="TextBox 30"/>
            <p:cNvSpPr txBox="1"/>
            <p:nvPr/>
          </p:nvSpPr>
          <p:spPr>
            <a:xfrm>
              <a:off x="102324" y="3738357"/>
              <a:ext cx="2422458" cy="461665"/>
            </a:xfrm>
            <a:prstGeom prst="rect">
              <a:avLst/>
            </a:prstGeom>
            <a:noFill/>
          </p:spPr>
          <p:txBody>
            <a:bodyPr wrap="none">
              <a:spAutoFit/>
            </a:bodyPr>
            <a:lstStyle/>
            <a:p>
              <a:pPr lvl="0">
                <a:defRPr/>
              </a:pPr>
              <a:r>
                <a:rPr lang="en-US" altLang="ko-KR" sz="2400">
                  <a:solidFill>
                    <a:schemeClr val="tx2"/>
                  </a:solidFill>
                </a:rPr>
                <a:t>Insert Title Here</a:t>
              </a:r>
              <a:endParaRPr lang="ko-KR" altLang="en-US" sz="2400">
                <a:solidFill>
                  <a:schemeClr val="tx2"/>
                </a:solidFill>
              </a:endParaRPr>
            </a:p>
          </p:txBody>
        </p:sp>
        <p:sp>
          <p:nvSpPr>
            <p:cNvPr id="32" name="TextBox 31"/>
            <p:cNvSpPr txBox="1"/>
            <p:nvPr/>
          </p:nvSpPr>
          <p:spPr>
            <a:xfrm>
              <a:off x="102325" y="4231727"/>
              <a:ext cx="2362992" cy="1061829"/>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900">
                <a:solidFill>
                  <a:schemeClr val="tx2"/>
                </a:solidFill>
              </a:endParaRPr>
            </a:p>
          </p:txBody>
        </p:sp>
      </p:grpSp>
      <p:cxnSp>
        <p:nvCxnSpPr>
          <p:cNvPr id="18" name="직선 연결선 17"/>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0" name="TextBox 19"/>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6</a:t>
            </a:r>
            <a:endParaRPr lang="ko-KR" altLang="en-US" sz="3200" b="1">
              <a:solidFill>
                <a:schemeClr val="bg1"/>
              </a:solidFill>
            </a:endParaRPr>
          </a:p>
        </p:txBody>
      </p:sp>
      <p:grpSp>
        <p:nvGrpSpPr>
          <p:cNvPr id="21" name="그룹 20"/>
          <p:cNvGrpSpPr/>
          <p:nvPr/>
        </p:nvGrpSpPr>
        <p:grpSpPr>
          <a:xfrm>
            <a:off x="1188881" y="351819"/>
            <a:ext cx="2159566" cy="660429"/>
            <a:chOff x="1188881" y="351819"/>
            <a:chExt cx="2159566" cy="660429"/>
          </a:xfrm>
        </p:grpSpPr>
        <p:sp>
          <p:nvSpPr>
            <p:cNvPr id="22" name="TextBox 21"/>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23" name="TextBox 22"/>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pSp>
        <p:nvGrpSpPr>
          <p:cNvPr id="4" name="그룹 3"/>
          <p:cNvGrpSpPr/>
          <p:nvPr/>
        </p:nvGrpSpPr>
        <p:grpSpPr>
          <a:xfrm>
            <a:off x="1188881" y="2057400"/>
            <a:ext cx="5554819" cy="304800"/>
            <a:chOff x="1188881" y="2057400"/>
            <a:chExt cx="5554819" cy="304800"/>
          </a:xfrm>
        </p:grpSpPr>
        <p:sp>
          <p:nvSpPr>
            <p:cNvPr id="2" name="모서리가 둥근 직사각형 1"/>
            <p:cNvSpPr/>
            <p:nvPr/>
          </p:nvSpPr>
          <p:spPr>
            <a:xfrm>
              <a:off x="1188881" y="2057400"/>
              <a:ext cx="5554819" cy="304800"/>
            </a:xfrm>
            <a:prstGeom prst="roundRect">
              <a:avLst>
                <a:gd name="adj" fmla="val 16667"/>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2" name="모서리가 둥근 직사각형 31"/>
            <p:cNvSpPr/>
            <p:nvPr/>
          </p:nvSpPr>
          <p:spPr>
            <a:xfrm>
              <a:off x="1188881" y="2057400"/>
              <a:ext cx="4907119" cy="304800"/>
            </a:xfrm>
            <a:prstGeom prst="roundRect">
              <a:avLst>
                <a:gd name="adj"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5" name="그룹 4"/>
          <p:cNvGrpSpPr/>
          <p:nvPr/>
        </p:nvGrpSpPr>
        <p:grpSpPr>
          <a:xfrm>
            <a:off x="1188881" y="2570126"/>
            <a:ext cx="5554819" cy="304800"/>
            <a:chOff x="1188881" y="2570126"/>
            <a:chExt cx="5554819" cy="304800"/>
          </a:xfrm>
        </p:grpSpPr>
        <p:sp>
          <p:nvSpPr>
            <p:cNvPr id="17" name="모서리가 둥근 직사각형 16"/>
            <p:cNvSpPr/>
            <p:nvPr/>
          </p:nvSpPr>
          <p:spPr>
            <a:xfrm>
              <a:off x="1188881" y="2570126"/>
              <a:ext cx="5554819" cy="304800"/>
            </a:xfrm>
            <a:prstGeom prst="roundRect">
              <a:avLst>
                <a:gd name="adj" fmla="val 16667"/>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3" name="모서리가 둥근 직사각형 32"/>
            <p:cNvSpPr/>
            <p:nvPr/>
          </p:nvSpPr>
          <p:spPr>
            <a:xfrm>
              <a:off x="1188882" y="2570126"/>
              <a:ext cx="4192744" cy="304800"/>
            </a:xfrm>
            <a:prstGeom prst="roundRect">
              <a:avLst>
                <a:gd name="adj"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6" name="그룹 5"/>
          <p:cNvGrpSpPr/>
          <p:nvPr/>
        </p:nvGrpSpPr>
        <p:grpSpPr>
          <a:xfrm>
            <a:off x="1175466" y="3082852"/>
            <a:ext cx="5554819" cy="309636"/>
            <a:chOff x="1175466" y="3082852"/>
            <a:chExt cx="5554819" cy="309636"/>
          </a:xfrm>
        </p:grpSpPr>
        <p:sp>
          <p:nvSpPr>
            <p:cNvPr id="18" name="모서리가 둥근 직사각형 17"/>
            <p:cNvSpPr/>
            <p:nvPr/>
          </p:nvSpPr>
          <p:spPr>
            <a:xfrm>
              <a:off x="1175466" y="3087688"/>
              <a:ext cx="5554819" cy="304800"/>
            </a:xfrm>
            <a:prstGeom prst="roundRect">
              <a:avLst>
                <a:gd name="adj" fmla="val 16667"/>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4" name="모서리가 둥근 직사각형 33"/>
            <p:cNvSpPr/>
            <p:nvPr/>
          </p:nvSpPr>
          <p:spPr>
            <a:xfrm>
              <a:off x="1188881" y="3082852"/>
              <a:ext cx="3478369" cy="304800"/>
            </a:xfrm>
            <a:prstGeom prst="roundRect">
              <a:avLst>
                <a:gd name="adj"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7" name="그룹 6"/>
          <p:cNvGrpSpPr/>
          <p:nvPr/>
        </p:nvGrpSpPr>
        <p:grpSpPr>
          <a:xfrm>
            <a:off x="1188881" y="3595578"/>
            <a:ext cx="5554819" cy="304800"/>
            <a:chOff x="1188881" y="3595578"/>
            <a:chExt cx="5554819" cy="304800"/>
          </a:xfrm>
        </p:grpSpPr>
        <p:sp>
          <p:nvSpPr>
            <p:cNvPr id="19" name="모서리가 둥근 직사각형 18"/>
            <p:cNvSpPr/>
            <p:nvPr/>
          </p:nvSpPr>
          <p:spPr>
            <a:xfrm>
              <a:off x="1188881" y="3595578"/>
              <a:ext cx="5554819" cy="304800"/>
            </a:xfrm>
            <a:prstGeom prst="roundRect">
              <a:avLst>
                <a:gd name="adj" fmla="val 16667"/>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5" name="모서리가 둥근 직사각형 34"/>
            <p:cNvSpPr/>
            <p:nvPr/>
          </p:nvSpPr>
          <p:spPr>
            <a:xfrm>
              <a:off x="1188882" y="3595578"/>
              <a:ext cx="2763994" cy="304800"/>
            </a:xfrm>
            <a:prstGeom prst="roundRect">
              <a:avLst>
                <a:gd name="adj"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8" name="그룹 7"/>
          <p:cNvGrpSpPr/>
          <p:nvPr/>
        </p:nvGrpSpPr>
        <p:grpSpPr>
          <a:xfrm>
            <a:off x="1188881" y="4108304"/>
            <a:ext cx="5554819" cy="307218"/>
            <a:chOff x="1188881" y="4108304"/>
            <a:chExt cx="5554819" cy="307218"/>
          </a:xfrm>
        </p:grpSpPr>
        <p:sp>
          <p:nvSpPr>
            <p:cNvPr id="20" name="모서리가 둥근 직사각형 19"/>
            <p:cNvSpPr/>
            <p:nvPr/>
          </p:nvSpPr>
          <p:spPr>
            <a:xfrm>
              <a:off x="1188881" y="4110722"/>
              <a:ext cx="5554819" cy="304800"/>
            </a:xfrm>
            <a:prstGeom prst="roundRect">
              <a:avLst>
                <a:gd name="adj" fmla="val 16667"/>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6" name="모서리가 둥근 직사각형 35"/>
            <p:cNvSpPr/>
            <p:nvPr/>
          </p:nvSpPr>
          <p:spPr>
            <a:xfrm>
              <a:off x="1188882" y="4108304"/>
              <a:ext cx="2040094" cy="304800"/>
            </a:xfrm>
            <a:prstGeom prst="roundRect">
              <a:avLst>
                <a:gd name="adj"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9" name="그룹 8"/>
          <p:cNvGrpSpPr/>
          <p:nvPr/>
        </p:nvGrpSpPr>
        <p:grpSpPr>
          <a:xfrm>
            <a:off x="1188881" y="4621030"/>
            <a:ext cx="5554819" cy="304800"/>
            <a:chOff x="1188881" y="4621030"/>
            <a:chExt cx="5554819" cy="304800"/>
          </a:xfrm>
        </p:grpSpPr>
        <p:sp>
          <p:nvSpPr>
            <p:cNvPr id="21" name="모서리가 둥근 직사각형 20"/>
            <p:cNvSpPr/>
            <p:nvPr/>
          </p:nvSpPr>
          <p:spPr>
            <a:xfrm>
              <a:off x="1188881" y="4621030"/>
              <a:ext cx="5554819" cy="304800"/>
            </a:xfrm>
            <a:prstGeom prst="roundRect">
              <a:avLst>
                <a:gd name="adj" fmla="val 16667"/>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7" name="모서리가 둥근 직사각형 36"/>
            <p:cNvSpPr/>
            <p:nvPr/>
          </p:nvSpPr>
          <p:spPr>
            <a:xfrm>
              <a:off x="1188882" y="4621030"/>
              <a:ext cx="1335244" cy="304800"/>
            </a:xfrm>
            <a:prstGeom prst="roundRect">
              <a:avLst>
                <a:gd name="adj"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10" name="그룹 9"/>
          <p:cNvGrpSpPr/>
          <p:nvPr/>
        </p:nvGrpSpPr>
        <p:grpSpPr>
          <a:xfrm>
            <a:off x="1188881" y="5133756"/>
            <a:ext cx="5554819" cy="304800"/>
            <a:chOff x="1188881" y="5133756"/>
            <a:chExt cx="5554819" cy="304800"/>
          </a:xfrm>
        </p:grpSpPr>
        <p:sp>
          <p:nvSpPr>
            <p:cNvPr id="22" name="모서리가 둥근 직사각형 21"/>
            <p:cNvSpPr/>
            <p:nvPr/>
          </p:nvSpPr>
          <p:spPr>
            <a:xfrm>
              <a:off x="1188881" y="5133756"/>
              <a:ext cx="5554819" cy="304800"/>
            </a:xfrm>
            <a:prstGeom prst="roundRect">
              <a:avLst>
                <a:gd name="adj" fmla="val 16667"/>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8" name="모서리가 둥근 직사각형 37"/>
            <p:cNvSpPr/>
            <p:nvPr/>
          </p:nvSpPr>
          <p:spPr>
            <a:xfrm>
              <a:off x="1188882" y="5133756"/>
              <a:ext cx="592294" cy="304800"/>
            </a:xfrm>
            <a:prstGeom prst="roundRect">
              <a:avLst>
                <a:gd name="adj"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sp>
        <p:nvSpPr>
          <p:cNvPr id="40" name="TextBox 39"/>
          <p:cNvSpPr txBox="1"/>
          <p:nvPr/>
        </p:nvSpPr>
        <p:spPr>
          <a:xfrm>
            <a:off x="6930803" y="2524864"/>
            <a:ext cx="692818" cy="400110"/>
          </a:xfrm>
          <a:prstGeom prst="rect">
            <a:avLst/>
          </a:prstGeom>
          <a:noFill/>
        </p:spPr>
        <p:txBody>
          <a:bodyPr wrap="none">
            <a:spAutoFit/>
          </a:bodyPr>
          <a:lstStyle/>
          <a:p>
            <a:pPr lvl="0">
              <a:defRPr/>
            </a:pPr>
            <a:r>
              <a:rPr lang="en-US" altLang="ko-KR" sz="2000" b="1">
                <a:solidFill>
                  <a:schemeClr val="accent1"/>
                </a:solidFill>
              </a:rPr>
              <a:t>84%</a:t>
            </a:r>
            <a:endParaRPr lang="ko-KR" altLang="en-US" sz="2000" b="1">
              <a:solidFill>
                <a:schemeClr val="accent1"/>
              </a:solidFill>
            </a:endParaRPr>
          </a:p>
        </p:txBody>
      </p:sp>
      <p:sp>
        <p:nvSpPr>
          <p:cNvPr id="41" name="TextBox 40"/>
          <p:cNvSpPr txBox="1"/>
          <p:nvPr/>
        </p:nvSpPr>
        <p:spPr>
          <a:xfrm>
            <a:off x="6930803" y="2013232"/>
            <a:ext cx="692818" cy="400110"/>
          </a:xfrm>
          <a:prstGeom prst="rect">
            <a:avLst/>
          </a:prstGeom>
          <a:noFill/>
        </p:spPr>
        <p:txBody>
          <a:bodyPr wrap="none">
            <a:spAutoFit/>
          </a:bodyPr>
          <a:lstStyle/>
          <a:p>
            <a:pPr lvl="0">
              <a:defRPr/>
            </a:pPr>
            <a:r>
              <a:rPr lang="en-US" altLang="ko-KR" sz="2000" b="1">
                <a:solidFill>
                  <a:schemeClr val="accent1"/>
                </a:solidFill>
              </a:rPr>
              <a:t>93%</a:t>
            </a:r>
            <a:endParaRPr lang="ko-KR" altLang="en-US" sz="2000" b="1">
              <a:solidFill>
                <a:schemeClr val="accent1"/>
              </a:solidFill>
            </a:endParaRPr>
          </a:p>
        </p:txBody>
      </p:sp>
      <p:sp>
        <p:nvSpPr>
          <p:cNvPr id="42" name="TextBox 41"/>
          <p:cNvSpPr txBox="1"/>
          <p:nvPr/>
        </p:nvSpPr>
        <p:spPr>
          <a:xfrm>
            <a:off x="6930803" y="3036496"/>
            <a:ext cx="689612" cy="400110"/>
          </a:xfrm>
          <a:prstGeom prst="rect">
            <a:avLst/>
          </a:prstGeom>
          <a:noFill/>
        </p:spPr>
        <p:txBody>
          <a:bodyPr wrap="none">
            <a:spAutoFit/>
          </a:bodyPr>
          <a:lstStyle/>
          <a:p>
            <a:pPr lvl="0">
              <a:defRPr/>
            </a:pPr>
            <a:r>
              <a:rPr lang="en-US" altLang="ko-KR" sz="2000" b="1">
                <a:solidFill>
                  <a:schemeClr val="accent1"/>
                </a:solidFill>
              </a:rPr>
              <a:t>67%</a:t>
            </a:r>
            <a:endParaRPr lang="ko-KR" altLang="en-US" sz="2000" b="1">
              <a:solidFill>
                <a:schemeClr val="accent1"/>
              </a:solidFill>
            </a:endParaRPr>
          </a:p>
        </p:txBody>
      </p:sp>
      <p:sp>
        <p:nvSpPr>
          <p:cNvPr id="43" name="TextBox 42"/>
          <p:cNvSpPr txBox="1"/>
          <p:nvPr/>
        </p:nvSpPr>
        <p:spPr>
          <a:xfrm>
            <a:off x="6930803" y="3548128"/>
            <a:ext cx="639919" cy="400110"/>
          </a:xfrm>
          <a:prstGeom prst="rect">
            <a:avLst/>
          </a:prstGeom>
          <a:noFill/>
        </p:spPr>
        <p:txBody>
          <a:bodyPr wrap="none">
            <a:spAutoFit/>
          </a:bodyPr>
          <a:lstStyle/>
          <a:p>
            <a:pPr lvl="0">
              <a:defRPr/>
            </a:pPr>
            <a:r>
              <a:rPr lang="en-US" altLang="ko-KR" sz="2000" b="1">
                <a:solidFill>
                  <a:schemeClr val="accent1"/>
                </a:solidFill>
              </a:rPr>
              <a:t>61%</a:t>
            </a:r>
            <a:endParaRPr lang="ko-KR" altLang="en-US" sz="2000" b="1">
              <a:solidFill>
                <a:schemeClr val="accent1"/>
              </a:solidFill>
            </a:endParaRPr>
          </a:p>
        </p:txBody>
      </p:sp>
      <p:sp>
        <p:nvSpPr>
          <p:cNvPr id="44" name="TextBox 43"/>
          <p:cNvSpPr txBox="1"/>
          <p:nvPr/>
        </p:nvSpPr>
        <p:spPr>
          <a:xfrm>
            <a:off x="6930803" y="4059760"/>
            <a:ext cx="692818" cy="400110"/>
          </a:xfrm>
          <a:prstGeom prst="rect">
            <a:avLst/>
          </a:prstGeom>
          <a:noFill/>
        </p:spPr>
        <p:txBody>
          <a:bodyPr wrap="none">
            <a:spAutoFit/>
          </a:bodyPr>
          <a:lstStyle/>
          <a:p>
            <a:pPr lvl="0">
              <a:defRPr/>
            </a:pPr>
            <a:r>
              <a:rPr lang="en-US" altLang="ko-KR" sz="2000" b="1">
                <a:solidFill>
                  <a:schemeClr val="accent1"/>
                </a:solidFill>
              </a:rPr>
              <a:t>47%</a:t>
            </a:r>
            <a:endParaRPr lang="ko-KR" altLang="en-US" sz="2000" b="1">
              <a:solidFill>
                <a:schemeClr val="accent1"/>
              </a:solidFill>
            </a:endParaRPr>
          </a:p>
        </p:txBody>
      </p:sp>
      <p:sp>
        <p:nvSpPr>
          <p:cNvPr id="45" name="TextBox 44"/>
          <p:cNvSpPr txBox="1"/>
          <p:nvPr/>
        </p:nvSpPr>
        <p:spPr>
          <a:xfrm>
            <a:off x="7792941" y="2079907"/>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46" name="TextBox 45"/>
          <p:cNvSpPr txBox="1"/>
          <p:nvPr/>
        </p:nvSpPr>
        <p:spPr>
          <a:xfrm>
            <a:off x="7792941" y="2595342"/>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47" name="TextBox 46"/>
          <p:cNvSpPr txBox="1"/>
          <p:nvPr/>
        </p:nvSpPr>
        <p:spPr>
          <a:xfrm>
            <a:off x="7792941" y="3110777"/>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48" name="TextBox 47"/>
          <p:cNvSpPr txBox="1"/>
          <p:nvPr/>
        </p:nvSpPr>
        <p:spPr>
          <a:xfrm>
            <a:off x="7792941" y="3626212"/>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49" name="TextBox 48"/>
          <p:cNvSpPr txBox="1"/>
          <p:nvPr/>
        </p:nvSpPr>
        <p:spPr>
          <a:xfrm>
            <a:off x="7792941" y="4141647"/>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50" name="TextBox 49"/>
          <p:cNvSpPr txBox="1"/>
          <p:nvPr/>
        </p:nvSpPr>
        <p:spPr>
          <a:xfrm>
            <a:off x="6930803" y="4571392"/>
            <a:ext cx="688009" cy="400110"/>
          </a:xfrm>
          <a:prstGeom prst="rect">
            <a:avLst/>
          </a:prstGeom>
          <a:noFill/>
        </p:spPr>
        <p:txBody>
          <a:bodyPr wrap="none">
            <a:spAutoFit/>
          </a:bodyPr>
          <a:lstStyle/>
          <a:p>
            <a:pPr lvl="0">
              <a:defRPr/>
            </a:pPr>
            <a:r>
              <a:rPr lang="en-US" altLang="ko-KR" sz="2000" b="1">
                <a:solidFill>
                  <a:schemeClr val="accent1"/>
                </a:solidFill>
              </a:rPr>
              <a:t>26%</a:t>
            </a:r>
            <a:endParaRPr lang="ko-KR" altLang="en-US" sz="2000" b="1">
              <a:solidFill>
                <a:schemeClr val="accent1"/>
              </a:solidFill>
            </a:endParaRPr>
          </a:p>
        </p:txBody>
      </p:sp>
      <p:sp>
        <p:nvSpPr>
          <p:cNvPr id="51" name="TextBox 50"/>
          <p:cNvSpPr txBox="1"/>
          <p:nvPr/>
        </p:nvSpPr>
        <p:spPr>
          <a:xfrm>
            <a:off x="7792941" y="4657082"/>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52" name="TextBox 51"/>
          <p:cNvSpPr txBox="1"/>
          <p:nvPr/>
        </p:nvSpPr>
        <p:spPr>
          <a:xfrm>
            <a:off x="6930803" y="5083024"/>
            <a:ext cx="638316" cy="400110"/>
          </a:xfrm>
          <a:prstGeom prst="rect">
            <a:avLst/>
          </a:prstGeom>
          <a:noFill/>
        </p:spPr>
        <p:txBody>
          <a:bodyPr wrap="none">
            <a:spAutoFit/>
          </a:bodyPr>
          <a:lstStyle/>
          <a:p>
            <a:pPr lvl="0">
              <a:defRPr/>
            </a:pPr>
            <a:r>
              <a:rPr lang="en-US" altLang="ko-KR" sz="2000" b="1">
                <a:solidFill>
                  <a:schemeClr val="accent1"/>
                </a:solidFill>
              </a:rPr>
              <a:t>12%</a:t>
            </a:r>
            <a:endParaRPr lang="ko-KR" altLang="en-US" sz="2000" b="1">
              <a:solidFill>
                <a:schemeClr val="accent1"/>
              </a:solidFill>
            </a:endParaRPr>
          </a:p>
        </p:txBody>
      </p:sp>
      <p:sp>
        <p:nvSpPr>
          <p:cNvPr id="53" name="TextBox 52"/>
          <p:cNvSpPr txBox="1"/>
          <p:nvPr/>
        </p:nvSpPr>
        <p:spPr>
          <a:xfrm>
            <a:off x="7792941" y="5172519"/>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54" name="다이아몬드 53"/>
          <p:cNvSpPr/>
          <p:nvPr/>
        </p:nvSpPr>
        <p:spPr>
          <a:xfrm>
            <a:off x="5895974" y="2057400"/>
            <a:ext cx="369345" cy="299964"/>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55" name="다이아몬드 54"/>
          <p:cNvSpPr/>
          <p:nvPr/>
        </p:nvSpPr>
        <p:spPr>
          <a:xfrm>
            <a:off x="5181601" y="2582216"/>
            <a:ext cx="369345" cy="299964"/>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56" name="다이아몬드 55"/>
          <p:cNvSpPr/>
          <p:nvPr/>
        </p:nvSpPr>
        <p:spPr>
          <a:xfrm>
            <a:off x="4467228" y="3107032"/>
            <a:ext cx="369345" cy="299964"/>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57" name="다이아몬드 56"/>
          <p:cNvSpPr/>
          <p:nvPr/>
        </p:nvSpPr>
        <p:spPr>
          <a:xfrm>
            <a:off x="3752855" y="3593748"/>
            <a:ext cx="369345" cy="299964"/>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58" name="다이아몬드 57"/>
          <p:cNvSpPr/>
          <p:nvPr/>
        </p:nvSpPr>
        <p:spPr>
          <a:xfrm>
            <a:off x="3038482" y="4109039"/>
            <a:ext cx="369345" cy="299964"/>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59" name="다이아몬드 58"/>
          <p:cNvSpPr/>
          <p:nvPr/>
        </p:nvSpPr>
        <p:spPr>
          <a:xfrm>
            <a:off x="2324109" y="4624330"/>
            <a:ext cx="369345" cy="299964"/>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60" name="다이아몬드 59"/>
          <p:cNvSpPr/>
          <p:nvPr/>
        </p:nvSpPr>
        <p:spPr>
          <a:xfrm>
            <a:off x="1600211" y="5139621"/>
            <a:ext cx="369345" cy="299964"/>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cxnSp>
        <p:nvCxnSpPr>
          <p:cNvPr id="61" name="직선 연결선 60"/>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직사각형 61"/>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63" name="TextBox 62"/>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6</a:t>
            </a:r>
            <a:endParaRPr lang="ko-KR" altLang="en-US" sz="3200" b="1">
              <a:solidFill>
                <a:schemeClr val="bg1"/>
              </a:solidFill>
            </a:endParaRPr>
          </a:p>
        </p:txBody>
      </p:sp>
      <p:grpSp>
        <p:nvGrpSpPr>
          <p:cNvPr id="64" name="그룹 63"/>
          <p:cNvGrpSpPr/>
          <p:nvPr/>
        </p:nvGrpSpPr>
        <p:grpSpPr>
          <a:xfrm>
            <a:off x="1188881" y="351819"/>
            <a:ext cx="2159566" cy="660429"/>
            <a:chOff x="1188881" y="351819"/>
            <a:chExt cx="2159566" cy="660429"/>
          </a:xfrm>
        </p:grpSpPr>
        <p:sp>
          <p:nvSpPr>
            <p:cNvPr id="65" name="TextBox 64"/>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66" name="TextBox 65"/>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aphicFrame>
        <p:nvGraphicFramePr>
          <p:cNvPr id="3" name="표 2"/>
          <p:cNvGraphicFramePr>
            <a:graphicFrameLocks noGrp="1"/>
          </p:cNvGraphicFramePr>
          <p:nvPr/>
        </p:nvGraphicFramePr>
        <p:xfrm>
          <a:off x="1279525" y="1919816"/>
          <a:ext cx="10575776" cy="3852336"/>
        </p:xfrm>
        <a:graphic>
          <a:graphicData uri="http://schemas.openxmlformats.org/drawingml/2006/table">
            <a:tbl>
              <a:tblPr firstRow="1" bandRow="1">
                <a:tableStyleId>{2D5ABB26-0587-4C30-8999-92F81FD0307C}</a:tableStyleId>
              </a:tblPr>
              <a:tblGrid>
                <a:gridCol w="2643944"/>
                <a:gridCol w="2643944"/>
                <a:gridCol w="2643944"/>
                <a:gridCol w="2643944"/>
              </a:tblGrid>
              <a:tr h="642056">
                <a:tc>
                  <a:txBody>
                    <a:bodyPr/>
                    <a:lstStyle/>
                    <a:p>
                      <a:pPr algn="ctr" latinLnBrk="1">
                        <a:defRPr/>
                      </a:pPr>
                      <a:r>
                        <a:rPr lang="en-US" altLang="ko-KR" sz="2000" b="1">
                          <a:solidFill>
                            <a:schemeClr val="bg1"/>
                          </a:solidFill>
                        </a:rPr>
                        <a:t>A PLAN</a:t>
                      </a:r>
                      <a:endParaRPr lang="ko-KR" altLang="en-US" sz="2000" b="1">
                        <a:solidFill>
                          <a:schemeClr val="bg1"/>
                        </a:solidFill>
                      </a:endParaRPr>
                    </a:p>
                  </a:txBody>
                  <a:tcPr anchor="ctr">
                    <a:lnL>
                      <a:noFill/>
                    </a:lnL>
                    <a:lnR w="6350" cap="flat" cmpd="sng" algn="ctr">
                      <a:solidFill>
                        <a:schemeClr val="tx2"/>
                      </a:solidFill>
                      <a:prstDash val="solid"/>
                      <a:round/>
                      <a:headEnd w="med" len="med"/>
                      <a:tailEnd w="med" len="med"/>
                    </a:lnR>
                    <a:lnT>
                      <a:noFill/>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alpha val="80000"/>
                      </a:schemeClr>
                    </a:solidFill>
                  </a:tcPr>
                </a:tc>
                <a:tc>
                  <a:txBody>
                    <a:bodyPr/>
                    <a:lstStyle/>
                    <a:p>
                      <a:pPr algn="ctr" latinLnBrk="1">
                        <a:defRPr/>
                      </a:pPr>
                      <a:r>
                        <a:rPr lang="en-US" altLang="ko-KR" sz="2000" b="1">
                          <a:solidFill>
                            <a:schemeClr val="bg1"/>
                          </a:solidFill>
                        </a:rPr>
                        <a:t>B PLAN</a:t>
                      </a:r>
                      <a:endParaRPr lang="ko-KR" altLang="en-US" sz="2000" b="1">
                        <a:solidFill>
                          <a:schemeClr val="bg1"/>
                        </a:solidFill>
                      </a:endParaRPr>
                    </a:p>
                  </a:txBody>
                  <a:tcPr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a:noFill/>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alpha val="80000"/>
                      </a:schemeClr>
                    </a:solidFill>
                  </a:tcPr>
                </a:tc>
                <a:tc>
                  <a:txBody>
                    <a:bodyPr/>
                    <a:lstStyle/>
                    <a:p>
                      <a:pPr algn="ctr" latinLnBrk="1">
                        <a:defRPr/>
                      </a:pPr>
                      <a:r>
                        <a:rPr lang="en-US" altLang="ko-KR" sz="2000" b="1">
                          <a:solidFill>
                            <a:schemeClr val="bg1"/>
                          </a:solidFill>
                        </a:rPr>
                        <a:t>C PLAN</a:t>
                      </a:r>
                      <a:endParaRPr lang="ko-KR" altLang="en-US" sz="2000" b="1">
                        <a:solidFill>
                          <a:schemeClr val="bg1"/>
                        </a:solidFill>
                      </a:endParaRPr>
                    </a:p>
                  </a:txBody>
                  <a:tcPr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a:noFill/>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alpha val="80000"/>
                      </a:schemeClr>
                    </a:solidFill>
                  </a:tcPr>
                </a:tc>
                <a:tc>
                  <a:txBody>
                    <a:bodyPr/>
                    <a:lstStyle/>
                    <a:p>
                      <a:pPr algn="ctr" latinLnBrk="1">
                        <a:defRPr/>
                      </a:pPr>
                      <a:r>
                        <a:rPr lang="en-US" altLang="ko-KR" sz="2000" b="1">
                          <a:solidFill>
                            <a:schemeClr val="bg1"/>
                          </a:solidFill>
                        </a:rPr>
                        <a:t>D PLAN</a:t>
                      </a:r>
                      <a:endParaRPr lang="ko-KR" altLang="en-US" sz="2000" b="1">
                        <a:solidFill>
                          <a:schemeClr val="bg1"/>
                        </a:solidFill>
                      </a:endParaRPr>
                    </a:p>
                  </a:txBody>
                  <a:tcPr anchor="ctr">
                    <a:lnL w="6350" cap="flat" cmpd="sng" algn="ctr">
                      <a:solidFill>
                        <a:schemeClr val="tx2"/>
                      </a:solidFill>
                      <a:prstDash val="solid"/>
                      <a:round/>
                      <a:headEnd w="med" len="med"/>
                      <a:tailEnd w="med" len="med"/>
                    </a:lnL>
                    <a:lnR w="6350" cap="flat" cmpd="sng" algn="ctr">
                      <a:noFill/>
                      <a:prstDash val="solid"/>
                      <a:round/>
                      <a:headEnd w="med" len="med"/>
                      <a:tailEnd w="med" len="med"/>
                    </a:lnR>
                    <a:lnT>
                      <a:noFill/>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alpha val="80000"/>
                      </a:schemeClr>
                    </a:solidFill>
                  </a:tcPr>
                </a:tc>
              </a:tr>
              <a:tr h="642056">
                <a:tc>
                  <a:txBody>
                    <a:bodyPr/>
                    <a:lstStyle/>
                    <a:p>
                      <a:pPr algn="ctr" latinLnBrk="1">
                        <a:defRPr/>
                      </a:pPr>
                      <a:r>
                        <a:rPr lang="en-US" altLang="ko-KR"/>
                        <a:t>Insert</a:t>
                      </a:r>
                      <a:r>
                        <a:rPr lang="en-US" altLang="ko-KR" baseline="0"/>
                        <a:t> text here</a:t>
                      </a:r>
                      <a:endParaRPr lang="ko-KR" altLang="en-US"/>
                    </a:p>
                  </a:txBody>
                  <a:tcPr anchor="ctr">
                    <a:lnL>
                      <a:noFill/>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en-US" altLang="ko-KR"/>
                        <a:t>Insert</a:t>
                      </a:r>
                      <a:r>
                        <a:rPr lang="en-US" altLang="ko-KR" baseline="0"/>
                        <a:t> text here</a:t>
                      </a:r>
                      <a:endParaRPr lang="ko-KR" altLang="en-US"/>
                    </a:p>
                  </a:txBody>
                  <a:tcPr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en-US" altLang="ko-KR"/>
                        <a:t>Insert</a:t>
                      </a:r>
                      <a:r>
                        <a:rPr lang="en-US" altLang="ko-KR" baseline="0"/>
                        <a:t> text here</a:t>
                      </a:r>
                      <a:endParaRPr lang="ko-KR" altLang="en-US"/>
                    </a:p>
                  </a:txBody>
                  <a:tcPr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en-US" altLang="ko-KR"/>
                        <a:t>Insert</a:t>
                      </a:r>
                      <a:r>
                        <a:rPr lang="en-US" altLang="ko-KR" baseline="0"/>
                        <a:t> text here</a:t>
                      </a:r>
                      <a:endParaRPr lang="ko-KR" altLang="en-US"/>
                    </a:p>
                  </a:txBody>
                  <a:tcPr anchor="ctr">
                    <a:lnL w="6350" cap="flat" cmpd="sng" algn="ctr">
                      <a:solidFill>
                        <a:schemeClr val="tx2"/>
                      </a:solidFill>
                      <a:prstDash val="solid"/>
                      <a:round/>
                      <a:headEnd w="med" len="med"/>
                      <a:tailEnd w="med" len="med"/>
                    </a:lnL>
                    <a:lnR w="6350" cap="flat" cmpd="sng" algn="ctr">
                      <a:no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r>
              <a:tr h="642056">
                <a:tc>
                  <a:txBody>
                    <a:bodyPr/>
                    <a:lstStyle/>
                    <a:p>
                      <a:pPr algn="ctr" latinLnBrk="1">
                        <a:defRPr/>
                      </a:pPr>
                      <a:r>
                        <a:rPr lang="en-US" altLang="ko-KR"/>
                        <a:t>XX%</a:t>
                      </a:r>
                      <a:endParaRPr lang="ko-KR" altLang="en-US"/>
                    </a:p>
                  </a:txBody>
                  <a:tcPr anchor="ctr">
                    <a:lnL>
                      <a:noFill/>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a:lstStyle/>
                    <a:p>
                      <a:pPr algn="ctr" latinLnBrk="1">
                        <a:defRPr/>
                      </a:pPr>
                      <a:r>
                        <a:rPr lang="en-US" altLang="ko-KR"/>
                        <a:t>YY%</a:t>
                      </a:r>
                      <a:endParaRPr lang="ko-KR" altLang="en-US"/>
                    </a:p>
                  </a:txBody>
                  <a:tcPr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a:lstStyle/>
                    <a:p>
                      <a:pPr algn="ctr" latinLnBrk="1">
                        <a:defRPr/>
                      </a:pPr>
                      <a:r>
                        <a:rPr lang="en-US" altLang="ko-KR"/>
                        <a:t>ZZ%</a:t>
                      </a:r>
                      <a:endParaRPr lang="ko-KR" altLang="en-US"/>
                    </a:p>
                  </a:txBody>
                  <a:tcPr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a:lstStyle/>
                    <a:p>
                      <a:pPr algn="ctr" latinLnBrk="1">
                        <a:defRPr/>
                      </a:pPr>
                      <a:r>
                        <a:rPr lang="en-US" altLang="ko-KR"/>
                        <a:t>BB%</a:t>
                      </a:r>
                      <a:endParaRPr lang="ko-KR" altLang="en-US"/>
                    </a:p>
                  </a:txBody>
                  <a:tcPr anchor="ctr">
                    <a:lnL w="6350" cap="flat" cmpd="sng" algn="ctr">
                      <a:solidFill>
                        <a:schemeClr val="tx2"/>
                      </a:solidFill>
                      <a:prstDash val="solid"/>
                      <a:round/>
                      <a:headEnd w="med" len="med"/>
                      <a:tailEnd w="med" len="med"/>
                    </a:lnL>
                    <a:lnR w="6350" cap="flat" cmpd="sng" algn="ctr">
                      <a:no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r>
              <a:tr h="642056">
                <a:tc>
                  <a:txBody>
                    <a:bodyPr/>
                    <a:lstStyle/>
                    <a:p>
                      <a:pPr marL="0" marR="0" indent="0" algn="ctr" defTabSz="914400" rtl="0" eaLnBrk="1" latinLnBrk="1" hangingPunct="1">
                        <a:lnSpc>
                          <a:spcPct val="100000"/>
                        </a:lnSpc>
                        <a:spcBef>
                          <a:spcPts val="0"/>
                        </a:spcBef>
                        <a:spcAft>
                          <a:spcPts val="0"/>
                        </a:spcAft>
                        <a:buClrTx/>
                        <a:buFontTx/>
                        <a:buNone/>
                        <a:defRPr/>
                      </a:pPr>
                      <a:r>
                        <a:rPr lang="en-US" altLang="ko-KR"/>
                        <a:t>XX MB</a:t>
                      </a:r>
                      <a:endParaRPr lang="ko-KR" altLang="en-US"/>
                    </a:p>
                  </a:txBody>
                  <a:tcPr anchor="ctr">
                    <a:lnL>
                      <a:noFill/>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en-US" altLang="ko-KR"/>
                        <a:t>XX MB</a:t>
                      </a:r>
                      <a:endParaRPr lang="ko-KR" altLang="en-US"/>
                    </a:p>
                  </a:txBody>
                  <a:tcPr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en-US" altLang="ko-KR"/>
                        <a:t>XX MB</a:t>
                      </a:r>
                      <a:endParaRPr lang="ko-KR" altLang="en-US"/>
                    </a:p>
                  </a:txBody>
                  <a:tcPr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en-US" altLang="ko-KR"/>
                        <a:t>XX MB</a:t>
                      </a:r>
                      <a:endParaRPr lang="ko-KR" altLang="en-US"/>
                    </a:p>
                  </a:txBody>
                  <a:tcPr anchor="ctr">
                    <a:lnL w="6350" cap="flat" cmpd="sng" algn="ctr">
                      <a:solidFill>
                        <a:schemeClr val="tx2"/>
                      </a:solidFill>
                      <a:prstDash val="solid"/>
                      <a:round/>
                      <a:headEnd w="med" len="med"/>
                      <a:tailEnd w="med" len="med"/>
                    </a:lnL>
                    <a:lnR w="6350" cap="flat" cmpd="sng" algn="ctr">
                      <a:no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lumMod val="20000"/>
                        <a:lumOff val="80000"/>
                      </a:schemeClr>
                    </a:solidFill>
                  </a:tcPr>
                </a:tc>
              </a:tr>
              <a:tr h="642056">
                <a:tc>
                  <a:txBody>
                    <a:bodyPr/>
                    <a:lstStyle/>
                    <a:p>
                      <a:pPr algn="ctr" latinLnBrk="1">
                        <a:defRPr/>
                      </a:pPr>
                      <a:r>
                        <a:rPr lang="en-US" altLang="ko-KR"/>
                        <a:t>OOO</a:t>
                      </a:r>
                      <a:endParaRPr lang="ko-KR" altLang="en-US"/>
                    </a:p>
                  </a:txBody>
                  <a:tcPr anchor="ctr">
                    <a:lnL>
                      <a:noFill/>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en-US" altLang="ko-KR"/>
                        <a:t>OOO</a:t>
                      </a:r>
                      <a:endParaRPr lang="ko-KR" altLang="en-US"/>
                    </a:p>
                  </a:txBody>
                  <a:tcPr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en-US" altLang="ko-KR"/>
                        <a:t>OOO</a:t>
                      </a:r>
                      <a:endParaRPr lang="ko-KR" altLang="en-US"/>
                    </a:p>
                  </a:txBody>
                  <a:tcPr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en-US" altLang="ko-KR"/>
                        <a:t>OOO</a:t>
                      </a:r>
                      <a:endParaRPr lang="ko-KR" altLang="en-US"/>
                    </a:p>
                  </a:txBody>
                  <a:tcPr anchor="ctr">
                    <a:lnL w="6350" cap="flat" cmpd="sng" algn="ctr">
                      <a:solidFill>
                        <a:schemeClr val="tx2"/>
                      </a:solidFill>
                      <a:prstDash val="solid"/>
                      <a:round/>
                      <a:headEnd w="med" len="med"/>
                      <a:tailEnd w="med" len="med"/>
                    </a:lnL>
                    <a:lnR w="6350" cap="flat" cmpd="sng" algn="ctr">
                      <a:no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r>
              <a:tr h="642056">
                <a:tc>
                  <a:txBody>
                    <a:bodyPr/>
                    <a:lstStyle/>
                    <a:p>
                      <a:pPr marL="0" marR="0" indent="0" algn="ctr" defTabSz="914400" rtl="0" eaLnBrk="1" latinLnBrk="1" hangingPunct="1">
                        <a:lnSpc>
                          <a:spcPct val="100000"/>
                        </a:lnSpc>
                        <a:spcBef>
                          <a:spcPts val="0"/>
                        </a:spcBef>
                        <a:spcAft>
                          <a:spcPts val="0"/>
                        </a:spcAft>
                        <a:buClrTx/>
                        <a:buFontTx/>
                        <a:buNone/>
                        <a:defRPr/>
                      </a:pPr>
                      <a:r>
                        <a:rPr lang="en-US" altLang="ko-KR"/>
                        <a:t>Lorem Ipsum</a:t>
                      </a:r>
                      <a:endParaRPr lang="ko-KR" altLang="en-US"/>
                    </a:p>
                  </a:txBody>
                  <a:tcPr anchor="ctr">
                    <a:lnL>
                      <a:noFill/>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a:noFill/>
                    </a:lnB>
                    <a:lnTlToBr w="12700" cmpd="sng">
                      <a:noFill/>
                      <a:prstDash val="solid"/>
                    </a:lnTlToBr>
                    <a:lnBlToTr w="12700" cmpd="sng">
                      <a:noFill/>
                      <a:prstDash val="solid"/>
                    </a:lnBlToTr>
                    <a:solidFill>
                      <a:schemeClr val="bg1"/>
                    </a:solidFill>
                  </a:tcPr>
                </a:tc>
                <a:tc>
                  <a:txBody>
                    <a:bodyPr/>
                    <a:lstStyle/>
                    <a:p>
                      <a:pPr algn="ctr" latinLnBrk="1">
                        <a:defRPr/>
                      </a:pPr>
                      <a:r>
                        <a:rPr lang="en-US" altLang="ko-KR"/>
                        <a:t>Lorem Ipsum</a:t>
                      </a:r>
                      <a:endParaRPr lang="ko-KR" altLang="en-US"/>
                    </a:p>
                  </a:txBody>
                  <a:tcPr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a:noFill/>
                    </a:lnB>
                    <a:lnTlToBr w="12700" cmpd="sng">
                      <a:noFill/>
                      <a:prstDash val="solid"/>
                    </a:lnTlToBr>
                    <a:lnBlToTr w="12700" cmpd="sng">
                      <a:noFill/>
                      <a:prstDash val="solid"/>
                    </a:lnBlToTr>
                    <a:solidFill>
                      <a:schemeClr val="bg1"/>
                    </a:solidFill>
                  </a:tcPr>
                </a:tc>
                <a:tc>
                  <a:txBody>
                    <a:bodyPr/>
                    <a:lstStyle/>
                    <a:p>
                      <a:pPr algn="ctr" latinLnBrk="1">
                        <a:defRPr/>
                      </a:pPr>
                      <a:r>
                        <a:rPr lang="en-US" altLang="ko-KR"/>
                        <a:t>Lorem Ipsum</a:t>
                      </a:r>
                      <a:endParaRPr lang="ko-KR" altLang="en-US"/>
                    </a:p>
                  </a:txBody>
                  <a:tcPr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a:noFill/>
                    </a:lnB>
                    <a:lnTlToBr w="12700" cmpd="sng">
                      <a:noFill/>
                      <a:prstDash val="solid"/>
                    </a:lnTlToBr>
                    <a:lnBlToTr w="12700" cmpd="sng">
                      <a:noFill/>
                      <a:prstDash val="solid"/>
                    </a:lnBlToTr>
                    <a:solidFill>
                      <a:schemeClr val="bg1"/>
                    </a:solidFill>
                  </a:tcPr>
                </a:tc>
                <a:tc>
                  <a:txBody>
                    <a:bodyPr/>
                    <a:lstStyle/>
                    <a:p>
                      <a:pPr algn="ctr" latinLnBrk="1">
                        <a:defRPr/>
                      </a:pPr>
                      <a:r>
                        <a:rPr lang="en-US" altLang="ko-KR"/>
                        <a:t>Lorem Ipsum</a:t>
                      </a:r>
                      <a:endParaRPr lang="ko-KR" altLang="en-US"/>
                    </a:p>
                  </a:txBody>
                  <a:tcPr anchor="ctr">
                    <a:lnL w="6350" cap="flat" cmpd="sng" algn="ctr">
                      <a:solidFill>
                        <a:schemeClr val="tx2"/>
                      </a:solidFill>
                      <a:prstDash val="solid"/>
                      <a:round/>
                      <a:headEnd w="med" len="med"/>
                      <a:tailEnd w="med" len="med"/>
                    </a:lnL>
                    <a:lnR w="6350" cap="flat" cmpd="sng" algn="ctr">
                      <a:noFill/>
                      <a:prstDash val="solid"/>
                      <a:round/>
                      <a:headEnd w="med" len="med"/>
                      <a:tailEnd w="med" len="med"/>
                    </a:lnR>
                    <a:lnT w="6350" cap="flat" cmpd="sng" algn="ctr">
                      <a:solidFill>
                        <a:schemeClr val="tx2"/>
                      </a:solidFill>
                      <a:prstDash val="solid"/>
                      <a:round/>
                      <a:headEnd w="med" len="med"/>
                      <a:tailEnd w="med" len="med"/>
                    </a:lnT>
                    <a:lnB>
                      <a:noFill/>
                    </a:lnB>
                    <a:lnTlToBr w="12700" cmpd="sng">
                      <a:noFill/>
                      <a:prstDash val="solid"/>
                    </a:lnTlToBr>
                    <a:lnBlToTr w="12700" cmpd="sng">
                      <a:noFill/>
                      <a:prstDash val="solid"/>
                    </a:lnBlToTr>
                    <a:solidFill>
                      <a:schemeClr val="bg1"/>
                    </a:solidFill>
                  </a:tcPr>
                </a:tc>
              </a:tr>
            </a:tbl>
          </a:graphicData>
        </a:graphic>
      </p:graphicFrame>
      <p:cxnSp>
        <p:nvCxnSpPr>
          <p:cNvPr id="9" name="직선 연결선 8"/>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7" name="TextBox 16"/>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6</a:t>
            </a:r>
            <a:endParaRPr lang="ko-KR" altLang="en-US" sz="3200" b="1">
              <a:solidFill>
                <a:schemeClr val="bg1"/>
              </a:solidFill>
            </a:endParaRPr>
          </a:p>
        </p:txBody>
      </p:sp>
      <p:grpSp>
        <p:nvGrpSpPr>
          <p:cNvPr id="18" name="그룹 17"/>
          <p:cNvGrpSpPr/>
          <p:nvPr/>
        </p:nvGrpSpPr>
        <p:grpSpPr>
          <a:xfrm>
            <a:off x="1188881" y="351819"/>
            <a:ext cx="2159566" cy="660429"/>
            <a:chOff x="1188881" y="351819"/>
            <a:chExt cx="2159566" cy="660429"/>
          </a:xfrm>
        </p:grpSpPr>
        <p:sp>
          <p:nvSpPr>
            <p:cNvPr id="19" name="TextBox 18"/>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p>
          </p:txBody>
        </p:sp>
        <p:sp>
          <p:nvSpPr>
            <p:cNvPr id="20" name="TextBox 19"/>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altLang="ko-KR"/>
              <a:t>gg-plot</a:t>
            </a:r>
            <a:r>
              <a:rPr lang="ko-KR" altLang="en-US"/>
              <a:t>의 기본 구조</a:t>
            </a:r>
          </a:p>
        </p:txBody>
      </p:sp>
      <p:sp>
        <p:nvSpPr>
          <p:cNvPr id="3" name="Content Placeholder 2"/>
          <p:cNvSpPr>
            <a:spLocks noGrp="1"/>
          </p:cNvSpPr>
          <p:nvPr>
            <p:ph idx="1"/>
          </p:nvPr>
        </p:nvSpPr>
        <p:spPr/>
        <p:txBody>
          <a:bodyPr/>
          <a:lstStyle/>
          <a:p>
            <a:pPr>
              <a:defRPr/>
            </a:pPr>
            <a:r>
              <a:rPr lang="ko-KR" altLang="en-US">
                <a:solidFill>
                  <a:schemeClr val="dk1"/>
                </a:solidFill>
              </a:rPr>
              <a:t>ggplot </a:t>
            </a:r>
            <a:r>
              <a:rPr lang="en-US" altLang="ko-KR">
                <a:solidFill>
                  <a:schemeClr val="dk1"/>
                </a:solidFill>
              </a:rPr>
              <a:t>:</a:t>
            </a:r>
            <a:r>
              <a:rPr lang="ko-KR" altLang="en-US">
                <a:solidFill>
                  <a:schemeClr val="dk1"/>
                </a:solidFill>
              </a:rPr>
              <a:t> 기본적인 자료를 입력하는 함수</a:t>
            </a:r>
          </a:p>
          <a:p>
            <a:pPr>
              <a:defRPr/>
            </a:pPr>
            <a:r>
              <a:rPr lang="ko-KR" altLang="en-US">
                <a:solidFill>
                  <a:schemeClr val="dk1"/>
                </a:solidFill>
              </a:rPr>
              <a:t>geom </a:t>
            </a:r>
            <a:r>
              <a:rPr lang="en-US" altLang="ko-KR">
                <a:solidFill>
                  <a:schemeClr val="dk1"/>
                </a:solidFill>
              </a:rPr>
              <a:t>:</a:t>
            </a:r>
            <a:r>
              <a:rPr lang="ko-KR" altLang="en-US">
                <a:solidFill>
                  <a:schemeClr val="dk1"/>
                </a:solidFill>
              </a:rPr>
              <a:t> 어떤</a:t>
            </a:r>
            <a:r>
              <a:rPr lang="en-US" altLang="ko-KR">
                <a:solidFill>
                  <a:schemeClr val="dk1"/>
                </a:solidFill>
              </a:rPr>
              <a:t> </a:t>
            </a:r>
            <a:r>
              <a:rPr lang="ko-KR" altLang="en-US">
                <a:solidFill>
                  <a:schemeClr val="dk1"/>
                </a:solidFill>
              </a:rPr>
              <a:t>그래프를 그릴지 결정한는 함수</a:t>
            </a:r>
          </a:p>
          <a:p>
            <a:pPr>
              <a:defRPr/>
            </a:pPr>
            <a:r>
              <a:rPr lang="ko-KR" altLang="en-US"/>
              <a:t>coordinate </a:t>
            </a:r>
            <a:r>
              <a:rPr lang="en-US" altLang="ko-KR"/>
              <a:t>:</a:t>
            </a:r>
            <a:r>
              <a:rPr lang="ko-KR" altLang="en-US"/>
              <a:t>좌표축을 조정해주는 함수</a:t>
            </a:r>
          </a:p>
          <a:p>
            <a:pPr>
              <a:defRPr/>
            </a:pPr>
            <a:r>
              <a:rPr lang="ko-KR" altLang="en-US"/>
              <a:t>facet </a:t>
            </a:r>
            <a:r>
              <a:rPr lang="en-US" altLang="ko-KR"/>
              <a:t>:</a:t>
            </a:r>
            <a:r>
              <a:rPr lang="ko-KR" altLang="en-US"/>
              <a:t> 이산형 변수를 기준으로 하나의 </a:t>
            </a:r>
            <a:r>
              <a:rPr lang="en-US" altLang="ko-KR"/>
              <a:t>plot</a:t>
            </a:r>
            <a:r>
              <a:rPr lang="ko-KR" altLang="en-US"/>
              <a:t>을 여러개의  </a:t>
            </a:r>
            <a:r>
              <a:rPr lang="en-US" altLang="ko-KR"/>
              <a:t>subplot</a:t>
            </a:r>
            <a:endParaRPr lang="ko-KR" altLang="en-US"/>
          </a:p>
          <a:p>
            <a:pPr marL="0" indent="0">
              <a:buNone/>
              <a:defRPr/>
            </a:pPr>
            <a:r>
              <a:rPr lang="ko-KR" altLang="en-US"/>
              <a:t>             으로 나누어줌</a:t>
            </a:r>
          </a:p>
          <a:p>
            <a:pPr>
              <a:defRPr/>
            </a:pPr>
            <a:r>
              <a:rPr lang="ko-KR" altLang="en-US"/>
              <a:t>themes </a:t>
            </a:r>
            <a:r>
              <a:rPr lang="en-US" altLang="ko-KR"/>
              <a:t>:</a:t>
            </a:r>
            <a:r>
              <a:rPr lang="ko-KR" altLang="en-US"/>
              <a:t> 그래프를 지정된 테마로 그리게 해줌</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ko-KR" altLang="en-US"/>
              <a:t>기타 함수 </a:t>
            </a:r>
          </a:p>
        </p:txBody>
      </p:sp>
      <p:sp>
        <p:nvSpPr>
          <p:cNvPr id="3" name="Content Placeholder 2"/>
          <p:cNvSpPr>
            <a:spLocks noGrp="1"/>
          </p:cNvSpPr>
          <p:nvPr>
            <p:ph idx="1"/>
          </p:nvPr>
        </p:nvSpPr>
        <p:spPr/>
        <p:txBody>
          <a:bodyPr>
            <a:normAutofit lnSpcReduction="10000"/>
          </a:bodyPr>
          <a:lstStyle/>
          <a:p>
            <a:pPr>
              <a:defRPr/>
            </a:pPr>
            <a:r>
              <a:rPr lang="en-US" altLang="ko-KR"/>
              <a:t>qplot: </a:t>
            </a:r>
            <a:r>
              <a:rPr lang="en-US" altLang="en-US"/>
              <a:t>하나의 함수로 plot을 표현할수 </a:t>
            </a:r>
            <a:r>
              <a:rPr lang="ko-KR" altLang="en-US"/>
              <a:t>있다는 장점이 있으나 </a:t>
            </a:r>
            <a:endParaRPr lang="en-US" altLang="en-US"/>
          </a:p>
          <a:p>
            <a:pPr marL="0" indent="0">
              <a:buNone/>
              <a:defRPr/>
            </a:pPr>
            <a:r>
              <a:rPr lang="ko-KR" altLang="en-US"/>
              <a:t>            </a:t>
            </a:r>
            <a:r>
              <a:rPr lang="en-US" altLang="en-US"/>
              <a:t>문법을 활용하기 힘들</a:t>
            </a:r>
            <a:r>
              <a:rPr lang="ko-KR" altLang="en-US"/>
              <a:t>다</a:t>
            </a:r>
            <a:r>
              <a:rPr lang="en-US" altLang="ko-KR"/>
              <a:t>.</a:t>
            </a:r>
          </a:p>
          <a:p>
            <a:pPr marL="0" indent="0">
              <a:buNone/>
              <a:defRPr/>
            </a:pPr>
            <a:r>
              <a:rPr lang="ko-KR" altLang="en-US"/>
              <a:t>      </a:t>
            </a:r>
            <a:r>
              <a:rPr lang="en-US" altLang="ko-KR"/>
              <a:t>      ex) qplot(data=mpg,x=cty,y=hwy,geom="point")</a:t>
            </a:r>
          </a:p>
          <a:p>
            <a:pPr>
              <a:defRPr/>
            </a:pPr>
            <a:endParaRPr lang="ko-KR" altLang="en-US"/>
          </a:p>
          <a:p>
            <a:pPr>
              <a:defRPr/>
            </a:pPr>
            <a:r>
              <a:rPr lang="ko-KR" altLang="en-US"/>
              <a:t>last_plot() </a:t>
            </a:r>
            <a:r>
              <a:rPr lang="en-US" altLang="ko-KR"/>
              <a:t>:</a:t>
            </a:r>
            <a:r>
              <a:rPr lang="ko-KR" altLang="en-US"/>
              <a:t> 마지막으로 사용한 plot을 보여준다</a:t>
            </a:r>
          </a:p>
          <a:p>
            <a:pPr>
              <a:defRPr/>
            </a:pPr>
            <a:endParaRPr lang="ko-KR" altLang="en-US"/>
          </a:p>
          <a:p>
            <a:pPr>
              <a:defRPr/>
            </a:pPr>
            <a:r>
              <a:rPr lang="ko-KR" altLang="en-US"/>
              <a:t>ggsave: 현재 그려진 그래프를 지정한 경로에 저장 </a:t>
            </a:r>
          </a:p>
          <a:p>
            <a:pPr marL="0" indent="0">
              <a:buNone/>
              <a:defRPr/>
            </a:pPr>
            <a:r>
              <a:rPr lang="en-US" altLang="ko-KR"/>
              <a:t>                </a:t>
            </a:r>
            <a:r>
              <a:rPr lang="ko-KR" altLang="en-US"/>
              <a:t>width/height=그림의 좌우/상하 길</a:t>
            </a:r>
          </a:p>
          <a:p>
            <a:pPr marL="0" indent="0">
              <a:buNone/>
              <a:defRPr/>
            </a:pPr>
            <a:r>
              <a:rPr lang="en-US" altLang="ko-KR"/>
              <a:t>               ex) </a:t>
            </a:r>
            <a:r>
              <a:rPr lang="en-US" altLang="en-US"/>
              <a:t>ggsave("plot.png",width=5,height = 5)</a:t>
            </a:r>
          </a:p>
          <a:p>
            <a:pPr>
              <a:defRPr/>
            </a:pPr>
            <a:endParaRPr lang="en-US" altLang="en-US"/>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9352" y="2285885"/>
            <a:ext cx="1883849" cy="1200329"/>
          </a:xfrm>
          <a:prstGeom prst="rect">
            <a:avLst/>
          </a:prstGeom>
          <a:noFill/>
        </p:spPr>
        <p:txBody>
          <a:bodyPr wrap="none">
            <a:spAutoFit/>
          </a:bodyPr>
          <a:lstStyle/>
          <a:p>
            <a:pPr lvl="0">
              <a:defRPr/>
            </a:pPr>
            <a:r>
              <a:rPr lang="en-US" altLang="ko-KR" sz="7200" b="1">
                <a:solidFill>
                  <a:schemeClr val="tx2"/>
                </a:solidFill>
              </a:rPr>
              <a:t>002</a:t>
            </a:r>
            <a:endParaRPr lang="ko-KR" altLang="en-US" sz="7200" b="1">
              <a:solidFill>
                <a:schemeClr val="tx2"/>
              </a:solidFill>
            </a:endParaRPr>
          </a:p>
        </p:txBody>
      </p:sp>
      <p:sp>
        <p:nvSpPr>
          <p:cNvPr id="9" name="TextBox 8"/>
          <p:cNvSpPr txBox="1"/>
          <p:nvPr/>
        </p:nvSpPr>
        <p:spPr>
          <a:xfrm>
            <a:off x="533432" y="3549402"/>
            <a:ext cx="3644232" cy="573018"/>
          </a:xfrm>
          <a:prstGeom prst="rect">
            <a:avLst/>
          </a:prstGeom>
          <a:noFill/>
        </p:spPr>
        <p:txBody>
          <a:bodyPr wrap="none">
            <a:spAutoFit/>
          </a:bodyPr>
          <a:lstStyle/>
          <a:p>
            <a:pPr lvl="0">
              <a:defRPr/>
            </a:pPr>
            <a:r>
              <a:rPr lang="en-US" altLang="ko-KR" sz="3200" spc="-150">
                <a:solidFill>
                  <a:schemeClr val="tx2"/>
                </a:solidFill>
                <a:latin typeface="+mn-ea"/>
              </a:rPr>
              <a:t>One-variable function</a:t>
            </a: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a:off x="6096000" y="1722475"/>
            <a:ext cx="0" cy="40191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5"/>
            <a:ext cx="5369162" cy="3764375"/>
          </a:xfrm>
          <a:prstGeom prst="rect">
            <a:avLst/>
          </a:prstGeom>
          <a:noFill/>
        </p:spPr>
        <p:txBody>
          <a:bodyPr wrap="square">
            <a:spAutoFit/>
          </a:bodyPr>
          <a:lstStyle/>
          <a:p>
            <a:pPr>
              <a:defRPr/>
            </a:pPr>
            <a:r>
              <a:rPr lang="en-US" altLang="ko-KR" sz="1400">
                <a:solidFill>
                  <a:schemeClr val="tx2"/>
                </a:solidFill>
              </a:rPr>
              <a:t>## geom：</a:t>
            </a:r>
            <a:r>
              <a:rPr lang="ko-KR" altLang="en-US" sz="1400">
                <a:solidFill>
                  <a:schemeClr val="dk1"/>
                </a:solidFill>
              </a:rPr>
              <a:t>어떤</a:t>
            </a:r>
            <a:r>
              <a:rPr lang="en-US" altLang="ko-KR" sz="1400">
                <a:solidFill>
                  <a:schemeClr val="dk1"/>
                </a:solidFill>
              </a:rPr>
              <a:t> </a:t>
            </a:r>
            <a:r>
              <a:rPr lang="ko-KR" altLang="en-US" sz="1400">
                <a:solidFill>
                  <a:schemeClr val="dk1"/>
                </a:solidFill>
              </a:rPr>
              <a:t>그래프를 그릴지 결정한는 함수</a:t>
            </a:r>
          </a:p>
          <a:p>
            <a:pPr algn="just">
              <a:defRPr/>
            </a:pPr>
            <a:endParaRPr lang="en-US" altLang="ko-KR" sz="1400">
              <a:solidFill>
                <a:schemeClr val="tx2"/>
              </a:solidFill>
            </a:endParaRPr>
          </a:p>
          <a:p>
            <a:pPr algn="just">
              <a:defRPr/>
            </a:pPr>
            <a:r>
              <a:rPr lang="en-US" altLang="ko-KR" sz="1400">
                <a:solidFill>
                  <a:schemeClr val="tx2"/>
                </a:solidFill>
              </a:rPr>
              <a:t>c=ggplot(mpg,aes(hwy))</a:t>
            </a:r>
          </a:p>
          <a:p>
            <a:pPr algn="just">
              <a:defRPr/>
            </a:pPr>
            <a:endParaRPr lang="en-US" altLang="ko-KR" sz="1400">
              <a:solidFill>
                <a:schemeClr val="tx2"/>
              </a:solidFill>
            </a:endParaRPr>
          </a:p>
          <a:p>
            <a:pPr algn="just">
              <a:defRPr/>
            </a:pPr>
            <a:r>
              <a:rPr lang="en-US" altLang="ko-KR" sz="1400">
                <a:solidFill>
                  <a:schemeClr val="tx2"/>
                </a:solidFill>
              </a:rPr>
              <a:t>c1=c + geom_area(stat='bin') </a:t>
            </a:r>
          </a:p>
          <a:p>
            <a:pPr algn="just">
              <a:defRPr/>
            </a:pPr>
            <a:r>
              <a:rPr lang="en-US" altLang="ko-KR" sz="1400">
                <a:solidFill>
                  <a:schemeClr val="tx2"/>
                </a:solidFill>
              </a:rPr>
              <a:t># x값에 대응하는 그래프를 그린 후 그 내부를 색처리 한것</a:t>
            </a:r>
          </a:p>
          <a:p>
            <a:pPr algn="just">
              <a:defRPr/>
            </a:pPr>
            <a:endParaRPr lang="en-US" altLang="ko-KR" sz="1400">
              <a:solidFill>
                <a:schemeClr val="tx2"/>
              </a:solidFill>
            </a:endParaRPr>
          </a:p>
          <a:p>
            <a:pPr algn="just">
              <a:defRPr/>
            </a:pPr>
            <a:r>
              <a:rPr lang="en-US" altLang="ko-KR" sz="1400">
                <a:solidFill>
                  <a:schemeClr val="tx2"/>
                </a:solidFill>
              </a:rPr>
              <a:t>c2=c + geom_density(kernel = "gaussian") </a:t>
            </a:r>
          </a:p>
          <a:p>
            <a:pPr algn="just">
              <a:defRPr/>
            </a:pPr>
            <a:r>
              <a:rPr lang="en-US" altLang="ko-KR" sz="1400">
                <a:solidFill>
                  <a:schemeClr val="tx2"/>
                </a:solidFill>
              </a:rPr>
              <a:t># x값에 대한 밀도 함수를 표현한것 </a:t>
            </a:r>
          </a:p>
          <a:p>
            <a:pPr algn="just">
              <a:defRPr/>
            </a:pPr>
            <a:endParaRPr lang="en-US" altLang="ko-KR" sz="1400">
              <a:solidFill>
                <a:schemeClr val="tx2"/>
              </a:solidFill>
            </a:endParaRPr>
          </a:p>
          <a:p>
            <a:pPr algn="just">
              <a:defRPr/>
            </a:pPr>
            <a:r>
              <a:rPr lang="en-US" altLang="ko-KR" sz="1400">
                <a:solidFill>
                  <a:schemeClr val="tx2"/>
                </a:solidFill>
              </a:rPr>
              <a:t>c3=c + geom_dotplot() </a:t>
            </a:r>
          </a:p>
          <a:p>
            <a:pPr algn="just">
              <a:defRPr/>
            </a:pPr>
            <a:r>
              <a:rPr lang="en-US" altLang="ko-KR" sz="1400">
                <a:solidFill>
                  <a:schemeClr val="tx2"/>
                </a:solidFill>
              </a:rPr>
              <a:t># x축에 해당하는 자료값을 점의 갯수로 표현한 그래프 </a:t>
            </a:r>
          </a:p>
          <a:p>
            <a:pPr algn="just">
              <a:defRPr/>
            </a:pPr>
            <a:endParaRPr lang="en-US" altLang="ko-KR" sz="1400">
              <a:solidFill>
                <a:schemeClr val="tx2"/>
              </a:solidFill>
            </a:endParaRPr>
          </a:p>
          <a:p>
            <a:pPr algn="just">
              <a:defRPr/>
            </a:pPr>
            <a:r>
              <a:rPr lang="en-US" altLang="ko-KR" sz="1400">
                <a:solidFill>
                  <a:schemeClr val="tx2"/>
                </a:solidFill>
              </a:rPr>
              <a:t>c4=c + geom_freqpoly()</a:t>
            </a:r>
            <a:r>
              <a:rPr lang="en-US" altLang="ko-KR" sz="1050">
                <a:solidFill>
                  <a:schemeClr val="tx2"/>
                </a:solidFill>
              </a:rPr>
              <a:t> .</a:t>
            </a:r>
          </a:p>
          <a:p>
            <a:pPr algn="just">
              <a:lnSpc>
                <a:spcPct val="160000"/>
              </a:lnSpc>
              <a:spcBef>
                <a:spcPts val="0"/>
              </a:spcBef>
              <a:spcAft>
                <a:spcPts val="0"/>
              </a:spcAft>
              <a:defRPr/>
            </a:pPr>
            <a:r>
              <a:rPr lang="en-US" sz="1400" b="0" i="0" u="none" strike="noStrike"/>
              <a:t>#</a:t>
            </a:r>
            <a:r>
              <a:rPr lang="en-US" altLang="ko-KR" sz="1400" b="0" i="0" u="none" strike="noStrike"/>
              <a:t> </a:t>
            </a:r>
            <a:r>
              <a:rPr sz="1400" b="0" i="0" u="none" strike="noStrike"/>
              <a:t>빈도 다각형</a:t>
            </a:r>
            <a:r>
              <a:rPr lang="en-US" sz="1400" b="0" i="0" u="none" strike="noStrike"/>
              <a:t>:</a:t>
            </a:r>
            <a:r>
              <a:rPr sz="1400" b="0" i="0" u="none" strike="noStrike"/>
              <a:t>수를 줄과 함께 표시</a:t>
            </a:r>
          </a:p>
          <a:p>
            <a:pPr algn="just">
              <a:lnSpc>
                <a:spcPct val="160000"/>
              </a:lnSpc>
              <a:spcBef>
                <a:spcPts val="0"/>
              </a:spcBef>
              <a:spcAft>
                <a:spcPts val="0"/>
              </a:spcAft>
              <a:defRPr/>
            </a:pPr>
            <a:r>
              <a:rPr lang="en-US" altLang="ko-KR" sz="1400" b="0" i="0" u="none" strike="noStrike"/>
              <a:t>                       </a:t>
            </a:r>
            <a:r>
              <a:rPr lang="en-US" sz="1400" b="0" i="0" u="none" strike="noStrike"/>
              <a:t>(</a:t>
            </a:r>
            <a:r>
              <a:rPr sz="1400" b="0" i="0" u="none" strike="noStrike"/>
              <a:t>범주형 변수의 수준에서 분포를 비교할때 사용</a:t>
            </a:r>
            <a:r>
              <a:rPr lang="en-US" sz="1400" b="0" i="0" u="none" strike="noStrike"/>
              <a:t>)</a:t>
            </a: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2</a:t>
            </a:r>
          </a:p>
        </p:txBody>
      </p:sp>
      <p:grpSp>
        <p:nvGrpSpPr>
          <p:cNvPr id="15" name="그룹 14"/>
          <p:cNvGrpSpPr/>
          <p:nvPr/>
        </p:nvGrpSpPr>
        <p:grpSpPr>
          <a:xfrm>
            <a:off x="1188881" y="351819"/>
            <a:ext cx="2512534" cy="646401"/>
            <a:chOff x="1188881" y="351819"/>
            <a:chExt cx="2512534" cy="646401"/>
          </a:xfrm>
        </p:grpSpPr>
        <p:sp>
          <p:nvSpPr>
            <p:cNvPr id="18" name="TextBox 17"/>
            <p:cNvSpPr txBox="1"/>
            <p:nvPr/>
          </p:nvSpPr>
          <p:spPr>
            <a:xfrm>
              <a:off x="1188881" y="351819"/>
              <a:ext cx="1340959" cy="265401"/>
            </a:xfrm>
            <a:prstGeom prst="rect">
              <a:avLst/>
            </a:prstGeom>
            <a:noFill/>
          </p:spPr>
          <p:txBody>
            <a:bodyPr wrap="none">
              <a:spAutoFit/>
            </a:bodyPr>
            <a:lstStyle/>
            <a:p>
              <a:pPr lvl="0">
                <a:defRPr/>
              </a:pPr>
              <a:r>
                <a:rPr lang="en-US" altLang="ko-KR" sz="1200"/>
                <a:t>001 One variable</a:t>
              </a:r>
            </a:p>
          </p:txBody>
        </p:sp>
        <p:sp>
          <p:nvSpPr>
            <p:cNvPr id="19" name="TextBox 18"/>
            <p:cNvSpPr txBox="1"/>
            <p:nvPr/>
          </p:nvSpPr>
          <p:spPr>
            <a:xfrm>
              <a:off x="1188881" y="581361"/>
              <a:ext cx="2512534" cy="416859"/>
            </a:xfrm>
            <a:prstGeom prst="rect">
              <a:avLst/>
            </a:prstGeom>
            <a:noFill/>
          </p:spPr>
          <p:txBody>
            <a:bodyPr wrap="none">
              <a:spAutoFit/>
            </a:bodyPr>
            <a:lstStyle/>
            <a:p>
              <a:pPr lvl="0">
                <a:defRPr/>
              </a:pPr>
              <a:r>
                <a:rPr lang="ko-KR" altLang="en-US" sz="2200"/>
                <a:t>여러 일변수 함수들</a:t>
              </a:r>
            </a:p>
          </p:txBody>
        </p:sp>
      </p:grpSp>
      <p:pic>
        <p:nvPicPr>
          <p:cNvPr id="27" name="그림 26"/>
          <p:cNvPicPr>
            <a:picLocks noChangeAspect="1"/>
          </p:cNvPicPr>
          <p:nvPr/>
        </p:nvPicPr>
        <p:blipFill rotWithShape="1">
          <a:blip r:embed="rId2"/>
          <a:stretch>
            <a:fillRect/>
          </a:stretch>
        </p:blipFill>
        <p:spPr>
          <a:xfrm>
            <a:off x="718589" y="1704539"/>
            <a:ext cx="2343015" cy="1868732"/>
          </a:xfrm>
          <a:prstGeom prst="rect">
            <a:avLst/>
          </a:prstGeom>
        </p:spPr>
      </p:pic>
      <p:pic>
        <p:nvPicPr>
          <p:cNvPr id="28" name="그림 27"/>
          <p:cNvPicPr>
            <a:picLocks noChangeAspect="1"/>
          </p:cNvPicPr>
          <p:nvPr/>
        </p:nvPicPr>
        <p:blipFill rotWithShape="1">
          <a:blip r:embed="rId3"/>
          <a:stretch>
            <a:fillRect/>
          </a:stretch>
        </p:blipFill>
        <p:spPr>
          <a:xfrm>
            <a:off x="3437759" y="1709307"/>
            <a:ext cx="2311401" cy="1843517"/>
          </a:xfrm>
          <a:prstGeom prst="rect">
            <a:avLst/>
          </a:prstGeom>
        </p:spPr>
      </p:pic>
      <p:pic>
        <p:nvPicPr>
          <p:cNvPr id="29" name="그림 28"/>
          <p:cNvPicPr>
            <a:picLocks noChangeAspect="1"/>
          </p:cNvPicPr>
          <p:nvPr/>
        </p:nvPicPr>
        <p:blipFill rotWithShape="1">
          <a:blip r:embed="rId4"/>
          <a:stretch>
            <a:fillRect/>
          </a:stretch>
        </p:blipFill>
        <p:spPr>
          <a:xfrm>
            <a:off x="709064" y="3885763"/>
            <a:ext cx="2353758" cy="1877300"/>
          </a:xfrm>
          <a:prstGeom prst="rect">
            <a:avLst/>
          </a:prstGeom>
        </p:spPr>
      </p:pic>
      <p:pic>
        <p:nvPicPr>
          <p:cNvPr id="30" name="그림 29"/>
          <p:cNvPicPr>
            <a:picLocks noChangeAspect="1"/>
          </p:cNvPicPr>
          <p:nvPr/>
        </p:nvPicPr>
        <p:blipFill rotWithShape="1">
          <a:blip r:embed="rId5"/>
          <a:stretch>
            <a:fillRect/>
          </a:stretch>
        </p:blipFill>
        <p:spPr>
          <a:xfrm>
            <a:off x="3421923" y="3895725"/>
            <a:ext cx="2327066" cy="1856011"/>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theme/theme1.xml><?xml version="1.0" encoding="utf-8"?>
<a:theme xmlns:a="http://schemas.openxmlformats.org/drawingml/2006/main" name="Office Theme">
  <a:themeElements>
    <a:clrScheme name="t065">
      <a:dk1>
        <a:srgbClr val="3A3838"/>
      </a:dk1>
      <a:lt1>
        <a:srgbClr val="FFFFFF"/>
      </a:lt1>
      <a:dk2>
        <a:srgbClr val="5D5B5B"/>
      </a:dk2>
      <a:lt2>
        <a:srgbClr val="F2F2F2"/>
      </a:lt2>
      <a:accent1>
        <a:srgbClr val="ED636D"/>
      </a:accent1>
      <a:accent2>
        <a:srgbClr val="FA7D87"/>
      </a:accent2>
      <a:accent3>
        <a:srgbClr val="F8BAA1"/>
      </a:accent3>
      <a:accent4>
        <a:srgbClr val="1097D0"/>
      </a:accent4>
      <a:accent5>
        <a:srgbClr val="016A96"/>
      </a:accent5>
      <a:accent6>
        <a:srgbClr val="898F8D"/>
      </a:accent6>
      <a:hlink>
        <a:srgbClr val="757070"/>
      </a:hlink>
      <a:folHlink>
        <a:srgbClr val="757070"/>
      </a:folHlink>
    </a:clrScheme>
    <a:fontScheme name="free">
      <a:majorFont>
        <a:latin typeface="Arial"/>
        <a:ea typeface="나눔스퀘어라운드 Regular"/>
        <a:cs typeface=""/>
      </a:majorFont>
      <a:minorFont>
        <a:latin typeface="Arial"/>
        <a:ea typeface="나눔스퀘어라운드 Regular"/>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7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MS PGothic"/>
        <a:font script="Hang" typeface="맑은 고딕"/>
        <a:font script="Hans" typeface="SimSun"/>
        <a:font script="Hant" typeface="PMingLiU"/>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MS PGothic"/>
        <a:font script="Hang" typeface="맑은 고딕"/>
        <a:font script="Hans" typeface="SimSun"/>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MS PGothic"/>
        <a:font script="Hang" typeface="맑은 고딕"/>
        <a:font script="Hans" typeface="SimSun"/>
        <a:font script="Hant" typeface="PMingLiU"/>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MS PGothic"/>
        <a:font script="Hang" typeface="맑은 고딕"/>
        <a:font script="Hans" typeface="SimSun"/>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3802</Words>
  <Application>Microsoft Office PowerPoint</Application>
  <PresentationFormat>사용자 지정</PresentationFormat>
  <Paragraphs>608</Paragraphs>
  <Slides>52</Slides>
  <Notes>1</Notes>
  <HiddenSlides>25</HiddenSlides>
  <MMClips>0</MMClips>
  <ScaleCrop>false</ScaleCrop>
  <HeadingPairs>
    <vt:vector size="4" baseType="variant">
      <vt:variant>
        <vt:lpstr>테마</vt:lpstr>
      </vt:variant>
      <vt:variant>
        <vt:i4>1</vt:i4>
      </vt:variant>
      <vt:variant>
        <vt:lpstr>슬라이드 제목</vt:lpstr>
      </vt:variant>
      <vt:variant>
        <vt:i4>52</vt:i4>
      </vt:variant>
    </vt:vector>
  </HeadingPairs>
  <TitlesOfParts>
    <vt:vector size="53" baseType="lpstr">
      <vt:lpstr>Office Theme</vt:lpstr>
      <vt:lpstr>PowerPoint 프레젠테이션</vt:lpstr>
      <vt:lpstr>PowerPoint 프레젠테이션</vt:lpstr>
      <vt:lpstr>PowerPoint 프레젠테이션</vt:lpstr>
      <vt:lpstr> 학습자료</vt:lpstr>
      <vt:lpstr>gg-plot의 기본 구조</vt:lpstr>
      <vt:lpstr>gg-plot의 기본 구조</vt:lpstr>
      <vt:lpstr>기타 함수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Saebyeol Yu</dc:creator>
  <cp:lastModifiedBy>Administrator</cp:lastModifiedBy>
  <cp:revision>177</cp:revision>
  <dcterms:created xsi:type="dcterms:W3CDTF">2015-01-21T11:35:38Z</dcterms:created>
  <dcterms:modified xsi:type="dcterms:W3CDTF">2019-01-20T14:59:14Z</dcterms:modified>
  <cp:version/>
</cp:coreProperties>
</file>